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83" r:id="rId23"/>
    <p:sldId id="284" r:id="rId24"/>
    <p:sldId id="285" r:id="rId25"/>
    <p:sldId id="286" r:id="rId26"/>
    <p:sldId id="287" r:id="rId27"/>
    <p:sldId id="277" r:id="rId28"/>
    <p:sldId id="278" r:id="rId29"/>
    <p:sldId id="279" r:id="rId30"/>
    <p:sldId id="288" r:id="rId31"/>
    <p:sldId id="289" r:id="rId32"/>
    <p:sldId id="280" r:id="rId33"/>
    <p:sldId id="281" r:id="rId34"/>
    <p:sldId id="282" r:id="rId35"/>
    <p:sldId id="290" r:id="rId36"/>
    <p:sldId id="291" r:id="rId37"/>
    <p:sldId id="292" r:id="rId38"/>
    <p:sldId id="293"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701"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38822B69-C1A2-4976-A178-CB8A3FAC94D0}" type="datetimeFigureOut">
              <a:rPr lang="uk-UA" smtClean="0"/>
              <a:t>16.11.2021</a:t>
            </a:fld>
            <a:endParaRPr lang="uk-UA"/>
          </a:p>
        </p:txBody>
      </p:sp>
      <p:sp>
        <p:nvSpPr>
          <p:cNvPr id="5" name="Footer Placeholder 4"/>
          <p:cNvSpPr>
            <a:spLocks noGrp="1"/>
          </p:cNvSpPr>
          <p:nvPr>
            <p:ph type="ftr" sz="quarter" idx="11"/>
          </p:nvPr>
        </p:nvSpPr>
        <p:spPr>
          <a:xfrm>
            <a:off x="1127124" y="329307"/>
            <a:ext cx="5943668" cy="309201"/>
          </a:xfrm>
        </p:spPr>
        <p:txBody>
          <a:bodyPr/>
          <a:lstStyle/>
          <a:p>
            <a:endParaRPr lang="uk-UA"/>
          </a:p>
        </p:txBody>
      </p:sp>
      <p:sp>
        <p:nvSpPr>
          <p:cNvPr id="6" name="Slide Number Placeholder 5"/>
          <p:cNvSpPr>
            <a:spLocks noGrp="1"/>
          </p:cNvSpPr>
          <p:nvPr>
            <p:ph type="sldNum" sz="quarter" idx="12"/>
          </p:nvPr>
        </p:nvSpPr>
        <p:spPr>
          <a:xfrm>
            <a:off x="9924392" y="134930"/>
            <a:ext cx="811019" cy="503578"/>
          </a:xfrm>
        </p:spPr>
        <p:txBody>
          <a:bodyPr/>
          <a:lstStyle/>
          <a:p>
            <a:fld id="{B8493384-2540-4E6C-B4CE-A63689D78517}" type="slidenum">
              <a:rPr lang="uk-UA" smtClean="0"/>
              <a:t>‹#›</a:t>
            </a:fld>
            <a:endParaRPr lang="uk-UA"/>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381142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38822B69-C1A2-4976-A178-CB8A3FAC94D0}" type="datetimeFigureOut">
              <a:rPr lang="uk-UA" smtClean="0"/>
              <a:t>16.11.2021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8493384-2540-4E6C-B4CE-A63689D78517}" type="slidenum">
              <a:rPr lang="uk-UA" smtClean="0"/>
              <a:t>‹#›</a:t>
            </a:fld>
            <a:endParaRPr lang="uk-UA"/>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756554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38822B69-C1A2-4976-A178-CB8A3FAC94D0}" type="datetimeFigureOut">
              <a:rPr lang="uk-UA" smtClean="0"/>
              <a:t>16.11.2021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8493384-2540-4E6C-B4CE-A63689D78517}" type="slidenum">
              <a:rPr lang="uk-UA" smtClean="0"/>
              <a:t>‹#›</a:t>
            </a:fld>
            <a:endParaRPr lang="uk-UA"/>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191710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lvl1pPr>
              <a:defRPr sz="1200"/>
            </a:lvl1pPr>
          </a:lstStyle>
          <a:p>
            <a:fld id="{38822B69-C1A2-4976-A178-CB8A3FAC94D0}" type="datetimeFigureOut">
              <a:rPr lang="uk-UA" smtClean="0"/>
              <a:t>16.11.2021</a:t>
            </a:fld>
            <a:endParaRPr lang="uk-UA"/>
          </a:p>
        </p:txBody>
      </p:sp>
      <p:sp>
        <p:nvSpPr>
          <p:cNvPr id="5" name="Footer Placeholder 4"/>
          <p:cNvSpPr>
            <a:spLocks noGrp="1"/>
          </p:cNvSpPr>
          <p:nvPr>
            <p:ph type="ftr" sz="quarter" idx="11"/>
          </p:nvPr>
        </p:nvSpPr>
        <p:spPr/>
        <p:txBody>
          <a:bodyPr/>
          <a:lstStyle>
            <a:lvl1pPr>
              <a:defRPr sz="1200"/>
            </a:lvl1pPr>
          </a:lstStyle>
          <a:p>
            <a:endParaRPr lang="uk-UA"/>
          </a:p>
        </p:txBody>
      </p:sp>
      <p:sp>
        <p:nvSpPr>
          <p:cNvPr id="6" name="Slide Number Placeholder 5"/>
          <p:cNvSpPr>
            <a:spLocks noGrp="1"/>
          </p:cNvSpPr>
          <p:nvPr>
            <p:ph type="sldNum" sz="quarter" idx="12"/>
          </p:nvPr>
        </p:nvSpPr>
        <p:spPr/>
        <p:txBody>
          <a:bodyPr/>
          <a:lstStyle/>
          <a:p>
            <a:fld id="{B8493384-2540-4E6C-B4CE-A63689D78517}" type="slidenum">
              <a:rPr lang="uk-UA" smtClean="0"/>
              <a:t>‹#›</a:t>
            </a:fld>
            <a:endParaRPr lang="uk-UA"/>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215731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38822B69-C1A2-4976-A178-CB8A3FAC94D0}" type="datetimeFigureOut">
              <a:rPr lang="uk-UA" smtClean="0"/>
              <a:t>16.11.2021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B8493384-2540-4E6C-B4CE-A63689D78517}" type="slidenum">
              <a:rPr lang="uk-UA" smtClean="0"/>
              <a:t>‹#›</a:t>
            </a:fld>
            <a:endParaRPr lang="uk-UA"/>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558038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38822B69-C1A2-4976-A178-CB8A3FAC94D0}" type="datetimeFigureOut">
              <a:rPr lang="uk-UA" smtClean="0"/>
              <a:t>16.11.2021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B8493384-2540-4E6C-B4CE-A63689D78517}" type="slidenum">
              <a:rPr lang="uk-UA" smtClean="0"/>
              <a:t>‹#›</a:t>
            </a:fld>
            <a:endParaRPr lang="uk-UA"/>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994402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129166" y="2974448"/>
            <a:ext cx="4645152" cy="2493876"/>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094337" y="2971669"/>
            <a:ext cx="4645152" cy="2487193"/>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38822B69-C1A2-4976-A178-CB8A3FAC94D0}" type="datetimeFigureOut">
              <a:rPr lang="uk-UA" smtClean="0"/>
              <a:t>16.11.2021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B8493384-2540-4E6C-B4CE-A63689D78517}" type="slidenum">
              <a:rPr lang="uk-UA" smtClean="0"/>
              <a:t>‹#›</a:t>
            </a:fld>
            <a:endParaRPr lang="uk-UA"/>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488152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38822B69-C1A2-4976-A178-CB8A3FAC94D0}" type="datetimeFigureOut">
              <a:rPr lang="uk-UA" smtClean="0"/>
              <a:t>16.11.2021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B8493384-2540-4E6C-B4CE-A63689D78517}" type="slidenum">
              <a:rPr lang="uk-UA" smtClean="0"/>
              <a:t>‹#›</a:t>
            </a:fld>
            <a:endParaRPr lang="uk-UA"/>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684497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822B69-C1A2-4976-A178-CB8A3FAC94D0}" type="datetimeFigureOut">
              <a:rPr lang="uk-UA" smtClean="0"/>
              <a:t>16.11.2021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B8493384-2540-4E6C-B4CE-A63689D78517}" type="slidenum">
              <a:rPr lang="uk-UA" smtClean="0"/>
              <a:t>‹#›</a:t>
            </a:fld>
            <a:endParaRPr lang="uk-UA"/>
          </a:p>
        </p:txBody>
      </p:sp>
    </p:spTree>
    <p:extLst>
      <p:ext uri="{BB962C8B-B14F-4D97-AF65-F5344CB8AC3E}">
        <p14:creationId xmlns:p14="http://schemas.microsoft.com/office/powerpoint/2010/main" val="974650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38822B69-C1A2-4976-A178-CB8A3FAC94D0}" type="datetimeFigureOut">
              <a:rPr lang="uk-UA" smtClean="0"/>
              <a:t>16.11.2021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B8493384-2540-4E6C-B4CE-A63689D78517}" type="slidenum">
              <a:rPr lang="uk-UA" smtClean="0"/>
              <a:t>‹#›</a:t>
            </a:fld>
            <a:endParaRPr lang="uk-UA"/>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190516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38822B69-C1A2-4976-A178-CB8A3FAC94D0}" type="datetimeFigureOut">
              <a:rPr lang="uk-UA" smtClean="0"/>
              <a:t>16.11.2021</a:t>
            </a:fld>
            <a:endParaRPr lang="uk-UA"/>
          </a:p>
        </p:txBody>
      </p:sp>
      <p:sp>
        <p:nvSpPr>
          <p:cNvPr id="6" name="Footer Placeholder 5"/>
          <p:cNvSpPr>
            <a:spLocks noGrp="1"/>
          </p:cNvSpPr>
          <p:nvPr>
            <p:ph type="ftr" sz="quarter" idx="11"/>
          </p:nvPr>
        </p:nvSpPr>
        <p:spPr>
          <a:xfrm>
            <a:off x="1125300" y="318640"/>
            <a:ext cx="4877818" cy="320931"/>
          </a:xfrm>
        </p:spPr>
        <p:txBody>
          <a:bodyPr/>
          <a:lstStyle/>
          <a:p>
            <a:endParaRPr lang="uk-UA"/>
          </a:p>
        </p:txBody>
      </p:sp>
      <p:sp>
        <p:nvSpPr>
          <p:cNvPr id="7" name="Slide Number Placeholder 6"/>
          <p:cNvSpPr>
            <a:spLocks noGrp="1"/>
          </p:cNvSpPr>
          <p:nvPr>
            <p:ph type="sldNum" sz="quarter" idx="12"/>
          </p:nvPr>
        </p:nvSpPr>
        <p:spPr>
          <a:xfrm>
            <a:off x="6176794" y="137408"/>
            <a:ext cx="811019" cy="503578"/>
          </a:xfrm>
        </p:spPr>
        <p:txBody>
          <a:bodyPr/>
          <a:lstStyle/>
          <a:p>
            <a:fld id="{B8493384-2540-4E6C-B4CE-A63689D78517}" type="slidenum">
              <a:rPr lang="uk-UA" smtClean="0"/>
              <a:t>‹#›</a:t>
            </a:fld>
            <a:endParaRPr lang="uk-UA"/>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17969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8822B69-C1A2-4976-A178-CB8A3FAC94D0}" type="datetimeFigureOut">
              <a:rPr lang="uk-UA" smtClean="0"/>
              <a:t>16.11.2021</a:t>
            </a:fld>
            <a:endParaRPr lang="uk-UA"/>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B8493384-2540-4E6C-B4CE-A63689D78517}" type="slidenum">
              <a:rPr lang="uk-UA" smtClean="0"/>
              <a:t>‹#›</a:t>
            </a:fld>
            <a:endParaRPr lang="uk-UA"/>
          </a:p>
        </p:txBody>
      </p:sp>
    </p:spTree>
    <p:extLst>
      <p:ext uri="{BB962C8B-B14F-4D97-AF65-F5344CB8AC3E}">
        <p14:creationId xmlns:p14="http://schemas.microsoft.com/office/powerpoint/2010/main" val="58833601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pidru4niki.com/1781040937372/meditsina/menedzhment_u_galuzi_ohoroni_zdorovy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30532D0-98B6-4E10-9DC8-644A959DF37A}"/>
              </a:ext>
            </a:extLst>
          </p:cNvPr>
          <p:cNvSpPr>
            <a:spLocks noGrp="1"/>
          </p:cNvSpPr>
          <p:nvPr>
            <p:ph type="ctrTitle"/>
          </p:nvPr>
        </p:nvSpPr>
        <p:spPr/>
        <p:txBody>
          <a:bodyPr>
            <a:normAutofit fontScale="90000"/>
          </a:bodyPr>
          <a:lstStyle/>
          <a:p>
            <a:r>
              <a:rPr lang="ru-RU" dirty="0"/>
              <a:t>ПІДПРИЄМНИЦЬКА ДІЯЛЬНІСТЬ У ГАЛУЗІ ОХОРОНИ ЗДОРОВ'Я</a:t>
            </a:r>
            <a:endParaRPr lang="uk-UA" dirty="0"/>
          </a:p>
        </p:txBody>
      </p:sp>
      <p:sp>
        <p:nvSpPr>
          <p:cNvPr id="3" name="Підзаголовок 2">
            <a:extLst>
              <a:ext uri="{FF2B5EF4-FFF2-40B4-BE49-F238E27FC236}">
                <a16:creationId xmlns:a16="http://schemas.microsoft.com/office/drawing/2014/main" id="{70F44AF5-876A-42F0-85F0-99C794F7D9D0}"/>
              </a:ext>
            </a:extLst>
          </p:cNvPr>
          <p:cNvSpPr>
            <a:spLocks noGrp="1"/>
          </p:cNvSpPr>
          <p:nvPr>
            <p:ph type="subTitle" idx="1"/>
          </p:nvPr>
        </p:nvSpPr>
        <p:spPr/>
        <p:txBody>
          <a:bodyPr/>
          <a:lstStyle/>
          <a:p>
            <a:r>
              <a:rPr lang="uk-UA" dirty="0"/>
              <a:t>Лекція з навчальної дисципліни «підприємництво у сфері послуг»</a:t>
            </a:r>
          </a:p>
        </p:txBody>
      </p:sp>
    </p:spTree>
    <p:extLst>
      <p:ext uri="{BB962C8B-B14F-4D97-AF65-F5344CB8AC3E}">
        <p14:creationId xmlns:p14="http://schemas.microsoft.com/office/powerpoint/2010/main" val="3494315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CC6137D-4252-4A07-B8DA-5857FADAA100}"/>
              </a:ext>
            </a:extLst>
          </p:cNvPr>
          <p:cNvSpPr txBox="1"/>
          <p:nvPr/>
        </p:nvSpPr>
        <p:spPr>
          <a:xfrm>
            <a:off x="1304730" y="1226318"/>
            <a:ext cx="9582540" cy="2585323"/>
          </a:xfrm>
          <a:prstGeom prst="rect">
            <a:avLst/>
          </a:prstGeom>
          <a:noFill/>
        </p:spPr>
        <p:txBody>
          <a:bodyPr wrap="square">
            <a:spAutoFit/>
          </a:bodyPr>
          <a:lstStyle/>
          <a:p>
            <a:r>
              <a:rPr lang="uk-UA" dirty="0"/>
              <a:t>Бізнес-плани в галузі охорони здоров'я можна класифікувати за такими напрямами:</a:t>
            </a:r>
          </a:p>
          <a:p>
            <a:endParaRPr lang="uk-UA" dirty="0"/>
          </a:p>
          <a:p>
            <a:r>
              <a:rPr lang="en-US" dirty="0"/>
              <a:t>o </a:t>
            </a:r>
            <a:r>
              <a:rPr lang="uk-UA" dirty="0"/>
              <a:t>бізнес-план медичних послуг;</a:t>
            </a:r>
          </a:p>
          <a:p>
            <a:r>
              <a:rPr lang="en-US" dirty="0"/>
              <a:t>o </a:t>
            </a:r>
            <a:r>
              <a:rPr lang="uk-UA" dirty="0"/>
              <a:t>бізнес-план виробництва лікарських засобів та товарів медичного призначення;</a:t>
            </a:r>
          </a:p>
          <a:p>
            <a:r>
              <a:rPr lang="en-US" dirty="0"/>
              <a:t>o </a:t>
            </a:r>
            <a:r>
              <a:rPr lang="uk-UA" dirty="0"/>
              <a:t>бізнес-план виробництва медичної техніки;</a:t>
            </a:r>
          </a:p>
          <a:p>
            <a:r>
              <a:rPr lang="en-US" dirty="0"/>
              <a:t>o </a:t>
            </a:r>
            <a:r>
              <a:rPr lang="uk-UA" dirty="0"/>
              <a:t>маркетингові бізнес-плани реалізації лікарських засобів, товарів медичного призначення, медичної техніки й оптики;</a:t>
            </a:r>
          </a:p>
          <a:p>
            <a:r>
              <a:rPr lang="en-US" dirty="0"/>
              <a:t>o </a:t>
            </a:r>
            <a:r>
              <a:rPr lang="uk-UA" dirty="0"/>
              <a:t>бізнес-план розробки нових медичних технологій.</a:t>
            </a:r>
          </a:p>
        </p:txBody>
      </p:sp>
    </p:spTree>
    <p:extLst>
      <p:ext uri="{BB962C8B-B14F-4D97-AF65-F5344CB8AC3E}">
        <p14:creationId xmlns:p14="http://schemas.microsoft.com/office/powerpoint/2010/main" val="41484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DFFDD00-5A34-47B6-B4B5-FCFB165D13CD}"/>
              </a:ext>
            </a:extLst>
          </p:cNvPr>
          <p:cNvSpPr txBox="1"/>
          <p:nvPr/>
        </p:nvSpPr>
        <p:spPr>
          <a:xfrm>
            <a:off x="1530222" y="659754"/>
            <a:ext cx="9890449" cy="5078313"/>
          </a:xfrm>
          <a:prstGeom prst="rect">
            <a:avLst/>
          </a:prstGeom>
          <a:noFill/>
        </p:spPr>
        <p:txBody>
          <a:bodyPr wrap="square">
            <a:spAutoFit/>
          </a:bodyPr>
          <a:lstStyle/>
          <a:p>
            <a:pPr algn="ctr"/>
            <a:r>
              <a:rPr lang="ru-RU" b="1" dirty="0"/>
              <a:t>3. Характеристика </a:t>
            </a:r>
            <a:r>
              <a:rPr lang="ru-RU" b="1" dirty="0" err="1"/>
              <a:t>ринків</a:t>
            </a:r>
            <a:r>
              <a:rPr lang="ru-RU" b="1" dirty="0"/>
              <a:t> у </a:t>
            </a:r>
            <a:r>
              <a:rPr lang="ru-RU" b="1" dirty="0" err="1"/>
              <a:t>галузі</a:t>
            </a:r>
            <a:r>
              <a:rPr lang="ru-RU" b="1" dirty="0"/>
              <a:t> </a:t>
            </a:r>
            <a:r>
              <a:rPr lang="ru-RU" b="1" dirty="0" err="1"/>
              <a:t>охорони</a:t>
            </a:r>
            <a:r>
              <a:rPr lang="ru-RU" b="1" dirty="0"/>
              <a:t> </a:t>
            </a:r>
            <a:r>
              <a:rPr lang="ru-RU" b="1" dirty="0" err="1"/>
              <a:t>здоров’я</a:t>
            </a:r>
            <a:endParaRPr lang="ru-RU" b="1" dirty="0"/>
          </a:p>
          <a:p>
            <a:pPr algn="just"/>
            <a:r>
              <a:rPr lang="ru-RU" dirty="0" err="1"/>
              <a:t>Ринок</a:t>
            </a:r>
            <a:r>
              <a:rPr lang="ru-RU" dirty="0"/>
              <a:t> </a:t>
            </a:r>
            <a:r>
              <a:rPr lang="ru-RU" dirty="0" err="1"/>
              <a:t>галузі</a:t>
            </a:r>
            <a:r>
              <a:rPr lang="ru-RU" dirty="0"/>
              <a:t> </a:t>
            </a:r>
            <a:r>
              <a:rPr lang="ru-RU" dirty="0" err="1"/>
              <a:t>охорони</a:t>
            </a:r>
            <a:r>
              <a:rPr lang="ru-RU" dirty="0"/>
              <a:t> </a:t>
            </a:r>
            <a:r>
              <a:rPr lang="ru-RU" dirty="0" err="1"/>
              <a:t>здоров'я</a:t>
            </a:r>
            <a:r>
              <a:rPr lang="ru-RU" dirty="0"/>
              <a:t> </a:t>
            </a:r>
            <a:r>
              <a:rPr lang="ru-RU" dirty="0" err="1"/>
              <a:t>являє</a:t>
            </a:r>
            <a:r>
              <a:rPr lang="ru-RU" dirty="0"/>
              <a:t> собою </a:t>
            </a:r>
            <a:r>
              <a:rPr lang="ru-RU" dirty="0" err="1"/>
              <a:t>сукупність</a:t>
            </a:r>
            <a:r>
              <a:rPr lang="ru-RU" dirty="0"/>
              <a:t> </a:t>
            </a:r>
            <a:r>
              <a:rPr lang="ru-RU" dirty="0" err="1"/>
              <a:t>наявних</a:t>
            </a:r>
            <a:r>
              <a:rPr lang="ru-RU" dirty="0"/>
              <a:t> та </a:t>
            </a:r>
            <a:r>
              <a:rPr lang="ru-RU" dirty="0" err="1"/>
              <a:t>потенційних</a:t>
            </a:r>
            <a:r>
              <a:rPr lang="ru-RU" dirty="0"/>
              <a:t> </a:t>
            </a:r>
            <a:r>
              <a:rPr lang="ru-RU" dirty="0" err="1"/>
              <a:t>товарів</a:t>
            </a:r>
            <a:r>
              <a:rPr lang="ru-RU" dirty="0"/>
              <a:t> та </a:t>
            </a:r>
            <a:r>
              <a:rPr lang="ru-RU" dirty="0" err="1"/>
              <a:t>послуг</a:t>
            </a:r>
            <a:r>
              <a:rPr lang="ru-RU" dirty="0"/>
              <a:t>, </a:t>
            </a:r>
            <a:r>
              <a:rPr lang="ru-RU" dirty="0" err="1"/>
              <a:t>спрямованих</a:t>
            </a:r>
            <a:r>
              <a:rPr lang="ru-RU" dirty="0"/>
              <a:t> на </a:t>
            </a:r>
            <a:r>
              <a:rPr lang="ru-RU" dirty="0" err="1"/>
              <a:t>захист</a:t>
            </a:r>
            <a:r>
              <a:rPr lang="ru-RU" dirty="0"/>
              <a:t> і </a:t>
            </a:r>
            <a:r>
              <a:rPr lang="ru-RU" dirty="0" err="1"/>
              <a:t>відновлення</a:t>
            </a:r>
            <a:r>
              <a:rPr lang="ru-RU" dirty="0"/>
              <a:t> </a:t>
            </a:r>
            <a:r>
              <a:rPr lang="ru-RU" dirty="0" err="1"/>
              <a:t>здоров'я</a:t>
            </a:r>
            <a:r>
              <a:rPr lang="ru-RU" dirty="0"/>
              <a:t>.</a:t>
            </a:r>
          </a:p>
          <a:p>
            <a:pPr algn="just"/>
            <a:endParaRPr lang="ru-RU" dirty="0"/>
          </a:p>
          <a:p>
            <a:pPr algn="just"/>
            <a:r>
              <a:rPr lang="ru-RU" dirty="0"/>
              <a:t>У </a:t>
            </a:r>
            <a:r>
              <a:rPr lang="ru-RU" dirty="0" err="1"/>
              <a:t>медичному</a:t>
            </a:r>
            <a:r>
              <a:rPr lang="ru-RU" dirty="0"/>
              <a:t> </a:t>
            </a:r>
            <a:r>
              <a:rPr lang="ru-RU" dirty="0" err="1"/>
              <a:t>бізнесі</a:t>
            </a:r>
            <a:r>
              <a:rPr lang="ru-RU" dirty="0"/>
              <a:t> </a:t>
            </a:r>
            <a:r>
              <a:rPr lang="ru-RU" dirty="0" err="1"/>
              <a:t>термін</a:t>
            </a:r>
            <a:r>
              <a:rPr lang="ru-RU" dirty="0"/>
              <a:t> "</a:t>
            </a:r>
            <a:r>
              <a:rPr lang="ru-RU" dirty="0" err="1"/>
              <a:t>ринок</a:t>
            </a:r>
            <a:r>
              <a:rPr lang="ru-RU" dirty="0"/>
              <a:t>" </a:t>
            </a:r>
            <a:r>
              <a:rPr lang="ru-RU" dirty="0" err="1"/>
              <a:t>використовується</a:t>
            </a:r>
            <a:r>
              <a:rPr lang="ru-RU" dirty="0"/>
              <a:t> для </a:t>
            </a:r>
            <a:r>
              <a:rPr lang="ru-RU" dirty="0" err="1"/>
              <a:t>визначення</a:t>
            </a:r>
            <a:r>
              <a:rPr lang="ru-RU" dirty="0"/>
              <a:t> </a:t>
            </a:r>
            <a:r>
              <a:rPr lang="ru-RU" dirty="0" err="1"/>
              <a:t>групи</a:t>
            </a:r>
            <a:r>
              <a:rPr lang="ru-RU" dirty="0"/>
              <a:t> </a:t>
            </a:r>
            <a:r>
              <a:rPr lang="ru-RU" dirty="0" err="1"/>
              <a:t>споживачів</a:t>
            </a:r>
            <a:r>
              <a:rPr lang="ru-RU" dirty="0"/>
              <a:t>, </a:t>
            </a:r>
            <a:r>
              <a:rPr lang="ru-RU" dirty="0" err="1"/>
              <a:t>об'єднаних</a:t>
            </a:r>
            <a:r>
              <a:rPr lang="ru-RU" dirty="0"/>
              <a:t> за </a:t>
            </a:r>
            <a:r>
              <a:rPr lang="ru-RU" dirty="0" err="1"/>
              <a:t>спільною</a:t>
            </a:r>
            <a:r>
              <a:rPr lang="ru-RU" dirty="0"/>
              <a:t> </a:t>
            </a:r>
            <a:r>
              <a:rPr lang="ru-RU" dirty="0" err="1"/>
              <a:t>ознакою</a:t>
            </a:r>
            <a:r>
              <a:rPr lang="ru-RU" dirty="0"/>
              <a:t> й </a:t>
            </a:r>
            <a:r>
              <a:rPr lang="ru-RU" dirty="0" err="1"/>
              <a:t>розподілений</a:t>
            </a:r>
            <a:r>
              <a:rPr lang="ru-RU" dirty="0"/>
              <a:t> на </a:t>
            </a:r>
            <a:r>
              <a:rPr lang="ru-RU" dirty="0" err="1"/>
              <a:t>кілька</a:t>
            </a:r>
            <a:r>
              <a:rPr lang="ru-RU" dirty="0"/>
              <a:t> </a:t>
            </a:r>
            <a:r>
              <a:rPr lang="ru-RU" dirty="0" err="1"/>
              <a:t>взаємопов'язаних</a:t>
            </a:r>
            <a:r>
              <a:rPr lang="ru-RU" dirty="0"/>
              <a:t> </a:t>
            </a:r>
            <a:r>
              <a:rPr lang="ru-RU" dirty="0" err="1"/>
              <a:t>ринків</a:t>
            </a:r>
            <a:r>
              <a:rPr lang="ru-RU" dirty="0"/>
              <a:t>. До таких </a:t>
            </a:r>
            <a:r>
              <a:rPr lang="ru-RU" dirty="0" err="1"/>
              <a:t>відносяться</a:t>
            </a:r>
            <a:r>
              <a:rPr lang="ru-RU" dirty="0"/>
              <a:t>:</a:t>
            </a:r>
          </a:p>
          <a:p>
            <a:pPr algn="just"/>
            <a:endParaRPr lang="ru-RU" dirty="0"/>
          </a:p>
          <a:p>
            <a:pPr algn="just"/>
            <a:r>
              <a:rPr lang="ru-RU" dirty="0"/>
              <a:t>1. </a:t>
            </a:r>
            <a:r>
              <a:rPr lang="ru-RU" dirty="0" err="1"/>
              <a:t>Ринок</a:t>
            </a:r>
            <a:r>
              <a:rPr lang="ru-RU" dirty="0"/>
              <a:t> </a:t>
            </a:r>
            <a:r>
              <a:rPr lang="ru-RU" dirty="0" err="1"/>
              <a:t>медичних</a:t>
            </a:r>
            <a:r>
              <a:rPr lang="ru-RU" dirty="0"/>
              <a:t> </a:t>
            </a:r>
            <a:r>
              <a:rPr lang="ru-RU" dirty="0" err="1"/>
              <a:t>послуг</a:t>
            </a:r>
            <a:r>
              <a:rPr lang="ru-RU" dirty="0"/>
              <a:t>.</a:t>
            </a:r>
          </a:p>
          <a:p>
            <a:pPr algn="just"/>
            <a:r>
              <a:rPr lang="ru-RU" dirty="0"/>
              <a:t>2. </a:t>
            </a:r>
            <a:r>
              <a:rPr lang="ru-RU" dirty="0" err="1"/>
              <a:t>Ринок</a:t>
            </a:r>
            <a:r>
              <a:rPr lang="ru-RU" dirty="0"/>
              <a:t> </a:t>
            </a:r>
            <a:r>
              <a:rPr lang="ru-RU" dirty="0" err="1"/>
              <a:t>лікарських</a:t>
            </a:r>
            <a:r>
              <a:rPr lang="ru-RU" dirty="0"/>
              <a:t> </a:t>
            </a:r>
            <a:r>
              <a:rPr lang="ru-RU" dirty="0" err="1"/>
              <a:t>препаратів</a:t>
            </a:r>
            <a:r>
              <a:rPr lang="ru-RU" dirty="0"/>
              <a:t>.</a:t>
            </a:r>
          </a:p>
          <a:p>
            <a:pPr algn="just"/>
            <a:r>
              <a:rPr lang="ru-RU" dirty="0"/>
              <a:t>3. </a:t>
            </a:r>
            <a:r>
              <a:rPr lang="ru-RU" dirty="0" err="1"/>
              <a:t>Ринок</a:t>
            </a:r>
            <a:r>
              <a:rPr lang="ru-RU" dirty="0"/>
              <a:t> </a:t>
            </a:r>
            <a:r>
              <a:rPr lang="ru-RU" dirty="0" err="1"/>
              <a:t>предметів</a:t>
            </a:r>
            <a:r>
              <a:rPr lang="ru-RU" dirty="0"/>
              <a:t> та </a:t>
            </a:r>
            <a:r>
              <a:rPr lang="ru-RU" dirty="0" err="1"/>
              <a:t>послуг</a:t>
            </a:r>
            <a:r>
              <a:rPr lang="ru-RU" dirty="0"/>
              <a:t> у </a:t>
            </a:r>
            <a:r>
              <a:rPr lang="ru-RU" dirty="0" err="1"/>
              <a:t>галузі</a:t>
            </a:r>
            <a:r>
              <a:rPr lang="ru-RU" dirty="0"/>
              <a:t> </a:t>
            </a:r>
            <a:r>
              <a:rPr lang="ru-RU" dirty="0" err="1"/>
              <a:t>санітарії</a:t>
            </a:r>
            <a:r>
              <a:rPr lang="ru-RU" dirty="0"/>
              <a:t> та </a:t>
            </a:r>
            <a:r>
              <a:rPr lang="ru-RU" dirty="0" err="1"/>
              <a:t>гігієни</a:t>
            </a:r>
            <a:r>
              <a:rPr lang="ru-RU" dirty="0"/>
              <a:t>.</a:t>
            </a:r>
          </a:p>
          <a:p>
            <a:pPr algn="just"/>
            <a:r>
              <a:rPr lang="ru-RU" dirty="0"/>
              <a:t>4. </a:t>
            </a:r>
            <a:r>
              <a:rPr lang="ru-RU" dirty="0" err="1"/>
              <a:t>Ринок</a:t>
            </a:r>
            <a:r>
              <a:rPr lang="ru-RU" dirty="0"/>
              <a:t> </a:t>
            </a:r>
            <a:r>
              <a:rPr lang="ru-RU" dirty="0" err="1"/>
              <a:t>нетрадиційних</a:t>
            </a:r>
            <a:r>
              <a:rPr lang="ru-RU" dirty="0"/>
              <a:t> </a:t>
            </a:r>
            <a:r>
              <a:rPr lang="ru-RU" dirty="0" err="1"/>
              <a:t>методів</a:t>
            </a:r>
            <a:r>
              <a:rPr lang="ru-RU" dirty="0"/>
              <a:t> </a:t>
            </a:r>
            <a:r>
              <a:rPr lang="ru-RU" dirty="0" err="1"/>
              <a:t>лікування</a:t>
            </a:r>
            <a:r>
              <a:rPr lang="ru-RU" dirty="0"/>
              <a:t> та </a:t>
            </a:r>
            <a:r>
              <a:rPr lang="ru-RU" dirty="0" err="1"/>
              <a:t>оздоровлення</a:t>
            </a:r>
            <a:r>
              <a:rPr lang="ru-RU" dirty="0"/>
              <a:t>.</a:t>
            </a:r>
          </a:p>
          <a:p>
            <a:pPr algn="just"/>
            <a:r>
              <a:rPr lang="ru-RU" dirty="0"/>
              <a:t>5. </a:t>
            </a:r>
            <a:r>
              <a:rPr lang="ru-RU" dirty="0" err="1"/>
              <a:t>Ринок</a:t>
            </a:r>
            <a:r>
              <a:rPr lang="ru-RU" dirty="0"/>
              <a:t> </a:t>
            </a:r>
            <a:r>
              <a:rPr lang="ru-RU" dirty="0" err="1"/>
              <a:t>медичної</a:t>
            </a:r>
            <a:r>
              <a:rPr lang="ru-RU" dirty="0"/>
              <a:t> </a:t>
            </a:r>
            <a:r>
              <a:rPr lang="ru-RU" dirty="0" err="1"/>
              <a:t>техніки</a:t>
            </a:r>
            <a:r>
              <a:rPr lang="ru-RU" dirty="0"/>
              <a:t>.</a:t>
            </a:r>
          </a:p>
          <a:p>
            <a:pPr algn="just"/>
            <a:r>
              <a:rPr lang="ru-RU" dirty="0"/>
              <a:t>6. </a:t>
            </a:r>
            <a:r>
              <a:rPr lang="ru-RU" dirty="0" err="1"/>
              <a:t>Ринок</a:t>
            </a:r>
            <a:r>
              <a:rPr lang="ru-RU" dirty="0"/>
              <a:t> </a:t>
            </a:r>
            <a:r>
              <a:rPr lang="ru-RU" dirty="0" err="1"/>
              <a:t>медичних</a:t>
            </a:r>
            <a:r>
              <a:rPr lang="ru-RU" dirty="0"/>
              <a:t> </a:t>
            </a:r>
            <a:r>
              <a:rPr lang="ru-RU" dirty="0" err="1"/>
              <a:t>технологій</a:t>
            </a:r>
            <a:r>
              <a:rPr lang="ru-RU" dirty="0"/>
              <a:t>.</a:t>
            </a:r>
          </a:p>
          <a:p>
            <a:pPr algn="just"/>
            <a:r>
              <a:rPr lang="ru-RU" dirty="0"/>
              <a:t>7. </a:t>
            </a:r>
            <a:r>
              <a:rPr lang="ru-RU" dirty="0" err="1"/>
              <a:t>Ринок</a:t>
            </a:r>
            <a:r>
              <a:rPr lang="ru-RU" dirty="0"/>
              <a:t> </a:t>
            </a:r>
            <a:r>
              <a:rPr lang="ru-RU" dirty="0" err="1"/>
              <a:t>медичного</a:t>
            </a:r>
            <a:r>
              <a:rPr lang="ru-RU" dirty="0"/>
              <a:t> </a:t>
            </a:r>
            <a:r>
              <a:rPr lang="ru-RU" dirty="0" err="1"/>
              <a:t>страхування</a:t>
            </a:r>
            <a:r>
              <a:rPr lang="ru-RU" dirty="0"/>
              <a:t>.</a:t>
            </a:r>
          </a:p>
          <a:p>
            <a:pPr algn="just"/>
            <a:r>
              <a:rPr lang="ru-RU" dirty="0"/>
              <a:t>8. </a:t>
            </a:r>
            <a:r>
              <a:rPr lang="ru-RU" dirty="0" err="1"/>
              <a:t>Ринок</a:t>
            </a:r>
            <a:r>
              <a:rPr lang="ru-RU" dirty="0"/>
              <a:t> </a:t>
            </a:r>
            <a:r>
              <a:rPr lang="ru-RU" dirty="0" err="1"/>
              <a:t>наукових</a:t>
            </a:r>
            <a:r>
              <a:rPr lang="ru-RU" dirty="0"/>
              <a:t> </a:t>
            </a:r>
            <a:r>
              <a:rPr lang="ru-RU" dirty="0" err="1"/>
              <a:t>медичних</a:t>
            </a:r>
            <a:r>
              <a:rPr lang="ru-RU" dirty="0"/>
              <a:t> </a:t>
            </a:r>
            <a:r>
              <a:rPr lang="ru-RU" dirty="0" err="1"/>
              <a:t>ідей</a:t>
            </a:r>
            <a:r>
              <a:rPr lang="ru-RU" dirty="0"/>
              <a:t>.</a:t>
            </a:r>
          </a:p>
          <a:p>
            <a:pPr algn="just"/>
            <a:r>
              <a:rPr lang="ru-RU" dirty="0"/>
              <a:t>9. </a:t>
            </a:r>
            <a:r>
              <a:rPr lang="ru-RU" dirty="0" err="1"/>
              <a:t>Ринок</a:t>
            </a:r>
            <a:r>
              <a:rPr lang="ru-RU" dirty="0"/>
              <a:t> </a:t>
            </a:r>
            <a:r>
              <a:rPr lang="ru-RU" dirty="0" err="1"/>
              <a:t>праці</a:t>
            </a:r>
            <a:r>
              <a:rPr lang="ru-RU" dirty="0"/>
              <a:t> </a:t>
            </a:r>
            <a:r>
              <a:rPr lang="ru-RU" dirty="0" err="1"/>
              <a:t>медичного</a:t>
            </a:r>
            <a:r>
              <a:rPr lang="ru-RU" dirty="0"/>
              <a:t> персоналу.</a:t>
            </a:r>
          </a:p>
          <a:p>
            <a:pPr algn="just"/>
            <a:r>
              <a:rPr lang="ru-RU" dirty="0"/>
              <a:t>10. </a:t>
            </a:r>
            <a:r>
              <a:rPr lang="ru-RU" dirty="0" err="1"/>
              <a:t>Ринок</a:t>
            </a:r>
            <a:r>
              <a:rPr lang="ru-RU" dirty="0"/>
              <a:t> </a:t>
            </a:r>
            <a:r>
              <a:rPr lang="ru-RU" dirty="0" err="1"/>
              <a:t>освітніх</a:t>
            </a:r>
            <a:r>
              <a:rPr lang="ru-RU" dirty="0"/>
              <a:t> </a:t>
            </a:r>
            <a:r>
              <a:rPr lang="ru-RU" dirty="0" err="1"/>
              <a:t>послуг</a:t>
            </a:r>
            <a:r>
              <a:rPr lang="ru-RU" dirty="0"/>
              <a:t> у </a:t>
            </a:r>
            <a:r>
              <a:rPr lang="ru-RU" dirty="0" err="1"/>
              <a:t>галузі</a:t>
            </a:r>
            <a:r>
              <a:rPr lang="ru-RU" dirty="0"/>
              <a:t> </a:t>
            </a:r>
            <a:r>
              <a:rPr lang="ru-RU" dirty="0" err="1"/>
              <a:t>охорони</a:t>
            </a:r>
            <a:r>
              <a:rPr lang="ru-RU" dirty="0"/>
              <a:t> </a:t>
            </a:r>
            <a:r>
              <a:rPr lang="ru-RU" dirty="0" err="1"/>
              <a:t>здоров'я</a:t>
            </a:r>
            <a:r>
              <a:rPr lang="ru-RU" dirty="0"/>
              <a:t>.</a:t>
            </a:r>
            <a:endParaRPr lang="uk-UA" dirty="0"/>
          </a:p>
        </p:txBody>
      </p:sp>
    </p:spTree>
    <p:extLst>
      <p:ext uri="{BB962C8B-B14F-4D97-AF65-F5344CB8AC3E}">
        <p14:creationId xmlns:p14="http://schemas.microsoft.com/office/powerpoint/2010/main" val="4152770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26C583-BC89-40B2-AA0E-5CF5BD6FEE2E}"/>
              </a:ext>
            </a:extLst>
          </p:cNvPr>
          <p:cNvSpPr txBox="1"/>
          <p:nvPr/>
        </p:nvSpPr>
        <p:spPr>
          <a:xfrm>
            <a:off x="1129003" y="622433"/>
            <a:ext cx="10170367" cy="3970318"/>
          </a:xfrm>
          <a:prstGeom prst="rect">
            <a:avLst/>
          </a:prstGeom>
          <a:noFill/>
        </p:spPr>
        <p:txBody>
          <a:bodyPr wrap="square">
            <a:spAutoFit/>
          </a:bodyPr>
          <a:lstStyle/>
          <a:p>
            <a:r>
              <a:rPr lang="uk-UA" dirty="0"/>
              <a:t>3.1. Характеристика ринку медичних послуг</a:t>
            </a:r>
          </a:p>
          <a:p>
            <a:endParaRPr lang="uk-UA" dirty="0"/>
          </a:p>
          <a:p>
            <a:pPr algn="just"/>
            <a:r>
              <a:rPr lang="uk-UA" b="1" dirty="0"/>
              <a:t>Особливості ринку медичних послуг </a:t>
            </a:r>
            <a:r>
              <a:rPr lang="uk-UA" dirty="0"/>
              <a:t>полягають у специфічності праці медичних працівників, коли збереження життя пацієнта, гуманітарна місія охорони здоров'я і етична сторона лікарської діяльності набагато переважають економічну доцільність і рентабельність медичної діяльності.</a:t>
            </a:r>
          </a:p>
          <a:p>
            <a:pPr algn="just"/>
            <a:r>
              <a:rPr lang="uk-UA" dirty="0"/>
              <a:t>З іншого боку, в сучасному цивілізованому суспільстві медичні послуги, спрямовані на задоволення потреб підвищення "якості життя", характеризуються високим ступенем рентабельності. В структурі тарифу таких медичних послуг, по суті, закладені економічні витрати виробництва медичних послуг у двох інших сегментах ринку здоров'я: "маркетингового сегмента життя" і "маркетингового сегмента </a:t>
            </a:r>
            <a:r>
              <a:rPr lang="uk-UA" dirty="0" err="1"/>
              <a:t>хвороб</a:t>
            </a:r>
            <a:r>
              <a:rPr lang="uk-UA" dirty="0"/>
              <a:t>". Повне задоволення потреб споживачів у цьому сегменті ринку здоров'я, більшою мірою пов'язано не з лікарською медичною діяльністю, а визначається іншими індивідуальними, природними і соціально-економічними чинниками.</a:t>
            </a:r>
          </a:p>
        </p:txBody>
      </p:sp>
    </p:spTree>
    <p:extLst>
      <p:ext uri="{BB962C8B-B14F-4D97-AF65-F5344CB8AC3E}">
        <p14:creationId xmlns:p14="http://schemas.microsoft.com/office/powerpoint/2010/main" val="4077097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17D6275-3BF5-49E8-AC9B-B28D0114FDFB}"/>
              </a:ext>
            </a:extLst>
          </p:cNvPr>
          <p:cNvSpPr txBox="1"/>
          <p:nvPr/>
        </p:nvSpPr>
        <p:spPr>
          <a:xfrm>
            <a:off x="783770" y="528297"/>
            <a:ext cx="10487609" cy="4801314"/>
          </a:xfrm>
          <a:prstGeom prst="rect">
            <a:avLst/>
          </a:prstGeom>
          <a:noFill/>
        </p:spPr>
        <p:txBody>
          <a:bodyPr wrap="square">
            <a:spAutoFit/>
          </a:bodyPr>
          <a:lstStyle/>
          <a:p>
            <a:r>
              <a:rPr lang="uk-UA" dirty="0"/>
              <a:t>Ринок медичних послуг має такі особливості:</a:t>
            </a:r>
          </a:p>
          <a:p>
            <a:endParaRPr lang="uk-UA" dirty="0"/>
          </a:p>
          <a:p>
            <a:pPr algn="just"/>
            <a:r>
              <a:rPr lang="en-US" dirty="0"/>
              <a:t>o </a:t>
            </a:r>
            <a:r>
              <a:rPr lang="uk-UA" dirty="0"/>
              <a:t>кваліфікаційні вимоги, що призводять до обмеження кількості практикуючих лікарів;</a:t>
            </a:r>
          </a:p>
          <a:p>
            <a:pPr algn="just"/>
            <a:r>
              <a:rPr lang="en-US" dirty="0"/>
              <a:t>o </a:t>
            </a:r>
            <a:r>
              <a:rPr lang="uk-UA" dirty="0"/>
              <a:t>специфічні вимоги, що призводять до обмеження кількості лікарень, які можуть диктувати певну цінову політику;</a:t>
            </a:r>
          </a:p>
          <a:p>
            <a:pPr algn="just"/>
            <a:r>
              <a:rPr lang="en-US" dirty="0"/>
              <a:t>o </a:t>
            </a:r>
            <a:r>
              <a:rPr lang="uk-UA" dirty="0"/>
              <a:t>недосконалість та специфічність конкуренції, що робить неможливим залучення покупців за рахунок зменшення ціни;</a:t>
            </a:r>
          </a:p>
          <a:p>
            <a:pPr algn="just"/>
            <a:r>
              <a:rPr lang="en-US" dirty="0"/>
              <a:t>o </a:t>
            </a:r>
            <a:r>
              <a:rPr lang="uk-UA" dirty="0"/>
              <a:t>медичні послуги різнорідні, їх важко порівняти;</a:t>
            </a:r>
          </a:p>
          <a:p>
            <a:pPr algn="just"/>
            <a:r>
              <a:rPr lang="en-US" dirty="0"/>
              <a:t>o </a:t>
            </a:r>
            <a:r>
              <a:rPr lang="uk-UA" dirty="0"/>
              <a:t>немає прямого зв'язку між ціною та витратами споживача, значну частину яких сплачує третя сторона (родичі, працедавці за умови добровільного медичного страхування або надання соціального </a:t>
            </a:r>
            <a:r>
              <a:rPr lang="uk-UA" dirty="0" err="1"/>
              <a:t>бонуса</a:t>
            </a:r>
            <a:r>
              <a:rPr lang="uk-UA" dirty="0"/>
              <a:t>);</a:t>
            </a:r>
          </a:p>
          <a:p>
            <a:pPr algn="just"/>
            <a:r>
              <a:rPr lang="en-US" dirty="0"/>
              <a:t>o </a:t>
            </a:r>
            <a:r>
              <a:rPr lang="uk-UA" dirty="0"/>
              <a:t>наявність зовнішніх ефектів (</a:t>
            </a:r>
            <a:r>
              <a:rPr lang="uk-UA" dirty="0" err="1"/>
              <a:t>екстерналій</a:t>
            </a:r>
            <a:r>
              <a:rPr lang="uk-UA" dirty="0"/>
              <a:t>), надання медичних послуг діє ефективно не тільки на покупців цих послуг, а й на інших осіб. Наприклад, у зв'язку з розвитком санаторно-курортного лікування розробляється доступ до цілющих джерел, розвивається інфраструктура населеного пункту (дороги, постачання тощо), яким користуються не тільки відпочиваючі. Проведення профілактичних щеплень поліпшує загальну епідемічну ситуацію.</a:t>
            </a:r>
          </a:p>
        </p:txBody>
      </p:sp>
    </p:spTree>
    <p:extLst>
      <p:ext uri="{BB962C8B-B14F-4D97-AF65-F5344CB8AC3E}">
        <p14:creationId xmlns:p14="http://schemas.microsoft.com/office/powerpoint/2010/main" val="2411682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1A51912-00D0-4DC9-9D42-33BD05824FB2}"/>
              </a:ext>
            </a:extLst>
          </p:cNvPr>
          <p:cNvSpPr txBox="1"/>
          <p:nvPr/>
        </p:nvSpPr>
        <p:spPr>
          <a:xfrm>
            <a:off x="357673" y="609296"/>
            <a:ext cx="11476653" cy="5078313"/>
          </a:xfrm>
          <a:prstGeom prst="rect">
            <a:avLst/>
          </a:prstGeom>
          <a:noFill/>
        </p:spPr>
        <p:txBody>
          <a:bodyPr wrap="square">
            <a:spAutoFit/>
          </a:bodyPr>
          <a:lstStyle/>
          <a:p>
            <a:r>
              <a:rPr lang="uk-UA" dirty="0"/>
              <a:t>В Україні та інших країнах Східної та Центральної Європи для ринку медичних послуг характерна олігополія, що має такі характеристики:</a:t>
            </a:r>
          </a:p>
          <a:p>
            <a:endParaRPr lang="uk-UA" dirty="0"/>
          </a:p>
          <a:p>
            <a:r>
              <a:rPr lang="uk-UA" dirty="0"/>
              <a:t>♦ невелика кількість конкурентів при значних вхідних бар'єрах у галузь нових лікувально-профілактичних закладів;</a:t>
            </a:r>
          </a:p>
          <a:p>
            <a:r>
              <a:rPr lang="uk-UA" dirty="0"/>
              <a:t>♦ медична послуга в рамках економічних характеристик може бути як стандартизованою, так і диференційованою;</a:t>
            </a:r>
          </a:p>
          <a:p>
            <a:r>
              <a:rPr lang="uk-UA" dirty="0"/>
              <a:t>♦ ефективність медичної допомоги потребує, щоб об'єм виробничих </a:t>
            </a:r>
            <a:r>
              <a:rPr lang="uk-UA" dirty="0" err="1"/>
              <a:t>потужностей</a:t>
            </a:r>
            <a:r>
              <a:rPr lang="uk-UA" dirty="0"/>
              <a:t> кожного лікувально-профілактичного закладу займав велику частку сукупного ринку медичних послуг. У зв'язку з цим - достатньо високий ступінь концентрації лікувально-профілактичних установ у рамках регіону, при якій сумарна частка чотирьох-восьми лікувально-профілактичних закладів не нижча 60 % загального об'єму потреб у медичних послугах;</a:t>
            </a:r>
          </a:p>
          <a:p>
            <a:r>
              <a:rPr lang="uk-UA" dirty="0"/>
              <a:t>♦ вигідне розширення матеріально-технічної бази лікувально-профілактичної установи до великих розмірів через слабкість або відсутність поля привабливої і помірної конкуренції;</a:t>
            </a:r>
          </a:p>
          <a:p>
            <a:r>
              <a:rPr lang="uk-UA" dirty="0"/>
              <a:t>♦ абсолютна вертикальна взаємозалежність лікувально-профілактичних установ, що нейтралізує ефективні механізми конкурентоспроможності;</a:t>
            </a:r>
          </a:p>
          <a:p>
            <a:r>
              <a:rPr lang="uk-UA" dirty="0"/>
              <a:t>♦ переважно нецінова конкуренція при виробництві і споживанні медичних послуг у системі комунальної форми надання медичній допомоги.</a:t>
            </a:r>
          </a:p>
        </p:txBody>
      </p:sp>
    </p:spTree>
    <p:extLst>
      <p:ext uri="{BB962C8B-B14F-4D97-AF65-F5344CB8AC3E}">
        <p14:creationId xmlns:p14="http://schemas.microsoft.com/office/powerpoint/2010/main" val="5944444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78691C-C885-4C67-8577-6117AD8AFA64}"/>
              </a:ext>
            </a:extLst>
          </p:cNvPr>
          <p:cNvSpPr txBox="1"/>
          <p:nvPr/>
        </p:nvSpPr>
        <p:spPr>
          <a:xfrm>
            <a:off x="609600" y="576725"/>
            <a:ext cx="10972800" cy="5078313"/>
          </a:xfrm>
          <a:prstGeom prst="rect">
            <a:avLst/>
          </a:prstGeom>
          <a:noFill/>
        </p:spPr>
        <p:txBody>
          <a:bodyPr wrap="square">
            <a:spAutoFit/>
          </a:bodyPr>
          <a:lstStyle/>
          <a:p>
            <a:r>
              <a:rPr lang="uk-UA" dirty="0"/>
              <a:t>Існують три основні напрями зі специфічними формами пропозиції медичних послуг і задоволення медичних потреб.</a:t>
            </a:r>
          </a:p>
          <a:p>
            <a:r>
              <a:rPr lang="en-US" b="1" dirty="0"/>
              <a:t>I. </a:t>
            </a:r>
            <a:r>
              <a:rPr lang="uk-UA" b="1" dirty="0"/>
              <a:t>Лікарські пропозиції медичних послуг із збереження життя </a:t>
            </a:r>
            <a:r>
              <a:rPr lang="uk-UA" dirty="0"/>
              <a:t>(зокрема, в </a:t>
            </a:r>
            <a:r>
              <a:rPr lang="uk-UA" dirty="0" err="1"/>
              <a:t>перинатальному</a:t>
            </a:r>
            <a:r>
              <a:rPr lang="uk-UA" dirty="0"/>
              <a:t> періоді, при екстремальних ургентних станах, загрозливих для життя пацієнта, в похилому віці, паліативні медичні послуги при невиліковних захворюваннях тощо). Умовно цей сегмент ринку здоров'я називається "маркетинговим сегментом життя".</a:t>
            </a:r>
          </a:p>
          <a:p>
            <a:r>
              <a:rPr lang="en-US" b="1" dirty="0"/>
              <a:t>II. </a:t>
            </a:r>
            <a:r>
              <a:rPr lang="uk-UA" b="1" dirty="0"/>
              <a:t>Лікарські пропозиції медичних послуг з метою повернення здоров'я, відновлення і збереження певного рівня працездатності при її тимчасовій втраті. </a:t>
            </a:r>
            <a:r>
              <a:rPr lang="uk-UA" dirty="0"/>
              <a:t>Цей сегмент ринку здоров'я умовно названо "маркетинговим сегментом </a:t>
            </a:r>
            <a:r>
              <a:rPr lang="uk-UA" dirty="0" err="1"/>
              <a:t>хвороб</a:t>
            </a:r>
            <a:r>
              <a:rPr lang="uk-UA" dirty="0"/>
              <a:t>". Види медичних послуг у цьому сегменті розподіляються за напрямами:</a:t>
            </a:r>
          </a:p>
          <a:p>
            <a:r>
              <a:rPr lang="uk-UA" dirty="0"/>
              <a:t>♦ медичні послуги, спрямовані на лікування гострих і профілактика загострень хронічних захворювань;</a:t>
            </a:r>
          </a:p>
          <a:p>
            <a:r>
              <a:rPr lang="uk-UA" dirty="0"/>
              <a:t>♦ медичні послуги, спрямовані на недопущення переходу тимчасової втрати працездатності в стійку (інвалідність);</a:t>
            </a:r>
          </a:p>
          <a:p>
            <a:r>
              <a:rPr lang="uk-UA" dirty="0"/>
              <a:t>♦ медичні послуги із збереження і підтримки певного ступеня хронічних станів та інвалідності.</a:t>
            </a:r>
          </a:p>
          <a:p>
            <a:r>
              <a:rPr lang="en-US" b="1" dirty="0"/>
              <a:t>III. </a:t>
            </a:r>
            <a:r>
              <a:rPr lang="uk-UA" b="1" dirty="0"/>
              <a:t>Медичні послуги, що зберігають і підтримують стан здорового організму.</a:t>
            </a:r>
          </a:p>
          <a:p>
            <a:r>
              <a:rPr lang="uk-UA" dirty="0"/>
              <a:t>До цього сегментах відносяться імунопрофілактика, диспансеризація, косметологічні послуги тощо. Цей сегмент характеризується як "маркетинговий сегмент здоров'я".</a:t>
            </a:r>
          </a:p>
        </p:txBody>
      </p:sp>
    </p:spTree>
    <p:extLst>
      <p:ext uri="{BB962C8B-B14F-4D97-AF65-F5344CB8AC3E}">
        <p14:creationId xmlns:p14="http://schemas.microsoft.com/office/powerpoint/2010/main" val="2856333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56424F7-AA06-43C4-8DDD-41D4A720428B}"/>
              </a:ext>
            </a:extLst>
          </p:cNvPr>
          <p:cNvSpPr txBox="1"/>
          <p:nvPr/>
        </p:nvSpPr>
        <p:spPr>
          <a:xfrm>
            <a:off x="681134" y="400587"/>
            <a:ext cx="10496939" cy="5078313"/>
          </a:xfrm>
          <a:prstGeom prst="rect">
            <a:avLst/>
          </a:prstGeom>
          <a:noFill/>
        </p:spPr>
        <p:txBody>
          <a:bodyPr wrap="square">
            <a:spAutoFit/>
          </a:bodyPr>
          <a:lstStyle/>
          <a:p>
            <a:r>
              <a:rPr lang="uk-UA" b="1" dirty="0"/>
              <a:t>Медичний суб'єкт - виробник медичних послуг </a:t>
            </a:r>
            <a:r>
              <a:rPr lang="uk-UA" dirty="0"/>
              <a:t>- зареєстрований та ліцензований в установленому порядку лікувально-профілактичний заклад будь-якої організаційно-правової форми та форми власності, який надає медичні послуги.</a:t>
            </a:r>
          </a:p>
          <a:p>
            <a:endParaRPr lang="uk-UA" dirty="0"/>
          </a:p>
          <a:p>
            <a:r>
              <a:rPr lang="uk-UA" dirty="0"/>
              <a:t>Контрагентами ринку медичних послуг виступають:</a:t>
            </a:r>
          </a:p>
          <a:p>
            <a:endParaRPr lang="uk-UA" dirty="0"/>
          </a:p>
          <a:p>
            <a:r>
              <a:rPr lang="uk-UA" dirty="0"/>
              <a:t>♦ інші заклади охорони здоров'я, які беруть участь у реалізації складного лікувально-діагностичного процесу (постачальники лікарських засобів, товарів медичного призначення, фірми, що реалізують та обслуговують медичну техніку, організації охорони здоров'я, до яких при необхідності звертаються щоб отримати консультацію вузьких спеціалістів, тощо);</a:t>
            </a:r>
          </a:p>
          <a:p>
            <a:r>
              <a:rPr lang="uk-UA" dirty="0"/>
              <a:t>♦</a:t>
            </a:r>
            <a:r>
              <a:rPr lang="en-US" dirty="0"/>
              <a:t> </a:t>
            </a:r>
            <a:r>
              <a:rPr lang="uk-UA" dirty="0"/>
              <a:t>фінансово-кредитні організації, що надають такі банківські послуги, як лізинг і факторинг, проводять кредитування, виконують посередницькі послуги добровільного медичного страхування;</a:t>
            </a:r>
          </a:p>
          <a:p>
            <a:r>
              <a:rPr lang="uk-UA" dirty="0"/>
              <a:t>♦</a:t>
            </a:r>
            <a:r>
              <a:rPr lang="en-US" dirty="0"/>
              <a:t> </a:t>
            </a:r>
            <a:r>
              <a:rPr lang="uk-UA" dirty="0"/>
              <a:t>держава залучає заклади охорони здоров'я до виконання урядових програм у галузі охорони здоров'я, надає податкові пільги;</a:t>
            </a:r>
          </a:p>
          <a:p>
            <a:r>
              <a:rPr lang="uk-UA" dirty="0"/>
              <a:t>♦</a:t>
            </a:r>
            <a:r>
              <a:rPr lang="en-US" dirty="0"/>
              <a:t> </a:t>
            </a:r>
            <a:r>
              <a:rPr lang="uk-UA" dirty="0"/>
              <a:t>громадяни - група, неоднорідна за своїм складом, функціями в реалізації господарчих </a:t>
            </a:r>
            <a:r>
              <a:rPr lang="uk-UA" dirty="0" err="1"/>
              <a:t>зв'язків</a:t>
            </a:r>
            <a:r>
              <a:rPr lang="uk-UA" dirty="0"/>
              <a:t> в умовах ринку.</a:t>
            </a:r>
          </a:p>
        </p:txBody>
      </p:sp>
    </p:spTree>
    <p:extLst>
      <p:ext uri="{BB962C8B-B14F-4D97-AF65-F5344CB8AC3E}">
        <p14:creationId xmlns:p14="http://schemas.microsoft.com/office/powerpoint/2010/main" val="6125770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6F5EC02-71F9-4F0A-89B6-CB93E73D9BE8}"/>
              </a:ext>
            </a:extLst>
          </p:cNvPr>
          <p:cNvSpPr txBox="1"/>
          <p:nvPr/>
        </p:nvSpPr>
        <p:spPr>
          <a:xfrm>
            <a:off x="671803" y="566765"/>
            <a:ext cx="11038115" cy="4524315"/>
          </a:xfrm>
          <a:prstGeom prst="rect">
            <a:avLst/>
          </a:prstGeom>
          <a:noFill/>
        </p:spPr>
        <p:txBody>
          <a:bodyPr wrap="square">
            <a:spAutoFit/>
          </a:bodyPr>
          <a:lstStyle/>
          <a:p>
            <a:r>
              <a:rPr lang="uk-UA" b="1" dirty="0"/>
              <a:t>Позитивні риси ринку медичних послуг:</a:t>
            </a:r>
          </a:p>
          <a:p>
            <a:endParaRPr lang="uk-UA" dirty="0"/>
          </a:p>
          <a:p>
            <a:pPr algn="just"/>
            <a:r>
              <a:rPr lang="uk-UA" dirty="0"/>
              <a:t>♦</a:t>
            </a:r>
            <a:r>
              <a:rPr lang="en-US" dirty="0"/>
              <a:t> </a:t>
            </a:r>
            <a:r>
              <a:rPr lang="uk-UA" dirty="0"/>
              <a:t>підвищення якості медичного обслуговування, зокрема медичного сервісу;</a:t>
            </a:r>
          </a:p>
          <a:p>
            <a:pPr algn="just"/>
            <a:r>
              <a:rPr lang="uk-UA" dirty="0"/>
              <a:t>♦</a:t>
            </a:r>
            <a:r>
              <a:rPr lang="en-US" dirty="0"/>
              <a:t> </a:t>
            </a:r>
            <a:r>
              <a:rPr lang="uk-UA" dirty="0"/>
              <a:t>вільний доступ до методів і форм лікування;</a:t>
            </a:r>
          </a:p>
          <a:p>
            <a:pPr algn="just"/>
            <a:r>
              <a:rPr lang="uk-UA" dirty="0"/>
              <a:t>♦</a:t>
            </a:r>
            <a:r>
              <a:rPr lang="en-US" dirty="0"/>
              <a:t> </a:t>
            </a:r>
            <a:r>
              <a:rPr lang="uk-UA" dirty="0"/>
              <a:t>можливість і реалізація вибору будь-якого постачальника медичних послуг;</a:t>
            </a:r>
          </a:p>
          <a:p>
            <a:pPr algn="just"/>
            <a:r>
              <a:rPr lang="uk-UA" dirty="0"/>
              <a:t>♦</a:t>
            </a:r>
            <a:r>
              <a:rPr lang="en-US" dirty="0"/>
              <a:t> </a:t>
            </a:r>
            <a:r>
              <a:rPr lang="uk-UA" dirty="0"/>
              <a:t>можливість юридичного і економічного впливу в разі незадоволення або неякісного задоволення медичних потреб;</a:t>
            </a:r>
          </a:p>
          <a:p>
            <a:pPr algn="just"/>
            <a:r>
              <a:rPr lang="uk-UA" dirty="0"/>
              <a:t>♦</a:t>
            </a:r>
            <a:r>
              <a:rPr lang="en-US" dirty="0"/>
              <a:t> </a:t>
            </a:r>
            <a:r>
              <a:rPr lang="uk-UA" dirty="0"/>
              <a:t>заробіток медичного працівника, пов'язаний з результатами праці і задоволеністю пацієнта;</a:t>
            </a:r>
          </a:p>
          <a:p>
            <a:pPr algn="just"/>
            <a:r>
              <a:rPr lang="uk-UA" dirty="0"/>
              <a:t>♦</a:t>
            </a:r>
            <a:r>
              <a:rPr lang="en-US" dirty="0"/>
              <a:t> </a:t>
            </a:r>
            <a:r>
              <a:rPr lang="uk-UA" dirty="0"/>
              <a:t>правова та економічна захищеність як споживача, так і постачальника медичних послуг.</a:t>
            </a:r>
          </a:p>
          <a:p>
            <a:pPr algn="just"/>
            <a:endParaRPr lang="uk-UA" dirty="0"/>
          </a:p>
          <a:p>
            <a:pPr algn="just"/>
            <a:r>
              <a:rPr lang="uk-UA" b="1" dirty="0"/>
              <a:t>Негативні риси ринку медичних послуг:</a:t>
            </a:r>
          </a:p>
          <a:p>
            <a:pPr algn="just"/>
            <a:endParaRPr lang="uk-UA" dirty="0"/>
          </a:p>
          <a:p>
            <a:pPr algn="just"/>
            <a:r>
              <a:rPr lang="uk-UA" dirty="0"/>
              <a:t>♦</a:t>
            </a:r>
            <a:r>
              <a:rPr lang="en-US" dirty="0"/>
              <a:t> </a:t>
            </a:r>
            <a:r>
              <a:rPr lang="uk-UA" dirty="0"/>
              <a:t>послаблення профілактичних заходів,</a:t>
            </a:r>
          </a:p>
          <a:p>
            <a:pPr algn="just"/>
            <a:r>
              <a:rPr lang="uk-UA" dirty="0"/>
              <a:t>♦</a:t>
            </a:r>
            <a:r>
              <a:rPr lang="en-US" dirty="0"/>
              <a:t> </a:t>
            </a:r>
            <a:r>
              <a:rPr lang="uk-UA" dirty="0"/>
              <a:t>неприйняття медичних послуг з високою часткою гуманітарної місії охорони здоров'я і низьким ступенем прямої економічної вигоди;</a:t>
            </a:r>
          </a:p>
          <a:p>
            <a:pPr algn="just"/>
            <a:r>
              <a:rPr lang="uk-UA" dirty="0"/>
              <a:t>♦</a:t>
            </a:r>
            <a:r>
              <a:rPr lang="en-US" dirty="0"/>
              <a:t> </a:t>
            </a:r>
            <a:r>
              <a:rPr lang="uk-UA" dirty="0"/>
              <a:t>дискримінація хворих соціально уразливих груп, що потребують медичної допомоги.</a:t>
            </a:r>
          </a:p>
        </p:txBody>
      </p:sp>
    </p:spTree>
    <p:extLst>
      <p:ext uri="{BB962C8B-B14F-4D97-AF65-F5344CB8AC3E}">
        <p14:creationId xmlns:p14="http://schemas.microsoft.com/office/powerpoint/2010/main" val="1205929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723C984-90D9-4244-99AB-AD3EDCA49ACD}"/>
              </a:ext>
            </a:extLst>
          </p:cNvPr>
          <p:cNvSpPr txBox="1"/>
          <p:nvPr/>
        </p:nvSpPr>
        <p:spPr>
          <a:xfrm>
            <a:off x="912845" y="463240"/>
            <a:ext cx="10366310" cy="5078313"/>
          </a:xfrm>
          <a:prstGeom prst="rect">
            <a:avLst/>
          </a:prstGeom>
          <a:noFill/>
        </p:spPr>
        <p:txBody>
          <a:bodyPr wrap="square">
            <a:spAutoFit/>
          </a:bodyPr>
          <a:lstStyle/>
          <a:p>
            <a:r>
              <a:rPr lang="uk-UA" b="1" dirty="0"/>
              <a:t>Сегментація ринку медичних послуг </a:t>
            </a:r>
            <a:r>
              <a:rPr lang="uk-UA" dirty="0"/>
              <a:t>за можливостями попиту на медичні послуги здійснюється відповідно до економічних груп, які характеризуються видом медичної послуги, медико-діагностичною групою, вартістю процедури, платоспроможністю і особою пацієнта.</a:t>
            </a:r>
          </a:p>
          <a:p>
            <a:endParaRPr lang="uk-UA" dirty="0"/>
          </a:p>
          <a:p>
            <a:r>
              <a:rPr lang="uk-UA" b="1" dirty="0"/>
              <a:t>Класифікація сегментів ринку медичних послуг проводиться за такими параметрами:</a:t>
            </a:r>
          </a:p>
          <a:p>
            <a:endParaRPr lang="uk-UA" b="1" dirty="0"/>
          </a:p>
          <a:p>
            <a:r>
              <a:rPr lang="uk-UA" dirty="0"/>
              <a:t>♦</a:t>
            </a:r>
            <a:r>
              <a:rPr lang="en-US" dirty="0"/>
              <a:t> </a:t>
            </a:r>
            <a:r>
              <a:rPr lang="uk-UA" dirty="0"/>
              <a:t>віковими й статевими ознаками (чоловіки, жінки, діти, підлітки, дорослі, особи похилого віку);</a:t>
            </a:r>
          </a:p>
          <a:p>
            <a:r>
              <a:rPr lang="uk-UA" dirty="0"/>
              <a:t>♦</a:t>
            </a:r>
            <a:r>
              <a:rPr lang="en-US" dirty="0"/>
              <a:t> </a:t>
            </a:r>
            <a:r>
              <a:rPr lang="uk-UA" dirty="0"/>
              <a:t>за видами забезпечення медичною допомогою (амбулаторно-поліклінічна, госпітальна, допомога породіллі, стоматологічна, лікарське забезпечення тощо);</a:t>
            </a:r>
          </a:p>
          <a:p>
            <a:r>
              <a:rPr lang="uk-UA" dirty="0"/>
              <a:t>♦</a:t>
            </a:r>
            <a:r>
              <a:rPr lang="en-US" dirty="0"/>
              <a:t> </a:t>
            </a:r>
            <a:r>
              <a:rPr lang="uk-UA" dirty="0"/>
              <a:t>за декретованими групами (здорові, хворі, особи що працюють у </a:t>
            </a:r>
            <a:r>
              <a:rPr lang="uk-UA" dirty="0" err="1"/>
              <a:t>професійно</a:t>
            </a:r>
            <a:r>
              <a:rPr lang="uk-UA" dirty="0"/>
              <a:t>-шкідливих умовах, військовослужбовці, студенти тощо);</a:t>
            </a:r>
          </a:p>
          <a:p>
            <a:r>
              <a:rPr lang="uk-UA" dirty="0"/>
              <a:t>♦</a:t>
            </a:r>
            <a:r>
              <a:rPr lang="en-US" dirty="0"/>
              <a:t> </a:t>
            </a:r>
            <a:r>
              <a:rPr lang="uk-UA" dirty="0"/>
              <a:t>за нозологічними групами (як окремий випадок - за групами диспансеризації);</a:t>
            </a:r>
          </a:p>
          <a:p>
            <a:r>
              <a:rPr lang="uk-UA" dirty="0"/>
              <a:t>♦</a:t>
            </a:r>
            <a:r>
              <a:rPr lang="en-US" dirty="0"/>
              <a:t> </a:t>
            </a:r>
            <a:r>
              <a:rPr lang="uk-UA" dirty="0"/>
              <a:t>медико-діагностичними групами;</a:t>
            </a:r>
          </a:p>
          <a:p>
            <a:r>
              <a:rPr lang="uk-UA" dirty="0"/>
              <a:t>♦</a:t>
            </a:r>
            <a:r>
              <a:rPr lang="en-US" dirty="0"/>
              <a:t> </a:t>
            </a:r>
            <a:r>
              <a:rPr lang="uk-UA" dirty="0"/>
              <a:t>групами рівного медичного стандарту;</a:t>
            </a:r>
          </a:p>
          <a:p>
            <a:r>
              <a:rPr lang="uk-UA" dirty="0"/>
              <a:t>♦</a:t>
            </a:r>
            <a:r>
              <a:rPr lang="en-US" dirty="0"/>
              <a:t> </a:t>
            </a:r>
            <a:r>
              <a:rPr lang="uk-UA" dirty="0"/>
              <a:t>економічними групами (рівнем добробуту і платоспроможності);</a:t>
            </a:r>
          </a:p>
          <a:p>
            <a:r>
              <a:rPr lang="uk-UA" dirty="0"/>
              <a:t>♦</a:t>
            </a:r>
            <a:r>
              <a:rPr lang="en-US" dirty="0"/>
              <a:t> </a:t>
            </a:r>
            <a:r>
              <a:rPr lang="uk-UA" dirty="0"/>
              <a:t>за видами медичних послуг.</a:t>
            </a:r>
          </a:p>
        </p:txBody>
      </p:sp>
    </p:spTree>
    <p:extLst>
      <p:ext uri="{BB962C8B-B14F-4D97-AF65-F5344CB8AC3E}">
        <p14:creationId xmlns:p14="http://schemas.microsoft.com/office/powerpoint/2010/main" val="2339175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0C7DAC-4123-4DBD-B2DB-F44EC48934EC}"/>
              </a:ext>
            </a:extLst>
          </p:cNvPr>
          <p:cNvSpPr txBox="1"/>
          <p:nvPr/>
        </p:nvSpPr>
        <p:spPr>
          <a:xfrm>
            <a:off x="1035697" y="1166843"/>
            <a:ext cx="10534261" cy="3416320"/>
          </a:xfrm>
          <a:prstGeom prst="rect">
            <a:avLst/>
          </a:prstGeom>
          <a:noFill/>
        </p:spPr>
        <p:txBody>
          <a:bodyPr wrap="square">
            <a:spAutoFit/>
          </a:bodyPr>
          <a:lstStyle/>
          <a:p>
            <a:r>
              <a:rPr lang="uk-UA" dirty="0"/>
              <a:t>Ніша сегмента ринку медичних послуг тим привабливіша, чим більше вона відповідає таким характеристикам:</a:t>
            </a:r>
          </a:p>
          <a:p>
            <a:endParaRPr lang="uk-UA" dirty="0"/>
          </a:p>
          <a:p>
            <a:r>
              <a:rPr lang="uk-UA" dirty="0"/>
              <a:t>♦ покупці медичних послуг (пацієнти) мають складні і специфічні потреби в задоволенні медичних потреб;</a:t>
            </a:r>
          </a:p>
          <a:p>
            <a:endParaRPr lang="uk-UA" dirty="0"/>
          </a:p>
          <a:p>
            <a:r>
              <a:rPr lang="uk-UA" dirty="0"/>
              <a:t>♦ пацієнти готові платити велику ціну, щоб отримати медичну допомогу абсолютної якості, тобто коли медичні процедури абсолютно адаптовані до їх явних і прихованих потреб;</a:t>
            </a:r>
          </a:p>
          <a:p>
            <a:endParaRPr lang="uk-UA" dirty="0"/>
          </a:p>
          <a:p>
            <a:r>
              <a:rPr lang="uk-UA" dirty="0"/>
              <a:t>♦ виробник медичних послуг має високу професійну і суспільну компетенцію, яка постійно вдосконалюється.</a:t>
            </a:r>
          </a:p>
        </p:txBody>
      </p:sp>
    </p:spTree>
    <p:extLst>
      <p:ext uri="{BB962C8B-B14F-4D97-AF65-F5344CB8AC3E}">
        <p14:creationId xmlns:p14="http://schemas.microsoft.com/office/powerpoint/2010/main" val="1586592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C9186DA-2062-46F0-9574-8CD973291FAC}"/>
              </a:ext>
            </a:extLst>
          </p:cNvPr>
          <p:cNvSpPr txBox="1"/>
          <p:nvPr/>
        </p:nvSpPr>
        <p:spPr>
          <a:xfrm>
            <a:off x="1474236" y="1366764"/>
            <a:ext cx="8882743" cy="2308324"/>
          </a:xfrm>
          <a:prstGeom prst="rect">
            <a:avLst/>
          </a:prstGeom>
          <a:noFill/>
        </p:spPr>
        <p:txBody>
          <a:bodyPr wrap="square">
            <a:spAutoFit/>
          </a:bodyPr>
          <a:lstStyle/>
          <a:p>
            <a:pPr algn="ctr"/>
            <a:r>
              <a:rPr lang="ru-RU" dirty="0"/>
              <a:t>ПЛАН</a:t>
            </a:r>
          </a:p>
          <a:p>
            <a:pPr algn="ctr"/>
            <a:endParaRPr lang="ru-RU" dirty="0"/>
          </a:p>
          <a:p>
            <a:r>
              <a:rPr lang="ru-RU" dirty="0"/>
              <a:t>1. </a:t>
            </a:r>
            <a:r>
              <a:rPr lang="ru-RU" dirty="0" err="1"/>
              <a:t>Підприємництво</a:t>
            </a:r>
            <a:r>
              <a:rPr lang="ru-RU" dirty="0"/>
              <a:t> в </a:t>
            </a:r>
            <a:r>
              <a:rPr lang="ru-RU" dirty="0" err="1"/>
              <a:t>галузі</a:t>
            </a:r>
            <a:r>
              <a:rPr lang="ru-RU" dirty="0"/>
              <a:t> </a:t>
            </a:r>
            <a:r>
              <a:rPr lang="ru-RU" dirty="0" err="1"/>
              <a:t>охорони</a:t>
            </a:r>
            <a:r>
              <a:rPr lang="ru-RU" dirty="0"/>
              <a:t> </a:t>
            </a:r>
            <a:r>
              <a:rPr lang="ru-RU" dirty="0" err="1"/>
              <a:t>здоров'я</a:t>
            </a:r>
            <a:r>
              <a:rPr lang="ru-RU" dirty="0"/>
              <a:t>: </a:t>
            </a:r>
            <a:r>
              <a:rPr lang="ru-RU" dirty="0" err="1"/>
              <a:t>сутність</a:t>
            </a:r>
            <a:r>
              <a:rPr lang="ru-RU" dirty="0"/>
              <a:t>, </a:t>
            </a:r>
            <a:r>
              <a:rPr lang="ru-RU" dirty="0" err="1"/>
              <a:t>принципи</a:t>
            </a:r>
            <a:r>
              <a:rPr lang="ru-RU" dirty="0"/>
              <a:t>, </a:t>
            </a:r>
            <a:r>
              <a:rPr lang="ru-RU" dirty="0" err="1"/>
              <a:t>функції</a:t>
            </a:r>
            <a:r>
              <a:rPr lang="ru-RU" dirty="0"/>
              <a:t>.</a:t>
            </a:r>
          </a:p>
          <a:p>
            <a:r>
              <a:rPr lang="ru-RU" dirty="0"/>
              <a:t>2. </a:t>
            </a:r>
            <a:r>
              <a:rPr lang="ru-RU" dirty="0" err="1"/>
              <a:t>Бізнес</a:t>
            </a:r>
            <a:r>
              <a:rPr lang="ru-RU" dirty="0"/>
              <a:t>-план </a:t>
            </a:r>
            <a:r>
              <a:rPr lang="ru-RU" dirty="0" err="1"/>
              <a:t>медичного</a:t>
            </a:r>
            <a:r>
              <a:rPr lang="ru-RU" dirty="0"/>
              <a:t> проекту.</a:t>
            </a:r>
          </a:p>
          <a:p>
            <a:r>
              <a:rPr lang="ru-RU" dirty="0"/>
              <a:t>3. Характеристика </a:t>
            </a:r>
            <a:r>
              <a:rPr lang="ru-RU" dirty="0" err="1"/>
              <a:t>ринків</a:t>
            </a:r>
            <a:r>
              <a:rPr lang="ru-RU" dirty="0"/>
              <a:t> у </a:t>
            </a:r>
            <a:r>
              <a:rPr lang="ru-RU" dirty="0" err="1"/>
              <a:t>галузі</a:t>
            </a:r>
            <a:r>
              <a:rPr lang="ru-RU" dirty="0"/>
              <a:t> </a:t>
            </a:r>
            <a:r>
              <a:rPr lang="ru-RU" dirty="0" err="1"/>
              <a:t>охорони</a:t>
            </a:r>
            <a:r>
              <a:rPr lang="ru-RU" dirty="0"/>
              <a:t> </a:t>
            </a:r>
            <a:r>
              <a:rPr lang="ru-RU" dirty="0" err="1"/>
              <a:t>здоров'я</a:t>
            </a:r>
            <a:r>
              <a:rPr lang="ru-RU" dirty="0"/>
              <a:t>.</a:t>
            </a:r>
          </a:p>
          <a:p>
            <a:r>
              <a:rPr lang="ru-RU" dirty="0"/>
              <a:t>4. </a:t>
            </a:r>
            <a:r>
              <a:rPr lang="ru-RU" dirty="0" err="1"/>
              <a:t>Управління</a:t>
            </a:r>
            <a:r>
              <a:rPr lang="ru-RU" dirty="0"/>
              <a:t> маркетингом на ринку </a:t>
            </a:r>
            <a:r>
              <a:rPr lang="ru-RU" dirty="0" err="1"/>
              <a:t>медичних</a:t>
            </a:r>
            <a:r>
              <a:rPr lang="ru-RU" dirty="0"/>
              <a:t> </a:t>
            </a:r>
            <a:r>
              <a:rPr lang="ru-RU" dirty="0" err="1"/>
              <a:t>послуг</a:t>
            </a:r>
            <a:r>
              <a:rPr lang="ru-RU" dirty="0"/>
              <a:t>. </a:t>
            </a:r>
          </a:p>
          <a:p>
            <a:r>
              <a:rPr lang="ru-RU" dirty="0"/>
              <a:t>5. </a:t>
            </a:r>
            <a:r>
              <a:rPr lang="ru-RU" dirty="0" err="1"/>
              <a:t>Державне</a:t>
            </a:r>
            <a:r>
              <a:rPr lang="ru-RU" dirty="0"/>
              <a:t> </a:t>
            </a:r>
            <a:r>
              <a:rPr lang="ru-RU" dirty="0" err="1"/>
              <a:t>регулювання</a:t>
            </a:r>
            <a:r>
              <a:rPr lang="ru-RU" dirty="0"/>
              <a:t> </a:t>
            </a:r>
            <a:r>
              <a:rPr lang="ru-RU" dirty="0" err="1"/>
              <a:t>реклами</a:t>
            </a:r>
            <a:r>
              <a:rPr lang="ru-RU" dirty="0"/>
              <a:t> </a:t>
            </a:r>
            <a:r>
              <a:rPr lang="ru-RU" dirty="0" err="1"/>
              <a:t>лікарських</a:t>
            </a:r>
            <a:r>
              <a:rPr lang="ru-RU" dirty="0"/>
              <a:t> </a:t>
            </a:r>
            <a:r>
              <a:rPr lang="ru-RU" dirty="0" err="1"/>
              <a:t>засобів</a:t>
            </a:r>
            <a:r>
              <a:rPr lang="ru-RU" dirty="0"/>
              <a:t>, </a:t>
            </a:r>
            <a:r>
              <a:rPr lang="ru-RU" dirty="0" err="1"/>
              <a:t>товарів</a:t>
            </a:r>
            <a:r>
              <a:rPr lang="ru-RU" dirty="0"/>
              <a:t> </a:t>
            </a:r>
            <a:r>
              <a:rPr lang="ru-RU" dirty="0" err="1"/>
              <a:t>медичного</a:t>
            </a:r>
            <a:r>
              <a:rPr lang="ru-RU" dirty="0"/>
              <a:t> </a:t>
            </a:r>
            <a:r>
              <a:rPr lang="ru-RU" dirty="0" err="1"/>
              <a:t>призначення</a:t>
            </a:r>
            <a:r>
              <a:rPr lang="ru-RU" dirty="0"/>
              <a:t> та </a:t>
            </a:r>
            <a:r>
              <a:rPr lang="ru-RU" dirty="0" err="1"/>
              <a:t>медичних</a:t>
            </a:r>
            <a:r>
              <a:rPr lang="ru-RU" dirty="0"/>
              <a:t> </a:t>
            </a:r>
            <a:r>
              <a:rPr lang="ru-RU" dirty="0" err="1"/>
              <a:t>послуг</a:t>
            </a:r>
            <a:r>
              <a:rPr lang="ru-RU" dirty="0"/>
              <a:t> на </a:t>
            </a:r>
            <a:r>
              <a:rPr lang="ru-RU" dirty="0" err="1"/>
              <a:t>території</a:t>
            </a:r>
            <a:r>
              <a:rPr lang="ru-RU" dirty="0"/>
              <a:t> </a:t>
            </a:r>
            <a:r>
              <a:rPr lang="ru-RU" dirty="0" err="1"/>
              <a:t>України</a:t>
            </a:r>
            <a:r>
              <a:rPr lang="ru-RU" dirty="0"/>
              <a:t>.</a:t>
            </a:r>
            <a:endParaRPr lang="uk-UA" dirty="0"/>
          </a:p>
        </p:txBody>
      </p:sp>
    </p:spTree>
    <p:extLst>
      <p:ext uri="{BB962C8B-B14F-4D97-AF65-F5344CB8AC3E}">
        <p14:creationId xmlns:p14="http://schemas.microsoft.com/office/powerpoint/2010/main" val="4664307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0EBCF1A-B10C-4FDB-B201-EC56D3F75575}"/>
              </a:ext>
            </a:extLst>
          </p:cNvPr>
          <p:cNvSpPr txBox="1"/>
          <p:nvPr/>
        </p:nvSpPr>
        <p:spPr>
          <a:xfrm>
            <a:off x="1026367" y="517506"/>
            <a:ext cx="10786188" cy="5355312"/>
          </a:xfrm>
          <a:prstGeom prst="rect">
            <a:avLst/>
          </a:prstGeom>
          <a:noFill/>
        </p:spPr>
        <p:txBody>
          <a:bodyPr wrap="square">
            <a:spAutoFit/>
          </a:bodyPr>
          <a:lstStyle/>
          <a:p>
            <a:r>
              <a:rPr lang="uk-UA" b="1" dirty="0"/>
              <a:t>3.2. Характеристика фармацевтичного ринку</a:t>
            </a:r>
          </a:p>
          <a:p>
            <a:r>
              <a:rPr lang="uk-UA" dirty="0"/>
              <a:t>Фармацевтичний ринок являє собою частину ринку споживчих товарів та послуг, що має певні особливості, які суттєво впливають на його організацію. До відмітних особливостей фармацевтичного ринку відносять:</a:t>
            </a:r>
          </a:p>
          <a:p>
            <a:endParaRPr lang="uk-UA" dirty="0"/>
          </a:p>
          <a:p>
            <a:r>
              <a:rPr lang="uk-UA" dirty="0"/>
              <a:t>♦ тенденція до світової глобалізації;</a:t>
            </a:r>
          </a:p>
          <a:p>
            <a:endParaRPr lang="uk-UA" dirty="0"/>
          </a:p>
          <a:p>
            <a:r>
              <a:rPr lang="uk-UA" dirty="0"/>
              <a:t>♦ широкий асортимент лікарських засобів;</a:t>
            </a:r>
          </a:p>
          <a:p>
            <a:endParaRPr lang="uk-UA" dirty="0"/>
          </a:p>
          <a:p>
            <a:r>
              <a:rPr lang="uk-UA" dirty="0"/>
              <a:t>♦ тривалий цикл розробки лікарських засобів;</a:t>
            </a:r>
          </a:p>
          <a:p>
            <a:endParaRPr lang="uk-UA" dirty="0"/>
          </a:p>
          <a:p>
            <a:r>
              <a:rPr lang="uk-UA" dirty="0"/>
              <a:t>♦ висока </a:t>
            </a:r>
            <a:r>
              <a:rPr lang="uk-UA" dirty="0" err="1"/>
              <a:t>наукомісткість</a:t>
            </a:r>
            <a:r>
              <a:rPr lang="uk-UA" dirty="0"/>
              <a:t>;</a:t>
            </a:r>
          </a:p>
          <a:p>
            <a:endParaRPr lang="uk-UA" dirty="0"/>
          </a:p>
          <a:p>
            <a:r>
              <a:rPr lang="uk-UA" dirty="0"/>
              <a:t>♦ велика розмаїтість технологічних процесів, видів обладнання, сировини й матеріалів, які використовують при виготовленні лікарських засобів;</a:t>
            </a:r>
          </a:p>
          <a:p>
            <a:endParaRPr lang="uk-UA" dirty="0"/>
          </a:p>
          <a:p>
            <a:r>
              <a:rPr lang="uk-UA" dirty="0"/>
              <a:t>♦ часті зміни, розширення й обновлення номенклатури продукції, що випускається;</a:t>
            </a:r>
          </a:p>
          <a:p>
            <a:endParaRPr lang="uk-UA" dirty="0"/>
          </a:p>
          <a:p>
            <a:r>
              <a:rPr lang="uk-UA" dirty="0"/>
              <a:t>♦ залежність попиту від епідемій, стихійних лих, інших екстремальних ситуацій.</a:t>
            </a:r>
          </a:p>
        </p:txBody>
      </p:sp>
    </p:spTree>
    <p:extLst>
      <p:ext uri="{BB962C8B-B14F-4D97-AF65-F5344CB8AC3E}">
        <p14:creationId xmlns:p14="http://schemas.microsoft.com/office/powerpoint/2010/main" val="37677118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DECD1F-6ED2-463C-A101-AF462D7BE2F5}"/>
              </a:ext>
            </a:extLst>
          </p:cNvPr>
          <p:cNvSpPr txBox="1"/>
          <p:nvPr/>
        </p:nvSpPr>
        <p:spPr>
          <a:xfrm>
            <a:off x="671804" y="612845"/>
            <a:ext cx="10991461" cy="4247317"/>
          </a:xfrm>
          <a:prstGeom prst="rect">
            <a:avLst/>
          </a:prstGeom>
          <a:noFill/>
        </p:spPr>
        <p:txBody>
          <a:bodyPr wrap="square">
            <a:spAutoFit/>
          </a:bodyPr>
          <a:lstStyle/>
          <a:p>
            <a:r>
              <a:rPr lang="uk-UA" dirty="0"/>
              <a:t>Система забезпечення лікарськими засобами в Україні має три основні етапи:</a:t>
            </a:r>
          </a:p>
          <a:p>
            <a:endParaRPr lang="uk-UA" dirty="0"/>
          </a:p>
          <a:p>
            <a:r>
              <a:rPr lang="uk-UA" dirty="0"/>
              <a:t>1. Постачання лікарських засобів вітчизняних виробників.</a:t>
            </a:r>
          </a:p>
          <a:p>
            <a:r>
              <a:rPr lang="uk-UA" dirty="0"/>
              <a:t>2. Централізована закупівля імпортних лікарських засобів.</a:t>
            </a:r>
          </a:p>
          <a:p>
            <a:r>
              <a:rPr lang="uk-UA" dirty="0"/>
              <a:t>3. Постачання лікарських засобів господарюючими суб'єктами різного відомчого підпорядкування та форм власності.</a:t>
            </a:r>
          </a:p>
          <a:p>
            <a:endParaRPr lang="uk-UA" dirty="0"/>
          </a:p>
          <a:p>
            <a:r>
              <a:rPr lang="uk-UA" dirty="0"/>
              <a:t>Відповідно до системи забезпечення кількісна ємність фармацевтичного ринку України складається з:</a:t>
            </a:r>
          </a:p>
          <a:p>
            <a:endParaRPr lang="uk-UA" dirty="0"/>
          </a:p>
          <a:p>
            <a:r>
              <a:rPr lang="uk-UA" dirty="0"/>
              <a:t>♦ обсягів виробництва лікарських засобів вітчизняними виробниками;</a:t>
            </a:r>
          </a:p>
          <a:p>
            <a:endParaRPr lang="uk-UA" dirty="0"/>
          </a:p>
          <a:p>
            <a:r>
              <a:rPr lang="uk-UA" dirty="0"/>
              <a:t>♦ імпорту лікарських засобів;</a:t>
            </a:r>
          </a:p>
          <a:p>
            <a:endParaRPr lang="uk-UA" dirty="0"/>
          </a:p>
          <a:p>
            <a:r>
              <a:rPr lang="uk-UA" dirty="0"/>
              <a:t>♦ складських запасів.</a:t>
            </a:r>
          </a:p>
        </p:txBody>
      </p:sp>
    </p:spTree>
    <p:extLst>
      <p:ext uri="{BB962C8B-B14F-4D97-AF65-F5344CB8AC3E}">
        <p14:creationId xmlns:p14="http://schemas.microsoft.com/office/powerpoint/2010/main" val="3891052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328A32-4C48-497D-86EA-7F5BEDA3524C}"/>
              </a:ext>
            </a:extLst>
          </p:cNvPr>
          <p:cNvSpPr txBox="1"/>
          <p:nvPr/>
        </p:nvSpPr>
        <p:spPr>
          <a:xfrm>
            <a:off x="1062135" y="762134"/>
            <a:ext cx="10067730" cy="3970318"/>
          </a:xfrm>
          <a:prstGeom prst="rect">
            <a:avLst/>
          </a:prstGeom>
          <a:noFill/>
        </p:spPr>
        <p:txBody>
          <a:bodyPr wrap="square">
            <a:spAutoFit/>
          </a:bodyPr>
          <a:lstStyle/>
          <a:p>
            <a:r>
              <a:rPr lang="uk-UA" b="1" dirty="0"/>
              <a:t>Сегментація фармацевтичного ринку</a:t>
            </a:r>
          </a:p>
          <a:p>
            <a:r>
              <a:rPr lang="uk-UA" dirty="0"/>
              <a:t>Кожний сегмент фармацевтичного ринку повинен відповідати таким параметрам:</a:t>
            </a:r>
          </a:p>
          <a:p>
            <a:endParaRPr lang="uk-UA" dirty="0"/>
          </a:p>
          <a:p>
            <a:r>
              <a:rPr lang="uk-UA" dirty="0"/>
              <a:t>1. Потреби сегмента повинні бути відносно постійними (потреби сегмента можуть помінятися при введенні на ринок інноваційного лікарського препарату або при радикальній зміні політики в сфері охорони здоров'я.</a:t>
            </a:r>
          </a:p>
          <a:p>
            <a:r>
              <a:rPr lang="uk-UA" dirty="0"/>
              <a:t>2. У сегменті повинні бути незадоволені потреби, які може задовольнити лікарський препарат.</a:t>
            </a:r>
          </a:p>
          <a:p>
            <a:r>
              <a:rPr lang="uk-UA" dirty="0"/>
              <a:t>3. Кількість рецептів (або запитів лікувально-профілактичних закладів) у сегменті ринку повинна бути достатньою для того, щоб виправдати витрати на виведення лікарського засобу на ринок.</a:t>
            </a:r>
          </a:p>
          <a:p>
            <a:r>
              <a:rPr lang="uk-UA" dirty="0"/>
              <a:t>4. Для </a:t>
            </a:r>
            <a:r>
              <a:rPr lang="uk-UA" dirty="0" err="1"/>
              <a:t>безрецептурних</a:t>
            </a:r>
            <a:r>
              <a:rPr lang="uk-UA" dirty="0"/>
              <a:t> лікарських засобів: кількість їх, що відпускаються з аптек, у сегменті повинна бути достатньою для того, щоб виправдати витрати на виведення лікарського препарату на ринок.</a:t>
            </a:r>
          </a:p>
        </p:txBody>
      </p:sp>
    </p:spTree>
    <p:extLst>
      <p:ext uri="{BB962C8B-B14F-4D97-AF65-F5344CB8AC3E}">
        <p14:creationId xmlns:p14="http://schemas.microsoft.com/office/powerpoint/2010/main" val="11152364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A403AB-CE6A-49C6-9426-03138EAD7F88}"/>
              </a:ext>
            </a:extLst>
          </p:cNvPr>
          <p:cNvSpPr txBox="1"/>
          <p:nvPr/>
        </p:nvSpPr>
        <p:spPr>
          <a:xfrm>
            <a:off x="1085461" y="642296"/>
            <a:ext cx="10021077" cy="4524315"/>
          </a:xfrm>
          <a:prstGeom prst="rect">
            <a:avLst/>
          </a:prstGeom>
          <a:noFill/>
        </p:spPr>
        <p:txBody>
          <a:bodyPr wrap="square">
            <a:spAutoFit/>
          </a:bodyPr>
          <a:lstStyle/>
          <a:p>
            <a:r>
              <a:rPr lang="uk-UA" dirty="0"/>
              <a:t>У фармацевтичному секторі споживачів сегментують різними способами й за різними критеріями. Найчастіше використовують такі:</a:t>
            </a:r>
          </a:p>
          <a:p>
            <a:endParaRPr lang="uk-UA" dirty="0"/>
          </a:p>
          <a:p>
            <a:r>
              <a:rPr lang="uk-UA" dirty="0"/>
              <a:t>1. Демографічний критерій: стать, вік, раса, національність.</a:t>
            </a:r>
          </a:p>
          <a:p>
            <a:r>
              <a:rPr lang="uk-UA" dirty="0"/>
              <a:t>2. Географічний критерій: сільські жителі, міські жителі, приміські жителі, жителі мегаполісів.</a:t>
            </a:r>
          </a:p>
          <a:p>
            <a:r>
              <a:rPr lang="uk-UA" dirty="0"/>
              <a:t>3. Соціально-економічні критерії: дохід, освіта.</a:t>
            </a:r>
          </a:p>
          <a:p>
            <a:r>
              <a:rPr lang="uk-UA" dirty="0"/>
              <a:t>4. Поведінка по відношенню до рецептурного лікарського препарату: спробував застосовувати лікарський препарат "легкий" користувач, частий (повторний) користувач, прихильник лікарського препарату, прихильник </a:t>
            </a:r>
            <a:r>
              <a:rPr lang="uk-UA" dirty="0" err="1"/>
              <a:t>генеричного</a:t>
            </a:r>
            <a:r>
              <a:rPr lang="uk-UA" dirty="0"/>
              <a:t> препарату.</a:t>
            </a:r>
          </a:p>
          <a:p>
            <a:r>
              <a:rPr lang="uk-UA" dirty="0"/>
              <a:t>5. Відношення: режим, якому надається перевага сьогодні, лікування, відношення до конкурента.</a:t>
            </a:r>
          </a:p>
          <a:p>
            <a:r>
              <a:rPr lang="uk-UA" dirty="0"/>
              <a:t>6. Переваги фахівців: існують культурні розходження, розходження в традиціях медичної практики, а також особисті переваги.</a:t>
            </a:r>
          </a:p>
          <a:p>
            <a:r>
              <a:rPr lang="uk-UA" dirty="0"/>
              <a:t>7. Доступність: можливість візиту до фахівця - по запису, на прийомі, як часто можна робити візити.</a:t>
            </a:r>
          </a:p>
        </p:txBody>
      </p:sp>
    </p:spTree>
    <p:extLst>
      <p:ext uri="{BB962C8B-B14F-4D97-AF65-F5344CB8AC3E}">
        <p14:creationId xmlns:p14="http://schemas.microsoft.com/office/powerpoint/2010/main" val="37648629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8703D9-55B6-46B4-9D78-F2362733B74D}"/>
              </a:ext>
            </a:extLst>
          </p:cNvPr>
          <p:cNvSpPr txBox="1"/>
          <p:nvPr/>
        </p:nvSpPr>
        <p:spPr>
          <a:xfrm>
            <a:off x="1337388" y="805868"/>
            <a:ext cx="9517224" cy="4247317"/>
          </a:xfrm>
          <a:prstGeom prst="rect">
            <a:avLst/>
          </a:prstGeom>
          <a:noFill/>
        </p:spPr>
        <p:txBody>
          <a:bodyPr wrap="square">
            <a:spAutoFit/>
          </a:bodyPr>
          <a:lstStyle/>
          <a:p>
            <a:r>
              <a:rPr lang="uk-UA" dirty="0"/>
              <a:t>Сегментація фармацевтичного ринку може бути:</a:t>
            </a:r>
          </a:p>
          <a:p>
            <a:endParaRPr lang="uk-UA" dirty="0"/>
          </a:p>
          <a:p>
            <a:r>
              <a:rPr lang="en-US" dirty="0"/>
              <a:t>o </a:t>
            </a:r>
            <a:r>
              <a:rPr lang="uk-UA" dirty="0"/>
              <a:t>товарною;</a:t>
            </a:r>
          </a:p>
          <a:p>
            <a:r>
              <a:rPr lang="en-US" dirty="0"/>
              <a:t>o </a:t>
            </a:r>
            <a:r>
              <a:rPr lang="uk-UA" dirty="0"/>
              <a:t>за групами споживачів.</a:t>
            </a:r>
          </a:p>
          <a:p>
            <a:endParaRPr lang="uk-UA" dirty="0"/>
          </a:p>
          <a:p>
            <a:r>
              <a:rPr lang="uk-UA" dirty="0"/>
              <a:t>У фармацевтичному секторі використовується два основних види товарної сегментації:</a:t>
            </a:r>
          </a:p>
          <a:p>
            <a:endParaRPr lang="uk-UA" dirty="0"/>
          </a:p>
          <a:p>
            <a:r>
              <a:rPr lang="en-US" dirty="0"/>
              <a:t>o </a:t>
            </a:r>
            <a:r>
              <a:rPr lang="uk-UA" dirty="0"/>
              <a:t>сегментація ринку за </a:t>
            </a:r>
            <a:r>
              <a:rPr lang="en-US" dirty="0"/>
              <a:t>IMS;</a:t>
            </a:r>
          </a:p>
          <a:p>
            <a:r>
              <a:rPr lang="en-US" dirty="0"/>
              <a:t>o </a:t>
            </a:r>
            <a:r>
              <a:rPr lang="uk-UA" dirty="0"/>
              <a:t>сегментація ринку за показниками лікарського препарату</a:t>
            </a:r>
          </a:p>
          <a:p>
            <a:endParaRPr lang="uk-UA" dirty="0"/>
          </a:p>
          <a:p>
            <a:r>
              <a:rPr lang="uk-UA" dirty="0"/>
              <a:t>Сегментація ринку за </a:t>
            </a:r>
            <a:r>
              <a:rPr lang="en-US" dirty="0"/>
              <a:t>IMS</a:t>
            </a:r>
          </a:p>
          <a:p>
            <a:r>
              <a:rPr lang="en-US" dirty="0"/>
              <a:t>IMS </a:t>
            </a:r>
            <a:r>
              <a:rPr lang="uk-UA" dirty="0"/>
              <a:t>надає дані з обсягу реалізації лікарських препаратів по терапевтичних групах. За основу формування терапевтичних груп препаратів прийняті рекомендації ВООЗ. </a:t>
            </a:r>
          </a:p>
        </p:txBody>
      </p:sp>
    </p:spTree>
    <p:extLst>
      <p:ext uri="{BB962C8B-B14F-4D97-AF65-F5344CB8AC3E}">
        <p14:creationId xmlns:p14="http://schemas.microsoft.com/office/powerpoint/2010/main" val="39438041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34F24C-61A7-47F5-91F3-EA0B5C81CFC4}"/>
              </a:ext>
            </a:extLst>
          </p:cNvPr>
          <p:cNvSpPr txBox="1"/>
          <p:nvPr/>
        </p:nvSpPr>
        <p:spPr>
          <a:xfrm>
            <a:off x="550506" y="420709"/>
            <a:ext cx="10431624" cy="5355312"/>
          </a:xfrm>
          <a:prstGeom prst="rect">
            <a:avLst/>
          </a:prstGeom>
          <a:noFill/>
        </p:spPr>
        <p:txBody>
          <a:bodyPr wrap="square">
            <a:spAutoFit/>
          </a:bodyPr>
          <a:lstStyle/>
          <a:p>
            <a:r>
              <a:rPr lang="uk-UA" dirty="0"/>
              <a:t>До основних терапевтичних груп, що використовують у класифікації </a:t>
            </a:r>
            <a:r>
              <a:rPr lang="en-US" dirty="0"/>
              <a:t>IMS, </a:t>
            </a:r>
            <a:r>
              <a:rPr lang="uk-UA" dirty="0"/>
              <a:t>відносяться (перший рівень класифікації):</a:t>
            </a:r>
          </a:p>
          <a:p>
            <a:endParaRPr lang="uk-UA" dirty="0"/>
          </a:p>
          <a:p>
            <a:r>
              <a:rPr lang="en-US" dirty="0"/>
              <a:t>o </a:t>
            </a:r>
            <a:r>
              <a:rPr lang="uk-UA" dirty="0"/>
              <a:t>засоби, що впливають на серцево-судинну систему (</a:t>
            </a:r>
            <a:r>
              <a:rPr lang="en-US" dirty="0"/>
              <a:t>C);</a:t>
            </a:r>
          </a:p>
          <a:p>
            <a:r>
              <a:rPr lang="en-US" dirty="0"/>
              <a:t>o </a:t>
            </a:r>
            <a:r>
              <a:rPr lang="uk-UA" dirty="0"/>
              <a:t>засоби, що впливають на травну систему й метаболізм (</a:t>
            </a:r>
            <a:r>
              <a:rPr lang="en-US" dirty="0"/>
              <a:t>A);</a:t>
            </a:r>
          </a:p>
          <a:p>
            <a:r>
              <a:rPr lang="en-US" dirty="0"/>
              <a:t>o </a:t>
            </a:r>
            <a:r>
              <a:rPr lang="uk-UA" dirty="0"/>
              <a:t>засоби, що діють на нервову систему (</a:t>
            </a:r>
            <a:r>
              <a:rPr lang="en-US" dirty="0"/>
              <a:t>N);</a:t>
            </a:r>
          </a:p>
          <a:p>
            <a:r>
              <a:rPr lang="en-US" dirty="0"/>
              <a:t>o </a:t>
            </a:r>
            <a:r>
              <a:rPr lang="uk-UA" dirty="0"/>
              <a:t>протимікробні засоби для системного застосування (</a:t>
            </a:r>
            <a:r>
              <a:rPr lang="en-US" dirty="0"/>
              <a:t>J);</a:t>
            </a:r>
          </a:p>
          <a:p>
            <a:r>
              <a:rPr lang="en-US" dirty="0"/>
              <a:t>o </a:t>
            </a:r>
            <a:r>
              <a:rPr lang="uk-UA" dirty="0"/>
              <a:t>засоби, що діють на респіраторну систему (</a:t>
            </a:r>
            <a:r>
              <a:rPr lang="en-US" dirty="0"/>
              <a:t>R);</a:t>
            </a:r>
          </a:p>
          <a:p>
            <a:r>
              <a:rPr lang="en-US" dirty="0"/>
              <a:t>o </a:t>
            </a:r>
            <a:r>
              <a:rPr lang="uk-UA" dirty="0"/>
              <a:t>засоби, що впливають на сечостатеву систему й статеві гормони (</a:t>
            </a:r>
            <a:r>
              <a:rPr lang="en-US" dirty="0"/>
              <a:t>G);</a:t>
            </a:r>
          </a:p>
          <a:p>
            <a:r>
              <a:rPr lang="en-US" dirty="0"/>
              <a:t>o </a:t>
            </a:r>
            <a:r>
              <a:rPr lang="uk-UA" dirty="0"/>
              <a:t>засоби, що впливають на опорно-руховий апарат (</a:t>
            </a:r>
            <a:r>
              <a:rPr lang="en-US" dirty="0"/>
              <a:t>M);</a:t>
            </a:r>
          </a:p>
          <a:p>
            <a:r>
              <a:rPr lang="en-US" dirty="0"/>
              <a:t>o </a:t>
            </a:r>
            <a:r>
              <a:rPr lang="uk-UA" dirty="0"/>
              <a:t>засоби, що застосовують в дерматології (</a:t>
            </a:r>
            <a:r>
              <a:rPr lang="en-US" dirty="0"/>
              <a:t>D);</a:t>
            </a:r>
          </a:p>
          <a:p>
            <a:r>
              <a:rPr lang="en-US" dirty="0"/>
              <a:t>o </a:t>
            </a:r>
            <a:r>
              <a:rPr lang="uk-UA" dirty="0"/>
              <a:t>протипухлинні й </a:t>
            </a:r>
            <a:r>
              <a:rPr lang="uk-UA" dirty="0" err="1"/>
              <a:t>імуномодулюючі</a:t>
            </a:r>
            <a:r>
              <a:rPr lang="uk-UA" dirty="0"/>
              <a:t> засоби (</a:t>
            </a:r>
            <a:r>
              <a:rPr lang="en-US" dirty="0"/>
              <a:t>L);</a:t>
            </a:r>
          </a:p>
          <a:p>
            <a:r>
              <a:rPr lang="en-US" dirty="0"/>
              <a:t>o </a:t>
            </a:r>
            <a:r>
              <a:rPr lang="uk-UA" dirty="0"/>
              <a:t>засоби, що впливають на систему крові й </a:t>
            </a:r>
            <a:r>
              <a:rPr lang="uk-UA" dirty="0" err="1"/>
              <a:t>гемопоез</a:t>
            </a:r>
            <a:r>
              <a:rPr lang="uk-UA" dirty="0"/>
              <a:t> (</a:t>
            </a:r>
            <a:r>
              <a:rPr lang="en-US" dirty="0"/>
              <a:t>B);</a:t>
            </a:r>
          </a:p>
          <a:p>
            <a:r>
              <a:rPr lang="en-US" dirty="0"/>
              <a:t>o </a:t>
            </a:r>
            <a:r>
              <a:rPr lang="uk-UA" dirty="0"/>
              <a:t>засоби, що діють на органи чуття (</a:t>
            </a:r>
            <a:r>
              <a:rPr lang="en-US" dirty="0"/>
              <a:t>S);</a:t>
            </a:r>
          </a:p>
          <a:p>
            <a:r>
              <a:rPr lang="en-US" dirty="0"/>
              <a:t>o </a:t>
            </a:r>
            <a:r>
              <a:rPr lang="uk-UA" dirty="0"/>
              <a:t>різні засоби (</a:t>
            </a:r>
            <a:r>
              <a:rPr lang="en-US" dirty="0"/>
              <a:t>V);</a:t>
            </a:r>
          </a:p>
          <a:p>
            <a:r>
              <a:rPr lang="en-US" dirty="0"/>
              <a:t>o </a:t>
            </a:r>
            <a:r>
              <a:rPr lang="uk-UA" dirty="0"/>
              <a:t>препарати гормонів для системного застосування (крім статевих гормонів) (</a:t>
            </a:r>
            <a:r>
              <a:rPr lang="en-US" dirty="0"/>
              <a:t>H);</a:t>
            </a:r>
          </a:p>
          <a:p>
            <a:r>
              <a:rPr lang="en-US" dirty="0"/>
              <a:t>o </a:t>
            </a:r>
            <a:r>
              <a:rPr lang="uk-UA" dirty="0"/>
              <a:t>діагностичні засоби (</a:t>
            </a:r>
            <a:r>
              <a:rPr lang="en-US" dirty="0"/>
              <a:t>T);</a:t>
            </a:r>
          </a:p>
          <a:p>
            <a:r>
              <a:rPr lang="en-US" dirty="0"/>
              <a:t>o </a:t>
            </a:r>
            <a:r>
              <a:rPr lang="uk-UA" dirty="0" err="1"/>
              <a:t>плазмозамінюючі</a:t>
            </a:r>
            <a:r>
              <a:rPr lang="uk-UA" dirty="0"/>
              <a:t> засоби й </a:t>
            </a:r>
            <a:r>
              <a:rPr lang="uk-UA" dirty="0" err="1"/>
              <a:t>перфузійні</a:t>
            </a:r>
            <a:r>
              <a:rPr lang="uk-UA" dirty="0"/>
              <a:t> розчини (</a:t>
            </a:r>
            <a:r>
              <a:rPr lang="en-US" dirty="0"/>
              <a:t>B05);</a:t>
            </a:r>
          </a:p>
          <a:p>
            <a:r>
              <a:rPr lang="en-US" dirty="0"/>
              <a:t>o </a:t>
            </a:r>
            <a:r>
              <a:rPr lang="uk-UA" dirty="0" err="1"/>
              <a:t>протипаразитарні</a:t>
            </a:r>
            <a:r>
              <a:rPr lang="uk-UA" dirty="0"/>
              <a:t> засоби, інсектициди й репеленти (</a:t>
            </a:r>
            <a:r>
              <a:rPr lang="en-US" dirty="0"/>
              <a:t>P).</a:t>
            </a:r>
            <a:endParaRPr lang="uk-UA" dirty="0"/>
          </a:p>
        </p:txBody>
      </p:sp>
    </p:spTree>
    <p:extLst>
      <p:ext uri="{BB962C8B-B14F-4D97-AF65-F5344CB8AC3E}">
        <p14:creationId xmlns:p14="http://schemas.microsoft.com/office/powerpoint/2010/main" val="7561056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08C5481-1027-4C2D-B952-71FA1D8EF394}"/>
              </a:ext>
            </a:extLst>
          </p:cNvPr>
          <p:cNvSpPr txBox="1"/>
          <p:nvPr/>
        </p:nvSpPr>
        <p:spPr>
          <a:xfrm>
            <a:off x="1454020" y="647820"/>
            <a:ext cx="9283959" cy="4801314"/>
          </a:xfrm>
          <a:prstGeom prst="rect">
            <a:avLst/>
          </a:prstGeom>
          <a:noFill/>
        </p:spPr>
        <p:txBody>
          <a:bodyPr wrap="square">
            <a:spAutoFit/>
          </a:bodyPr>
          <a:lstStyle/>
          <a:p>
            <a:r>
              <a:rPr lang="uk-UA" dirty="0"/>
              <a:t>Сегментація ринку за показниками лікарського препарату</a:t>
            </a:r>
          </a:p>
          <a:p>
            <a:r>
              <a:rPr lang="uk-UA" dirty="0"/>
              <a:t>Вона ґрунтується на конкретній групі симптомів (наприклад, полегшення симптомів застуди, полегшення головного болю) або на лікуванні конкретного захворювання (наприклад, лікування гастриту). Таким чином, оцінюється кількість рецептів, приписаних для лікування конкретного захворювання. Цей вид сегментації більш реалістичний і більше спрямований на споживача, тому що лікар пов'язує появу симптомів з конкретним захворюванням.</a:t>
            </a:r>
          </a:p>
          <a:p>
            <a:endParaRPr lang="uk-UA" dirty="0"/>
          </a:p>
          <a:p>
            <a:r>
              <a:rPr lang="uk-UA" dirty="0"/>
              <a:t>Сегментація ринку за групами споживачів починається з визначення основного споживача. Ним може бути лікар загальної практики, лікар стаціонару, фельдшер, медсестра, фармацевт, органи охорони здоров'я, організації управління аптечною службою тощо.</a:t>
            </a:r>
          </a:p>
          <a:p>
            <a:endParaRPr lang="uk-UA" dirty="0"/>
          </a:p>
          <a:p>
            <a:r>
              <a:rPr lang="uk-UA" dirty="0"/>
              <a:t>Другим кроком є визначення потреб споживача - ефективність, менша кількість побічних ефектів, переносимість хворим, швидкий початок дії, зручність застосування, рентабельність курсу лікування, ціна, якість лікарського препарату тощо.</a:t>
            </a:r>
          </a:p>
        </p:txBody>
      </p:sp>
    </p:spTree>
    <p:extLst>
      <p:ext uri="{BB962C8B-B14F-4D97-AF65-F5344CB8AC3E}">
        <p14:creationId xmlns:p14="http://schemas.microsoft.com/office/powerpoint/2010/main" val="29418869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0CE5C6-229A-4F65-831D-4CA09F3250AA}"/>
              </a:ext>
            </a:extLst>
          </p:cNvPr>
          <p:cNvSpPr txBox="1"/>
          <p:nvPr/>
        </p:nvSpPr>
        <p:spPr>
          <a:xfrm>
            <a:off x="830423" y="197346"/>
            <a:ext cx="11439331" cy="5632311"/>
          </a:xfrm>
          <a:prstGeom prst="rect">
            <a:avLst/>
          </a:prstGeom>
          <a:noFill/>
        </p:spPr>
        <p:txBody>
          <a:bodyPr wrap="square">
            <a:spAutoFit/>
          </a:bodyPr>
          <a:lstStyle/>
          <a:p>
            <a:r>
              <a:rPr lang="uk-UA" dirty="0"/>
              <a:t>4. Управління маркетингом у галузі охорони здоров’я</a:t>
            </a:r>
          </a:p>
          <a:p>
            <a:endParaRPr lang="uk-UA" dirty="0"/>
          </a:p>
          <a:p>
            <a:r>
              <a:rPr lang="uk-UA" dirty="0"/>
              <a:t>Поняття маркетингу в охороні здоров'я складається з кількох самостійних напрямів:</a:t>
            </a:r>
          </a:p>
          <a:p>
            <a:endParaRPr lang="uk-UA" dirty="0"/>
          </a:p>
          <a:p>
            <a:r>
              <a:rPr lang="uk-UA" dirty="0"/>
              <a:t>1. Маркетинг медичних послуг.</a:t>
            </a:r>
          </a:p>
          <a:p>
            <a:r>
              <a:rPr lang="uk-UA" dirty="0"/>
              <a:t>2. Маркетинг лікарських препаратів.</a:t>
            </a:r>
          </a:p>
          <a:p>
            <a:r>
              <a:rPr lang="uk-UA" dirty="0"/>
              <a:t>3. Маркетинг предметів та послуг у галузі санітарії та гігієни.</a:t>
            </a:r>
          </a:p>
          <a:p>
            <a:r>
              <a:rPr lang="uk-UA" dirty="0"/>
              <a:t>4. Маркетинг нетрадиційних методів лікування та оздоровлення.</a:t>
            </a:r>
          </a:p>
          <a:p>
            <a:r>
              <a:rPr lang="uk-UA" dirty="0"/>
              <a:t>5. Маркетинг медичної техніки.</a:t>
            </a:r>
          </a:p>
          <a:p>
            <a:r>
              <a:rPr lang="uk-UA" dirty="0"/>
              <a:t>6. Маркетинг медичної технології.</a:t>
            </a:r>
          </a:p>
          <a:p>
            <a:r>
              <a:rPr lang="uk-UA" dirty="0"/>
              <a:t>7. Маркетинг медичного страхування.</a:t>
            </a:r>
          </a:p>
          <a:p>
            <a:r>
              <a:rPr lang="uk-UA" dirty="0"/>
              <a:t>8. Маркетинг наукових медичних ідей.</a:t>
            </a:r>
          </a:p>
          <a:p>
            <a:endParaRPr lang="uk-UA" dirty="0"/>
          </a:p>
          <a:p>
            <a:r>
              <a:rPr lang="uk-UA" dirty="0"/>
              <a:t>4.1. Маркетинг медичних послуг</a:t>
            </a:r>
          </a:p>
          <a:p>
            <a:r>
              <a:rPr lang="uk-UA" dirty="0"/>
              <a:t>Виділення медичних послуг в окрему групу обумовлене поряд чинників, що відрізняють її від інших видів послуг і пояснюється специфікою:</a:t>
            </a:r>
          </a:p>
          <a:p>
            <a:r>
              <a:rPr lang="en-US" dirty="0"/>
              <a:t>o </a:t>
            </a:r>
            <a:r>
              <a:rPr lang="uk-UA" dirty="0"/>
              <a:t>споживчого попиту;</a:t>
            </a:r>
          </a:p>
          <a:p>
            <a:r>
              <a:rPr lang="en-US" dirty="0"/>
              <a:t>o </a:t>
            </a:r>
            <a:r>
              <a:rPr lang="uk-UA" dirty="0"/>
              <a:t>ринку медичних послуг;</a:t>
            </a:r>
          </a:p>
          <a:p>
            <a:r>
              <a:rPr lang="en-US" dirty="0"/>
              <a:t>o </a:t>
            </a:r>
            <a:r>
              <a:rPr lang="uk-UA" dirty="0"/>
              <a:t>форми фінансування медичних установ;</a:t>
            </a:r>
          </a:p>
          <a:p>
            <a:r>
              <a:rPr lang="en-US" dirty="0"/>
              <a:t>o </a:t>
            </a:r>
            <a:r>
              <a:rPr lang="uk-UA" dirty="0"/>
              <a:t>форми оплати праці медичних працівників.</a:t>
            </a:r>
          </a:p>
        </p:txBody>
      </p:sp>
    </p:spTree>
    <p:extLst>
      <p:ext uri="{BB962C8B-B14F-4D97-AF65-F5344CB8AC3E}">
        <p14:creationId xmlns:p14="http://schemas.microsoft.com/office/powerpoint/2010/main" val="3701890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89CA2F-B265-4A29-8241-4015E89789C5}"/>
              </a:ext>
            </a:extLst>
          </p:cNvPr>
          <p:cNvSpPr txBox="1"/>
          <p:nvPr/>
        </p:nvSpPr>
        <p:spPr>
          <a:xfrm>
            <a:off x="541176" y="585169"/>
            <a:ext cx="11495314" cy="5078313"/>
          </a:xfrm>
          <a:prstGeom prst="rect">
            <a:avLst/>
          </a:prstGeom>
          <a:noFill/>
        </p:spPr>
        <p:txBody>
          <a:bodyPr wrap="square">
            <a:spAutoFit/>
          </a:bodyPr>
          <a:lstStyle/>
          <a:p>
            <a:r>
              <a:rPr lang="uk-UA" dirty="0"/>
              <a:t>Критерії медичних послуг:</a:t>
            </a:r>
          </a:p>
          <a:p>
            <a:endParaRPr lang="uk-UA" dirty="0"/>
          </a:p>
          <a:p>
            <a:r>
              <a:rPr lang="uk-UA" dirty="0"/>
              <a:t>	1. Споживання медичних важко прорахувати, вони не підлягають зберіганню. Ця особливість обумовлює проблему регулювання попиту і пропозиції. Якщо торгівля товаром ґрунтується на торговому посередництві й можливості зберігання, то для продажу послуг на інших ринках необхідно створювати філії фірми, а якщо йдеться про консультаційні послуги - то й забезпечити виїзд туди провідних фахівців.</a:t>
            </a:r>
          </a:p>
          <a:p>
            <a:r>
              <a:rPr lang="uk-UA" dirty="0"/>
              <a:t>	2. У медичній послузі завжди присутній елемент продукції. Наприклад, визначення рівня гормонів у сироватці крові припускає наявність наборів реактивів, відповідного інструментарію (</a:t>
            </a:r>
            <a:r>
              <a:rPr lang="uk-UA" dirty="0" err="1"/>
              <a:t>мікропіпеток</a:t>
            </a:r>
            <a:r>
              <a:rPr lang="uk-UA" dirty="0"/>
              <a:t> та ін.), лабораторної техніки. В продажу продукції завжди присутній елемент послуги, наприклад, продаж рентгенівської плівки або лікарських засобів.</a:t>
            </a:r>
          </a:p>
          <a:p>
            <a:r>
              <a:rPr lang="uk-UA" dirty="0"/>
              <a:t>	3. Сфера послуг, на відміну від сфери виробництва, більше захищається державою від іноземної конкуренції. Більше того, в багатьох країнах галузь охорони здоров'я знаходиться в повній або частковій державній власності або суворо нею контролюється і регламентується.</a:t>
            </a:r>
          </a:p>
          <a:p>
            <a:r>
              <a:rPr lang="uk-UA" dirty="0"/>
              <a:t>	4. Тенденція диверсифікації сфери послуг стала розповсюджуватися і на медичне обслуговування. Відособлені види послуг, об'єднуються "під одним дахом". Так догляд за хворими вдома став поєднуватися з навчанням родичів пацієнтів простим медичним маніпуляціям або забезпеченням продуктами й лікарськими засобами.</a:t>
            </a:r>
          </a:p>
        </p:txBody>
      </p:sp>
    </p:spTree>
    <p:extLst>
      <p:ext uri="{BB962C8B-B14F-4D97-AF65-F5344CB8AC3E}">
        <p14:creationId xmlns:p14="http://schemas.microsoft.com/office/powerpoint/2010/main" val="23014686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2D73A57-F0CE-4CA1-A63A-26688C7D093D}"/>
              </a:ext>
            </a:extLst>
          </p:cNvPr>
          <p:cNvSpPr txBox="1"/>
          <p:nvPr/>
        </p:nvSpPr>
        <p:spPr>
          <a:xfrm>
            <a:off x="399661" y="534135"/>
            <a:ext cx="11392678" cy="4801314"/>
          </a:xfrm>
          <a:prstGeom prst="rect">
            <a:avLst/>
          </a:prstGeom>
          <a:noFill/>
        </p:spPr>
        <p:txBody>
          <a:bodyPr wrap="square">
            <a:spAutoFit/>
          </a:bodyPr>
          <a:lstStyle/>
          <a:p>
            <a:r>
              <a:rPr lang="ru-RU" dirty="0" err="1"/>
              <a:t>Маркетингова</a:t>
            </a:r>
            <a:r>
              <a:rPr lang="ru-RU" dirty="0"/>
              <a:t> </a:t>
            </a:r>
            <a:r>
              <a:rPr lang="ru-RU" dirty="0" err="1"/>
              <a:t>класифікація</a:t>
            </a:r>
            <a:r>
              <a:rPr lang="ru-RU" dirty="0"/>
              <a:t> </a:t>
            </a:r>
            <a:r>
              <a:rPr lang="ru-RU" dirty="0" err="1"/>
              <a:t>послуг</a:t>
            </a:r>
            <a:r>
              <a:rPr lang="ru-RU" dirty="0"/>
              <a:t> </a:t>
            </a:r>
            <a:r>
              <a:rPr lang="ru-RU" dirty="0" err="1"/>
              <a:t>ґрунтується</a:t>
            </a:r>
            <a:r>
              <a:rPr lang="ru-RU" dirty="0"/>
              <a:t> на </a:t>
            </a:r>
            <a:r>
              <a:rPr lang="ru-RU" dirty="0" err="1"/>
              <a:t>групі</a:t>
            </a:r>
            <a:r>
              <a:rPr lang="ru-RU" dirty="0"/>
              <a:t> </a:t>
            </a:r>
            <a:r>
              <a:rPr lang="ru-RU" dirty="0" err="1"/>
              <a:t>ознак</a:t>
            </a:r>
            <a:r>
              <a:rPr lang="ru-RU" dirty="0"/>
              <a:t>, </a:t>
            </a:r>
            <a:r>
              <a:rPr lang="ru-RU" dirty="0" err="1"/>
              <a:t>залежних</a:t>
            </a:r>
            <a:r>
              <a:rPr lang="ru-RU" dirty="0"/>
              <a:t> </a:t>
            </a:r>
            <a:r>
              <a:rPr lang="ru-RU" dirty="0" err="1"/>
              <a:t>від</a:t>
            </a:r>
            <a:r>
              <a:rPr lang="ru-RU" dirty="0"/>
              <a:t> таких </a:t>
            </a:r>
            <a:r>
              <a:rPr lang="ru-RU" dirty="0" err="1"/>
              <a:t>складових</a:t>
            </a:r>
            <a:r>
              <a:rPr lang="ru-RU" dirty="0"/>
              <a:t>:</a:t>
            </a:r>
          </a:p>
          <a:p>
            <a:endParaRPr lang="ru-RU" dirty="0"/>
          </a:p>
          <a:p>
            <a:r>
              <a:rPr lang="ru-RU" dirty="0"/>
              <a:t>	1. </a:t>
            </a:r>
            <a:r>
              <a:rPr lang="ru-RU" dirty="0" err="1"/>
              <a:t>Хто</a:t>
            </a:r>
            <a:r>
              <a:rPr lang="ru-RU" dirty="0"/>
              <a:t> </a:t>
            </a:r>
            <a:r>
              <a:rPr lang="ru-RU" dirty="0" err="1"/>
              <a:t>надає</a:t>
            </a:r>
            <a:r>
              <a:rPr lang="ru-RU" dirty="0"/>
              <a:t> </a:t>
            </a:r>
            <a:r>
              <a:rPr lang="ru-RU" dirty="0" err="1"/>
              <a:t>медичну</a:t>
            </a:r>
            <a:r>
              <a:rPr lang="ru-RU" dirty="0"/>
              <a:t> </a:t>
            </a:r>
            <a:r>
              <a:rPr lang="ru-RU" dirty="0" err="1"/>
              <a:t>послугу</a:t>
            </a:r>
            <a:r>
              <a:rPr lang="ru-RU" dirty="0"/>
              <a:t>, за </a:t>
            </a:r>
            <a:r>
              <a:rPr lang="ru-RU" dirty="0" err="1"/>
              <a:t>допомогою</a:t>
            </a:r>
            <a:r>
              <a:rPr lang="ru-RU" dirty="0"/>
              <a:t> </a:t>
            </a:r>
            <a:r>
              <a:rPr lang="ru-RU" dirty="0" err="1"/>
              <a:t>або</a:t>
            </a:r>
            <a:r>
              <a:rPr lang="ru-RU" dirty="0"/>
              <a:t> без </a:t>
            </a:r>
            <a:r>
              <a:rPr lang="ru-RU" dirty="0" err="1"/>
              <a:t>допомоги</a:t>
            </a:r>
            <a:r>
              <a:rPr lang="ru-RU" dirty="0"/>
              <a:t> </a:t>
            </a:r>
            <a:r>
              <a:rPr lang="ru-RU" dirty="0" err="1"/>
              <a:t>медичного</a:t>
            </a:r>
            <a:r>
              <a:rPr lang="ru-RU" dirty="0"/>
              <a:t> </a:t>
            </a:r>
            <a:r>
              <a:rPr lang="ru-RU" dirty="0" err="1"/>
              <a:t>устаткування</a:t>
            </a:r>
            <a:r>
              <a:rPr lang="ru-RU" dirty="0"/>
              <a:t>, </a:t>
            </a:r>
            <a:r>
              <a:rPr lang="ru-RU" dirty="0" err="1"/>
              <a:t>тобто</a:t>
            </a:r>
            <a:r>
              <a:rPr lang="ru-RU" dirty="0"/>
              <a:t> </a:t>
            </a:r>
            <a:r>
              <a:rPr lang="ru-RU" dirty="0" err="1"/>
              <a:t>який</a:t>
            </a:r>
            <a:r>
              <a:rPr lang="ru-RU" dirty="0"/>
              <a:t> </a:t>
            </a:r>
            <a:r>
              <a:rPr lang="ru-RU" dirty="0" err="1"/>
              <a:t>елемент</a:t>
            </a:r>
            <a:r>
              <a:rPr lang="ru-RU" dirty="0"/>
              <a:t> </a:t>
            </a:r>
            <a:r>
              <a:rPr lang="ru-RU" dirty="0" err="1"/>
              <a:t>переважає</a:t>
            </a:r>
            <a:r>
              <a:rPr lang="ru-RU" dirty="0"/>
              <a:t> в </a:t>
            </a:r>
            <a:r>
              <a:rPr lang="ru-RU" dirty="0" err="1"/>
              <a:t>наданні</a:t>
            </a:r>
            <a:r>
              <a:rPr lang="ru-RU" dirty="0"/>
              <a:t> </a:t>
            </a:r>
            <a:r>
              <a:rPr lang="ru-RU" dirty="0" err="1"/>
              <a:t>медичної</a:t>
            </a:r>
            <a:r>
              <a:rPr lang="ru-RU" dirty="0"/>
              <a:t> </a:t>
            </a:r>
            <a:r>
              <a:rPr lang="ru-RU" dirty="0" err="1"/>
              <a:t>послуги</a:t>
            </a:r>
            <a:r>
              <a:rPr lang="ru-RU" dirty="0"/>
              <a:t>. При </a:t>
            </a:r>
            <a:r>
              <a:rPr lang="ru-RU" dirty="0" err="1"/>
              <a:t>наданні</a:t>
            </a:r>
            <a:r>
              <a:rPr lang="ru-RU" dirty="0"/>
              <a:t> одних </a:t>
            </a:r>
            <a:r>
              <a:rPr lang="ru-RU" dirty="0" err="1"/>
              <a:t>медичних</a:t>
            </a:r>
            <a:r>
              <a:rPr lang="ru-RU" dirty="0"/>
              <a:t> </a:t>
            </a:r>
            <a:r>
              <a:rPr lang="ru-RU" dirty="0" err="1"/>
              <a:t>послуг</a:t>
            </a:r>
            <a:r>
              <a:rPr lang="ru-RU" dirty="0"/>
              <a:t> </a:t>
            </a:r>
            <a:r>
              <a:rPr lang="ru-RU" dirty="0" err="1"/>
              <a:t>може</a:t>
            </a:r>
            <a:r>
              <a:rPr lang="ru-RU" dirty="0"/>
              <a:t> </a:t>
            </a:r>
            <a:r>
              <a:rPr lang="ru-RU" dirty="0" err="1"/>
              <a:t>переважати</a:t>
            </a:r>
            <a:r>
              <a:rPr lang="ru-RU" dirty="0"/>
              <a:t> </a:t>
            </a:r>
            <a:r>
              <a:rPr lang="ru-RU" dirty="0" err="1"/>
              <a:t>професійна</a:t>
            </a:r>
            <a:r>
              <a:rPr lang="ru-RU" dirty="0"/>
              <a:t> </a:t>
            </a:r>
            <a:r>
              <a:rPr lang="ru-RU" dirty="0" err="1"/>
              <a:t>майстерність</a:t>
            </a:r>
            <a:r>
              <a:rPr lang="ru-RU" dirty="0"/>
              <a:t>. </a:t>
            </a:r>
            <a:r>
              <a:rPr lang="ru-RU" dirty="0" err="1"/>
              <a:t>Наприклад</a:t>
            </a:r>
            <a:r>
              <a:rPr lang="ru-RU" dirty="0"/>
              <a:t>, </a:t>
            </a:r>
            <a:r>
              <a:rPr lang="ru-RU" dirty="0" err="1"/>
              <a:t>хірургічна</a:t>
            </a:r>
            <a:r>
              <a:rPr lang="ru-RU" dirty="0"/>
              <a:t> </a:t>
            </a:r>
            <a:r>
              <a:rPr lang="ru-RU" dirty="0" err="1"/>
              <a:t>операція</a:t>
            </a:r>
            <a:r>
              <a:rPr lang="ru-RU" dirty="0"/>
              <a:t>. При </a:t>
            </a:r>
            <a:r>
              <a:rPr lang="ru-RU" dirty="0" err="1"/>
              <a:t>надання</a:t>
            </a:r>
            <a:r>
              <a:rPr lang="ru-RU" dirty="0"/>
              <a:t> </a:t>
            </a:r>
            <a:r>
              <a:rPr lang="ru-RU" dirty="0" err="1"/>
              <a:t>інших</a:t>
            </a:r>
            <a:r>
              <a:rPr lang="ru-RU" dirty="0"/>
              <a:t> </a:t>
            </a:r>
            <a:r>
              <a:rPr lang="ru-RU" dirty="0" err="1"/>
              <a:t>медичних</a:t>
            </a:r>
            <a:r>
              <a:rPr lang="ru-RU" dirty="0"/>
              <a:t> </a:t>
            </a:r>
            <a:r>
              <a:rPr lang="ru-RU" dirty="0" err="1"/>
              <a:t>послуг</a:t>
            </a:r>
            <a:r>
              <a:rPr lang="ru-RU" dirty="0"/>
              <a:t> - </a:t>
            </a:r>
            <a:r>
              <a:rPr lang="ru-RU" dirty="0" err="1"/>
              <a:t>технологічна</a:t>
            </a:r>
            <a:r>
              <a:rPr lang="ru-RU" dirty="0"/>
              <a:t> </a:t>
            </a:r>
            <a:r>
              <a:rPr lang="ru-RU" dirty="0" err="1"/>
              <a:t>або</a:t>
            </a:r>
            <a:r>
              <a:rPr lang="ru-RU" dirty="0"/>
              <a:t> </a:t>
            </a:r>
            <a:r>
              <a:rPr lang="ru-RU" dirty="0" err="1"/>
              <a:t>інструментальна</a:t>
            </a:r>
            <a:r>
              <a:rPr lang="ru-RU" dirty="0"/>
              <a:t> компонента. </a:t>
            </a:r>
            <a:r>
              <a:rPr lang="ru-RU" dirty="0" err="1"/>
              <a:t>Наприклад</a:t>
            </a:r>
            <a:r>
              <a:rPr lang="ru-RU" dirty="0"/>
              <a:t>, </a:t>
            </a:r>
            <a:r>
              <a:rPr lang="ru-RU" dirty="0" err="1"/>
              <a:t>діагностика</a:t>
            </a:r>
            <a:r>
              <a:rPr lang="ru-RU" dirty="0"/>
              <a:t> за </a:t>
            </a:r>
            <a:r>
              <a:rPr lang="ru-RU" dirty="0" err="1"/>
              <a:t>допомогою</a:t>
            </a:r>
            <a:r>
              <a:rPr lang="ru-RU" dirty="0"/>
              <a:t> </a:t>
            </a:r>
            <a:r>
              <a:rPr lang="ru-RU" dirty="0" err="1"/>
              <a:t>комп'ютерної</a:t>
            </a:r>
            <a:r>
              <a:rPr lang="ru-RU" dirty="0"/>
              <a:t> </a:t>
            </a:r>
            <a:r>
              <a:rPr lang="ru-RU" dirty="0" err="1"/>
              <a:t>томографії</a:t>
            </a:r>
            <a:r>
              <a:rPr lang="ru-RU" dirty="0"/>
              <a:t>.</a:t>
            </a:r>
          </a:p>
          <a:p>
            <a:r>
              <a:rPr lang="ru-RU" dirty="0"/>
              <a:t>	2. </a:t>
            </a:r>
            <a:r>
              <a:rPr lang="ru-RU" dirty="0" err="1"/>
              <a:t>Мотиви</a:t>
            </a:r>
            <a:r>
              <a:rPr lang="ru-RU" dirty="0"/>
              <a:t> </a:t>
            </a:r>
            <a:r>
              <a:rPr lang="ru-RU" dirty="0" err="1"/>
              <a:t>виробника</a:t>
            </a:r>
            <a:r>
              <a:rPr lang="ru-RU" dirty="0"/>
              <a:t> </a:t>
            </a:r>
            <a:r>
              <a:rPr lang="ru-RU" dirty="0" err="1"/>
              <a:t>медичних</a:t>
            </a:r>
            <a:r>
              <a:rPr lang="ru-RU" dirty="0"/>
              <a:t> </a:t>
            </a:r>
            <a:r>
              <a:rPr lang="ru-RU" dirty="0" err="1"/>
              <a:t>послуг</a:t>
            </a:r>
            <a:r>
              <a:rPr lang="ru-RU" dirty="0"/>
              <a:t>: </a:t>
            </a:r>
            <a:r>
              <a:rPr lang="ru-RU" dirty="0" err="1"/>
              <a:t>медичний</a:t>
            </a:r>
            <a:r>
              <a:rPr lang="ru-RU" dirty="0"/>
              <a:t> </a:t>
            </a:r>
            <a:r>
              <a:rPr lang="ru-RU" dirty="0" err="1"/>
              <a:t>бізнес</a:t>
            </a:r>
            <a:r>
              <a:rPr lang="ru-RU" dirty="0"/>
              <a:t>, </a:t>
            </a:r>
            <a:r>
              <a:rPr lang="ru-RU" dirty="0" err="1"/>
              <a:t>який</a:t>
            </a:r>
            <a:r>
              <a:rPr lang="ru-RU" dirty="0"/>
              <a:t> </a:t>
            </a:r>
            <a:r>
              <a:rPr lang="ru-RU" dirty="0" err="1"/>
              <a:t>орієнтований</a:t>
            </a:r>
            <a:r>
              <a:rPr lang="ru-RU" dirty="0"/>
              <a:t> на </a:t>
            </a:r>
            <a:r>
              <a:rPr lang="ru-RU" dirty="0" err="1"/>
              <a:t>отримання</a:t>
            </a:r>
            <a:r>
              <a:rPr lang="ru-RU" dirty="0"/>
              <a:t> </a:t>
            </a:r>
            <a:r>
              <a:rPr lang="ru-RU" dirty="0" err="1"/>
              <a:t>прибутку</a:t>
            </a:r>
            <a:r>
              <a:rPr lang="ru-RU" dirty="0"/>
              <a:t> </a:t>
            </a:r>
            <a:r>
              <a:rPr lang="ru-RU" dirty="0" err="1"/>
              <a:t>або</a:t>
            </a:r>
            <a:r>
              <a:rPr lang="ru-RU" dirty="0"/>
              <a:t> </a:t>
            </a:r>
            <a:r>
              <a:rPr lang="ru-RU" dirty="0" err="1"/>
              <a:t>медична</a:t>
            </a:r>
            <a:r>
              <a:rPr lang="ru-RU" dirty="0"/>
              <a:t> </a:t>
            </a:r>
            <a:r>
              <a:rPr lang="ru-RU" dirty="0" err="1"/>
              <a:t>допомога</a:t>
            </a:r>
            <a:r>
              <a:rPr lang="ru-RU" dirty="0"/>
              <a:t>, яка </a:t>
            </a:r>
            <a:r>
              <a:rPr lang="ru-RU" dirty="0" err="1"/>
              <a:t>надається</a:t>
            </a:r>
            <a:r>
              <a:rPr lang="ru-RU" dirty="0"/>
              <a:t> в </a:t>
            </a:r>
            <a:r>
              <a:rPr lang="ru-RU" dirty="0" err="1"/>
              <a:t>державних</a:t>
            </a:r>
            <a:r>
              <a:rPr lang="ru-RU" dirty="0"/>
              <a:t> </a:t>
            </a:r>
            <a:r>
              <a:rPr lang="ru-RU" dirty="0" err="1"/>
              <a:t>лікувально-профілактичних</a:t>
            </a:r>
            <a:r>
              <a:rPr lang="ru-RU" dirty="0"/>
              <a:t> закладах, а </a:t>
            </a:r>
            <a:r>
              <a:rPr lang="ru-RU" dirty="0" err="1"/>
              <a:t>також</a:t>
            </a:r>
            <a:r>
              <a:rPr lang="ru-RU" dirty="0"/>
              <a:t> </a:t>
            </a:r>
            <a:r>
              <a:rPr lang="ru-RU" dirty="0" err="1"/>
              <a:t>медичні</a:t>
            </a:r>
            <a:r>
              <a:rPr lang="ru-RU" dirty="0"/>
              <a:t> </a:t>
            </a:r>
            <a:r>
              <a:rPr lang="ru-RU" dirty="0" err="1"/>
              <a:t>послуги</a:t>
            </a:r>
            <a:r>
              <a:rPr lang="ru-RU" dirty="0"/>
              <a:t>, </a:t>
            </a:r>
            <a:r>
              <a:rPr lang="ru-RU" dirty="0" err="1"/>
              <a:t>що</a:t>
            </a:r>
            <a:r>
              <a:rPr lang="ru-RU" dirty="0"/>
              <a:t> </a:t>
            </a:r>
            <a:r>
              <a:rPr lang="ru-RU" dirty="0" err="1"/>
              <a:t>надаються</a:t>
            </a:r>
            <a:r>
              <a:rPr lang="ru-RU" dirty="0"/>
              <a:t> </a:t>
            </a:r>
            <a:r>
              <a:rPr lang="ru-RU" dirty="0" err="1"/>
              <a:t>благодійними</a:t>
            </a:r>
            <a:r>
              <a:rPr lang="ru-RU" dirty="0"/>
              <a:t> закладами та фондами, </a:t>
            </a:r>
            <a:r>
              <a:rPr lang="ru-RU" dirty="0" err="1"/>
              <a:t>орієнтованими</a:t>
            </a:r>
            <a:r>
              <a:rPr lang="ru-RU" dirty="0"/>
              <a:t> на </a:t>
            </a:r>
            <a:r>
              <a:rPr lang="ru-RU" dirty="0" err="1"/>
              <a:t>соціальний</a:t>
            </a:r>
            <a:r>
              <a:rPr lang="ru-RU" dirty="0"/>
              <a:t> </a:t>
            </a:r>
            <a:r>
              <a:rPr lang="ru-RU" dirty="0" err="1"/>
              <a:t>ефект</a:t>
            </a:r>
            <a:r>
              <a:rPr lang="ru-RU" dirty="0"/>
              <a:t>.</a:t>
            </a:r>
          </a:p>
          <a:p>
            <a:r>
              <a:rPr lang="ru-RU" dirty="0"/>
              <a:t>	3. </a:t>
            </a:r>
            <a:r>
              <a:rPr lang="ru-RU" dirty="0" err="1"/>
              <a:t>Ознаки</a:t>
            </a:r>
            <a:r>
              <a:rPr lang="ru-RU" dirty="0"/>
              <a:t> </a:t>
            </a:r>
            <a:r>
              <a:rPr lang="ru-RU" dirty="0" err="1"/>
              <a:t>діяльності</a:t>
            </a:r>
            <a:r>
              <a:rPr lang="ru-RU" dirty="0"/>
              <a:t>, </a:t>
            </a:r>
            <a:r>
              <a:rPr lang="ru-RU" dirty="0" err="1"/>
              <a:t>що</a:t>
            </a:r>
            <a:r>
              <a:rPr lang="ru-RU" dirty="0"/>
              <a:t> </a:t>
            </a:r>
            <a:r>
              <a:rPr lang="ru-RU" dirty="0" err="1"/>
              <a:t>залежать</a:t>
            </a:r>
            <a:r>
              <a:rPr lang="ru-RU" dirty="0"/>
              <a:t> </a:t>
            </a:r>
            <a:r>
              <a:rPr lang="ru-RU" dirty="0" err="1"/>
              <a:t>від</a:t>
            </a:r>
            <a:r>
              <a:rPr lang="ru-RU" dirty="0"/>
              <a:t> </a:t>
            </a:r>
            <a:r>
              <a:rPr lang="ru-RU" dirty="0" err="1"/>
              <a:t>джерел</a:t>
            </a:r>
            <a:r>
              <a:rPr lang="ru-RU" dirty="0"/>
              <a:t> </a:t>
            </a:r>
            <a:r>
              <a:rPr lang="ru-RU" dirty="0" err="1"/>
              <a:t>фінансування</a:t>
            </a:r>
            <a:r>
              <a:rPr lang="ru-RU" dirty="0"/>
              <a:t>: держава; </a:t>
            </a:r>
            <a:r>
              <a:rPr lang="ru-RU" dirty="0" err="1"/>
              <a:t>добродійні</a:t>
            </a:r>
            <a:r>
              <a:rPr lang="ru-RU" dirty="0"/>
              <a:t> </a:t>
            </a:r>
            <a:r>
              <a:rPr lang="ru-RU" dirty="0" err="1"/>
              <a:t>внески</a:t>
            </a:r>
            <a:r>
              <a:rPr lang="ru-RU" dirty="0"/>
              <a:t>; </a:t>
            </a:r>
            <a:r>
              <a:rPr lang="ru-RU" dirty="0" err="1"/>
              <a:t>кошти</a:t>
            </a:r>
            <a:r>
              <a:rPr lang="ru-RU" dirty="0"/>
              <a:t> </a:t>
            </a:r>
            <a:r>
              <a:rPr lang="ru-RU" dirty="0" err="1"/>
              <a:t>пацієнтів</a:t>
            </a:r>
            <a:r>
              <a:rPr lang="ru-RU" dirty="0"/>
              <a:t> і </a:t>
            </a:r>
            <a:r>
              <a:rPr lang="ru-RU" dirty="0" err="1"/>
              <a:t>їх</a:t>
            </a:r>
            <a:r>
              <a:rPr lang="ru-RU" dirty="0"/>
              <a:t> </a:t>
            </a:r>
            <a:r>
              <a:rPr lang="ru-RU" dirty="0" err="1"/>
              <a:t>представників</a:t>
            </a:r>
            <a:r>
              <a:rPr lang="ru-RU" dirty="0"/>
              <a:t>.</a:t>
            </a:r>
          </a:p>
          <a:p>
            <a:r>
              <a:rPr lang="ru-RU" dirty="0"/>
              <a:t>	4. </a:t>
            </a:r>
            <a:r>
              <a:rPr lang="ru-RU" dirty="0" err="1"/>
              <a:t>Ознаки</a:t>
            </a:r>
            <a:r>
              <a:rPr lang="ru-RU" dirty="0"/>
              <a:t> </a:t>
            </a:r>
            <a:r>
              <a:rPr lang="ru-RU" dirty="0" err="1"/>
              <a:t>діяльності</a:t>
            </a:r>
            <a:r>
              <a:rPr lang="ru-RU" dirty="0"/>
              <a:t>, </a:t>
            </a:r>
            <a:r>
              <a:rPr lang="ru-RU" dirty="0" err="1"/>
              <a:t>що</a:t>
            </a:r>
            <a:r>
              <a:rPr lang="ru-RU" dirty="0"/>
              <a:t> </a:t>
            </a:r>
            <a:r>
              <a:rPr lang="ru-RU" dirty="0" err="1"/>
              <a:t>залежать</a:t>
            </a:r>
            <a:r>
              <a:rPr lang="ru-RU" dirty="0"/>
              <a:t> </a:t>
            </a:r>
            <a:r>
              <a:rPr lang="ru-RU" dirty="0" err="1"/>
              <a:t>від</a:t>
            </a:r>
            <a:r>
              <a:rPr lang="ru-RU" dirty="0"/>
              <a:t> </a:t>
            </a:r>
            <a:r>
              <a:rPr lang="ru-RU" dirty="0" err="1"/>
              <a:t>споживачів</a:t>
            </a:r>
            <a:r>
              <a:rPr lang="ru-RU" dirty="0"/>
              <a:t> </a:t>
            </a:r>
            <a:r>
              <a:rPr lang="ru-RU" dirty="0" err="1"/>
              <a:t>послуг</a:t>
            </a:r>
            <a:r>
              <a:rPr lang="ru-RU" dirty="0"/>
              <a:t>: </a:t>
            </a:r>
            <a:r>
              <a:rPr lang="ru-RU" dirty="0" err="1"/>
              <a:t>медичні</a:t>
            </a:r>
            <a:r>
              <a:rPr lang="ru-RU" dirty="0"/>
              <a:t> </a:t>
            </a:r>
            <a:r>
              <a:rPr lang="ru-RU" dirty="0" err="1"/>
              <a:t>послуги</a:t>
            </a:r>
            <a:r>
              <a:rPr lang="ru-RU" dirty="0"/>
              <a:t>, </a:t>
            </a:r>
            <a:r>
              <a:rPr lang="ru-RU" dirty="0" err="1"/>
              <a:t>які</a:t>
            </a:r>
            <a:r>
              <a:rPr lang="ru-RU" dirty="0"/>
              <a:t> </a:t>
            </a:r>
            <a:r>
              <a:rPr lang="ru-RU" dirty="0" err="1"/>
              <a:t>надаються</a:t>
            </a:r>
            <a:r>
              <a:rPr lang="ru-RU" dirty="0"/>
              <a:t> </a:t>
            </a:r>
            <a:r>
              <a:rPr lang="ru-RU" dirty="0" err="1"/>
              <a:t>юридичним</a:t>
            </a:r>
            <a:r>
              <a:rPr lang="ru-RU" dirty="0"/>
              <a:t> (</a:t>
            </a:r>
            <a:r>
              <a:rPr lang="ru-RU" dirty="0" err="1"/>
              <a:t>організації</a:t>
            </a:r>
            <a:r>
              <a:rPr lang="ru-RU" dirty="0"/>
              <a:t>) </a:t>
            </a:r>
            <a:r>
              <a:rPr lang="ru-RU" dirty="0" err="1"/>
              <a:t>або</a:t>
            </a:r>
            <a:r>
              <a:rPr lang="ru-RU" dirty="0"/>
              <a:t> </a:t>
            </a:r>
            <a:r>
              <a:rPr lang="ru-RU" dirty="0" err="1"/>
              <a:t>фізичним</a:t>
            </a:r>
            <a:r>
              <a:rPr lang="ru-RU" dirty="0"/>
              <a:t> особам (</a:t>
            </a:r>
            <a:r>
              <a:rPr lang="ru-RU" dirty="0" err="1"/>
              <a:t>пацієнти</a:t>
            </a:r>
            <a:r>
              <a:rPr lang="ru-RU" dirty="0"/>
              <a:t>).</a:t>
            </a:r>
          </a:p>
          <a:p>
            <a:r>
              <a:rPr lang="ru-RU" dirty="0"/>
              <a:t>Таким чином, маркетинг </a:t>
            </a:r>
            <a:r>
              <a:rPr lang="ru-RU" dirty="0" err="1"/>
              <a:t>медичних</a:t>
            </a:r>
            <a:r>
              <a:rPr lang="ru-RU" dirty="0"/>
              <a:t> </a:t>
            </a:r>
            <a:r>
              <a:rPr lang="ru-RU" dirty="0" err="1"/>
              <a:t>послуг</a:t>
            </a:r>
            <a:r>
              <a:rPr lang="ru-RU" dirty="0"/>
              <a:t> - </a:t>
            </a:r>
            <a:r>
              <a:rPr lang="ru-RU" dirty="0" err="1"/>
              <a:t>це</a:t>
            </a:r>
            <a:r>
              <a:rPr lang="ru-RU" dirty="0"/>
              <a:t> </a:t>
            </a:r>
            <a:r>
              <a:rPr lang="ru-RU" dirty="0" err="1"/>
              <a:t>спрямована</a:t>
            </a:r>
            <a:r>
              <a:rPr lang="ru-RU" dirty="0"/>
              <a:t> на </a:t>
            </a:r>
            <a:r>
              <a:rPr lang="ru-RU" dirty="0" err="1"/>
              <a:t>пацієнта</a:t>
            </a:r>
            <a:r>
              <a:rPr lang="ru-RU" dirty="0"/>
              <a:t> і </a:t>
            </a:r>
            <a:r>
              <a:rPr lang="ru-RU" dirty="0" err="1"/>
              <a:t>прибуток</a:t>
            </a:r>
            <a:r>
              <a:rPr lang="ru-RU" dirty="0"/>
              <a:t> </a:t>
            </a:r>
            <a:r>
              <a:rPr lang="ru-RU" dirty="0" err="1"/>
              <a:t>медичного</a:t>
            </a:r>
            <a:r>
              <a:rPr lang="ru-RU" dirty="0"/>
              <a:t> закладу </a:t>
            </a:r>
            <a:r>
              <a:rPr lang="ru-RU" dirty="0" err="1"/>
              <a:t>діяльність</a:t>
            </a:r>
            <a:r>
              <a:rPr lang="ru-RU" dirty="0"/>
              <a:t>, результатом </a:t>
            </a:r>
            <a:r>
              <a:rPr lang="ru-RU" dirty="0" err="1"/>
              <a:t>якої</a:t>
            </a:r>
            <a:r>
              <a:rPr lang="ru-RU" dirty="0"/>
              <a:t> є </a:t>
            </a:r>
            <a:r>
              <a:rPr lang="ru-RU" dirty="0" err="1"/>
              <a:t>збереження</a:t>
            </a:r>
            <a:r>
              <a:rPr lang="ru-RU" dirty="0"/>
              <a:t> </a:t>
            </a:r>
            <a:r>
              <a:rPr lang="ru-RU" dirty="0" err="1"/>
              <a:t>або</a:t>
            </a:r>
            <a:r>
              <a:rPr lang="ru-RU" dirty="0"/>
              <a:t> </a:t>
            </a:r>
            <a:r>
              <a:rPr lang="ru-RU" dirty="0" err="1"/>
              <a:t>відновлення</a:t>
            </a:r>
            <a:r>
              <a:rPr lang="ru-RU" dirty="0"/>
              <a:t> </a:t>
            </a:r>
            <a:r>
              <a:rPr lang="ru-RU" dirty="0" err="1"/>
              <a:t>здоров'я</a:t>
            </a:r>
            <a:r>
              <a:rPr lang="ru-RU" dirty="0"/>
              <a:t>.</a:t>
            </a:r>
            <a:endParaRPr lang="uk-UA" dirty="0"/>
          </a:p>
        </p:txBody>
      </p:sp>
    </p:spTree>
    <p:extLst>
      <p:ext uri="{BB962C8B-B14F-4D97-AF65-F5344CB8AC3E}">
        <p14:creationId xmlns:p14="http://schemas.microsoft.com/office/powerpoint/2010/main" val="255910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3F789E-104E-4A18-88EE-6AA79A9B6123}"/>
              </a:ext>
            </a:extLst>
          </p:cNvPr>
          <p:cNvSpPr txBox="1"/>
          <p:nvPr/>
        </p:nvSpPr>
        <p:spPr>
          <a:xfrm>
            <a:off x="1719943" y="1584372"/>
            <a:ext cx="8752114" cy="1754326"/>
          </a:xfrm>
          <a:prstGeom prst="rect">
            <a:avLst/>
          </a:prstGeom>
          <a:noFill/>
        </p:spPr>
        <p:txBody>
          <a:bodyPr wrap="square">
            <a:spAutoFit/>
          </a:bodyPr>
          <a:lstStyle/>
          <a:p>
            <a:r>
              <a:rPr lang="uk-UA" b="1" dirty="0"/>
              <a:t>Медична практика </a:t>
            </a:r>
            <a:r>
              <a:rPr lang="uk-UA" dirty="0"/>
              <a:t>- це діяльність, пов'язана з комплексом спеціальних заходів, спрямованих на сприяння поліпшенню здоров'я, підвищення санітарної культури, запобігання захворюванням та інвалідності, на діагностику, допомогу особам з гострими і хронічними захворюваннями й реабілітацію хворих та інвалідів, що здійснюється особами, які мають спеціальну освіту.</a:t>
            </a:r>
          </a:p>
        </p:txBody>
      </p:sp>
    </p:spTree>
    <p:extLst>
      <p:ext uri="{BB962C8B-B14F-4D97-AF65-F5344CB8AC3E}">
        <p14:creationId xmlns:p14="http://schemas.microsoft.com/office/powerpoint/2010/main" val="3631308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CE8C53D-BDD6-4165-8499-AF35A183AC94}"/>
              </a:ext>
            </a:extLst>
          </p:cNvPr>
          <p:cNvSpPr txBox="1"/>
          <p:nvPr/>
        </p:nvSpPr>
        <p:spPr>
          <a:xfrm>
            <a:off x="1203649" y="503481"/>
            <a:ext cx="10328988" cy="4801314"/>
          </a:xfrm>
          <a:prstGeom prst="rect">
            <a:avLst/>
          </a:prstGeom>
          <a:noFill/>
        </p:spPr>
        <p:txBody>
          <a:bodyPr wrap="square">
            <a:spAutoFit/>
          </a:bodyPr>
          <a:lstStyle/>
          <a:p>
            <a:r>
              <a:rPr lang="uk-UA" b="1" dirty="0"/>
              <a:t>Розробка каналів і прийомів збуту</a:t>
            </a:r>
          </a:p>
          <a:p>
            <a:r>
              <a:rPr lang="uk-UA" dirty="0"/>
              <a:t>Розробка каналів і прийомів збуту - важливий компонент маркетингового комплексу і складова заходів, спрямованих на формування збуту послуг(товарів). Американські тенденції в маркетингу просування послуг припускають використання 10 ефективних засобів:</a:t>
            </a:r>
          </a:p>
          <a:p>
            <a:pPr marL="342900" indent="-342900">
              <a:buAutoNum type="arabicPeriod"/>
            </a:pPr>
            <a:r>
              <a:rPr lang="uk-UA" dirty="0"/>
              <a:t>РЕКОМЕНДАЦІЇ</a:t>
            </a:r>
          </a:p>
          <a:p>
            <a:r>
              <a:rPr lang="ru-RU" dirty="0"/>
              <a:t>2. ФОРМУВАННЯ ДОВІРЧИХ ВІДНОСИН МІЖ ЗАКЛАДОМ ТА ПАЦІЄНТАМИ Й ОСОБАМИ, ЩО ЇХ ПРЕДСТАВЛЯЮТЬ</a:t>
            </a:r>
          </a:p>
          <a:p>
            <a:r>
              <a:rPr lang="uk-UA" dirty="0"/>
              <a:t>3. ПРОДАЖ ПОСЛУГ</a:t>
            </a:r>
          </a:p>
          <a:p>
            <a:r>
              <a:rPr lang="uk-UA" dirty="0"/>
              <a:t>4. ПУБЛІЧНІ ВИСТУПИ</a:t>
            </a:r>
          </a:p>
          <a:p>
            <a:r>
              <a:rPr lang="ru-RU" dirty="0"/>
              <a:t>5. УЧАСТЬ У РІЗНИХ ТОВАРИСТВАХ І АСОЦІАЦІЯХ</a:t>
            </a:r>
          </a:p>
          <a:p>
            <a:r>
              <a:rPr lang="ru-RU" dirty="0"/>
              <a:t>6. БЕЗПОСЕРЕДНЯ РОЗСИЛКА РЕКЛАМНИХ ПРОСПЕКТІВ ПРОПОЗИЦІЙ, ЗРАЗКІВ ТОВАРУ</a:t>
            </a:r>
          </a:p>
          <a:p>
            <a:r>
              <a:rPr lang="uk-UA" dirty="0"/>
              <a:t>7. ТЕЛЕФОННИЙ МАРКЕТИНГ</a:t>
            </a:r>
          </a:p>
          <a:p>
            <a:r>
              <a:rPr lang="en-US" dirty="0"/>
              <a:t>8. INTERNET-</a:t>
            </a:r>
            <a:r>
              <a:rPr lang="uk-UA" dirty="0"/>
              <a:t>РЕКЛАМА</a:t>
            </a:r>
          </a:p>
          <a:p>
            <a:r>
              <a:rPr lang="ru-RU" dirty="0"/>
              <a:t>9. ВИКОРИСТАННЯ ЗАСОБІВ МАСОВОЇ ІНФОРМАЦІЇ З МЕТОЮ ФОРМУВАННЯ ГРОМАДСЬКОЇ ДУМКИ</a:t>
            </a:r>
          </a:p>
          <a:p>
            <a:r>
              <a:rPr lang="ru-RU" dirty="0"/>
              <a:t>10. ВИПУСК ФІРМОВИХ БЛАНКІВ І РЕКЛАМНИХ СУВЕНІРІВ</a:t>
            </a:r>
            <a:endParaRPr lang="uk-UA" dirty="0"/>
          </a:p>
        </p:txBody>
      </p:sp>
    </p:spTree>
    <p:extLst>
      <p:ext uri="{BB962C8B-B14F-4D97-AF65-F5344CB8AC3E}">
        <p14:creationId xmlns:p14="http://schemas.microsoft.com/office/powerpoint/2010/main" val="752874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D0E1A4-2C6E-4FD1-A24F-8C981D27EC73}"/>
              </a:ext>
            </a:extLst>
          </p:cNvPr>
          <p:cNvSpPr txBox="1"/>
          <p:nvPr/>
        </p:nvSpPr>
        <p:spPr>
          <a:xfrm>
            <a:off x="1127449" y="843191"/>
            <a:ext cx="9937102" cy="3693319"/>
          </a:xfrm>
          <a:prstGeom prst="rect">
            <a:avLst/>
          </a:prstGeom>
          <a:noFill/>
        </p:spPr>
        <p:txBody>
          <a:bodyPr wrap="square">
            <a:spAutoFit/>
          </a:bodyPr>
          <a:lstStyle/>
          <a:p>
            <a:r>
              <a:rPr lang="ru-RU" dirty="0" err="1"/>
              <a:t>Визначення</a:t>
            </a:r>
            <a:r>
              <a:rPr lang="ru-RU" dirty="0"/>
              <a:t> </a:t>
            </a:r>
            <a:r>
              <a:rPr lang="ru-RU" dirty="0" err="1"/>
              <a:t>засобів</a:t>
            </a:r>
            <a:r>
              <a:rPr lang="ru-RU" dirty="0"/>
              <a:t> </a:t>
            </a:r>
            <a:r>
              <a:rPr lang="ru-RU" dirty="0" err="1"/>
              <a:t>організації</a:t>
            </a:r>
            <a:r>
              <a:rPr lang="ru-RU" dirty="0"/>
              <a:t> </a:t>
            </a:r>
            <a:r>
              <a:rPr lang="ru-RU" dirty="0" err="1"/>
              <a:t>рекламної</a:t>
            </a:r>
            <a:r>
              <a:rPr lang="ru-RU" dirty="0"/>
              <a:t> </a:t>
            </a:r>
            <a:r>
              <a:rPr lang="ru-RU" dirty="0" err="1"/>
              <a:t>компанії</a:t>
            </a:r>
            <a:r>
              <a:rPr lang="ru-RU" dirty="0"/>
              <a:t>. </a:t>
            </a:r>
            <a:r>
              <a:rPr lang="ru-RU" dirty="0" err="1"/>
              <a:t>Медичні</a:t>
            </a:r>
            <a:r>
              <a:rPr lang="ru-RU" dirty="0"/>
              <a:t> </a:t>
            </a:r>
            <a:r>
              <a:rPr lang="ru-RU" dirty="0" err="1"/>
              <a:t>заклади</a:t>
            </a:r>
            <a:r>
              <a:rPr lang="ru-RU" dirty="0"/>
              <a:t> не </a:t>
            </a:r>
            <a:r>
              <a:rPr lang="ru-RU" dirty="0" err="1"/>
              <a:t>відносяться</a:t>
            </a:r>
            <a:r>
              <a:rPr lang="ru-RU" dirty="0"/>
              <a:t> до </a:t>
            </a:r>
            <a:r>
              <a:rPr lang="ru-RU" dirty="0" err="1"/>
              <a:t>категорії</a:t>
            </a:r>
            <a:r>
              <a:rPr lang="ru-RU" dirty="0"/>
              <a:t> </a:t>
            </a:r>
            <a:r>
              <a:rPr lang="ru-RU" dirty="0" err="1"/>
              <a:t>фірм-лідерів</a:t>
            </a:r>
            <a:r>
              <a:rPr lang="ru-RU" dirty="0"/>
              <a:t> за </a:t>
            </a:r>
            <a:r>
              <a:rPr lang="ru-RU" dirty="0" err="1"/>
              <a:t>об'ємом</a:t>
            </a:r>
            <a:r>
              <a:rPr lang="ru-RU" dirty="0"/>
              <a:t> </a:t>
            </a:r>
            <a:r>
              <a:rPr lang="ru-RU" dirty="0" err="1"/>
              <a:t>витрат</a:t>
            </a:r>
            <a:r>
              <a:rPr lang="ru-RU" dirty="0"/>
              <a:t> на рекламу, але </a:t>
            </a:r>
            <a:r>
              <a:rPr lang="ru-RU" dirty="0" err="1"/>
              <a:t>функції</a:t>
            </a:r>
            <a:r>
              <a:rPr lang="ru-RU" dirty="0"/>
              <a:t> </a:t>
            </a:r>
            <a:r>
              <a:rPr lang="ru-RU" dirty="0" err="1"/>
              <a:t>реклами</a:t>
            </a:r>
            <a:r>
              <a:rPr lang="ru-RU" dirty="0"/>
              <a:t> в </a:t>
            </a:r>
            <a:r>
              <a:rPr lang="ru-RU" dirty="0" err="1"/>
              <a:t>медичному</a:t>
            </a:r>
            <a:r>
              <a:rPr lang="ru-RU" dirty="0"/>
              <a:t> </a:t>
            </a:r>
            <a:r>
              <a:rPr lang="ru-RU" dirty="0" err="1"/>
              <a:t>бізнесі</a:t>
            </a:r>
            <a:r>
              <a:rPr lang="ru-RU" dirty="0"/>
              <a:t> </a:t>
            </a:r>
            <a:r>
              <a:rPr lang="ru-RU" dirty="0" err="1"/>
              <a:t>поширюються</a:t>
            </a:r>
            <a:r>
              <a:rPr lang="ru-RU" dirty="0"/>
              <a:t> і в основному </a:t>
            </a:r>
            <a:r>
              <a:rPr lang="ru-RU" dirty="0" err="1"/>
              <a:t>зводяться</a:t>
            </a:r>
            <a:r>
              <a:rPr lang="ru-RU" dirty="0"/>
              <a:t> до таких:</a:t>
            </a:r>
          </a:p>
          <a:p>
            <a:endParaRPr lang="ru-RU" dirty="0"/>
          </a:p>
          <a:p>
            <a:r>
              <a:rPr lang="ru-RU" dirty="0"/>
              <a:t>♦ </a:t>
            </a:r>
            <a:r>
              <a:rPr lang="ru-RU" dirty="0" err="1"/>
              <a:t>Формування</a:t>
            </a:r>
            <a:r>
              <a:rPr lang="ru-RU" dirty="0"/>
              <a:t> </a:t>
            </a:r>
            <a:r>
              <a:rPr lang="ru-RU" dirty="0" err="1"/>
              <a:t>довіри</a:t>
            </a:r>
            <a:r>
              <a:rPr lang="ru-RU" dirty="0"/>
              <a:t> </a:t>
            </a:r>
            <a:r>
              <a:rPr lang="ru-RU" dirty="0" err="1"/>
              <a:t>пацієнта</a:t>
            </a:r>
            <a:r>
              <a:rPr lang="ru-RU" dirty="0"/>
              <a:t> і </a:t>
            </a:r>
            <a:r>
              <a:rPr lang="ru-RU" dirty="0" err="1"/>
              <a:t>його</a:t>
            </a:r>
            <a:r>
              <a:rPr lang="ru-RU" dirty="0"/>
              <a:t> </a:t>
            </a:r>
            <a:r>
              <a:rPr lang="ru-RU" dirty="0" err="1"/>
              <a:t>представників</a:t>
            </a:r>
            <a:r>
              <a:rPr lang="ru-RU" dirty="0"/>
              <a:t> до </a:t>
            </a:r>
            <a:r>
              <a:rPr lang="ru-RU" dirty="0" err="1"/>
              <a:t>медичного</a:t>
            </a:r>
            <a:r>
              <a:rPr lang="ru-RU" dirty="0"/>
              <a:t> закладу за </a:t>
            </a:r>
            <a:r>
              <a:rPr lang="ru-RU" dirty="0" err="1"/>
              <a:t>рахунок</a:t>
            </a:r>
            <a:r>
              <a:rPr lang="ru-RU" dirty="0"/>
              <a:t> </a:t>
            </a:r>
            <a:r>
              <a:rPr lang="ru-RU" dirty="0" err="1"/>
              <a:t>престижної</a:t>
            </a:r>
            <a:r>
              <a:rPr lang="ru-RU" dirty="0"/>
              <a:t> </a:t>
            </a:r>
            <a:r>
              <a:rPr lang="ru-RU" dirty="0" err="1"/>
              <a:t>реклами</a:t>
            </a:r>
            <a:r>
              <a:rPr lang="ru-RU" dirty="0"/>
              <a:t>, </a:t>
            </a:r>
            <a:r>
              <a:rPr lang="ru-RU" dirty="0" err="1"/>
              <a:t>спрямованої</a:t>
            </a:r>
            <a:r>
              <a:rPr lang="ru-RU" dirty="0"/>
              <a:t> на </a:t>
            </a:r>
            <a:r>
              <a:rPr lang="ru-RU" dirty="0" err="1"/>
              <a:t>формування</a:t>
            </a:r>
            <a:r>
              <a:rPr lang="ru-RU" dirty="0"/>
              <a:t> </a:t>
            </a:r>
            <a:r>
              <a:rPr lang="ru-RU" dirty="0" err="1"/>
              <a:t>іміджу</a:t>
            </a:r>
            <a:r>
              <a:rPr lang="ru-RU" dirty="0"/>
              <a:t>.</a:t>
            </a:r>
          </a:p>
          <a:p>
            <a:endParaRPr lang="ru-RU" dirty="0"/>
          </a:p>
          <a:p>
            <a:r>
              <a:rPr lang="ru-RU" dirty="0"/>
              <a:t>♦ </a:t>
            </a:r>
            <a:r>
              <a:rPr lang="ru-RU" dirty="0" err="1"/>
              <a:t>Інформування</a:t>
            </a:r>
            <a:r>
              <a:rPr lang="ru-RU" dirty="0"/>
              <a:t> про комплекс </a:t>
            </a:r>
            <a:r>
              <a:rPr lang="ru-RU" dirty="0" err="1"/>
              <a:t>медичних</a:t>
            </a:r>
            <a:r>
              <a:rPr lang="ru-RU" dirty="0"/>
              <a:t> </a:t>
            </a:r>
            <a:r>
              <a:rPr lang="ru-RU" dirty="0" err="1"/>
              <a:t>послуг</a:t>
            </a:r>
            <a:r>
              <a:rPr lang="ru-RU" dirty="0"/>
              <a:t>, </a:t>
            </a:r>
            <a:r>
              <a:rPr lang="ru-RU" dirty="0" err="1"/>
              <a:t>що</a:t>
            </a:r>
            <a:r>
              <a:rPr lang="ru-RU" dirty="0"/>
              <a:t> </a:t>
            </a:r>
            <a:r>
              <a:rPr lang="ru-RU" dirty="0" err="1"/>
              <a:t>надаються</a:t>
            </a:r>
            <a:r>
              <a:rPr lang="ru-RU" dirty="0"/>
              <a:t>.</a:t>
            </a:r>
          </a:p>
          <a:p>
            <a:endParaRPr lang="ru-RU" dirty="0"/>
          </a:p>
          <a:p>
            <a:r>
              <a:rPr lang="ru-RU" dirty="0"/>
              <a:t>♦ </a:t>
            </a:r>
            <a:r>
              <a:rPr lang="ru-RU" dirty="0" err="1"/>
              <a:t>Переконання</a:t>
            </a:r>
            <a:r>
              <a:rPr lang="ru-RU" dirty="0"/>
              <a:t> в </a:t>
            </a:r>
            <a:r>
              <a:rPr lang="ru-RU" dirty="0" err="1"/>
              <a:t>перевагах</a:t>
            </a:r>
            <a:r>
              <a:rPr lang="ru-RU" dirty="0"/>
              <a:t> </a:t>
            </a:r>
            <a:r>
              <a:rPr lang="ru-RU" dirty="0" err="1"/>
              <a:t>рекламованих</a:t>
            </a:r>
            <a:r>
              <a:rPr lang="ru-RU" dirty="0"/>
              <a:t> </a:t>
            </a:r>
            <a:r>
              <a:rPr lang="ru-RU" dirty="0" err="1"/>
              <a:t>медичних</a:t>
            </a:r>
            <a:r>
              <a:rPr lang="ru-RU" dirty="0"/>
              <a:t> </a:t>
            </a:r>
            <a:r>
              <a:rPr lang="ru-RU" dirty="0" err="1"/>
              <a:t>послуг</a:t>
            </a:r>
            <a:r>
              <a:rPr lang="ru-RU" dirty="0"/>
              <a:t> (</a:t>
            </a:r>
            <a:r>
              <a:rPr lang="ru-RU" dirty="0" err="1"/>
              <a:t>товарів</a:t>
            </a:r>
            <a:r>
              <a:rPr lang="ru-RU" dirty="0"/>
              <a:t>).</a:t>
            </a:r>
          </a:p>
          <a:p>
            <a:endParaRPr lang="ru-RU" dirty="0"/>
          </a:p>
          <a:p>
            <a:r>
              <a:rPr lang="ru-RU" dirty="0"/>
              <a:t>♦ </a:t>
            </a:r>
            <a:r>
              <a:rPr lang="ru-RU" dirty="0" err="1"/>
              <a:t>Спонукання</a:t>
            </a:r>
            <a:r>
              <a:rPr lang="ru-RU" dirty="0"/>
              <a:t> до </a:t>
            </a:r>
            <a:r>
              <a:rPr lang="ru-RU" dirty="0" err="1"/>
              <a:t>придбання</a:t>
            </a:r>
            <a:r>
              <a:rPr lang="ru-RU" dirty="0"/>
              <a:t> </a:t>
            </a:r>
            <a:r>
              <a:rPr lang="ru-RU" dirty="0" err="1"/>
              <a:t>медичної</a:t>
            </a:r>
            <a:r>
              <a:rPr lang="ru-RU" dirty="0"/>
              <a:t> </a:t>
            </a:r>
            <a:r>
              <a:rPr lang="ru-RU" dirty="0" err="1"/>
              <a:t>послуги</a:t>
            </a:r>
            <a:r>
              <a:rPr lang="ru-RU" dirty="0"/>
              <a:t> (товару) в </a:t>
            </a:r>
            <a:r>
              <a:rPr lang="ru-RU" dirty="0" err="1"/>
              <a:t>даному</a:t>
            </a:r>
            <a:r>
              <a:rPr lang="ru-RU" dirty="0"/>
              <a:t> </a:t>
            </a:r>
            <a:r>
              <a:rPr lang="ru-RU" dirty="0" err="1"/>
              <a:t>медичному</a:t>
            </a:r>
            <a:r>
              <a:rPr lang="ru-RU" dirty="0"/>
              <a:t> </a:t>
            </a:r>
            <a:r>
              <a:rPr lang="ru-RU" dirty="0" err="1"/>
              <a:t>закладі</a:t>
            </a:r>
            <a:r>
              <a:rPr lang="ru-RU" dirty="0"/>
              <a:t>.</a:t>
            </a:r>
            <a:endParaRPr lang="uk-UA" dirty="0"/>
          </a:p>
        </p:txBody>
      </p:sp>
    </p:spTree>
    <p:extLst>
      <p:ext uri="{BB962C8B-B14F-4D97-AF65-F5344CB8AC3E}">
        <p14:creationId xmlns:p14="http://schemas.microsoft.com/office/powerpoint/2010/main" val="15465935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A13720C-8E43-45F9-BABA-DE9F8E6357F2}"/>
              </a:ext>
            </a:extLst>
          </p:cNvPr>
          <p:cNvSpPr txBox="1"/>
          <p:nvPr/>
        </p:nvSpPr>
        <p:spPr>
          <a:xfrm>
            <a:off x="950167" y="550707"/>
            <a:ext cx="10291665" cy="5632311"/>
          </a:xfrm>
          <a:prstGeom prst="rect">
            <a:avLst/>
          </a:prstGeom>
          <a:noFill/>
        </p:spPr>
        <p:txBody>
          <a:bodyPr wrap="square">
            <a:spAutoFit/>
          </a:bodyPr>
          <a:lstStyle/>
          <a:p>
            <a:r>
              <a:rPr lang="ru-RU" b="1" dirty="0"/>
              <a:t>5. </a:t>
            </a:r>
            <a:r>
              <a:rPr lang="ru-RU" b="1" dirty="0" err="1"/>
              <a:t>Державне</a:t>
            </a:r>
            <a:r>
              <a:rPr lang="ru-RU" b="1" dirty="0"/>
              <a:t> </a:t>
            </a:r>
            <a:r>
              <a:rPr lang="ru-RU" b="1" dirty="0" err="1"/>
              <a:t>регулювання</a:t>
            </a:r>
            <a:r>
              <a:rPr lang="ru-RU" b="1" dirty="0"/>
              <a:t> </a:t>
            </a:r>
            <a:r>
              <a:rPr lang="ru-RU" b="1" dirty="0" err="1"/>
              <a:t>реклами</a:t>
            </a:r>
            <a:r>
              <a:rPr lang="ru-RU" b="1" dirty="0"/>
              <a:t> </a:t>
            </a:r>
            <a:r>
              <a:rPr lang="ru-RU" b="1" dirty="0" err="1"/>
              <a:t>лікарських</a:t>
            </a:r>
            <a:r>
              <a:rPr lang="ru-RU" b="1" dirty="0"/>
              <a:t> </a:t>
            </a:r>
            <a:r>
              <a:rPr lang="ru-RU" b="1" dirty="0" err="1"/>
              <a:t>засобів</a:t>
            </a:r>
            <a:r>
              <a:rPr lang="ru-RU" b="1" dirty="0"/>
              <a:t>, </a:t>
            </a:r>
            <a:r>
              <a:rPr lang="ru-RU" b="1" dirty="0" err="1"/>
              <a:t>товарів</a:t>
            </a:r>
            <a:r>
              <a:rPr lang="ru-RU" b="1" dirty="0"/>
              <a:t> </a:t>
            </a:r>
            <a:r>
              <a:rPr lang="ru-RU" b="1" dirty="0" err="1"/>
              <a:t>медичного</a:t>
            </a:r>
            <a:r>
              <a:rPr lang="ru-RU" b="1" dirty="0"/>
              <a:t> </a:t>
            </a:r>
            <a:r>
              <a:rPr lang="ru-RU" b="1" dirty="0" err="1"/>
              <a:t>призначення</a:t>
            </a:r>
            <a:r>
              <a:rPr lang="ru-RU" b="1" dirty="0"/>
              <a:t> та </a:t>
            </a:r>
            <a:r>
              <a:rPr lang="ru-RU" b="1" dirty="0" err="1"/>
              <a:t>медичних</a:t>
            </a:r>
            <a:r>
              <a:rPr lang="ru-RU" b="1" dirty="0"/>
              <a:t> </a:t>
            </a:r>
            <a:r>
              <a:rPr lang="ru-RU" b="1" dirty="0" err="1"/>
              <a:t>послуг</a:t>
            </a:r>
            <a:r>
              <a:rPr lang="ru-RU" b="1" dirty="0"/>
              <a:t> на </a:t>
            </a:r>
            <a:r>
              <a:rPr lang="ru-RU" b="1" dirty="0" err="1"/>
              <a:t>території</a:t>
            </a:r>
            <a:r>
              <a:rPr lang="ru-RU" b="1" dirty="0"/>
              <a:t> </a:t>
            </a:r>
            <a:r>
              <a:rPr lang="ru-RU" b="1" dirty="0" err="1"/>
              <a:t>України</a:t>
            </a:r>
            <a:endParaRPr lang="ru-RU" b="1" dirty="0"/>
          </a:p>
          <a:p>
            <a:endParaRPr lang="ru-RU" b="1" dirty="0"/>
          </a:p>
          <a:p>
            <a:r>
              <a:rPr lang="uk-UA" b="1" dirty="0"/>
              <a:t>Дозволяється реклама:</a:t>
            </a:r>
          </a:p>
          <a:p>
            <a:endParaRPr lang="uk-UA" dirty="0"/>
          </a:p>
          <a:p>
            <a:r>
              <a:rPr lang="uk-UA" dirty="0"/>
              <a:t>♦</a:t>
            </a:r>
            <a:r>
              <a:rPr lang="en-US" dirty="0"/>
              <a:t> </a:t>
            </a:r>
            <a:r>
              <a:rPr lang="uk-UA" dirty="0"/>
              <a:t>лише таких лікарських засобів, медичної техніки, методів профілактики, діагностики, лікування і реабілітації, які в установленому порядку дозволені спеціально уповноваженим центральним органом виконавчої влади в галузі охорони здоров'я до застосування в Україні;</a:t>
            </a:r>
          </a:p>
          <a:p>
            <a:endParaRPr lang="uk-UA" dirty="0"/>
          </a:p>
          <a:p>
            <a:r>
              <a:rPr lang="uk-UA" dirty="0"/>
              <a:t>♦ лише таких лікарських засобів, які відпускаються без припису (рецепту) лікаря, та лише таких медичної техніки, методів профілактики, діагностики, лікування і реабілітації, застосування яких не потребує спеціальних знань та підготовки.</a:t>
            </a:r>
          </a:p>
          <a:p>
            <a:endParaRPr lang="uk-UA" dirty="0"/>
          </a:p>
          <a:p>
            <a:r>
              <a:rPr lang="uk-UA" b="1" dirty="0"/>
              <a:t>Забороняється реклама:</a:t>
            </a:r>
          </a:p>
          <a:p>
            <a:endParaRPr lang="uk-UA" dirty="0"/>
          </a:p>
          <a:p>
            <a:r>
              <a:rPr lang="uk-UA" dirty="0"/>
              <a:t>♦ лікарських засобів, які вживаються та розповсюджуються тільки за приписом (рецептом) лікаря;</a:t>
            </a:r>
          </a:p>
          <a:p>
            <a:endParaRPr lang="uk-UA" dirty="0"/>
          </a:p>
          <a:p>
            <a:r>
              <a:rPr lang="uk-UA" dirty="0"/>
              <a:t>♦ допінгових речовин та/або методів для їх використання у спорті.</a:t>
            </a:r>
          </a:p>
        </p:txBody>
      </p:sp>
    </p:spTree>
    <p:extLst>
      <p:ext uri="{BB962C8B-B14F-4D97-AF65-F5344CB8AC3E}">
        <p14:creationId xmlns:p14="http://schemas.microsoft.com/office/powerpoint/2010/main" val="14969289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E0D5BF-54EC-4B98-A443-220FAB940962}"/>
              </a:ext>
            </a:extLst>
          </p:cNvPr>
          <p:cNvSpPr txBox="1"/>
          <p:nvPr/>
        </p:nvSpPr>
        <p:spPr>
          <a:xfrm>
            <a:off x="1212980" y="751344"/>
            <a:ext cx="9591870" cy="3970318"/>
          </a:xfrm>
          <a:prstGeom prst="rect">
            <a:avLst/>
          </a:prstGeom>
          <a:noFill/>
        </p:spPr>
        <p:txBody>
          <a:bodyPr wrap="square">
            <a:spAutoFit/>
          </a:bodyPr>
          <a:lstStyle/>
          <a:p>
            <a:r>
              <a:rPr lang="uk-UA" dirty="0"/>
              <a:t>Реклама лікарських засобів, медичної техніки, методів профілактики, діагностики, лікування і реабілітації повинна містити:</a:t>
            </a:r>
          </a:p>
          <a:p>
            <a:endParaRPr lang="uk-UA" dirty="0"/>
          </a:p>
          <a:p>
            <a:r>
              <a:rPr lang="uk-UA" dirty="0"/>
              <a:t>♦ об'єктивну інформацію про лікарський засіб і здійснюватися так, щоб було зрозуміло, що наведене повідомлення є рекламою і що рекламований товар є лікарським засобом;</a:t>
            </a:r>
          </a:p>
          <a:p>
            <a:endParaRPr lang="uk-UA" dirty="0"/>
          </a:p>
          <a:p>
            <a:r>
              <a:rPr lang="uk-UA" dirty="0"/>
              <a:t>♦ повну фармакологічну назву лікарського засобу та назву виробника;</a:t>
            </a:r>
          </a:p>
          <a:p>
            <a:endParaRPr lang="uk-UA" dirty="0"/>
          </a:p>
          <a:p>
            <a:r>
              <a:rPr lang="uk-UA" dirty="0"/>
              <a:t>♦ загальні застереження щодо застосування лікарських засобів, медичної техніки, методів профілактики, діагностики, лікування і реабілітації;</a:t>
            </a:r>
          </a:p>
          <a:p>
            <a:endParaRPr lang="uk-UA" dirty="0"/>
          </a:p>
          <a:p>
            <a:r>
              <a:rPr lang="uk-UA" dirty="0"/>
              <a:t>♦ рекомендацію щодо обов'язкового ознайомлення з інструкцією до застосування, що додається до лікарських засобів.</a:t>
            </a:r>
          </a:p>
        </p:txBody>
      </p:sp>
    </p:spTree>
    <p:extLst>
      <p:ext uri="{BB962C8B-B14F-4D97-AF65-F5344CB8AC3E}">
        <p14:creationId xmlns:p14="http://schemas.microsoft.com/office/powerpoint/2010/main" val="26212031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583D01-4002-4D1C-AF31-ACE9422C95C9}"/>
              </a:ext>
            </a:extLst>
          </p:cNvPr>
          <p:cNvSpPr txBox="1"/>
          <p:nvPr/>
        </p:nvSpPr>
        <p:spPr>
          <a:xfrm>
            <a:off x="494522" y="229145"/>
            <a:ext cx="11374016" cy="5909310"/>
          </a:xfrm>
          <a:prstGeom prst="rect">
            <a:avLst/>
          </a:prstGeom>
          <a:noFill/>
        </p:spPr>
        <p:txBody>
          <a:bodyPr wrap="square">
            <a:spAutoFit/>
          </a:bodyPr>
          <a:lstStyle/>
          <a:p>
            <a:r>
              <a:rPr lang="uk-UA" dirty="0"/>
              <a:t>У рекламі лікарських засобів, медичної техніки, методів профілактики, діагностики, лікування і реабілітації </a:t>
            </a:r>
            <a:r>
              <a:rPr lang="uk-UA" b="1" dirty="0"/>
              <a:t>забороняється розміщення</a:t>
            </a:r>
            <a:r>
              <a:rPr lang="uk-UA" dirty="0"/>
              <a:t>:</a:t>
            </a:r>
          </a:p>
          <a:p>
            <a:endParaRPr lang="uk-UA" dirty="0"/>
          </a:p>
          <a:p>
            <a:r>
              <a:rPr lang="uk-UA" dirty="0"/>
              <a:t>♦ відомостей, які можуть справляти враження, що за умови вживання лікарського засобу чи застосування медичної техніки консультація з фахівцем не є необхідною;</a:t>
            </a:r>
          </a:p>
          <a:p>
            <a:endParaRPr lang="uk-UA" dirty="0"/>
          </a:p>
          <a:p>
            <a:r>
              <a:rPr lang="uk-UA" dirty="0"/>
              <a:t>♦ відомостей про те, що лікувальний ефект від вживання лікарського засобу чи застосування медичної техніки гарантований;</a:t>
            </a:r>
          </a:p>
          <a:p>
            <a:endParaRPr lang="uk-UA" dirty="0"/>
          </a:p>
          <a:p>
            <a:r>
              <a:rPr lang="uk-UA" dirty="0"/>
              <a:t>♦ зображень зміни людського тіла або його частин внаслідок хвороби, поранень;</a:t>
            </a:r>
          </a:p>
          <a:p>
            <a:endParaRPr lang="uk-UA" dirty="0"/>
          </a:p>
          <a:p>
            <a:r>
              <a:rPr lang="uk-UA" dirty="0"/>
              <a:t>♦ тверджень, що сприяють виникненню або розвитку страху захворіти або погіршити стан свого здоров'я через невикористання лікарських засобів, медичної техніки та медичних послуг, що рекламуються;</a:t>
            </a:r>
          </a:p>
          <a:p>
            <a:endParaRPr lang="uk-UA" dirty="0"/>
          </a:p>
          <a:p>
            <a:r>
              <a:rPr lang="uk-UA" dirty="0"/>
              <a:t>♦ тверджень, що сприяють можливості самостійно встановити діагноз для </a:t>
            </a:r>
            <a:r>
              <a:rPr lang="uk-UA" dirty="0" err="1"/>
              <a:t>хвороб</a:t>
            </a:r>
            <a:r>
              <a:rPr lang="uk-UA" dirty="0"/>
              <a:t>, патологічних станів людини та їх самостійно лікувати з використанням медичних товарів, що рекламуються;</a:t>
            </a:r>
          </a:p>
          <a:p>
            <a:endParaRPr lang="uk-UA" dirty="0"/>
          </a:p>
          <a:p>
            <a:r>
              <a:rPr lang="uk-UA" dirty="0"/>
              <a:t>♦ посилань на лікарські засоби, медичну техніку, методи профілактики, діагностики, лікування і реабілітації як на найбільш ефективні, найбільш безпечні, виняткові щодо відсутності побічних ефектів;</a:t>
            </a:r>
          </a:p>
        </p:txBody>
      </p:sp>
    </p:spTree>
    <p:extLst>
      <p:ext uri="{BB962C8B-B14F-4D97-AF65-F5344CB8AC3E}">
        <p14:creationId xmlns:p14="http://schemas.microsoft.com/office/powerpoint/2010/main" val="37695294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2CDB0DD-02A2-4A6F-B8E8-9DF2830BE0B2}"/>
              </a:ext>
            </a:extLst>
          </p:cNvPr>
          <p:cNvSpPr txBox="1"/>
          <p:nvPr/>
        </p:nvSpPr>
        <p:spPr>
          <a:xfrm>
            <a:off x="597159" y="189419"/>
            <a:ext cx="11224727" cy="5909310"/>
          </a:xfrm>
          <a:prstGeom prst="rect">
            <a:avLst/>
          </a:prstGeom>
          <a:noFill/>
        </p:spPr>
        <p:txBody>
          <a:bodyPr wrap="square">
            <a:spAutoFit/>
          </a:bodyPr>
          <a:lstStyle/>
          <a:p>
            <a:r>
              <a:rPr lang="uk-UA" dirty="0"/>
              <a:t>♦ порівнянь з іншими лікарськими засобами, медичною технікою, методами профілактики, діагностики, лікування і реабілітації з метою посилення рекламного ефекту;</a:t>
            </a:r>
          </a:p>
          <a:p>
            <a:endParaRPr lang="uk-UA" dirty="0"/>
          </a:p>
          <a:p>
            <a:r>
              <a:rPr lang="uk-UA" dirty="0"/>
              <a:t>♦ посилань на конкретні випадки вдалого застосування лікарських засобів, медичної техніки, методів профілактики, діагностики, лікування і реабілітації;</a:t>
            </a:r>
          </a:p>
          <a:p>
            <a:endParaRPr lang="uk-UA" dirty="0"/>
          </a:p>
          <a:p>
            <a:r>
              <a:rPr lang="uk-UA" dirty="0"/>
              <a:t>♦ рекомендацій або посилань на рекомендації медичних працівників, науковців, медичних закладів та організацій щодо рекламованих товару чи послуги;</a:t>
            </a:r>
          </a:p>
          <a:p>
            <a:endParaRPr lang="uk-UA" dirty="0"/>
          </a:p>
          <a:p>
            <a:r>
              <a:rPr lang="uk-UA" dirty="0"/>
              <a:t>♦ спеціальних </a:t>
            </a:r>
            <a:r>
              <a:rPr lang="uk-UA" dirty="0" err="1"/>
              <a:t>виявлень</a:t>
            </a:r>
            <a:r>
              <a:rPr lang="uk-UA" dirty="0"/>
              <a:t> подяки, вдячності, листів, уривків з них із рекомендаціями, розповідями про застосування та результати дії рекламованих товару чи послуги від окремих осіб;</a:t>
            </a:r>
          </a:p>
          <a:p>
            <a:endParaRPr lang="uk-UA" dirty="0"/>
          </a:p>
          <a:p>
            <a:r>
              <a:rPr lang="uk-UA" dirty="0"/>
              <a:t>♦ зображень і згадок імен популярних людей, героїв кіно-, </a:t>
            </a:r>
            <a:r>
              <a:rPr lang="uk-UA" dirty="0" err="1"/>
              <a:t>теле</a:t>
            </a:r>
            <a:r>
              <a:rPr lang="uk-UA" dirty="0"/>
              <a:t>- та анімаційних фільмів, авторитетних організацій;</a:t>
            </a:r>
          </a:p>
          <a:p>
            <a:endParaRPr lang="uk-UA" dirty="0"/>
          </a:p>
          <a:p>
            <a:r>
              <a:rPr lang="uk-UA" dirty="0"/>
              <a:t>♦ інформації, що може вводити споживача в оману щодо складу, походження, ефективності, патентної захищеності лікарського засобу;</a:t>
            </a:r>
          </a:p>
          <a:p>
            <a:endParaRPr lang="uk-UA" dirty="0"/>
          </a:p>
          <a:p>
            <a:r>
              <a:rPr lang="uk-UA" dirty="0"/>
              <a:t>♦ інформації, яка дозволяє припустити, що лікарський засіб є харчовим, косметичним чи іншим споживчим товаром або що безпечність чи ефективність цього засобу зумовлена його природним походженням.</a:t>
            </a:r>
          </a:p>
        </p:txBody>
      </p:sp>
    </p:spTree>
    <p:extLst>
      <p:ext uri="{BB962C8B-B14F-4D97-AF65-F5344CB8AC3E}">
        <p14:creationId xmlns:p14="http://schemas.microsoft.com/office/powerpoint/2010/main" val="29232679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D4D6C801-F028-4A38-BA93-3CDE969ACBAC}"/>
              </a:ext>
            </a:extLst>
          </p:cNvPr>
          <p:cNvSpPr>
            <a:spLocks noGrp="1"/>
          </p:cNvSpPr>
          <p:nvPr>
            <p:ph idx="1"/>
          </p:nvPr>
        </p:nvSpPr>
        <p:spPr>
          <a:xfrm>
            <a:off x="615820" y="940128"/>
            <a:ext cx="11159414" cy="4648910"/>
          </a:xfrm>
        </p:spPr>
        <p:txBody>
          <a:bodyPr>
            <a:normAutofit/>
          </a:bodyPr>
          <a:lstStyle/>
          <a:p>
            <a:pPr marL="0" indent="0" algn="ctr">
              <a:buNone/>
            </a:pPr>
            <a:r>
              <a:rPr lang="uk-UA" sz="1800" b="1" dirty="0"/>
              <a:t>Питання для обговорення</a:t>
            </a:r>
          </a:p>
          <a:p>
            <a:pPr marL="0" indent="0" algn="just">
              <a:lnSpc>
                <a:spcPct val="100000"/>
              </a:lnSpc>
              <a:spcBef>
                <a:spcPts val="0"/>
              </a:spcBef>
              <a:buNone/>
            </a:pPr>
            <a:r>
              <a:rPr lang="uk-UA" sz="1800" dirty="0"/>
              <a:t>1. На яких специфічних принципах ґрунтується організація підприємницької діяльності в галузі охорони здоров’я?</a:t>
            </a:r>
          </a:p>
          <a:p>
            <a:pPr marL="0" indent="0" algn="just">
              <a:lnSpc>
                <a:spcPct val="100000"/>
              </a:lnSpc>
              <a:spcBef>
                <a:spcPts val="0"/>
              </a:spcBef>
              <a:buNone/>
            </a:pPr>
            <a:r>
              <a:rPr lang="uk-UA" sz="1800" dirty="0"/>
              <a:t>2. Дайте характеристику бізнес-плану медичного проекту.</a:t>
            </a:r>
          </a:p>
          <a:p>
            <a:pPr marL="0" indent="0" algn="just">
              <a:lnSpc>
                <a:spcPct val="100000"/>
              </a:lnSpc>
              <a:spcBef>
                <a:spcPts val="0"/>
              </a:spcBef>
              <a:buNone/>
            </a:pPr>
            <a:r>
              <a:rPr lang="uk-UA" sz="1800" dirty="0"/>
              <a:t>3. Які види ринків можна виділити в галузі охорони здоров’я?</a:t>
            </a:r>
          </a:p>
          <a:p>
            <a:pPr marL="0" indent="0" algn="just">
              <a:lnSpc>
                <a:spcPct val="100000"/>
              </a:lnSpc>
              <a:spcBef>
                <a:spcPts val="0"/>
              </a:spcBef>
              <a:buNone/>
            </a:pPr>
            <a:r>
              <a:rPr lang="uk-UA" sz="1800" dirty="0"/>
              <a:t>4. Охарактеризуйте особливості ринку медичних послуг.</a:t>
            </a:r>
          </a:p>
          <a:p>
            <a:pPr marL="0" indent="0" algn="just">
              <a:lnSpc>
                <a:spcPct val="100000"/>
              </a:lnSpc>
              <a:spcBef>
                <a:spcPts val="0"/>
              </a:spcBef>
              <a:buNone/>
            </a:pPr>
            <a:r>
              <a:rPr lang="uk-UA" sz="1800" dirty="0"/>
              <a:t>5. Дайте характеристику напрямам зі специфічними формами пропозиції медичних послуг і задоволення медичних потреб.</a:t>
            </a:r>
          </a:p>
          <a:p>
            <a:pPr marL="0" indent="0" algn="just">
              <a:lnSpc>
                <a:spcPct val="100000"/>
              </a:lnSpc>
              <a:spcBef>
                <a:spcPts val="0"/>
              </a:spcBef>
              <a:buNone/>
            </a:pPr>
            <a:r>
              <a:rPr lang="uk-UA" sz="1800" dirty="0"/>
              <a:t>6. Назвіть негативні та позитивні риси ринку медичних послуг.</a:t>
            </a:r>
          </a:p>
          <a:p>
            <a:pPr marL="0" indent="0" algn="just">
              <a:lnSpc>
                <a:spcPct val="100000"/>
              </a:lnSpc>
              <a:spcBef>
                <a:spcPts val="0"/>
              </a:spcBef>
              <a:buNone/>
            </a:pPr>
            <a:r>
              <a:rPr lang="uk-UA" sz="1800" dirty="0"/>
              <a:t>7. Сегментація ринку медичних послуг та класифікація сегментів ринку медичних послуг.</a:t>
            </a:r>
          </a:p>
          <a:p>
            <a:pPr marL="0" indent="0" algn="just">
              <a:lnSpc>
                <a:spcPct val="100000"/>
              </a:lnSpc>
              <a:spcBef>
                <a:spcPts val="0"/>
              </a:spcBef>
              <a:buNone/>
            </a:pPr>
            <a:r>
              <a:rPr lang="uk-UA" sz="1800" dirty="0"/>
              <a:t>8. Назвіть особливості фармацевтичного ринку.</a:t>
            </a:r>
          </a:p>
          <a:p>
            <a:pPr marL="0" indent="0" algn="just">
              <a:lnSpc>
                <a:spcPct val="100000"/>
              </a:lnSpc>
              <a:spcBef>
                <a:spcPts val="0"/>
              </a:spcBef>
              <a:buNone/>
            </a:pPr>
            <a:r>
              <a:rPr lang="uk-UA" sz="1800" dirty="0"/>
              <a:t>9. Асортимент та сегментація фармацевтичного ринку України.</a:t>
            </a:r>
          </a:p>
          <a:p>
            <a:pPr marL="0" indent="0" algn="just">
              <a:lnSpc>
                <a:spcPct val="100000"/>
              </a:lnSpc>
              <a:spcBef>
                <a:spcPts val="0"/>
              </a:spcBef>
              <a:buNone/>
            </a:pPr>
            <a:r>
              <a:rPr lang="uk-UA" sz="1800" dirty="0"/>
              <a:t>10. Напрямки маркетингової діяльності в охороні здоров’я.</a:t>
            </a:r>
          </a:p>
          <a:p>
            <a:pPr marL="0" indent="0" algn="just">
              <a:lnSpc>
                <a:spcPct val="100000"/>
              </a:lnSpc>
              <a:spcBef>
                <a:spcPts val="0"/>
              </a:spcBef>
              <a:buNone/>
            </a:pPr>
            <a:r>
              <a:rPr lang="uk-UA" sz="1800" dirty="0"/>
              <a:t>11. Маркетингова класифікація медичних послуг.</a:t>
            </a:r>
          </a:p>
          <a:p>
            <a:pPr marL="0" indent="0" algn="just">
              <a:lnSpc>
                <a:spcPct val="100000"/>
              </a:lnSpc>
              <a:spcBef>
                <a:spcPts val="0"/>
              </a:spcBef>
              <a:buNone/>
            </a:pPr>
            <a:r>
              <a:rPr lang="uk-UA" sz="1800" dirty="0"/>
              <a:t>12. Ефективні засоби просування медичних послуг.</a:t>
            </a:r>
          </a:p>
          <a:p>
            <a:pPr marL="0" indent="0" algn="just">
              <a:lnSpc>
                <a:spcPct val="100000"/>
              </a:lnSpc>
              <a:spcBef>
                <a:spcPts val="0"/>
              </a:spcBef>
              <a:buNone/>
            </a:pPr>
            <a:r>
              <a:rPr lang="uk-UA" sz="1800" dirty="0"/>
              <a:t>13. Вимоги до реклами лікарських засобів та медичних послуг.</a:t>
            </a:r>
          </a:p>
        </p:txBody>
      </p:sp>
    </p:spTree>
    <p:extLst>
      <p:ext uri="{BB962C8B-B14F-4D97-AF65-F5344CB8AC3E}">
        <p14:creationId xmlns:p14="http://schemas.microsoft.com/office/powerpoint/2010/main" val="13644768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7474FB7D-D217-42DF-B2FB-16F3A3687246}"/>
              </a:ext>
            </a:extLst>
          </p:cNvPr>
          <p:cNvSpPr>
            <a:spLocks noGrp="1"/>
          </p:cNvSpPr>
          <p:nvPr>
            <p:ph idx="1"/>
          </p:nvPr>
        </p:nvSpPr>
        <p:spPr>
          <a:xfrm>
            <a:off x="1130270" y="989045"/>
            <a:ext cx="10281069" cy="4477300"/>
          </a:xfrm>
        </p:spPr>
        <p:txBody>
          <a:bodyPr/>
          <a:lstStyle/>
          <a:p>
            <a:pPr marL="0" indent="0" algn="ctr">
              <a:buNone/>
            </a:pPr>
            <a:r>
              <a:rPr lang="uk-UA" dirty="0"/>
              <a:t>Теми рефератів</a:t>
            </a:r>
          </a:p>
          <a:p>
            <a:pPr marL="0" indent="0" algn="just">
              <a:buNone/>
            </a:pPr>
            <a:r>
              <a:rPr lang="ru-RU" dirty="0"/>
              <a:t>1. </a:t>
            </a:r>
            <a:r>
              <a:rPr lang="ru-RU" dirty="0" err="1"/>
              <a:t>Історичні</a:t>
            </a:r>
            <a:r>
              <a:rPr lang="ru-RU" dirty="0"/>
              <a:t> </a:t>
            </a:r>
            <a:r>
              <a:rPr lang="ru-RU" dirty="0" err="1"/>
              <a:t>етапи</a:t>
            </a:r>
            <a:r>
              <a:rPr lang="ru-RU" dirty="0"/>
              <a:t> </a:t>
            </a:r>
            <a:r>
              <a:rPr lang="ru-RU" dirty="0" err="1"/>
              <a:t>розвитку</a:t>
            </a:r>
            <a:r>
              <a:rPr lang="ru-RU" dirty="0"/>
              <a:t> </a:t>
            </a:r>
            <a:r>
              <a:rPr lang="ru-RU" dirty="0" err="1"/>
              <a:t>організації</a:t>
            </a:r>
            <a:r>
              <a:rPr lang="ru-RU" dirty="0"/>
              <a:t> </a:t>
            </a:r>
            <a:r>
              <a:rPr lang="ru-RU" dirty="0" err="1"/>
              <a:t>охорони</a:t>
            </a:r>
            <a:r>
              <a:rPr lang="ru-RU" dirty="0"/>
              <a:t> </a:t>
            </a:r>
            <a:r>
              <a:rPr lang="ru-RU" dirty="0" err="1"/>
              <a:t>здоров'я</a:t>
            </a:r>
            <a:r>
              <a:rPr lang="ru-RU" dirty="0"/>
              <a:t> в </a:t>
            </a:r>
            <a:r>
              <a:rPr lang="ru-RU" dirty="0" err="1"/>
              <a:t>різних</a:t>
            </a:r>
            <a:r>
              <a:rPr lang="ru-RU" dirty="0"/>
              <a:t> </a:t>
            </a:r>
            <a:r>
              <a:rPr lang="ru-RU" dirty="0" err="1"/>
              <a:t>країнах</a:t>
            </a:r>
            <a:r>
              <a:rPr lang="ru-RU" dirty="0"/>
              <a:t> </a:t>
            </a:r>
            <a:r>
              <a:rPr lang="ru-RU" dirty="0" err="1"/>
              <a:t>світу</a:t>
            </a:r>
            <a:r>
              <a:rPr lang="ru-RU" dirty="0"/>
              <a:t>.</a:t>
            </a:r>
          </a:p>
          <a:p>
            <a:pPr marL="0" indent="0" algn="just">
              <a:buNone/>
            </a:pPr>
            <a:r>
              <a:rPr lang="ru-RU" dirty="0"/>
              <a:t>2. </a:t>
            </a:r>
            <a:r>
              <a:rPr lang="ru-RU" dirty="0" err="1"/>
              <a:t>Історія</a:t>
            </a:r>
            <a:r>
              <a:rPr lang="ru-RU" dirty="0"/>
              <a:t> </a:t>
            </a:r>
            <a:r>
              <a:rPr lang="ru-RU" dirty="0" err="1"/>
              <a:t>організації</a:t>
            </a:r>
            <a:r>
              <a:rPr lang="ru-RU" dirty="0"/>
              <a:t> </a:t>
            </a:r>
            <a:r>
              <a:rPr lang="ru-RU" dirty="0" err="1"/>
              <a:t>охорони</a:t>
            </a:r>
            <a:r>
              <a:rPr lang="ru-RU" dirty="0"/>
              <a:t> </a:t>
            </a:r>
            <a:r>
              <a:rPr lang="ru-RU" dirty="0" err="1"/>
              <a:t>здоров'я</a:t>
            </a:r>
            <a:r>
              <a:rPr lang="ru-RU" dirty="0"/>
              <a:t> в </a:t>
            </a:r>
            <a:r>
              <a:rPr lang="ru-RU" dirty="0" err="1"/>
              <a:t>Україні</a:t>
            </a:r>
            <a:r>
              <a:rPr lang="ru-RU" dirty="0"/>
              <a:t>.</a:t>
            </a:r>
          </a:p>
          <a:p>
            <a:pPr marL="0" indent="0" algn="just">
              <a:buNone/>
            </a:pPr>
            <a:r>
              <a:rPr lang="ru-RU" dirty="0"/>
              <a:t>3. </a:t>
            </a:r>
            <a:r>
              <a:rPr lang="ru-RU" dirty="0" err="1"/>
              <a:t>Історія</a:t>
            </a:r>
            <a:r>
              <a:rPr lang="ru-RU" dirty="0"/>
              <a:t> </a:t>
            </a:r>
            <a:r>
              <a:rPr lang="ru-RU" dirty="0" err="1"/>
              <a:t>розвитку</a:t>
            </a:r>
            <a:r>
              <a:rPr lang="ru-RU" dirty="0"/>
              <a:t> </a:t>
            </a:r>
            <a:r>
              <a:rPr lang="ru-RU" dirty="0" err="1"/>
              <a:t>аптекарської</a:t>
            </a:r>
            <a:r>
              <a:rPr lang="ru-RU" dirty="0"/>
              <a:t> </a:t>
            </a:r>
            <a:r>
              <a:rPr lang="ru-RU" dirty="0" err="1"/>
              <a:t>справи</a:t>
            </a:r>
            <a:r>
              <a:rPr lang="ru-RU" dirty="0"/>
              <a:t>.</a:t>
            </a:r>
          </a:p>
          <a:p>
            <a:pPr marL="0" indent="0" algn="just">
              <a:buNone/>
            </a:pPr>
            <a:r>
              <a:rPr lang="ru-RU" dirty="0"/>
              <a:t>4. </a:t>
            </a:r>
            <a:r>
              <a:rPr lang="ru-RU" dirty="0" err="1"/>
              <a:t>Моделі</a:t>
            </a:r>
            <a:r>
              <a:rPr lang="ru-RU" dirty="0"/>
              <a:t> </a:t>
            </a:r>
            <a:r>
              <a:rPr lang="ru-RU" dirty="0" err="1"/>
              <a:t>організації</a:t>
            </a:r>
            <a:r>
              <a:rPr lang="ru-RU" dirty="0"/>
              <a:t> та </a:t>
            </a:r>
            <a:r>
              <a:rPr lang="ru-RU" dirty="0" err="1"/>
              <a:t>фінансування</a:t>
            </a:r>
            <a:r>
              <a:rPr lang="ru-RU" dirty="0"/>
              <a:t> </a:t>
            </a:r>
            <a:r>
              <a:rPr lang="ru-RU" dirty="0" err="1"/>
              <a:t>охорони</a:t>
            </a:r>
            <a:r>
              <a:rPr lang="ru-RU" dirty="0"/>
              <a:t> </a:t>
            </a:r>
            <a:r>
              <a:rPr lang="ru-RU" dirty="0" err="1"/>
              <a:t>здоров’я</a:t>
            </a:r>
            <a:r>
              <a:rPr lang="ru-RU" dirty="0"/>
              <a:t>.</a:t>
            </a:r>
          </a:p>
          <a:p>
            <a:pPr marL="0" indent="0" algn="just">
              <a:buNone/>
            </a:pPr>
            <a:r>
              <a:rPr lang="uk-UA" dirty="0"/>
              <a:t>5. Ліцензування діяльності з медичної практики, виробництва лікарських засобів, оптової та роздрібної торгівлі лікарськими засобами</a:t>
            </a:r>
          </a:p>
          <a:p>
            <a:pPr marL="0" indent="0" algn="just">
              <a:buNone/>
            </a:pPr>
            <a:r>
              <a:rPr lang="uk-UA" dirty="0"/>
              <a:t>6. </a:t>
            </a:r>
            <a:r>
              <a:rPr lang="uk-UA"/>
              <a:t>Індустрія красоти.</a:t>
            </a:r>
            <a:endParaRPr lang="uk-UA" dirty="0"/>
          </a:p>
          <a:p>
            <a:pPr marL="0" indent="0" algn="ctr">
              <a:buNone/>
            </a:pPr>
            <a:endParaRPr lang="uk-UA" dirty="0"/>
          </a:p>
        </p:txBody>
      </p:sp>
    </p:spTree>
    <p:extLst>
      <p:ext uri="{BB962C8B-B14F-4D97-AF65-F5344CB8AC3E}">
        <p14:creationId xmlns:p14="http://schemas.microsoft.com/office/powerpoint/2010/main" val="32529402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6E7E4E-D7A3-46C2-8560-3633755BA1CF}"/>
              </a:ext>
            </a:extLst>
          </p:cNvPr>
          <p:cNvSpPr>
            <a:spLocks noGrp="1"/>
          </p:cNvSpPr>
          <p:nvPr>
            <p:ph type="title"/>
          </p:nvPr>
        </p:nvSpPr>
        <p:spPr>
          <a:xfrm>
            <a:off x="1130270" y="953324"/>
            <a:ext cx="9603275" cy="1547280"/>
          </a:xfrm>
        </p:spPr>
        <p:txBody>
          <a:bodyPr>
            <a:normAutofit fontScale="90000"/>
          </a:bodyPr>
          <a:lstStyle/>
          <a:p>
            <a:r>
              <a:rPr lang="uk-UA" dirty="0"/>
              <a:t>Література: </a:t>
            </a:r>
            <a:r>
              <a:rPr lang="en-US" dirty="0">
                <a:hlinkClick r:id="rId2"/>
              </a:rPr>
              <a:t>https://pidru4niki.com/1781040937372/meditsina/menedzhment_u_galuzi_ohoroni_zdorovya</a:t>
            </a:r>
            <a:br>
              <a:rPr lang="uk-UA" dirty="0"/>
            </a:br>
            <a:endParaRPr lang="uk-UA" dirty="0"/>
          </a:p>
        </p:txBody>
      </p:sp>
    </p:spTree>
    <p:extLst>
      <p:ext uri="{BB962C8B-B14F-4D97-AF65-F5344CB8AC3E}">
        <p14:creationId xmlns:p14="http://schemas.microsoft.com/office/powerpoint/2010/main" val="3582619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8E917F-326D-4A28-98EE-1E95DAFDD2F8}"/>
              </a:ext>
            </a:extLst>
          </p:cNvPr>
          <p:cNvSpPr txBox="1"/>
          <p:nvPr/>
        </p:nvSpPr>
        <p:spPr>
          <a:xfrm>
            <a:off x="413657" y="453395"/>
            <a:ext cx="11364686" cy="5078313"/>
          </a:xfrm>
          <a:prstGeom prst="rect">
            <a:avLst/>
          </a:prstGeom>
          <a:noFill/>
        </p:spPr>
        <p:txBody>
          <a:bodyPr wrap="square">
            <a:spAutoFit/>
          </a:bodyPr>
          <a:lstStyle/>
          <a:p>
            <a:pPr algn="just"/>
            <a:r>
              <a:rPr lang="uk-UA" dirty="0"/>
              <a:t>При провадженні господарської діяльності з медичної практики мають враховуватись як загальні принципи підприємництва так і міжнародні засади надання медичної допомоги, які викладені в резолюціях 27-ї Всесвітньої Медичної Асамблеї (Мюнхен, 1973) та доповнених резолюцією 35-ї Всесвітньої Медичної Асамблеї (Венеція, 1983), згідно з </a:t>
            </a:r>
            <a:r>
              <a:rPr lang="uk-UA" b="1" dirty="0"/>
              <a:t>якими при проведенні підприємницької діяльності з надання медичної допомоги необхідно враховувати такі принципи:</a:t>
            </a:r>
          </a:p>
          <a:p>
            <a:pPr algn="just"/>
            <a:r>
              <a:rPr lang="uk-UA" dirty="0"/>
              <a:t>♦ дотримання прав пацієнта на вибір лікуючого лікаря та прав лікаря на вибір пацієнта;</a:t>
            </a:r>
          </a:p>
          <a:p>
            <a:pPr algn="just"/>
            <a:r>
              <a:rPr lang="uk-UA" dirty="0"/>
              <a:t>♦ надання невідкладної медичної допомоги без усяких винятків;</a:t>
            </a:r>
          </a:p>
          <a:p>
            <a:pPr algn="just"/>
            <a:r>
              <a:rPr lang="uk-UA" dirty="0"/>
              <a:t>♦ забезпечення конфіденційності взаємовідносин між пацієнтом та лікарем всіма особами, що беруть участь у лікувальному процесі або контролюють його;</a:t>
            </a:r>
          </a:p>
          <a:p>
            <a:pPr algn="just"/>
            <a:r>
              <a:rPr lang="uk-UA" dirty="0"/>
              <a:t>♦ гарантування лікарям моральної, економічної та професійної незалежності;</a:t>
            </a:r>
          </a:p>
          <a:p>
            <a:pPr algn="just"/>
            <a:r>
              <a:rPr lang="uk-UA" dirty="0"/>
              <a:t>♦ забезпечення принципу, за яким сума гонорару лікаря повинна залежати від характеру медичної послуги;</a:t>
            </a:r>
          </a:p>
          <a:p>
            <a:pPr algn="just"/>
            <a:r>
              <a:rPr lang="uk-UA" dirty="0"/>
              <a:t>♦ якість та ефективність надання медичної послуги, об'єм, вартість та кількість послуг повинні оцінювати лікарі, керуючись більш регіональними, а не національними стандартами;</a:t>
            </a:r>
          </a:p>
          <a:p>
            <a:pPr algn="just"/>
            <a:r>
              <a:rPr lang="uk-UA" dirty="0"/>
              <a:t>♦ заборона на обмеження права лікаря на виписування будь-яких препаратів та призначення будь-якого лікування, адекватних з точки зору сучасних стандартів;</a:t>
            </a:r>
          </a:p>
          <a:p>
            <a:pPr algn="just"/>
            <a:r>
              <a:rPr lang="uk-UA" dirty="0"/>
              <a:t>♦ забезпечення умов, за яких лікар може поглиблювати свої знання та підвищувати професійний статус.</a:t>
            </a:r>
          </a:p>
        </p:txBody>
      </p:sp>
    </p:spTree>
    <p:extLst>
      <p:ext uri="{BB962C8B-B14F-4D97-AF65-F5344CB8AC3E}">
        <p14:creationId xmlns:p14="http://schemas.microsoft.com/office/powerpoint/2010/main" val="869111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FD45BB-FDB6-4FFA-9A50-2E2AB264ABAD}"/>
              </a:ext>
            </a:extLst>
          </p:cNvPr>
          <p:cNvSpPr txBox="1"/>
          <p:nvPr/>
        </p:nvSpPr>
        <p:spPr>
          <a:xfrm>
            <a:off x="1007707" y="331466"/>
            <a:ext cx="9927771" cy="5078313"/>
          </a:xfrm>
          <a:prstGeom prst="rect">
            <a:avLst/>
          </a:prstGeom>
          <a:noFill/>
        </p:spPr>
        <p:txBody>
          <a:bodyPr wrap="square">
            <a:spAutoFit/>
          </a:bodyPr>
          <a:lstStyle/>
          <a:p>
            <a:r>
              <a:rPr lang="uk-UA" b="1" dirty="0"/>
              <a:t>При провадженні підприємницької діяльності з надання медичних послуг мають враховуватися такі міжнародні принципи щодо забезпечення прав пацієнта :</a:t>
            </a:r>
          </a:p>
          <a:p>
            <a:endParaRPr lang="uk-UA" dirty="0"/>
          </a:p>
          <a:p>
            <a:r>
              <a:rPr lang="uk-UA" dirty="0"/>
              <a:t>♦ на вільний вибір лікаря;</a:t>
            </a:r>
          </a:p>
          <a:p>
            <a:endParaRPr lang="uk-UA" dirty="0"/>
          </a:p>
          <a:p>
            <a:r>
              <a:rPr lang="uk-UA" dirty="0"/>
              <a:t>♦ на отримання допомоги лікаря незалежного від стороннього впливу в своїх професійних, медичних та етичних рішеннях;</a:t>
            </a:r>
          </a:p>
          <a:p>
            <a:endParaRPr lang="uk-UA" dirty="0"/>
          </a:p>
          <a:p>
            <a:r>
              <a:rPr lang="uk-UA" dirty="0"/>
              <a:t>♦ на отримання адекватної інформації щодо погодження на лікування чи відмови від нього;</a:t>
            </a:r>
          </a:p>
          <a:p>
            <a:endParaRPr lang="uk-UA" dirty="0"/>
          </a:p>
          <a:p>
            <a:r>
              <a:rPr lang="uk-UA" dirty="0"/>
              <a:t>♦ щодо впевненості, що лікар буде відноситися до медичної та особистої інформації, як до конфіденційної;</a:t>
            </a:r>
          </a:p>
          <a:p>
            <a:endParaRPr lang="uk-UA" dirty="0"/>
          </a:p>
          <a:p>
            <a:r>
              <a:rPr lang="uk-UA" dirty="0"/>
              <a:t>♦ померти достойно;</a:t>
            </a:r>
          </a:p>
          <a:p>
            <a:endParaRPr lang="uk-UA" dirty="0"/>
          </a:p>
          <a:p>
            <a:r>
              <a:rPr lang="uk-UA" dirty="0"/>
              <a:t>♦ </a:t>
            </a:r>
            <a:r>
              <a:rPr lang="ru-RU" dirty="0"/>
              <a:t>на </a:t>
            </a:r>
            <a:r>
              <a:rPr lang="ru-RU" dirty="0" err="1"/>
              <a:t>використання</a:t>
            </a:r>
            <a:r>
              <a:rPr lang="ru-RU" dirty="0"/>
              <a:t> </a:t>
            </a:r>
            <a:r>
              <a:rPr lang="ru-RU" dirty="0" err="1"/>
              <a:t>духовної</a:t>
            </a:r>
            <a:r>
              <a:rPr lang="ru-RU" dirty="0"/>
              <a:t> та </a:t>
            </a:r>
            <a:r>
              <a:rPr lang="ru-RU" dirty="0" err="1"/>
              <a:t>моральної</a:t>
            </a:r>
            <a:r>
              <a:rPr lang="ru-RU" dirty="0"/>
              <a:t> </a:t>
            </a:r>
            <a:r>
              <a:rPr lang="ru-RU" dirty="0" err="1"/>
              <a:t>підтримки</a:t>
            </a:r>
            <a:r>
              <a:rPr lang="ru-RU" dirty="0"/>
              <a:t>, </a:t>
            </a:r>
            <a:r>
              <a:rPr lang="ru-RU" dirty="0" err="1"/>
              <a:t>включаючи</a:t>
            </a:r>
            <a:r>
              <a:rPr lang="ru-RU" dirty="0"/>
              <a:t> </a:t>
            </a:r>
            <a:r>
              <a:rPr lang="ru-RU" dirty="0" err="1"/>
              <a:t>допомогу</a:t>
            </a:r>
            <a:r>
              <a:rPr lang="ru-RU" dirty="0"/>
              <a:t> особи будь-</a:t>
            </a:r>
            <a:r>
              <a:rPr lang="ru-RU" dirty="0" err="1"/>
              <a:t>якої</a:t>
            </a:r>
            <a:r>
              <a:rPr lang="ru-RU" dirty="0"/>
              <a:t> </a:t>
            </a:r>
            <a:r>
              <a:rPr lang="ru-RU" dirty="0" err="1"/>
              <a:t>релігійної</a:t>
            </a:r>
            <a:r>
              <a:rPr lang="ru-RU" dirty="0"/>
              <a:t> </a:t>
            </a:r>
            <a:r>
              <a:rPr lang="ru-RU" dirty="0" err="1"/>
              <a:t>конфесії</a:t>
            </a:r>
            <a:r>
              <a:rPr lang="ru-RU" dirty="0"/>
              <a:t> </a:t>
            </a:r>
            <a:r>
              <a:rPr lang="ru-RU" dirty="0" err="1"/>
              <a:t>або</a:t>
            </a:r>
            <a:r>
              <a:rPr lang="ru-RU" dirty="0"/>
              <a:t> </a:t>
            </a:r>
            <a:r>
              <a:rPr lang="ru-RU" dirty="0" err="1"/>
              <a:t>відмови</a:t>
            </a:r>
            <a:r>
              <a:rPr lang="ru-RU" dirty="0"/>
              <a:t> </a:t>
            </a:r>
            <a:r>
              <a:rPr lang="ru-RU" dirty="0" err="1"/>
              <a:t>від</a:t>
            </a:r>
            <a:r>
              <a:rPr lang="ru-RU" dirty="0"/>
              <a:t> </a:t>
            </a:r>
            <a:r>
              <a:rPr lang="ru-RU" dirty="0" err="1"/>
              <a:t>неї</a:t>
            </a:r>
            <a:r>
              <a:rPr lang="ru-RU" dirty="0"/>
              <a:t>.</a:t>
            </a:r>
            <a:endParaRPr lang="uk-UA" dirty="0"/>
          </a:p>
        </p:txBody>
      </p:sp>
    </p:spTree>
    <p:extLst>
      <p:ext uri="{BB962C8B-B14F-4D97-AF65-F5344CB8AC3E}">
        <p14:creationId xmlns:p14="http://schemas.microsoft.com/office/powerpoint/2010/main" val="1288624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1FC0A7B-8700-4AC2-8A13-AF1B1C856497}"/>
              </a:ext>
            </a:extLst>
          </p:cNvPr>
          <p:cNvSpPr txBox="1"/>
          <p:nvPr/>
        </p:nvSpPr>
        <p:spPr>
          <a:xfrm>
            <a:off x="513183" y="1024280"/>
            <a:ext cx="10888825" cy="4247317"/>
          </a:xfrm>
          <a:prstGeom prst="rect">
            <a:avLst/>
          </a:prstGeom>
          <a:noFill/>
        </p:spPr>
        <p:txBody>
          <a:bodyPr wrap="square">
            <a:spAutoFit/>
          </a:bodyPr>
          <a:lstStyle/>
          <a:p>
            <a:pPr algn="just"/>
            <a:r>
              <a:rPr lang="uk-UA" b="1" dirty="0"/>
              <a:t>До функцій підприємництва відносяться:</a:t>
            </a:r>
          </a:p>
          <a:p>
            <a:pPr algn="just"/>
            <a:endParaRPr lang="uk-UA" dirty="0"/>
          </a:p>
          <a:p>
            <a:pPr algn="just"/>
            <a:r>
              <a:rPr lang="en-US" dirty="0"/>
              <a:t>o </a:t>
            </a:r>
            <a:r>
              <a:rPr lang="uk-UA" b="1" dirty="0"/>
              <a:t>новаторська </a:t>
            </a:r>
            <a:r>
              <a:rPr lang="uk-UA" dirty="0"/>
              <a:t>- сприяння процесу продукування нових технічних, організаційних та управлінських ідей, проведення науково-дослідних робіт та розробок, впровадження в медичну практику інноваційних методів діагностики, лікування та профілактики;</a:t>
            </a:r>
          </a:p>
          <a:p>
            <a:pPr algn="just"/>
            <a:r>
              <a:rPr lang="en-US" dirty="0"/>
              <a:t>o </a:t>
            </a:r>
            <a:r>
              <a:rPr lang="uk-UA" b="1" dirty="0"/>
              <a:t>господарська </a:t>
            </a:r>
            <a:r>
              <a:rPr lang="uk-UA" dirty="0"/>
              <a:t>- ефективне використання трудових, матеріальних, фінансових та інформаційних ресурсів;</a:t>
            </a:r>
          </a:p>
          <a:p>
            <a:pPr algn="just"/>
            <a:r>
              <a:rPr lang="en-US" dirty="0"/>
              <a:t>o </a:t>
            </a:r>
            <a:r>
              <a:rPr lang="uk-UA" b="1" dirty="0"/>
              <a:t>організаційна</a:t>
            </a:r>
            <a:r>
              <a:rPr lang="uk-UA" dirty="0"/>
              <a:t> - впровадження нових методів і форм організації медичної практики, нових форм матеріальної та моральної мотивації персоналу; ефективне упорядкування відносин (повноваження, відповідальність, делегування) і структур на різних підсистемах лікувально-профілактичного закладу, ефективне контролювання якості медичного обслуговування;</a:t>
            </a:r>
          </a:p>
          <a:p>
            <a:pPr algn="just"/>
            <a:r>
              <a:rPr lang="en-US" dirty="0"/>
              <a:t>o </a:t>
            </a:r>
            <a:r>
              <a:rPr lang="uk-UA" b="1" dirty="0"/>
              <a:t>соціальна </a:t>
            </a:r>
            <a:r>
              <a:rPr lang="uk-UA" dirty="0"/>
              <a:t>- проведення профілактичної, діагностичної та лікувальної роботи, науково-дослідних розробок, з метою поліпшення громадського здоров'я;</a:t>
            </a:r>
          </a:p>
          <a:p>
            <a:pPr algn="just"/>
            <a:r>
              <a:rPr lang="en-US" dirty="0"/>
              <a:t>o </a:t>
            </a:r>
            <a:r>
              <a:rPr lang="uk-UA" b="1" dirty="0"/>
              <a:t>особистісна</a:t>
            </a:r>
            <a:r>
              <a:rPr lang="uk-UA" dirty="0"/>
              <a:t> - самореалізація підприємця, відчуття незалежності в організації проведення медичної практики, отримання задоволення від самої роботи та її результатів.</a:t>
            </a:r>
          </a:p>
        </p:txBody>
      </p:sp>
    </p:spTree>
    <p:extLst>
      <p:ext uri="{BB962C8B-B14F-4D97-AF65-F5344CB8AC3E}">
        <p14:creationId xmlns:p14="http://schemas.microsoft.com/office/powerpoint/2010/main" val="2276541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720BBEF-F2B1-4AC4-B322-AE00BBF542D3}"/>
              </a:ext>
            </a:extLst>
          </p:cNvPr>
          <p:cNvSpPr txBox="1"/>
          <p:nvPr/>
        </p:nvSpPr>
        <p:spPr>
          <a:xfrm>
            <a:off x="1393371" y="1287253"/>
            <a:ext cx="9405257" cy="2031325"/>
          </a:xfrm>
          <a:prstGeom prst="rect">
            <a:avLst/>
          </a:prstGeom>
          <a:noFill/>
        </p:spPr>
        <p:txBody>
          <a:bodyPr wrap="square">
            <a:spAutoFit/>
          </a:bodyPr>
          <a:lstStyle/>
          <a:p>
            <a:r>
              <a:rPr lang="uk-UA" dirty="0"/>
              <a:t>Основні завдання підприємницької діяльності при запровадженні господарської діяльності з медичної практики:</a:t>
            </a:r>
          </a:p>
          <a:p>
            <a:endParaRPr lang="uk-UA" dirty="0"/>
          </a:p>
          <a:p>
            <a:r>
              <a:rPr lang="uk-UA" dirty="0"/>
              <a:t>-вибір виду та масштабів діяльності закладу;</a:t>
            </a:r>
          </a:p>
          <a:p>
            <a:r>
              <a:rPr lang="uk-UA" dirty="0"/>
              <a:t>-вибір місця розташування закладу охорони здоров'я;</a:t>
            </a:r>
          </a:p>
          <a:p>
            <a:r>
              <a:rPr lang="uk-UA" dirty="0"/>
              <a:t>-вибір методів, технологій та форм діяльності.</a:t>
            </a:r>
          </a:p>
          <a:p>
            <a:r>
              <a:rPr lang="uk-UA" dirty="0"/>
              <a:t>-фінансування та інвестування діяльності.</a:t>
            </a:r>
          </a:p>
        </p:txBody>
      </p:sp>
    </p:spTree>
    <p:extLst>
      <p:ext uri="{BB962C8B-B14F-4D97-AF65-F5344CB8AC3E}">
        <p14:creationId xmlns:p14="http://schemas.microsoft.com/office/powerpoint/2010/main" val="2491270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C995A4C-7470-46F5-85D7-F65862416DAB}"/>
              </a:ext>
            </a:extLst>
          </p:cNvPr>
          <p:cNvSpPr txBox="1"/>
          <p:nvPr/>
        </p:nvSpPr>
        <p:spPr>
          <a:xfrm>
            <a:off x="1057469" y="797424"/>
            <a:ext cx="10077061" cy="3970318"/>
          </a:xfrm>
          <a:prstGeom prst="rect">
            <a:avLst/>
          </a:prstGeom>
          <a:noFill/>
        </p:spPr>
        <p:txBody>
          <a:bodyPr wrap="square">
            <a:spAutoFit/>
          </a:bodyPr>
          <a:lstStyle/>
          <a:p>
            <a:pPr algn="ctr"/>
            <a:r>
              <a:rPr lang="uk-UA" b="1" dirty="0"/>
              <a:t>2. Бізнес-план медичного проекту</a:t>
            </a:r>
          </a:p>
          <a:p>
            <a:r>
              <a:rPr lang="uk-UA" b="1" dirty="0"/>
              <a:t>Бізнес-план </a:t>
            </a:r>
            <a:r>
              <a:rPr lang="uk-UA" dirty="0"/>
              <a:t>- це письмовий документ, у якому викладена підприємницька ідея, охарактеризовані шляхи її реалізації, дані ринкові, організаційні і фінансові аспекти бізнесу і особливості його управління.</a:t>
            </a:r>
          </a:p>
          <a:p>
            <a:endParaRPr lang="uk-UA" dirty="0"/>
          </a:p>
          <a:p>
            <a:r>
              <a:rPr lang="uk-UA" b="1" dirty="0"/>
              <a:t>Бізнес-план</a:t>
            </a:r>
            <a:r>
              <a:rPr lang="uk-UA" dirty="0"/>
              <a:t> - це комплексний документ, складання якого обумовлює ряд чинників:</a:t>
            </a:r>
          </a:p>
          <a:p>
            <a:endParaRPr lang="uk-UA" dirty="0"/>
          </a:p>
          <a:p>
            <a:r>
              <a:rPr lang="uk-UA" dirty="0"/>
              <a:t>1. Бізнес-план є інструментом для залучення інвестицій.</a:t>
            </a:r>
          </a:p>
          <a:p>
            <a:r>
              <a:rPr lang="uk-UA" dirty="0"/>
              <a:t>2. Бізнес-план є основою конструктивних відносин з майбутніми партнерами по бізнесу.</a:t>
            </a:r>
          </a:p>
          <a:p>
            <a:r>
              <a:rPr lang="uk-UA" dirty="0"/>
              <a:t>3. Бізнес-план - це один із способів моделювання і конструювання системи управління проектом, що розробляється; </a:t>
            </a:r>
          </a:p>
          <a:p>
            <a:r>
              <a:rPr lang="uk-UA" dirty="0"/>
              <a:t>4. Наявність якісного бізнес-плану - це можливість визначення потенційних проблем в бізнесі з метою розробки шляхів їх усунення.</a:t>
            </a:r>
          </a:p>
        </p:txBody>
      </p:sp>
    </p:spTree>
    <p:extLst>
      <p:ext uri="{BB962C8B-B14F-4D97-AF65-F5344CB8AC3E}">
        <p14:creationId xmlns:p14="http://schemas.microsoft.com/office/powerpoint/2010/main" val="2440410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4F9CCB2-26A6-4F9A-BB62-CC3A194CDC4B}"/>
              </a:ext>
            </a:extLst>
          </p:cNvPr>
          <p:cNvSpPr txBox="1"/>
          <p:nvPr/>
        </p:nvSpPr>
        <p:spPr>
          <a:xfrm>
            <a:off x="1346717" y="1367737"/>
            <a:ext cx="9999307" cy="2585323"/>
          </a:xfrm>
          <a:prstGeom prst="rect">
            <a:avLst/>
          </a:prstGeom>
          <a:noFill/>
        </p:spPr>
        <p:txBody>
          <a:bodyPr wrap="square">
            <a:spAutoFit/>
          </a:bodyPr>
          <a:lstStyle/>
          <a:p>
            <a:r>
              <a:rPr lang="ru-RU" dirty="0" err="1"/>
              <a:t>Бізнес</a:t>
            </a:r>
            <a:r>
              <a:rPr lang="ru-RU" dirty="0"/>
              <a:t>-план як </a:t>
            </a:r>
            <a:r>
              <a:rPr lang="ru-RU" dirty="0" err="1"/>
              <a:t>державної</a:t>
            </a:r>
            <a:r>
              <a:rPr lang="ru-RU" dirty="0"/>
              <a:t>, так і </a:t>
            </a:r>
            <a:r>
              <a:rPr lang="ru-RU" dirty="0" err="1"/>
              <a:t>приватної</a:t>
            </a:r>
            <a:r>
              <a:rPr lang="ru-RU" dirty="0"/>
              <a:t> </a:t>
            </a:r>
            <a:r>
              <a:rPr lang="ru-RU" dirty="0" err="1"/>
              <a:t>медичної</a:t>
            </a:r>
            <a:r>
              <a:rPr lang="ru-RU" dirty="0"/>
              <a:t> установи повинен бути </a:t>
            </a:r>
            <a:r>
              <a:rPr lang="ru-RU" dirty="0" err="1"/>
              <a:t>орієнтований</a:t>
            </a:r>
            <a:r>
              <a:rPr lang="ru-RU" dirty="0"/>
              <a:t> на </a:t>
            </a:r>
            <a:r>
              <a:rPr lang="ru-RU" b="1" dirty="0" err="1"/>
              <a:t>дві</a:t>
            </a:r>
            <a:r>
              <a:rPr lang="ru-RU" b="1" dirty="0"/>
              <a:t> </a:t>
            </a:r>
            <a:r>
              <a:rPr lang="ru-RU" b="1" dirty="0" err="1"/>
              <a:t>основні</a:t>
            </a:r>
            <a:r>
              <a:rPr lang="ru-RU" b="1" dirty="0"/>
              <a:t> </a:t>
            </a:r>
            <a:r>
              <a:rPr lang="ru-RU" b="1" dirty="0" err="1"/>
              <a:t>функції</a:t>
            </a:r>
            <a:r>
              <a:rPr lang="ru-RU" dirty="0"/>
              <a:t>:</a:t>
            </a:r>
          </a:p>
          <a:p>
            <a:endParaRPr lang="ru-RU" dirty="0"/>
          </a:p>
          <a:p>
            <a:r>
              <a:rPr lang="ru-RU" dirty="0"/>
              <a:t>1. </a:t>
            </a:r>
            <a:r>
              <a:rPr lang="ru-RU" b="1" dirty="0" err="1"/>
              <a:t>Зовнішню</a:t>
            </a:r>
            <a:r>
              <a:rPr lang="ru-RU" b="1" dirty="0"/>
              <a:t> </a:t>
            </a:r>
            <a:r>
              <a:rPr lang="ru-RU" dirty="0"/>
              <a:t>- </a:t>
            </a:r>
            <a:r>
              <a:rPr lang="ru-RU" dirty="0" err="1"/>
              <a:t>покликану</a:t>
            </a:r>
            <a:r>
              <a:rPr lang="ru-RU" dirty="0"/>
              <a:t> </a:t>
            </a:r>
            <a:r>
              <a:rPr lang="ru-RU" dirty="0" err="1"/>
              <a:t>ознайомити</a:t>
            </a:r>
            <a:r>
              <a:rPr lang="ru-RU" dirty="0"/>
              <a:t> </a:t>
            </a:r>
            <a:r>
              <a:rPr lang="ru-RU" dirty="0" err="1"/>
              <a:t>потенційних</a:t>
            </a:r>
            <a:r>
              <a:rPr lang="ru-RU" dirty="0"/>
              <a:t> </a:t>
            </a:r>
            <a:r>
              <a:rPr lang="ru-RU" dirty="0" err="1"/>
              <a:t>інвесторів</a:t>
            </a:r>
            <a:r>
              <a:rPr lang="ru-RU" dirty="0"/>
              <a:t> </a:t>
            </a:r>
            <a:r>
              <a:rPr lang="ru-RU" dirty="0" err="1"/>
              <a:t>із</a:t>
            </a:r>
            <a:r>
              <a:rPr lang="ru-RU" dirty="0"/>
              <a:t> </a:t>
            </a:r>
            <a:r>
              <a:rPr lang="ru-RU" dirty="0" err="1"/>
              <a:t>сутністю</a:t>
            </a:r>
            <a:r>
              <a:rPr lang="ru-RU" dirty="0"/>
              <a:t> і </a:t>
            </a:r>
            <a:r>
              <a:rPr lang="ru-RU" dirty="0" err="1"/>
              <a:t>основними</a:t>
            </a:r>
            <a:r>
              <a:rPr lang="ru-RU" dirty="0"/>
              <a:t> аспектами </a:t>
            </a:r>
            <a:r>
              <a:rPr lang="ru-RU" dirty="0" err="1"/>
              <a:t>реалізації</a:t>
            </a:r>
            <a:r>
              <a:rPr lang="ru-RU" dirty="0"/>
              <a:t> конкретного </a:t>
            </a:r>
            <a:r>
              <a:rPr lang="ru-RU" dirty="0" err="1"/>
              <a:t>медичного</a:t>
            </a:r>
            <a:r>
              <a:rPr lang="ru-RU" dirty="0"/>
              <a:t> проекту.</a:t>
            </a:r>
          </a:p>
          <a:p>
            <a:r>
              <a:rPr lang="ru-RU" dirty="0"/>
              <a:t>2. </a:t>
            </a:r>
            <a:r>
              <a:rPr lang="ru-RU" b="1" dirty="0" err="1"/>
              <a:t>Внутрішню</a:t>
            </a:r>
            <a:r>
              <a:rPr lang="ru-RU" dirty="0"/>
              <a:t> - </a:t>
            </a:r>
            <a:r>
              <a:rPr lang="ru-RU" dirty="0" err="1"/>
              <a:t>покликану</a:t>
            </a:r>
            <a:r>
              <a:rPr lang="ru-RU" dirty="0"/>
              <a:t> </a:t>
            </a:r>
            <a:r>
              <a:rPr lang="ru-RU" dirty="0" err="1"/>
              <a:t>розробити</a:t>
            </a:r>
            <a:r>
              <a:rPr lang="ru-RU" dirty="0"/>
              <a:t> </a:t>
            </a:r>
            <a:r>
              <a:rPr lang="ru-RU" dirty="0" err="1"/>
              <a:t>комплексну</a:t>
            </a:r>
            <a:r>
              <a:rPr lang="ru-RU" dirty="0"/>
              <a:t> систему </a:t>
            </a:r>
            <a:r>
              <a:rPr lang="ru-RU" dirty="0" err="1"/>
              <a:t>управління</a:t>
            </a:r>
            <a:r>
              <a:rPr lang="ru-RU" dirty="0"/>
              <a:t> </a:t>
            </a:r>
            <a:r>
              <a:rPr lang="ru-RU" dirty="0" err="1"/>
              <a:t>реалізацією</a:t>
            </a:r>
            <a:r>
              <a:rPr lang="ru-RU" dirty="0"/>
              <a:t> конкретного </a:t>
            </a:r>
            <a:r>
              <a:rPr lang="ru-RU" dirty="0" err="1"/>
              <a:t>медичного</a:t>
            </a:r>
            <a:r>
              <a:rPr lang="ru-RU" dirty="0"/>
              <a:t> проекту, </a:t>
            </a:r>
            <a:r>
              <a:rPr lang="ru-RU" dirty="0" err="1"/>
              <a:t>придатну</a:t>
            </a:r>
            <a:r>
              <a:rPr lang="ru-RU" dirty="0"/>
              <a:t> для </a:t>
            </a:r>
            <a:r>
              <a:rPr lang="ru-RU" dirty="0" err="1"/>
              <a:t>стратегічного</a:t>
            </a:r>
            <a:r>
              <a:rPr lang="ru-RU" dirty="0"/>
              <a:t> та оперативного </a:t>
            </a:r>
            <a:r>
              <a:rPr lang="ru-RU" dirty="0" err="1"/>
              <a:t>управління</a:t>
            </a:r>
            <a:r>
              <a:rPr lang="ru-RU" dirty="0"/>
              <a:t>, </a:t>
            </a:r>
            <a:r>
              <a:rPr lang="ru-RU" dirty="0" err="1"/>
              <a:t>що</a:t>
            </a:r>
            <a:r>
              <a:rPr lang="ru-RU" dirty="0"/>
              <a:t> </a:t>
            </a:r>
            <a:r>
              <a:rPr lang="ru-RU" dirty="0" err="1"/>
              <a:t>можна</a:t>
            </a:r>
            <a:r>
              <a:rPr lang="ru-RU" dirty="0"/>
              <a:t> </a:t>
            </a:r>
            <a:r>
              <a:rPr lang="ru-RU" dirty="0" err="1"/>
              <a:t>використовувати</a:t>
            </a:r>
            <a:r>
              <a:rPr lang="ru-RU" dirty="0"/>
              <a:t> як </a:t>
            </a:r>
            <a:r>
              <a:rPr lang="ru-RU" dirty="0" err="1"/>
              <a:t>механізм</a:t>
            </a:r>
            <a:r>
              <a:rPr lang="ru-RU" dirty="0"/>
              <a:t> </a:t>
            </a:r>
            <a:r>
              <a:rPr lang="ru-RU" dirty="0" err="1"/>
              <a:t>аналізу</a:t>
            </a:r>
            <a:r>
              <a:rPr lang="ru-RU" dirty="0"/>
              <a:t>, контролю і </a:t>
            </a:r>
            <a:r>
              <a:rPr lang="ru-RU" dirty="0" err="1"/>
              <a:t>оцінки</a:t>
            </a:r>
            <a:r>
              <a:rPr lang="ru-RU" dirty="0"/>
              <a:t> </a:t>
            </a:r>
            <a:r>
              <a:rPr lang="ru-RU" dirty="0" err="1"/>
              <a:t>діяльності</a:t>
            </a:r>
            <a:r>
              <a:rPr lang="ru-RU" dirty="0"/>
              <a:t> закладу.</a:t>
            </a:r>
            <a:endParaRPr lang="uk-UA" dirty="0"/>
          </a:p>
        </p:txBody>
      </p:sp>
    </p:spTree>
    <p:extLst>
      <p:ext uri="{BB962C8B-B14F-4D97-AF65-F5344CB8AC3E}">
        <p14:creationId xmlns:p14="http://schemas.microsoft.com/office/powerpoint/2010/main" val="758970535"/>
      </p:ext>
    </p:extLst>
  </p:cSld>
  <p:clrMapOvr>
    <a:masterClrMapping/>
  </p:clrMapOvr>
</p:sld>
</file>

<file path=ppt/theme/theme1.xml><?xml version="1.0" encoding="utf-8"?>
<a:theme xmlns:a="http://schemas.openxmlformats.org/drawingml/2006/main" name="Галерея">
  <a:themeElements>
    <a:clrScheme name="Галерея">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Галерея">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алерея">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Gallery</Template>
  <TotalTime>379</TotalTime>
  <Words>4376</Words>
  <Application>Microsoft Office PowerPoint</Application>
  <PresentationFormat>Широкоэкранный</PresentationFormat>
  <Paragraphs>353</Paragraphs>
  <Slides>38</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38</vt:i4>
      </vt:variant>
    </vt:vector>
  </HeadingPairs>
  <TitlesOfParts>
    <vt:vector size="41" baseType="lpstr">
      <vt:lpstr>Arial</vt:lpstr>
      <vt:lpstr>Century Gothic</vt:lpstr>
      <vt:lpstr>Галерея</vt:lpstr>
      <vt:lpstr>ПІДПРИЄМНИЦЬКА ДІЯЛЬНІСТЬ У ГАЛУЗІ ОХОРОНИ ЗДОРОВ'Я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Література: https://pidru4niki.com/1781040937372/meditsina/menedzhment_u_galuzi_ohoroni_zdorovya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ПІДПРИЄМНИЦЬКА ДІЯЛЬНІСТЬ У ГАЛУЗІ ОХОРОНИ ЗДОРОВ'Я</dc:title>
  <dc:creator>Катерина Бужимська</dc:creator>
  <cp:lastModifiedBy>Катерина Бужимська</cp:lastModifiedBy>
  <cp:revision>28</cp:revision>
  <dcterms:created xsi:type="dcterms:W3CDTF">2020-11-26T11:56:33Z</dcterms:created>
  <dcterms:modified xsi:type="dcterms:W3CDTF">2021-11-16T12:22:20Z</dcterms:modified>
</cp:coreProperties>
</file>