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4" r:id="rId1"/>
  </p:sldMasterIdLst>
  <p:notesMasterIdLst>
    <p:notesMasterId r:id="rId21"/>
  </p:notesMasterIdLst>
  <p:sldIdLst>
    <p:sldId id="256" r:id="rId2"/>
    <p:sldId id="273" r:id="rId3"/>
    <p:sldId id="257" r:id="rId4"/>
    <p:sldId id="274" r:id="rId5"/>
    <p:sldId id="258" r:id="rId6"/>
    <p:sldId id="271" r:id="rId7"/>
    <p:sldId id="275" r:id="rId8"/>
    <p:sldId id="276" r:id="rId9"/>
    <p:sldId id="270" r:id="rId10"/>
    <p:sldId id="260" r:id="rId11"/>
    <p:sldId id="261" r:id="rId12"/>
    <p:sldId id="262" r:id="rId13"/>
    <p:sldId id="263" r:id="rId14"/>
    <p:sldId id="264" r:id="rId15"/>
    <p:sldId id="265" r:id="rId16"/>
    <p:sldId id="266" r:id="rId17"/>
    <p:sldId id="272" r:id="rId18"/>
    <p:sldId id="267" r:id="rId19"/>
    <p:sldId id="268" r:id="rId20"/>
  </p:sldIdLst>
  <p:sldSz cx="9144000" cy="5143500" type="screen16x9"/>
  <p:notesSz cx="6858000" cy="9144000"/>
  <p:embeddedFontLst>
    <p:embeddedFont>
      <p:font typeface="Forte" panose="03060902040502070203" pitchFamily="66" charset="0"/>
      <p:regular r:id="rId22"/>
    </p:embeddedFont>
    <p:embeddedFont>
      <p:font typeface="Helvetica Neue" panose="020B060402020202020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Побутова корупція" id="{06E2576F-7030-4959-B850-6B4281C23552}">
          <p14:sldIdLst>
            <p14:sldId id="256"/>
            <p14:sldId id="273"/>
            <p14:sldId id="257"/>
            <p14:sldId id="274"/>
          </p14:sldIdLst>
        </p14:section>
        <p14:section name="Що таке побутова корупція?" id="{A7424E96-3E54-4242-93AB-D157E00236FC}">
          <p14:sldIdLst>
            <p14:sldId id="258"/>
            <p14:sldId id="271"/>
            <p14:sldId id="275"/>
            <p14:sldId id="276"/>
            <p14:sldId id="270"/>
            <p14:sldId id="260"/>
            <p14:sldId id="261"/>
            <p14:sldId id="262"/>
            <p14:sldId id="263"/>
          </p14:sldIdLst>
        </p14:section>
        <p14:section name="Методи та інструменти боротьби з побутовою корупцією" id="{000C10CD-3518-453A-85B9-7BCF7360511E}">
          <p14:sldIdLst>
            <p14:sldId id="264"/>
            <p14:sldId id="265"/>
            <p14:sldId id="266"/>
            <p14:sldId id="272"/>
          </p14:sldIdLst>
        </p14:section>
        <p14:section name="Вправи" id="{C1E847CF-9F20-4342-9DCF-4E63A1ED82E1}">
          <p14:sldIdLst>
            <p14:sldId id="267"/>
            <p14:sldId id="268"/>
          </p14:sldIdLst>
        </p14:section>
      </p14:sectionLst>
    </p:ext>
    <p:ext uri="{EFAFB233-063F-42B5-8137-9DF3F51BA10A}">
      <p15:sldGuideLst xmlns:p15="http://schemas.microsoft.com/office/powerpoint/2012/main">
        <p15:guide id="1" orient="horz" pos="1597"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CP Educational Hub"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6D5"/>
    <a:srgbClr val="FFAB4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76" autoAdjust="0"/>
  </p:normalViewPr>
  <p:slideViewPr>
    <p:cSldViewPr snapToGrid="0">
      <p:cViewPr varScale="1">
        <p:scale>
          <a:sx n="54" d="100"/>
          <a:sy n="54" d="100"/>
        </p:scale>
        <p:origin x="53" y="58"/>
      </p:cViewPr>
      <p:guideLst>
        <p:guide orient="horz" pos="159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Аркуш1!$B$1</c:f>
              <c:strCache>
                <c:ptCount val="1"/>
                <c:pt idx="0">
                  <c:v>2015</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Категорія 1</c:v>
                </c:pt>
                <c:pt idx="1">
                  <c:v>Категорія 2</c:v>
                </c:pt>
                <c:pt idx="2">
                  <c:v>Категорія 3</c:v>
                </c:pt>
                <c:pt idx="3">
                  <c:v>Категорія 4</c:v>
                </c:pt>
                <c:pt idx="4">
                  <c:v>Категорія 5</c:v>
                </c:pt>
              </c:strCache>
            </c:strRef>
          </c:cat>
          <c:val>
            <c:numRef>
              <c:f>Аркуш1!$B$2:$B$6</c:f>
              <c:numCache>
                <c:formatCode>General</c:formatCode>
                <c:ptCount val="5"/>
                <c:pt idx="0">
                  <c:v>3.2</c:v>
                </c:pt>
                <c:pt idx="1">
                  <c:v>19.100000000000001</c:v>
                </c:pt>
                <c:pt idx="2">
                  <c:v>27.4</c:v>
                </c:pt>
                <c:pt idx="3">
                  <c:v>37.4</c:v>
                </c:pt>
                <c:pt idx="4">
                  <c:v>12.9</c:v>
                </c:pt>
              </c:numCache>
            </c:numRef>
          </c:val>
          <c:extLst>
            <c:ext xmlns:c16="http://schemas.microsoft.com/office/drawing/2014/chart" uri="{C3380CC4-5D6E-409C-BE32-E72D297353CC}">
              <c16:uniqueId val="{00000000-98F3-412C-B030-CE9FC7B92866}"/>
            </c:ext>
          </c:extLst>
        </c:ser>
        <c:ser>
          <c:idx val="1"/>
          <c:order val="1"/>
          <c:tx>
            <c:strRef>
              <c:f>Аркуш1!$C$1</c:f>
              <c:strCache>
                <c:ptCount val="1"/>
                <c:pt idx="0">
                  <c:v>2018</c:v>
                </c:pt>
              </c:strCache>
            </c:strRef>
          </c:tx>
          <c:spPr>
            <a:solidFill>
              <a:srgbClr val="FFAB4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Категорія 1</c:v>
                </c:pt>
                <c:pt idx="1">
                  <c:v>Категорія 2</c:v>
                </c:pt>
                <c:pt idx="2">
                  <c:v>Категорія 3</c:v>
                </c:pt>
                <c:pt idx="3">
                  <c:v>Категорія 4</c:v>
                </c:pt>
                <c:pt idx="4">
                  <c:v>Категорія 5</c:v>
                </c:pt>
              </c:strCache>
            </c:strRef>
          </c:cat>
          <c:val>
            <c:numRef>
              <c:f>Аркуш1!$C$2:$C$6</c:f>
              <c:numCache>
                <c:formatCode>General</c:formatCode>
                <c:ptCount val="5"/>
                <c:pt idx="0">
                  <c:v>2.2999999999999998</c:v>
                </c:pt>
                <c:pt idx="1">
                  <c:v>14.3</c:v>
                </c:pt>
                <c:pt idx="2">
                  <c:v>30.2</c:v>
                </c:pt>
                <c:pt idx="3">
                  <c:v>41.5</c:v>
                </c:pt>
                <c:pt idx="4">
                  <c:v>11.7</c:v>
                </c:pt>
              </c:numCache>
            </c:numRef>
          </c:val>
          <c:extLst>
            <c:ext xmlns:c16="http://schemas.microsoft.com/office/drawing/2014/chart" uri="{C3380CC4-5D6E-409C-BE32-E72D297353CC}">
              <c16:uniqueId val="{00000001-98F3-412C-B030-CE9FC7B92866}"/>
            </c:ext>
          </c:extLst>
        </c:ser>
        <c:ser>
          <c:idx val="2"/>
          <c:order val="2"/>
          <c:tx>
            <c:strRef>
              <c:f>Аркуш1!$D$1</c:f>
              <c:strCache>
                <c:ptCount val="1"/>
                <c:pt idx="0">
                  <c:v>2021</c:v>
                </c:pt>
              </c:strCache>
            </c:strRef>
          </c:tx>
          <c:spPr>
            <a:solidFill>
              <a:srgbClr val="B9D6D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Категорія 1</c:v>
                </c:pt>
                <c:pt idx="1">
                  <c:v>Категорія 2</c:v>
                </c:pt>
                <c:pt idx="2">
                  <c:v>Категорія 3</c:v>
                </c:pt>
                <c:pt idx="3">
                  <c:v>Категорія 4</c:v>
                </c:pt>
                <c:pt idx="4">
                  <c:v>Категорія 5</c:v>
                </c:pt>
              </c:strCache>
            </c:strRef>
          </c:cat>
          <c:val>
            <c:numRef>
              <c:f>Аркуш1!$D$2:$D$6</c:f>
              <c:numCache>
                <c:formatCode>General</c:formatCode>
                <c:ptCount val="5"/>
                <c:pt idx="0">
                  <c:v>2.2000000000000002</c:v>
                </c:pt>
                <c:pt idx="1">
                  <c:v>13</c:v>
                </c:pt>
                <c:pt idx="2">
                  <c:v>33.200000000000003</c:v>
                </c:pt>
                <c:pt idx="3">
                  <c:v>42</c:v>
                </c:pt>
                <c:pt idx="4">
                  <c:v>9.4</c:v>
                </c:pt>
              </c:numCache>
            </c:numRef>
          </c:val>
          <c:extLst>
            <c:ext xmlns:c16="http://schemas.microsoft.com/office/drawing/2014/chart" uri="{C3380CC4-5D6E-409C-BE32-E72D297353CC}">
              <c16:uniqueId val="{00000002-98F3-412C-B030-CE9FC7B92866}"/>
            </c:ext>
          </c:extLst>
        </c:ser>
        <c:dLbls>
          <c:dLblPos val="outEnd"/>
          <c:showLegendKey val="0"/>
          <c:showVal val="1"/>
          <c:showCatName val="0"/>
          <c:showSerName val="0"/>
          <c:showPercent val="0"/>
          <c:showBubbleSize val="0"/>
        </c:dLbls>
        <c:gapWidth val="100"/>
        <c:axId val="1376193199"/>
        <c:axId val="1376204847"/>
      </c:barChart>
      <c:catAx>
        <c:axId val="1376193199"/>
        <c:scaling>
          <c:orientation val="minMax"/>
        </c:scaling>
        <c:delete val="1"/>
        <c:axPos val="b"/>
        <c:numFmt formatCode="General" sourceLinked="1"/>
        <c:majorTickMark val="out"/>
        <c:minorTickMark val="none"/>
        <c:tickLblPos val="nextTo"/>
        <c:crossAx val="1376204847"/>
        <c:crosses val="autoZero"/>
        <c:auto val="1"/>
        <c:lblAlgn val="ctr"/>
        <c:lblOffset val="100"/>
        <c:noMultiLvlLbl val="0"/>
      </c:catAx>
      <c:valAx>
        <c:axId val="1376204847"/>
        <c:scaling>
          <c:orientation val="minMax"/>
        </c:scaling>
        <c:delete val="1"/>
        <c:axPos val="l"/>
        <c:numFmt formatCode="General" sourceLinked="1"/>
        <c:majorTickMark val="out"/>
        <c:minorTickMark val="none"/>
        <c:tickLblPos val="nextTo"/>
        <c:crossAx val="1376193199"/>
        <c:crosses val="autoZero"/>
        <c:crossBetween val="between"/>
      </c:valAx>
      <c:spPr>
        <a:noFill/>
        <a:ln>
          <a:noFill/>
        </a:ln>
        <a:effectLst/>
      </c:spPr>
    </c:plotArea>
    <c:legend>
      <c:legendPos val="l"/>
      <c:layout>
        <c:manualLayout>
          <c:xMode val="edge"/>
          <c:yMode val="edge"/>
          <c:x val="0.8574148456895232"/>
          <c:y val="9.0895669291337646E-4"/>
          <c:w val="7.0501429922054132E-2"/>
          <c:h val="0.38369881889763779"/>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cap="rnd" cmpd="sng">
      <a:noFill/>
    </a:ln>
    <a:effectLst/>
  </c:spPr>
  <c:txPr>
    <a:bodyPr/>
    <a:lstStyle/>
    <a:p>
      <a:pPr>
        <a:defRPr>
          <a:solidFill>
            <a:schemeClr val="tx1"/>
          </a:solidFill>
        </a:defRPr>
      </a:pPr>
      <a:endParaRPr lang="uk-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Аркуш1!$B$1</c:f>
              <c:strCache>
                <c:ptCount val="1"/>
                <c:pt idx="0">
                  <c:v>Ряд 1</c:v>
                </c:pt>
              </c:strCache>
            </c:strRef>
          </c:tx>
          <c:spPr>
            <a:solidFill>
              <a:srgbClr val="FFAB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Аркуш1!$A$2</c:f>
              <c:strCache>
                <c:ptCount val="1"/>
                <c:pt idx="0">
                  <c:v>Категорія 1</c:v>
                </c:pt>
              </c:strCache>
            </c:strRef>
          </c:cat>
          <c:val>
            <c:numRef>
              <c:f>Аркуш1!$B$2</c:f>
              <c:numCache>
                <c:formatCode>General</c:formatCode>
                <c:ptCount val="1"/>
                <c:pt idx="0">
                  <c:v>49.9</c:v>
                </c:pt>
              </c:numCache>
            </c:numRef>
          </c:val>
          <c:extLst>
            <c:ext xmlns:c16="http://schemas.microsoft.com/office/drawing/2014/chart" uri="{C3380CC4-5D6E-409C-BE32-E72D297353CC}">
              <c16:uniqueId val="{00000000-2202-424B-A95F-9C9F5F9B773E}"/>
            </c:ext>
          </c:extLst>
        </c:ser>
        <c:ser>
          <c:idx val="1"/>
          <c:order val="1"/>
          <c:tx>
            <c:strRef>
              <c:f>Аркуш1!$C$1</c:f>
              <c:strCache>
                <c:ptCount val="1"/>
                <c:pt idx="0">
                  <c:v>Ряд 2</c:v>
                </c:pt>
              </c:strCache>
            </c:strRef>
          </c:tx>
          <c:spPr>
            <a:solidFill>
              <a:schemeClr val="accent2"/>
            </a:solidFill>
            <a:ln>
              <a:noFill/>
            </a:ln>
            <a:effectLst/>
          </c:spPr>
          <c:invertIfNegative val="0"/>
          <c:dPt>
            <c:idx val="0"/>
            <c:invertIfNegative val="0"/>
            <c:bubble3D val="0"/>
            <c:spPr>
              <a:solidFill>
                <a:srgbClr val="B9D6D5"/>
              </a:solidFill>
              <a:ln>
                <a:noFill/>
              </a:ln>
              <a:effectLst/>
            </c:spPr>
            <c:extLst>
              <c:ext xmlns:c16="http://schemas.microsoft.com/office/drawing/2014/chart" uri="{C3380CC4-5D6E-409C-BE32-E72D297353CC}">
                <c16:uniqueId val="{00000004-2202-424B-A95F-9C9F5F9B773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Аркуш1!$A$2</c:f>
              <c:strCache>
                <c:ptCount val="1"/>
                <c:pt idx="0">
                  <c:v>Категорія 1</c:v>
                </c:pt>
              </c:strCache>
            </c:strRef>
          </c:cat>
          <c:val>
            <c:numRef>
              <c:f>Аркуш1!$C$2</c:f>
              <c:numCache>
                <c:formatCode>General</c:formatCode>
                <c:ptCount val="1"/>
                <c:pt idx="0">
                  <c:v>27.8</c:v>
                </c:pt>
              </c:numCache>
            </c:numRef>
          </c:val>
          <c:extLst>
            <c:ext xmlns:c16="http://schemas.microsoft.com/office/drawing/2014/chart" uri="{C3380CC4-5D6E-409C-BE32-E72D297353CC}">
              <c16:uniqueId val="{00000001-2202-424B-A95F-9C9F5F9B773E}"/>
            </c:ext>
          </c:extLst>
        </c:ser>
        <c:dLbls>
          <c:dLblPos val="ctr"/>
          <c:showLegendKey val="0"/>
          <c:showVal val="1"/>
          <c:showCatName val="0"/>
          <c:showSerName val="0"/>
          <c:showPercent val="0"/>
          <c:showBubbleSize val="0"/>
        </c:dLbls>
        <c:gapWidth val="79"/>
        <c:overlap val="100"/>
        <c:axId val="228343343"/>
        <c:axId val="228338351"/>
      </c:barChart>
      <c:catAx>
        <c:axId val="228343343"/>
        <c:scaling>
          <c:orientation val="minMax"/>
        </c:scaling>
        <c:delete val="1"/>
        <c:axPos val="l"/>
        <c:numFmt formatCode="General" sourceLinked="1"/>
        <c:majorTickMark val="none"/>
        <c:minorTickMark val="none"/>
        <c:tickLblPos val="nextTo"/>
        <c:crossAx val="228338351"/>
        <c:crosses val="autoZero"/>
        <c:auto val="1"/>
        <c:lblAlgn val="ctr"/>
        <c:lblOffset val="100"/>
        <c:noMultiLvlLbl val="0"/>
      </c:catAx>
      <c:valAx>
        <c:axId val="228338351"/>
        <c:scaling>
          <c:orientation val="minMax"/>
        </c:scaling>
        <c:delete val="1"/>
        <c:axPos val="b"/>
        <c:numFmt formatCode="General" sourceLinked="1"/>
        <c:majorTickMark val="none"/>
        <c:minorTickMark val="none"/>
        <c:tickLblPos val="nextTo"/>
        <c:crossAx val="228343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Аркуш1!$B$1</c:f>
              <c:strCache>
                <c:ptCount val="1"/>
                <c:pt idx="0">
                  <c:v>Продаж</c:v>
                </c:pt>
              </c:strCache>
            </c:strRef>
          </c:tx>
          <c:spPr>
            <a:solidFill>
              <a:srgbClr val="B9D6D5"/>
            </a:solidFill>
            <a:ln>
              <a:noFill/>
            </a:ln>
            <a:effectLst>
              <a:glow>
                <a:schemeClr val="accent1">
                  <a:alpha val="96000"/>
                </a:schemeClr>
              </a:glow>
              <a:softEdge rad="0"/>
            </a:effectLst>
          </c:spPr>
          <c:explosion val="8"/>
          <c:dPt>
            <c:idx val="0"/>
            <c:bubble3D val="0"/>
            <c:spPr>
              <a:solidFill>
                <a:schemeClr val="bg1">
                  <a:lumMod val="65000"/>
                </a:schemeClr>
              </a:solidFill>
              <a:ln w="19050">
                <a:noFill/>
              </a:ln>
              <a:effectLst>
                <a:glow rad="12700">
                  <a:schemeClr val="accent1">
                    <a:alpha val="0"/>
                  </a:schemeClr>
                </a:glow>
                <a:softEdge rad="0"/>
              </a:effectLst>
            </c:spPr>
            <c:extLst>
              <c:ext xmlns:c16="http://schemas.microsoft.com/office/drawing/2014/chart" uri="{C3380CC4-5D6E-409C-BE32-E72D297353CC}">
                <c16:uniqueId val="{00000004-A89C-4E8D-AF26-41F8E0C79115}"/>
              </c:ext>
            </c:extLst>
          </c:dPt>
          <c:dPt>
            <c:idx val="1"/>
            <c:bubble3D val="0"/>
            <c:spPr>
              <a:solidFill>
                <a:schemeClr val="accent4"/>
              </a:solidFill>
              <a:ln w="19050">
                <a:noFill/>
              </a:ln>
              <a:effectLst>
                <a:glow>
                  <a:schemeClr val="accent1">
                    <a:alpha val="96000"/>
                  </a:schemeClr>
                </a:glow>
                <a:softEdge rad="0"/>
              </a:effectLst>
            </c:spPr>
            <c:extLst>
              <c:ext xmlns:c16="http://schemas.microsoft.com/office/drawing/2014/chart" uri="{C3380CC4-5D6E-409C-BE32-E72D297353CC}">
                <c16:uniqueId val="{00000003-A89C-4E8D-AF26-41F8E0C79115}"/>
              </c:ext>
            </c:extLst>
          </c:dPt>
          <c:dPt>
            <c:idx val="2"/>
            <c:bubble3D val="0"/>
            <c:spPr>
              <a:solidFill>
                <a:srgbClr val="B9D6D5"/>
              </a:solidFill>
              <a:ln w="19050">
                <a:noFill/>
              </a:ln>
              <a:effectLst>
                <a:glow>
                  <a:srgbClr val="B9D6D5"/>
                </a:glow>
                <a:softEdge rad="0"/>
              </a:effectLst>
            </c:spPr>
            <c:extLst>
              <c:ext xmlns:c16="http://schemas.microsoft.com/office/drawing/2014/chart" uri="{C3380CC4-5D6E-409C-BE32-E72D297353CC}">
                <c16:uniqueId val="{00000002-A89C-4E8D-AF26-41F8E0C79115}"/>
              </c:ext>
            </c:extLst>
          </c:dPt>
          <c:dPt>
            <c:idx val="3"/>
            <c:bubble3D val="0"/>
            <c:explosion val="15"/>
            <c:spPr>
              <a:solidFill>
                <a:srgbClr val="B9D6D5"/>
              </a:solidFill>
              <a:ln w="19050">
                <a:noFill/>
              </a:ln>
              <a:effectLst>
                <a:glow>
                  <a:schemeClr val="accent1">
                    <a:alpha val="96000"/>
                  </a:schemeClr>
                </a:glow>
                <a:softEdge rad="0"/>
              </a:effectLst>
            </c:spPr>
            <c:extLst>
              <c:ext xmlns:c16="http://schemas.microsoft.com/office/drawing/2014/chart" uri="{C3380CC4-5D6E-409C-BE32-E72D297353CC}">
                <c16:uniqueId val="{00000007-AB86-4DB7-A00A-79821E6124AA}"/>
              </c:ext>
            </c:extLst>
          </c:dPt>
          <c:cat>
            <c:strRef>
              <c:f>Аркуш1!$A$2:$A$5</c:f>
              <c:strCache>
                <c:ptCount val="3"/>
                <c:pt idx="0">
                  <c:v>Кв. 1</c:v>
                </c:pt>
                <c:pt idx="1">
                  <c:v>Кв. 2</c:v>
                </c:pt>
                <c:pt idx="2">
                  <c:v>Кв. 3</c:v>
                </c:pt>
              </c:strCache>
            </c:strRef>
          </c:cat>
          <c:val>
            <c:numRef>
              <c:f>Аркуш1!$B$2:$B$5</c:f>
              <c:numCache>
                <c:formatCode>General</c:formatCode>
                <c:ptCount val="4"/>
                <c:pt idx="0">
                  <c:v>5.7</c:v>
                </c:pt>
                <c:pt idx="1">
                  <c:v>16.2</c:v>
                </c:pt>
                <c:pt idx="2">
                  <c:v>78.099999999999994</c:v>
                </c:pt>
              </c:numCache>
            </c:numRef>
          </c:val>
          <c:extLst>
            <c:ext xmlns:c16="http://schemas.microsoft.com/office/drawing/2014/chart" uri="{C3380CC4-5D6E-409C-BE32-E72D297353CC}">
              <c16:uniqueId val="{00000000-A89C-4E8D-AF26-41F8E0C7911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glow rad="38100">
        <a:schemeClr val="accent1">
          <a:alpha val="40000"/>
        </a:schemeClr>
      </a:glow>
    </a:effectLst>
  </c:spPr>
  <c:txPr>
    <a:bodyPr/>
    <a:lstStyle/>
    <a:p>
      <a:pPr>
        <a:defRPr/>
      </a:pPr>
      <a:endParaRPr lang="uk-UA"/>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0.16637</cdr:x>
      <cdr:y>0.00337</cdr:y>
    </cdr:from>
    <cdr:to>
      <cdr:x>0.18729</cdr:x>
      <cdr:y>0.03509</cdr:y>
    </cdr:to>
    <cdr:sp macro="" textlink="">
      <cdr:nvSpPr>
        <cdr:cNvPr id="2" name="Овал 1">
          <a:extLst xmlns:a="http://schemas.openxmlformats.org/drawingml/2006/main">
            <a:ext uri="{FF2B5EF4-FFF2-40B4-BE49-F238E27FC236}">
              <a16:creationId xmlns:a16="http://schemas.microsoft.com/office/drawing/2014/main" id="{43B6F813-D4D6-4BE5-8B19-82D8BA36EC7D}"/>
            </a:ext>
          </a:extLst>
        </cdr:cNvPr>
        <cdr:cNvSpPr/>
      </cdr:nvSpPr>
      <cdr:spPr>
        <a:xfrm xmlns:a="http://schemas.openxmlformats.org/drawingml/2006/main">
          <a:off x="727678" y="9724"/>
          <a:ext cx="91504" cy="91504"/>
        </a:xfrm>
        <a:prstGeom xmlns:a="http://schemas.openxmlformats.org/drawingml/2006/main" prst="ellipse">
          <a:avLst/>
        </a:prstGeom>
        <a:solidFill xmlns:a="http://schemas.openxmlformats.org/drawingml/2006/main">
          <a:schemeClr val="bg1">
            <a:lumMod val="5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xmlns:a="http://schemas.openxmlformats.org/drawingml/2006/main">
          <a:pPr algn="ctr"/>
          <a:endParaRPr lang="ru-RU"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0e20c7464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0e20c7464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14e3fb9d0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14e3fb9d0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14e3fb9d0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14e3fb9d0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139a7a4cd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139a7a4cd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a:t>Як показує дослідження «</a:t>
            </a:r>
            <a:r>
              <a:rPr lang="en-US" dirty="0"/>
              <a:t>Successful approaches to tackle petty corruption», </a:t>
            </a:r>
            <a:r>
              <a:rPr lang="uk-UA" dirty="0"/>
              <a:t>для вирішення цієї проблеми не можна легко підібрати універсальний та простий ключ. Потрібна комбінація факторів: ефективне антикорупційне законодавство, яке регулює й побутові прояви корупції, довіра громадян до влади, достатній рівень обізнаності про можливі доброчесні сценарії поведінки тощо. Що має бути частиною процесу подолання побутової корупції?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14e3fb9d0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14e3fb9d0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14e3fb9d0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14e3fb9d0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655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132c88ad62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132c88ad62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14e3fb9d0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14e3fb9d0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0e20c746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0e20c746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a:t>Дослідження «</a:t>
            </a:r>
            <a:r>
              <a:rPr lang="en-US" dirty="0"/>
              <a:t>Corruption in health-care systems and its effect on cancer care in Africa» </a:t>
            </a:r>
            <a:r>
              <a:rPr lang="uk-UA" dirty="0"/>
              <a:t>показало, що в бідних африканських країнах (наприклад, Кенії, Ефіопії чи Бурунді) кількість зареєстрованих випадків захворювання на рак є значно меншою, ніж їх фактична кількість. Цей факт пов’язують із тим, що сфера охорони здоров’я в цих країнах є корумпованою, що впливає зокрема й на якість та сам факт надання медичної допомоги онкохворим людям. Корупція у сфері медицини проявляється по різному й на різних рівнях, але один з її проявів – корумповані послуги у сфері охорони здоров’я, тобто вимагання від пацієнтів незаконних платежів з боку лікарень та їхнього персоналу. Таким чином, корумповані послуги у сфері охорони здоров’я можуть лякати бідну частину населення та спонукати її до використання альтернативних методів лікування, таких як фітотерапія або чаклунство замість звернення до лікарень. Корупція може також спричиняти затримки у зверненні людей по медичну допомогу, унаслідок пацієнтам ставлять діагноз лише на пізній стадії захворювання. Коли пацієнти нарешті потрапляють до лікарні, хвороба часто вже не піддається лікуванню.</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381000" y="685800"/>
            <a:ext cx="6096000" cy="3429000"/>
          </a:xfrm>
        </p:spPr>
      </p:sp>
      <p:sp>
        <p:nvSpPr>
          <p:cNvPr id="3" name="Місце для нотаток 2"/>
          <p:cNvSpPr>
            <a:spLocks noGrp="1"/>
          </p:cNvSpPr>
          <p:nvPr>
            <p:ph type="body" idx="1"/>
          </p:nvPr>
        </p:nvSpPr>
        <p:spPr/>
        <p:txBody>
          <a:bodyPr/>
          <a:lstStyle/>
          <a:p>
            <a:r>
              <a:rPr lang="uk-UA" dirty="0"/>
              <a:t>Оскільки пацієнти з низькими доходами менш спроможні давати хабарі або дозволити собі приватні медичні послуги, їх доступ до лікування раку обмежений: багато сімей із низькими доходами одразу ж після встановлення діагнозу відправляються додому, не отримуючи жодної допомоги при онкологічних захворюваннях. Інші сім’ї починають лікування, але високі витрати, додаткові хабарі та обмежений доступ до наявних пожертвувань змушують їх припинити лікування передчасно. Часто таку форму корупції, як побутова, громадяни не розглядають як щось серйозне, а деякі корупційні практики можуть бути настільки звичними, що вже не видаються чимось неправильним. Часто це пов’язано з тим, що збитки від участі в побутовій корупції здаються не такими значними, як від великої корупції чи адміністративної. Проте наведений приклад гарно ілюструє те, як розповсюджена, вкорінена у сферу послуг побутова корупція може впливати на людей в глобальному сенсі, інколи ставлячи під загрозу їхнє життя</a:t>
            </a:r>
          </a:p>
        </p:txBody>
      </p:sp>
    </p:spTree>
    <p:extLst>
      <p:ext uri="{BB962C8B-B14F-4D97-AF65-F5344CB8AC3E}">
        <p14:creationId xmlns:p14="http://schemas.microsoft.com/office/powerpoint/2010/main" val="413283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0e20c7464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0e20c7464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0e20c7464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0e20c7464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a:t>Статистика дає чимало матеріалу для роздумів. Протягом 5 останніх років корупція лишається в топі ключових проблем на думку громадян за результатами соціологічних досліджень. Водночас більшість людей ніколи не стикалася з корупцією у власному житті (дослідження говорить, що у 2021 році 78,1% громадян не стикалися з випадками корупції). Найбільше турбує людей політична корупція, тоді як прояви побутової вони сприймають нормально. Хоча ставлення до побутової корупції поступово починає </a:t>
            </a:r>
            <a:r>
              <a:rPr lang="uk-UA" dirty="0" err="1"/>
              <a:t>змінюватис</a:t>
            </a:r>
            <a:r>
              <a:rPr lang="uk-UA" dirty="0"/>
              <a:t> неофіційних послуг або подарунка за певних обставин може бути виправданим, якщо це необхідно для розв’язання важливої проблеми. Водночас є повільна позитивна тенденція на збільшення кількості людей, які не виправдовують побутової корупції, адже ще у 2015 році частка таких громадян складала 37,4%. Цікавим є те, що аж 67% громадян уважають, що найсильніше прагнуть подолання корупції прості громадяни, проте лише 8,5% уважають, що саме вони мають бути відповідальні за подолання корупції в Україні. Позитивною є тенденція до оцінки власних сил у процесі боротьби з корупцією: якщо у 2018 році 34,8% громадян уважали, що громадянськість не може впливати на зменшення корупції, то у 2021 році цей показник складав лише 17,5%. </a:t>
            </a:r>
            <a:endParaRPr dirty="0"/>
          </a:p>
        </p:txBody>
      </p:sp>
    </p:spTree>
    <p:extLst>
      <p:ext uri="{BB962C8B-B14F-4D97-AF65-F5344CB8AC3E}">
        <p14:creationId xmlns:p14="http://schemas.microsoft.com/office/powerpoint/2010/main" val="80489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381000" y="685800"/>
            <a:ext cx="6096000" cy="3429000"/>
          </a:xfrm>
        </p:spPr>
      </p:sp>
      <p:sp>
        <p:nvSpPr>
          <p:cNvPr id="3" name="Місце для нотаток 2"/>
          <p:cNvSpPr>
            <a:spLocks noGrp="1"/>
          </p:cNvSpPr>
          <p:nvPr>
            <p:ph type="body" idx="1"/>
          </p:nvPr>
        </p:nvSpPr>
        <p:spPr/>
        <p:txBody>
          <a:bodyPr/>
          <a:lstStyle/>
          <a:p>
            <a:r>
              <a:rPr lang="uk-UA" dirty="0"/>
              <a:t>Водночас маємо проблему з тим, що різні види та прояви корупції сприймають по-різному з точки зору їх шкоди. Дослідниця Моніка </a:t>
            </a:r>
            <a:r>
              <a:rPr lang="uk-UA" dirty="0" err="1"/>
              <a:t>Баур</a:t>
            </a:r>
            <a:r>
              <a:rPr lang="uk-UA" dirty="0"/>
              <a:t> у роботі «Потреба чи жадібність? Умови для колективної дії проти корупції» говорить про два різні види корупції – «корупцію жадібності» та «корупції потреби». «Громадяни схильні мобілізуватися, долучатися до боротьби та діяти проти корупції, якщо корупція потрібна для отримання доступу до державних послуг, або для того, щоб уникнути зловживань з боку поліції, або якщо корупція необхідна для отримання державного замовлення навіть із найбільш конкурентними умовами – на противагу тому випадку, коли корупція надає особливі незаконні переваги, як-от отримання послуг за меншою ціною або виграш у тендері без найкращих конкурентних умов. Коротко кажучи, зіткнення з вимушеною корупцією може викликати у людей бажання застосовувати санкції, тоді як корупція жадібності, навпаки, веде до приховування і самоусунення, що дає змогу інститутам, у яких панує продажність, продовжувати діяти безперешкодно».</a:t>
            </a:r>
          </a:p>
        </p:txBody>
      </p:sp>
    </p:spTree>
    <p:extLst>
      <p:ext uri="{BB962C8B-B14F-4D97-AF65-F5344CB8AC3E}">
        <p14:creationId xmlns:p14="http://schemas.microsoft.com/office/powerpoint/2010/main" val="112949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0e20c7464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0e20c7464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714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0e20c7464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0e20c7464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a:t>У чому відмінність між «великою корупцією» та «побутовою корупцією»? Якщо велика корупція завжди відбувається на вищих щаблях влади, передбачає значні вигоди для залучених у неї посадових осіб та значні втрати для держави загалом, то побутова корупція є протилежним феноменом. Це повсякденна корупція, дрібна за своїми обсягами, проте вона може траплятися в різних сферах. Побутова корупція перебуває на перетині діяльності державних або комунальних установ і громадян. Вона часто пов’язана зі спробами громадян отримати доступ до базових суспільних благ або послуг. Наприклад, купівля водійського посвідчення, хабар за отримання медичної довідки чи влаштування дитини до дитячого садочка поза чергою. На відміну від великої корупції, яка впливає на громадянина опосередковано, дрібна побутова корупція безпосередньо впливає на окремих осіб, особливо на найбільш вразливих. Хоча такі епізоди можуть передбачати малі або символічні суми, вони все одно є більш відчутними для громадян, ніж ті великі корупційні кейси, які стають об’єктами уваги ЗМІ. А також вони є більш поширеними.</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0f25383bf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0f25383bf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a:t>Дрібна корупція стосується щоденного зловживання владою державними службовцями низького та середнього рівня під час їхньої взаємодії зі звичайними громадянами, які часто намагаються отримати доступ до основних товарів чи послуг у таких місцях, як лікарні, школи, відділи поліції та інші установи. Найдорожче побутова корупція обходиться окремим домогосподарствам, особливо бідним. Згідно з деякими оцінками, включно з Барометром глобальної корупції (</a:t>
            </a:r>
            <a:r>
              <a:rPr lang="en-US" dirty="0"/>
              <a:t>GCB) Transparency International, </a:t>
            </a:r>
            <a:r>
              <a:rPr lang="uk-UA" dirty="0"/>
              <a:t>дрібна корупція може вплинути на кожну четверту людину в усьому світі, тобто майже на два мільярди людей. Корупція у сфері охорони здоров’я тим більше згубна, що може мати наслідки для життя та смерті громадян, особливо бідних та соціально незахищених. Дослідження 2015 року, проведе- не в Африці, показує, що корупція є причиною, чому пацієнти відкладають свій перший візит до постачальників медичних послуг, що має руйнівні наслідки з точки зору своєчасності діагностики раку. Також дрібне хабарництво згубно впливає на економічне зростання та діяльність бізнесу. Є думка, що в короткостроковій перспективі корупція «змащує колеса» економіки й пришвидшує процеси, але в довгостроковій – вона обходиться компаніям дуже дорого з точки зору закону та репутації, підриваючи зростання й продуктивність фірм. Докази з Африки свідчать про те, що загальна вартість дрібного хабарництва може коштувати компаніям суму, еквівалентну 2,5-4,5 відсотки їхніх продажів. Це може становити до 20% витрат на робочу силу для середніх виробничих компаній і більше, ніж витрати на зв’язок (телефон, факс, інтернет) і транспорт (за винятком палива). Також побутова корупція підриває якість регуляторної системи та ефективність державного апарату, оскільки стимулює корумпованих бюрократів створювати додаткові правила, обмеження та тяганину для збільшення можливості вимагати хабарі від громадян і компаній. Дрібне хабарництво створює порочне замкнене коло, в якому корумповані бюрократи не матимуть стимулів боротися з бюрократичною тяганиною та бюрократичною неефективністю, що дає їм можливість отримувати корупційну вигоду. Тож корупційні практики, найімовірніше, лише стимулюватимуть корумпованих чиновників надалі створювати штучні перешкоди замість того, щоб зменшувати надмірну бюрократичну тяганину й неефективність. Оскільки ця корупція виникає в ситуаціях, коли громадяни взаємодіють із чиновниками, вона підриває довіру суспільства до державних інституцій, що негативно впливає на демократичні процеси та верховенство права. Значення довіри не можна недооцінювати: вона є основою соціального капіталу та джерелом соціальної солідарності. Рівень довіри в суспільстві впливає на ефективність роботи різних інституцій. Френсіс </a:t>
            </a:r>
            <a:r>
              <a:rPr lang="uk-UA" dirty="0" err="1"/>
              <a:t>Фукуяма</a:t>
            </a:r>
            <a:r>
              <a:rPr lang="uk-UA" dirty="0"/>
              <a:t> у праці «Довіра» пише, що довіра – це товар, який має реальну економічну та практичну цінність. Довіра, як цей «товар», підвищує ефективність системи в цілому, дає змогу членам спільноти виробляти більше благ або чогось іншого, що спільнота вважає для себе цінністю. В. </a:t>
            </a:r>
            <a:r>
              <a:rPr lang="uk-UA" dirty="0" err="1"/>
              <a:t>Валлє</a:t>
            </a:r>
            <a:r>
              <a:rPr lang="uk-UA" dirty="0"/>
              <a:t>, спираючись на роботу Ф. </a:t>
            </a:r>
            <a:r>
              <a:rPr lang="uk-UA" dirty="0" err="1"/>
              <a:t>Фукуями</a:t>
            </a:r>
            <a:r>
              <a:rPr lang="uk-UA" dirty="0"/>
              <a:t>, пише про те, що рівень довіри в суспільстві визначає економічний добробут країн та конкурентоздатність їхніх економік. Інституції, що існують у суспільстві з високим рівнем довіри, будуть більш ефективними, адже такі суспільства здатні організовувати роботу різних компаній у більш гнучкому режимі та делегувати більше відповідальності на низові рівні, а не обмежувати свободу членів суспільства бюрократичними правилами. У підсумку члени суспільства з високим рівнем довіри мають більшу мотивацію робити свою роботу якісніше, бо вони не перетворюються на «гвинтики бюрократичної машини». Б. </a:t>
            </a:r>
            <a:r>
              <a:rPr lang="uk-UA" dirty="0" err="1"/>
              <a:t>Ротштейн</a:t>
            </a:r>
            <a:r>
              <a:rPr lang="uk-UA" dirty="0"/>
              <a:t> зазначає, що, люди, які проживають у суспільстві з високим рівнем довіри, більш позитивно оцінюють демократичні інституції в державі, беруть участь у політичному житті, взаємодіють із громадськими організаціями, толерантніше ставляться до людей, які відрізняються від них, та більш позитивно розглядають свої життєві перспективи. Також, оскільки побутову корупцію часто використовують для ухилення від податків, це завдає шкоди й самій податковій системі, яка </a:t>
            </a:r>
            <a:r>
              <a:rPr lang="uk-UA" dirty="0" err="1"/>
              <a:t>недоотримує</a:t>
            </a:r>
            <a:r>
              <a:rPr lang="uk-UA" dirty="0"/>
              <a:t> надходжень і втрачає довіру громадян.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Rectangle 6"/>
          <p:cNvSpPr/>
          <p:nvPr/>
        </p:nvSpPr>
        <p:spPr>
          <a:xfrm>
            <a:off x="690626" y="1010210"/>
            <a:ext cx="7667244" cy="60512"/>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3224773"/>
            <a:ext cx="7667244" cy="60512"/>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113584"/>
            <a:ext cx="7667244" cy="20574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3051692"/>
            <a:ext cx="810678" cy="810677"/>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074167"/>
            <a:ext cx="7475220" cy="2276856"/>
          </a:xfrm>
        </p:spPr>
        <p:txBody>
          <a:bodyPr anchor="ctr">
            <a:noAutofit/>
          </a:bodyPr>
          <a:lstStyle>
            <a:lvl1pPr algn="l">
              <a:lnSpc>
                <a:spcPct val="85000"/>
              </a:lnSpc>
              <a:defRPr sz="5400" b="1" cap="none" baseline="0">
                <a:blipFill dpi="0" rotWithShape="1">
                  <a:blip r:embed="rId4"/>
                  <a:srcRect/>
                  <a:tile tx="6350" ty="-127000" sx="65000" sy="64000" flip="none" algn="tl"/>
                </a:blip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94550" y="3217001"/>
            <a:ext cx="895401" cy="480060"/>
          </a:xfrm>
        </p:spPr>
        <p:txBody>
          <a:bodyPr/>
          <a:lstStyle>
            <a:lvl1pPr>
              <a:defRPr sz="2100" b="1"/>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0533205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B18DB3C-EDB9-479C-86A4-56F38AECDD14}" type="datetimeFigureOut">
              <a:rPr lang="ru-RU" smtClean="0"/>
              <a:pPr/>
              <a:t>26.09.2024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20953570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B18DB3C-EDB9-479C-86A4-56F38AECDD14}" type="datetimeFigureOut">
              <a:rPr lang="ru-RU" smtClean="0"/>
              <a:pPr/>
              <a:t>26.09.2024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25079710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extLst>
      <p:ext uri="{BB962C8B-B14F-4D97-AF65-F5344CB8AC3E}">
        <p14:creationId xmlns:p14="http://schemas.microsoft.com/office/powerpoint/2010/main" val="999095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DEF0F-B5FC-453A-95B0-F7BAA5673EAE}"/>
              </a:ext>
            </a:extLst>
          </p:cNvPr>
          <p:cNvSpPr>
            <a:spLocks noGrp="1"/>
          </p:cNvSpPr>
          <p:nvPr>
            <p:ph type="title"/>
          </p:nvPr>
        </p:nvSpPr>
        <p:spPr>
          <a:xfrm>
            <a:off x="792480" y="411480"/>
            <a:ext cx="7566660" cy="541020"/>
          </a:xfrm>
        </p:spPr>
        <p:txBody>
          <a:bodyPr anchor="t">
            <a:noAutofit/>
          </a:bodyPr>
          <a:lstStyle>
            <a:lvl1pPr>
              <a:defRPr sz="2250" b="1"/>
            </a:lvl1pPr>
          </a:lstStyle>
          <a:p>
            <a:r>
              <a:rPr lang="uk-UA"/>
              <a:t>Клацніть, щоб редагувати стиль зразка заголовка</a:t>
            </a:r>
            <a:endParaRPr lang="ru-RU" dirty="0"/>
          </a:p>
        </p:txBody>
      </p:sp>
      <p:sp>
        <p:nvSpPr>
          <p:cNvPr id="8" name="Місце для тексту 7">
            <a:extLst>
              <a:ext uri="{FF2B5EF4-FFF2-40B4-BE49-F238E27FC236}">
                <a16:creationId xmlns:a16="http://schemas.microsoft.com/office/drawing/2014/main" id="{268D5B53-CC9D-4DB4-A950-5B4627B31CFD}"/>
              </a:ext>
            </a:extLst>
          </p:cNvPr>
          <p:cNvSpPr>
            <a:spLocks noGrp="1"/>
          </p:cNvSpPr>
          <p:nvPr>
            <p:ph type="body" sz="quarter" idx="13" hasCustomPrompt="1"/>
          </p:nvPr>
        </p:nvSpPr>
        <p:spPr>
          <a:xfrm>
            <a:off x="792480" y="1234440"/>
            <a:ext cx="7566660" cy="3497580"/>
          </a:xfrm>
        </p:spPr>
        <p:txBody>
          <a:bodyPr>
            <a:normAutofit/>
          </a:bodyPr>
          <a:lstStyle>
            <a:lvl1pPr marL="257175" indent="-257175">
              <a:buClr>
                <a:srgbClr val="B9D6D5"/>
              </a:buClr>
              <a:buFont typeface="Wingdings" panose="05000000000000000000" pitchFamily="2" charset="2"/>
              <a:buChar char="l"/>
              <a:defRPr sz="1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spTree>
    <p:extLst>
      <p:ext uri="{BB962C8B-B14F-4D97-AF65-F5344CB8AC3E}">
        <p14:creationId xmlns:p14="http://schemas.microsoft.com/office/powerpoint/2010/main" val="14363967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11A2CA-E0FA-4E9F-B502-B8A26CBB2D44}"/>
              </a:ext>
            </a:extLst>
          </p:cNvPr>
          <p:cNvSpPr>
            <a:spLocks noGrp="1"/>
          </p:cNvSpPr>
          <p:nvPr>
            <p:ph type="title" hasCustomPrompt="1"/>
          </p:nvPr>
        </p:nvSpPr>
        <p:spPr>
          <a:xfrm>
            <a:off x="804109" y="1490565"/>
            <a:ext cx="6978995" cy="737466"/>
          </a:xfrm>
        </p:spPr>
        <p:txBody>
          <a:bodyPr anchor="t">
            <a:normAutofit/>
          </a:bodyPr>
          <a:lstStyle>
            <a:lvl1pPr algn="l">
              <a:defRPr sz="3750" b="1"/>
            </a:lvl1pPr>
          </a:lstStyle>
          <a:p>
            <a:r>
              <a:rPr lang="uk-UA" dirty="0"/>
              <a:t>ЗАГОЛОВОК</a:t>
            </a:r>
            <a:endParaRPr lang="ru-RU" dirty="0"/>
          </a:p>
        </p:txBody>
      </p:sp>
    </p:spTree>
    <p:extLst>
      <p:ext uri="{BB962C8B-B14F-4D97-AF65-F5344CB8AC3E}">
        <p14:creationId xmlns:p14="http://schemas.microsoft.com/office/powerpoint/2010/main" val="17864975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B18DB3C-EDB9-479C-86A4-56F38AECDD14}" type="datetimeFigureOut">
              <a:rPr lang="ru-RU" smtClean="0"/>
              <a:pPr/>
              <a:t>26.09.2024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61958474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sp>
        <p:nvSpPr>
          <p:cNvPr id="7" name="Rectangle 6"/>
          <p:cNvSpPr/>
          <p:nvPr/>
        </p:nvSpPr>
        <p:spPr>
          <a:xfrm>
            <a:off x="0" y="3688492"/>
            <a:ext cx="9144000" cy="1455008"/>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918972"/>
            <a:ext cx="6960870" cy="2640330"/>
          </a:xfrm>
        </p:spPr>
        <p:txBody>
          <a:bodyPr anchor="ctr">
            <a:normAutofit/>
          </a:bodyPr>
          <a:lstStyle>
            <a:lvl1pPr>
              <a:lnSpc>
                <a:spcPct val="85000"/>
              </a:lnSpc>
              <a:defRPr sz="5400" b="1"/>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624331" y="3765042"/>
            <a:ext cx="6789420" cy="8001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6445251" y="4704588"/>
            <a:ext cx="1983232" cy="273844"/>
          </a:xfrm>
        </p:spPr>
        <p:txBody>
          <a:bodyPr/>
          <a:lstStyle/>
          <a:p>
            <a:fld id="{BB18DB3C-EDB9-479C-86A4-56F38AECDD14}" type="datetimeFigureOut">
              <a:rPr lang="ru-RU" smtClean="0"/>
              <a:pPr/>
              <a:t>26.09.2024</a:t>
            </a:fld>
            <a:endParaRPr lang="ru-RU" dirty="0"/>
          </a:p>
        </p:txBody>
      </p:sp>
      <p:sp>
        <p:nvSpPr>
          <p:cNvPr id="5" name="Footer Placeholder 4"/>
          <p:cNvSpPr>
            <a:spLocks noGrp="1"/>
          </p:cNvSpPr>
          <p:nvPr>
            <p:ph type="ftr" sz="quarter" idx="11"/>
          </p:nvPr>
        </p:nvSpPr>
        <p:spPr>
          <a:xfrm>
            <a:off x="1637031" y="4704588"/>
            <a:ext cx="4745736" cy="273844"/>
          </a:xfrm>
        </p:spPr>
        <p:txBody>
          <a:bodyPr/>
          <a:lstStyle/>
          <a:p>
            <a:endParaRPr lang="ru-RU" dirty="0"/>
          </a:p>
        </p:txBody>
      </p:sp>
      <p:grpSp>
        <p:nvGrpSpPr>
          <p:cNvPr id="8" name="Group 7"/>
          <p:cNvGrpSpPr/>
          <p:nvPr/>
        </p:nvGrpSpPr>
        <p:grpSpPr>
          <a:xfrm>
            <a:off x="673049" y="1744386"/>
            <a:ext cx="810678" cy="810677"/>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1879600"/>
            <a:ext cx="891224" cy="540249"/>
          </a:xfrm>
        </p:spPr>
        <p:txBody>
          <a:bodyPr/>
          <a:lstStyle>
            <a:lvl1pPr>
              <a:defRPr sz="2100"/>
            </a:lvl1p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3731479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B18DB3C-EDB9-479C-86A4-56F38AECDD14}" type="datetimeFigureOut">
              <a:rPr lang="ru-RU" smtClean="0"/>
              <a:pPr/>
              <a:t>26.09.2024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240059470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B18DB3C-EDB9-479C-86A4-56F38AECDD14}" type="datetimeFigureOut">
              <a:rPr lang="ru-RU" smtClean="0"/>
              <a:pPr/>
              <a:t>26.09.2024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30601478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794030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8DB3C-EDB9-479C-86A4-56F38AECDD14}" type="datetimeFigureOut">
              <a:rPr lang="ru-RU" smtClean="0"/>
              <a:pPr/>
              <a:t>26.09.2024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270785466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8" name="Rectangle 7"/>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B18DB3C-EDB9-479C-86A4-56F38AECDD14}" type="datetimeFigureOut">
              <a:rPr lang="ru-RU" smtClean="0"/>
              <a:pPr/>
              <a:t>26.09.2024</a:t>
            </a:fld>
            <a:endParaRPr lang="ru-RU" dirty="0"/>
          </a:p>
        </p:txBody>
      </p:sp>
      <p:sp>
        <p:nvSpPr>
          <p:cNvPr id="6" name="Footer Placeholder 5"/>
          <p:cNvSpPr>
            <a:spLocks noGrp="1"/>
          </p:cNvSpPr>
          <p:nvPr>
            <p:ph type="ftr" sz="quarter" idx="11"/>
          </p:nvPr>
        </p:nvSpPr>
        <p:spPr/>
        <p:txBody>
          <a:bodyPr/>
          <a:lstStyle/>
          <a:p>
            <a:endParaRPr lang="ru-RU" dirty="0"/>
          </a:p>
        </p:txBody>
      </p:sp>
      <p:grpSp>
        <p:nvGrpSpPr>
          <p:cNvPr id="9" name="Group 8"/>
          <p:cNvGrpSpPr>
            <a:grpSpLocks noChangeAspect="1"/>
          </p:cNvGrpSpPr>
          <p:nvPr/>
        </p:nvGrpSpPr>
        <p:grpSpPr>
          <a:xfrm>
            <a:off x="8551294" y="4672261"/>
            <a:ext cx="342900" cy="3429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24293858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11" name="Rectangle 10"/>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0" y="0"/>
            <a:ext cx="6227805" cy="51435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B18DB3C-EDB9-479C-86A4-56F38AECDD14}" type="datetimeFigureOut">
              <a:rPr lang="ru-RU" smtClean="0"/>
              <a:pPr/>
              <a:t>26.09.2024</a:t>
            </a:fld>
            <a:endParaRPr lang="ru-RU" dirty="0"/>
          </a:p>
        </p:txBody>
      </p:sp>
      <p:grpSp>
        <p:nvGrpSpPr>
          <p:cNvPr id="8" name="Group 7"/>
          <p:cNvGrpSpPr>
            <a:grpSpLocks noChangeAspect="1"/>
          </p:cNvGrpSpPr>
          <p:nvPr/>
        </p:nvGrpSpPr>
        <p:grpSpPr>
          <a:xfrm>
            <a:off x="8551294" y="4672261"/>
            <a:ext cx="342900" cy="3429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411576563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363474"/>
            <a:ext cx="7543800" cy="1207008"/>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02386" y="1591056"/>
            <a:ext cx="7543800" cy="3038094"/>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5973318" y="4704588"/>
            <a:ext cx="2455164" cy="273844"/>
          </a:xfrm>
          <a:prstGeom prst="rect">
            <a:avLst/>
          </a:prstGeom>
        </p:spPr>
        <p:txBody>
          <a:bodyPr vert="horz" lIns="91440" tIns="45720" rIns="91440" bIns="45720" rtlCol="0" anchor="ctr"/>
          <a:lstStyle>
            <a:lvl1pPr algn="r">
              <a:defRPr sz="825">
                <a:solidFill>
                  <a:schemeClr val="tx2"/>
                </a:solidFill>
              </a:defRPr>
            </a:lvl1pPr>
          </a:lstStyle>
          <a:p>
            <a:fld id="{BB18DB3C-EDB9-479C-86A4-56F38AECDD14}" type="datetimeFigureOut">
              <a:rPr lang="ru-RU" smtClean="0"/>
              <a:pPr/>
              <a:t>26.09.2024</a:t>
            </a:fld>
            <a:endParaRPr lang="ru-RU" dirty="0"/>
          </a:p>
        </p:txBody>
      </p:sp>
      <p:sp>
        <p:nvSpPr>
          <p:cNvPr id="5" name="Footer Placeholder 4"/>
          <p:cNvSpPr>
            <a:spLocks noGrp="1"/>
          </p:cNvSpPr>
          <p:nvPr>
            <p:ph type="ftr" sz="quarter" idx="3"/>
          </p:nvPr>
        </p:nvSpPr>
        <p:spPr>
          <a:xfrm>
            <a:off x="816102" y="4704588"/>
            <a:ext cx="4745736" cy="273844"/>
          </a:xfrm>
          <a:prstGeom prst="rect">
            <a:avLst/>
          </a:prstGeom>
        </p:spPr>
        <p:txBody>
          <a:bodyPr vert="horz" lIns="91440" tIns="45720" rIns="91440" bIns="45720" rtlCol="0" anchor="ctr"/>
          <a:lstStyle>
            <a:lvl1pPr algn="l">
              <a:defRPr sz="825">
                <a:solidFill>
                  <a:schemeClr val="tx2"/>
                </a:solidFill>
              </a:defRPr>
            </a:lvl1pPr>
          </a:lstStyle>
          <a:p>
            <a:endParaRPr lang="ru-RU" dirty="0"/>
          </a:p>
        </p:txBody>
      </p:sp>
      <p:grpSp>
        <p:nvGrpSpPr>
          <p:cNvPr id="7" name="Group 6"/>
          <p:cNvGrpSpPr>
            <a:grpSpLocks noChangeAspect="1"/>
          </p:cNvGrpSpPr>
          <p:nvPr/>
        </p:nvGrpSpPr>
        <p:grpSpPr>
          <a:xfrm>
            <a:off x="8551294" y="4672261"/>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4704588"/>
            <a:ext cx="480060" cy="273844"/>
          </a:xfrm>
          <a:prstGeom prst="rect">
            <a:avLst/>
          </a:prstGeom>
        </p:spPr>
        <p:txBody>
          <a:bodyPr vert="horz" lIns="91440" tIns="45720" rIns="91440" bIns="45720" rtlCol="0" anchor="ctr"/>
          <a:lstStyle>
            <a:lvl1pPr algn="ctr">
              <a:defRPr sz="1050" b="1">
                <a:solidFill>
                  <a:srgbClr val="FFFFFF"/>
                </a:solidFill>
                <a:latin typeface="+mn-lt"/>
              </a:defRPr>
            </a:lvl1p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356826709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hf sldNum="0" hdr="0" ftr="0" dt="0"/>
  <p:txStyles>
    <p:titleStyle>
      <a:lvl1pPr algn="l" defTabSz="685800" rtl="0" eaLnBrk="1" latinLnBrk="0" hangingPunct="1">
        <a:lnSpc>
          <a:spcPct val="90000"/>
        </a:lnSpc>
        <a:spcBef>
          <a:spcPct val="0"/>
        </a:spcBef>
        <a:buNone/>
        <a:defRPr sz="3600" b="1" kern="1200" cap="none"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nazk.gov.ua/wp-content/uploads/2022/07/1009488299966710444nacp_report_info_sapiens_2021_ukr_final_.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866768" y="2523447"/>
            <a:ext cx="3388082" cy="589125"/>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50" y="1660500"/>
            <a:ext cx="9144000" cy="15015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0"/>
              </a:spcAft>
              <a:buClr>
                <a:schemeClr val="dk1"/>
              </a:buClr>
              <a:buSzPts val="990"/>
              <a:buFont typeface="Arial"/>
              <a:buNone/>
            </a:pPr>
            <a:r>
              <a:rPr lang="uk" sz="6700" b="1" dirty="0">
                <a:latin typeface="Arial" panose="020B0604020202020204" pitchFamily="34" charset="0"/>
                <a:ea typeface="Roboto"/>
                <a:cs typeface="Arial" panose="020B0604020202020204" pitchFamily="34" charset="0"/>
                <a:sym typeface="Roboto"/>
              </a:rPr>
              <a:t>Побутова корупція:</a:t>
            </a:r>
            <a:endParaRPr sz="6700" b="1" dirty="0">
              <a:latin typeface="Arial" panose="020B0604020202020204" pitchFamily="34" charset="0"/>
              <a:ea typeface="Roboto"/>
              <a:cs typeface="Arial" panose="020B0604020202020204" pitchFamily="34" charset="0"/>
              <a:sym typeface="Roboto"/>
            </a:endParaRPr>
          </a:p>
          <a:p>
            <a:pPr marL="0" lvl="0" indent="0" algn="ctr" rtl="0">
              <a:lnSpc>
                <a:spcPct val="115000"/>
              </a:lnSpc>
              <a:spcBef>
                <a:spcPts val="0"/>
              </a:spcBef>
              <a:spcAft>
                <a:spcPts val="0"/>
              </a:spcAft>
              <a:buClr>
                <a:schemeClr val="dk1"/>
              </a:buClr>
              <a:buSzPct val="28571"/>
              <a:buFont typeface="Arial"/>
              <a:buNone/>
            </a:pPr>
            <a:r>
              <a:rPr lang="uk" sz="3850" b="1" dirty="0">
                <a:latin typeface="Arial" panose="020B0604020202020204" pitchFamily="34" charset="0"/>
                <a:ea typeface="Roboto"/>
                <a:cs typeface="Arial" panose="020B0604020202020204" pitchFamily="34" charset="0"/>
                <a:sym typeface="Roboto"/>
              </a:rPr>
              <a:t>рукою подати </a:t>
            </a:r>
            <a:endParaRPr sz="3850" b="1" dirty="0">
              <a:latin typeface="Arial" panose="020B0604020202020204" pitchFamily="34" charset="0"/>
              <a:ea typeface="Roboto"/>
              <a:cs typeface="Arial" panose="020B0604020202020204" pitchFamily="34" charset="0"/>
              <a:sym typeface="Roboto"/>
            </a:endParaRPr>
          </a:p>
        </p:txBody>
      </p:sp>
      <p:pic>
        <p:nvPicPr>
          <p:cNvPr id="56" name="Google Shape;56;p13"/>
          <p:cNvPicPr preferRelativeResize="0"/>
          <p:nvPr/>
        </p:nvPicPr>
        <p:blipFill>
          <a:blip r:embed="rId3">
            <a:alphaModFix/>
          </a:blip>
          <a:stretch>
            <a:fillRect/>
          </a:stretch>
        </p:blipFill>
        <p:spPr>
          <a:xfrm>
            <a:off x="8695250" y="-37425"/>
            <a:ext cx="448750" cy="1265275"/>
          </a:xfrm>
          <a:prstGeom prst="rect">
            <a:avLst/>
          </a:prstGeom>
          <a:noFill/>
          <a:ln>
            <a:noFill/>
          </a:ln>
        </p:spPr>
      </p:pic>
      <p:pic>
        <p:nvPicPr>
          <p:cNvPr id="57" name="Google Shape;57;p13"/>
          <p:cNvPicPr preferRelativeResize="0"/>
          <p:nvPr/>
        </p:nvPicPr>
        <p:blipFill>
          <a:blip r:embed="rId4">
            <a:alphaModFix/>
          </a:blip>
          <a:stretch>
            <a:fillRect/>
          </a:stretch>
        </p:blipFill>
        <p:spPr>
          <a:xfrm>
            <a:off x="654025" y="354700"/>
            <a:ext cx="631225" cy="596150"/>
          </a:xfrm>
          <a:prstGeom prst="rect">
            <a:avLst/>
          </a:prstGeom>
          <a:noFill/>
          <a:ln>
            <a:noFill/>
          </a:ln>
        </p:spPr>
      </p:pic>
      <p:sp>
        <p:nvSpPr>
          <p:cNvPr id="58" name="Google Shape;58;p13"/>
          <p:cNvSpPr/>
          <p:nvPr/>
        </p:nvSpPr>
        <p:spPr>
          <a:xfrm>
            <a:off x="0" y="4387200"/>
            <a:ext cx="3092100" cy="756300"/>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p:nvPr/>
        </p:nvSpPr>
        <p:spPr>
          <a:xfrm>
            <a:off x="727600" y="3187025"/>
            <a:ext cx="3622150" cy="939300"/>
          </a:xfrm>
          <a:prstGeom prst="rect">
            <a:avLst/>
          </a:prstGeom>
          <a:solidFill>
            <a:schemeClr val="lt1"/>
          </a:solidFill>
          <a:ln w="19050"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txBox="1">
            <a:spLocks noGrp="1"/>
          </p:cNvSpPr>
          <p:nvPr>
            <p:ph type="title"/>
          </p:nvPr>
        </p:nvSpPr>
        <p:spPr>
          <a:xfrm>
            <a:off x="877875" y="216048"/>
            <a:ext cx="75666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Побутова та велика корупція</a:t>
            </a:r>
            <a:endParaRPr sz="3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119" name="Google Shape;119;p17"/>
          <p:cNvSpPr txBox="1"/>
          <p:nvPr/>
        </p:nvSpPr>
        <p:spPr>
          <a:xfrm>
            <a:off x="896510" y="1017175"/>
            <a:ext cx="241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b="1" dirty="0">
                <a:latin typeface="Arial" panose="020B0604020202020204" pitchFamily="34" charset="0"/>
                <a:ea typeface="Helvetica Neue"/>
                <a:cs typeface="Arial" panose="020B0604020202020204" pitchFamily="34" charset="0"/>
                <a:sym typeface="Helvetica Neue"/>
              </a:rPr>
              <a:t>ВЕЛИКА КОРУПЦІЯ</a:t>
            </a:r>
            <a:endParaRPr b="1" dirty="0">
              <a:latin typeface="Arial" panose="020B0604020202020204" pitchFamily="34" charset="0"/>
              <a:ea typeface="Helvetica Neue"/>
              <a:cs typeface="Arial" panose="020B0604020202020204" pitchFamily="34" charset="0"/>
              <a:sym typeface="Helvetica Neue"/>
            </a:endParaRPr>
          </a:p>
        </p:txBody>
      </p:sp>
      <p:sp>
        <p:nvSpPr>
          <p:cNvPr id="120" name="Google Shape;120;p17"/>
          <p:cNvSpPr txBox="1"/>
          <p:nvPr/>
        </p:nvSpPr>
        <p:spPr>
          <a:xfrm>
            <a:off x="5163750" y="1017175"/>
            <a:ext cx="310237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b="1" dirty="0">
                <a:latin typeface="Arial" panose="020B0604020202020204" pitchFamily="34" charset="0"/>
                <a:ea typeface="Helvetica Neue"/>
                <a:cs typeface="Arial" panose="020B0604020202020204" pitchFamily="34" charset="0"/>
                <a:sym typeface="Helvetica Neue"/>
              </a:rPr>
              <a:t>ПОБУТОВА КОРУПЦІЯ</a:t>
            </a:r>
            <a:endParaRPr b="1" dirty="0">
              <a:latin typeface="Arial" panose="020B0604020202020204" pitchFamily="34" charset="0"/>
              <a:ea typeface="Helvetica Neue"/>
              <a:cs typeface="Arial" panose="020B0604020202020204" pitchFamily="34" charset="0"/>
              <a:sym typeface="Helvetica Neue"/>
            </a:endParaRPr>
          </a:p>
        </p:txBody>
      </p:sp>
      <p:sp>
        <p:nvSpPr>
          <p:cNvPr id="121" name="Google Shape;121;p17"/>
          <p:cNvSpPr txBox="1"/>
          <p:nvPr/>
        </p:nvSpPr>
        <p:spPr>
          <a:xfrm>
            <a:off x="4571999" y="1449788"/>
            <a:ext cx="3694125" cy="2520660"/>
          </a:xfrm>
          <a:prstGeom prst="rect">
            <a:avLst/>
          </a:prstGeom>
          <a:noFill/>
          <a:ln>
            <a:noFill/>
          </a:ln>
        </p:spPr>
        <p:txBody>
          <a:bodyPr spcFirstLastPara="1" wrap="square" lIns="91425" tIns="91425" rIns="91425" bIns="91425" anchor="t" anchorCtr="0">
            <a:spAutoFit/>
          </a:bodyPr>
          <a:lstStyle/>
          <a:p>
            <a:pPr marL="457200" lvl="0" indent="-304800" algn="just" rtl="0">
              <a:lnSpc>
                <a:spcPct val="115000"/>
              </a:lnSpc>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Повсякденна, дрібна за своїми обсягами, проте може траплятись в різних сферах в повсякденній взаємодії. Вона знаходиться </a:t>
            </a:r>
            <a:r>
              <a:rPr lang="uk" sz="1200" b="1" dirty="0">
                <a:solidFill>
                  <a:schemeClr val="dk1"/>
                </a:solidFill>
                <a:latin typeface="Arial" panose="020B0604020202020204" pitchFamily="34" charset="0"/>
                <a:ea typeface="Helvetica Neue"/>
                <a:cs typeface="Arial" panose="020B0604020202020204" pitchFamily="34" charset="0"/>
                <a:sym typeface="Helvetica Neue"/>
              </a:rPr>
              <a:t>на перетині діяльності державних або комунальних установ і громадян</a:t>
            </a:r>
            <a:r>
              <a:rPr lang="uk" sz="1200" dirty="0">
                <a:solidFill>
                  <a:schemeClr val="dk1"/>
                </a:solidFill>
                <a:latin typeface="Arial" panose="020B0604020202020204" pitchFamily="34" charset="0"/>
                <a:ea typeface="Helvetica Neue"/>
                <a:cs typeface="Arial" panose="020B0604020202020204" pitchFamily="34" charset="0"/>
                <a:sym typeface="Helvetica Neue"/>
              </a:rPr>
              <a:t>. Часто пов’язана зі спробами громадян отримати доступ до базових суспільних благ або послуг</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0" algn="just" rtl="0">
              <a:lnSpc>
                <a:spcPct val="115000"/>
              </a:lnSpc>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04800" algn="just" rtl="0">
              <a:lnSpc>
                <a:spcPct val="115000"/>
              </a:lnSpc>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Впливає на громадян </a:t>
            </a:r>
            <a:r>
              <a:rPr lang="uk" sz="1200" b="1" dirty="0">
                <a:solidFill>
                  <a:schemeClr val="dk1"/>
                </a:solidFill>
                <a:latin typeface="Arial" panose="020B0604020202020204" pitchFamily="34" charset="0"/>
                <a:ea typeface="Helvetica Neue"/>
                <a:cs typeface="Arial" panose="020B0604020202020204" pitchFamily="34" charset="0"/>
                <a:sym typeface="Helvetica Neue"/>
              </a:rPr>
              <a:t>безпосередньо</a:t>
            </a:r>
            <a:r>
              <a:rPr lang="uk" sz="1200" dirty="0">
                <a:solidFill>
                  <a:schemeClr val="dk1"/>
                </a:solidFill>
                <a:latin typeface="Arial" panose="020B0604020202020204" pitchFamily="34" charset="0"/>
                <a:ea typeface="Helvetica Neue"/>
                <a:cs typeface="Arial" panose="020B0604020202020204" pitchFamily="34" charset="0"/>
                <a:sym typeface="Helvetica Neue"/>
              </a:rPr>
              <a:t>, особливо на найбільш вразливих осіб</a:t>
            </a:r>
            <a:endParaRPr dirty="0">
              <a:latin typeface="Arial" panose="020B0604020202020204" pitchFamily="34" charset="0"/>
              <a:ea typeface="Helvetica Neue"/>
              <a:cs typeface="Arial" panose="020B0604020202020204" pitchFamily="34" charset="0"/>
              <a:sym typeface="Helvetica Neue"/>
            </a:endParaRPr>
          </a:p>
        </p:txBody>
      </p:sp>
      <p:sp>
        <p:nvSpPr>
          <p:cNvPr id="122" name="Google Shape;122;p17"/>
          <p:cNvSpPr/>
          <p:nvPr/>
        </p:nvSpPr>
        <p:spPr>
          <a:xfrm>
            <a:off x="3508475" y="3632890"/>
            <a:ext cx="691000" cy="1974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txBox="1"/>
          <p:nvPr/>
        </p:nvSpPr>
        <p:spPr>
          <a:xfrm>
            <a:off x="447675" y="1457256"/>
            <a:ext cx="3902075" cy="1674274"/>
          </a:xfrm>
          <a:prstGeom prst="rect">
            <a:avLst/>
          </a:prstGeom>
          <a:noFill/>
          <a:ln>
            <a:noFill/>
          </a:ln>
        </p:spPr>
        <p:txBody>
          <a:bodyPr spcFirstLastPara="1" wrap="square" lIns="91425" tIns="91425" rIns="91425" bIns="91425" anchor="t" anchorCtr="0">
            <a:spAutoFit/>
          </a:bodyPr>
          <a:lstStyle/>
          <a:p>
            <a:pPr marL="457200" lvl="0" indent="-304800" algn="just" rtl="0">
              <a:lnSpc>
                <a:spcPct val="115000"/>
              </a:lnSpc>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Завжди відбувається</a:t>
            </a:r>
            <a:r>
              <a:rPr lang="uk" sz="1200" b="1" dirty="0">
                <a:solidFill>
                  <a:schemeClr val="dk1"/>
                </a:solidFill>
                <a:latin typeface="Arial" panose="020B0604020202020204" pitchFamily="34" charset="0"/>
                <a:ea typeface="Helvetica Neue"/>
                <a:cs typeface="Arial" panose="020B0604020202020204" pitchFamily="34" charset="0"/>
                <a:sym typeface="Helvetica Neue"/>
              </a:rPr>
              <a:t> на вищих щаблях влади</a:t>
            </a:r>
            <a:r>
              <a:rPr lang="uk" sz="1200" dirty="0">
                <a:solidFill>
                  <a:schemeClr val="dk1"/>
                </a:solidFill>
                <a:latin typeface="Arial" panose="020B0604020202020204" pitchFamily="34" charset="0"/>
                <a:ea typeface="Helvetica Neue"/>
                <a:cs typeface="Arial" panose="020B0604020202020204" pitchFamily="34" charset="0"/>
                <a:sym typeface="Helvetica Neue"/>
              </a:rPr>
              <a:t> та передбачає значні вигоди для залучених в цю корупцію посадових осіб та значні втрати для держави загалом</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0" algn="just" rtl="0">
              <a:lnSpc>
                <a:spcPct val="115000"/>
              </a:lnSpc>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04800" rtl="0">
              <a:lnSpc>
                <a:spcPct val="115000"/>
              </a:lnSpc>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Впливає на громадян </a:t>
            </a:r>
            <a:r>
              <a:rPr lang="uk" sz="1200" b="1" dirty="0">
                <a:solidFill>
                  <a:schemeClr val="dk1"/>
                </a:solidFill>
                <a:latin typeface="Arial" panose="020B0604020202020204" pitchFamily="34" charset="0"/>
                <a:ea typeface="Helvetica Neue"/>
                <a:cs typeface="Arial" panose="020B0604020202020204" pitchFamily="34" charset="0"/>
                <a:sym typeface="Helvetica Neue"/>
              </a:rPr>
              <a:t>опосередковано</a:t>
            </a:r>
            <a:endParaRPr sz="1200" b="1"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l" rtl="0">
              <a:spcBef>
                <a:spcPts val="0"/>
              </a:spcBef>
              <a:spcAft>
                <a:spcPts val="0"/>
              </a:spcAft>
              <a:buNone/>
            </a:pPr>
            <a:endParaRPr dirty="0"/>
          </a:p>
        </p:txBody>
      </p:sp>
      <p:sp>
        <p:nvSpPr>
          <p:cNvPr id="11" name="Google Shape;122;p17">
            <a:extLst>
              <a:ext uri="{FF2B5EF4-FFF2-40B4-BE49-F238E27FC236}">
                <a16:creationId xmlns:a16="http://schemas.microsoft.com/office/drawing/2014/main" id="{D84CDF42-B0B6-454B-BA2F-B9C058D79A82}"/>
              </a:ext>
            </a:extLst>
          </p:cNvPr>
          <p:cNvSpPr/>
          <p:nvPr/>
        </p:nvSpPr>
        <p:spPr>
          <a:xfrm>
            <a:off x="900140" y="3799927"/>
            <a:ext cx="691000" cy="1974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txBox="1"/>
          <p:nvPr/>
        </p:nvSpPr>
        <p:spPr>
          <a:xfrm>
            <a:off x="877875" y="3187025"/>
            <a:ext cx="3321600" cy="892522"/>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uk" sz="1000" dirty="0">
                <a:solidFill>
                  <a:schemeClr val="dk1"/>
                </a:solidFill>
                <a:latin typeface="Arial" panose="020B0604020202020204" pitchFamily="34" charset="0"/>
                <a:ea typeface="Helvetica Neue"/>
                <a:cs typeface="Arial" panose="020B0604020202020204" pitchFamily="34" charset="0"/>
                <a:sym typeface="Helvetica Neue"/>
              </a:rPr>
              <a:t>купівля водійського посвідчення, хабар за отримання медичної довідки чи влаштування дитини до дитячого садочка поза чергою – побутова корупція</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p:nvPr/>
        </p:nvSpPr>
        <p:spPr>
          <a:xfrm>
            <a:off x="1009773" y="1717650"/>
            <a:ext cx="6835977" cy="680156"/>
          </a:xfrm>
          <a:prstGeom prst="rect">
            <a:avLst/>
          </a:prstGeom>
          <a:noFill/>
          <a:ln>
            <a:noFill/>
          </a:ln>
        </p:spPr>
        <p:txBody>
          <a:bodyPr spcFirstLastPara="1" wrap="square" lIns="91425" tIns="91425" rIns="91425" bIns="91425" anchor="t" anchorCtr="0">
            <a:spAutoFit/>
          </a:bodyPr>
          <a:lstStyle/>
          <a:p>
            <a:pPr marL="457200" lvl="0" indent="0" algn="just" rtl="0">
              <a:lnSpc>
                <a:spcPct val="115000"/>
              </a:lnSpc>
              <a:spcBef>
                <a:spcPts val="0"/>
              </a:spcBef>
              <a:spcAft>
                <a:spcPts val="0"/>
              </a:spcAft>
              <a:buNone/>
            </a:pPr>
            <a:r>
              <a:rPr lang="uk" sz="1400" dirty="0">
                <a:solidFill>
                  <a:schemeClr val="dk1"/>
                </a:solidFill>
                <a:latin typeface="Arial" panose="020B0604020202020204" pitchFamily="34" charset="0"/>
                <a:ea typeface="Helvetica Neue"/>
                <a:cs typeface="Arial" panose="020B0604020202020204" pitchFamily="34" charset="0"/>
                <a:sym typeface="Helvetica Neue"/>
              </a:rPr>
              <a:t>Дрібна корупція може вплинути на кожну четверту людину в усьому світі, тобто майже на два мільярди людей</a:t>
            </a:r>
            <a:endParaRPr sz="1400" dirty="0">
              <a:latin typeface="Arial" panose="020B0604020202020204" pitchFamily="34" charset="0"/>
              <a:ea typeface="Helvetica Neue"/>
              <a:cs typeface="Arial" panose="020B0604020202020204" pitchFamily="34" charset="0"/>
              <a:sym typeface="Helvetica Neue"/>
            </a:endParaRPr>
          </a:p>
        </p:txBody>
      </p:sp>
      <p:pic>
        <p:nvPicPr>
          <p:cNvPr id="132" name="Google Shape;132;p18"/>
          <p:cNvPicPr preferRelativeResize="0"/>
          <p:nvPr/>
        </p:nvPicPr>
        <p:blipFill>
          <a:blip r:embed="rId3">
            <a:alphaModFix/>
          </a:blip>
          <a:stretch>
            <a:fillRect/>
          </a:stretch>
        </p:blipFill>
        <p:spPr>
          <a:xfrm>
            <a:off x="7844705" y="2065755"/>
            <a:ext cx="349814" cy="356810"/>
          </a:xfrm>
          <a:prstGeom prst="rect">
            <a:avLst/>
          </a:prstGeom>
          <a:noFill/>
          <a:ln>
            <a:noFill/>
          </a:ln>
        </p:spPr>
      </p:pic>
      <p:pic>
        <p:nvPicPr>
          <p:cNvPr id="133" name="Google Shape;133;p18"/>
          <p:cNvPicPr preferRelativeResize="0"/>
          <p:nvPr/>
        </p:nvPicPr>
        <p:blipFill>
          <a:blip r:embed="rId3">
            <a:alphaModFix/>
          </a:blip>
          <a:stretch>
            <a:fillRect/>
          </a:stretch>
        </p:blipFill>
        <p:spPr>
          <a:xfrm rot="10800000">
            <a:off x="1005954" y="1681784"/>
            <a:ext cx="368573" cy="375944"/>
          </a:xfrm>
          <a:prstGeom prst="rect">
            <a:avLst/>
          </a:prstGeom>
          <a:noFill/>
          <a:ln>
            <a:noFill/>
          </a:ln>
        </p:spPr>
      </p:pic>
      <p:sp>
        <p:nvSpPr>
          <p:cNvPr id="136" name="Google Shape;136;p18"/>
          <p:cNvSpPr txBox="1">
            <a:spLocks noGrp="1"/>
          </p:cNvSpPr>
          <p:nvPr>
            <p:ph type="title"/>
          </p:nvPr>
        </p:nvSpPr>
        <p:spPr>
          <a:xfrm>
            <a:off x="881540" y="210415"/>
            <a:ext cx="7312979" cy="117124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Helvetica Neue"/>
                <a:cs typeface="Arial" panose="020B0604020202020204" pitchFamily="34" charset="0"/>
                <a:sym typeface="Helvetica Neue"/>
              </a:rPr>
              <a:t>Не настільки дрібна: </a:t>
            </a:r>
            <a:r>
              <a:rPr lang="uk" sz="3000" b="1" dirty="0">
                <a:highlight>
                  <a:srgbClr val="B9D6D5"/>
                </a:highlight>
                <a:latin typeface="Arial" panose="020B0604020202020204" pitchFamily="34" charset="0"/>
                <a:ea typeface="Roboto"/>
                <a:cs typeface="Arial" panose="020B0604020202020204" pitchFamily="34" charset="0"/>
                <a:sym typeface="Roboto"/>
              </a:rPr>
              <a:t>наслідки побутової корупції</a:t>
            </a:r>
            <a:endParaRPr sz="3000" b="1" dirty="0">
              <a:highlight>
                <a:srgbClr val="B9D6D5"/>
              </a:highlight>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None/>
            </a:pPr>
            <a:r>
              <a:rPr lang="uk" sz="3000" b="1" dirty="0">
                <a:solidFill>
                  <a:schemeClr val="lt1"/>
                </a:solidFill>
                <a:highlight>
                  <a:srgbClr val="B9D6D5"/>
                </a:highlight>
                <a:latin typeface="Arial" panose="020B0604020202020204" pitchFamily="34" charset="0"/>
                <a:ea typeface="Helvetica Neue"/>
                <a:cs typeface="Arial" panose="020B0604020202020204" pitchFamily="34" charset="0"/>
                <a:sym typeface="Helvetica Neue"/>
              </a:rPr>
              <a:t> </a:t>
            </a:r>
            <a:endParaRPr sz="3000" b="1" dirty="0">
              <a:solidFill>
                <a:schemeClr val="lt1"/>
              </a:solidFill>
              <a:highlight>
                <a:srgbClr val="B9D6D5"/>
              </a:highlight>
              <a:latin typeface="Arial" panose="020B0604020202020204" pitchFamily="34" charset="0"/>
              <a:ea typeface="Helvetica Neue"/>
              <a:cs typeface="Arial" panose="020B0604020202020204" pitchFamily="34" charset="0"/>
              <a:sym typeface="Helvetica Neue"/>
            </a:endParaRPr>
          </a:p>
          <a:p>
            <a:pPr marL="0" lvl="0" indent="0" algn="l" rtl="0">
              <a:lnSpc>
                <a:spcPct val="115000"/>
              </a:lnSpc>
              <a:spcBef>
                <a:spcPts val="0"/>
              </a:spcBef>
              <a:spcAft>
                <a:spcPts val="0"/>
              </a:spcAft>
              <a:buNone/>
            </a:pPr>
            <a:endParaRPr sz="4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10" name="TextBox 9">
            <a:extLst>
              <a:ext uri="{FF2B5EF4-FFF2-40B4-BE49-F238E27FC236}">
                <a16:creationId xmlns:a16="http://schemas.microsoft.com/office/drawing/2014/main" id="{9D0F9C53-3129-42CF-AD42-62F969D56008}"/>
              </a:ext>
            </a:extLst>
          </p:cNvPr>
          <p:cNvSpPr txBox="1"/>
          <p:nvPr/>
        </p:nvSpPr>
        <p:spPr>
          <a:xfrm>
            <a:off x="733424" y="2915455"/>
            <a:ext cx="7461095" cy="1692771"/>
          </a:xfrm>
          <a:prstGeom prst="rect">
            <a:avLst/>
          </a:prstGeom>
          <a:noFill/>
        </p:spPr>
        <p:txBody>
          <a:bodyPr wrap="square">
            <a:spAutoFit/>
          </a:bodyPr>
          <a:lstStyle/>
          <a:p>
            <a:pPr marL="457200" lvl="0" indent="-317500" algn="just" rtl="0">
              <a:spcBef>
                <a:spcPts val="0"/>
              </a:spcBef>
              <a:spcAft>
                <a:spcPts val="600"/>
              </a:spcAft>
              <a:buClr>
                <a:srgbClr val="B9D6D5"/>
              </a:buClr>
              <a:buSzPts val="1400"/>
              <a:buFont typeface="Helvetica Neue"/>
              <a:buChar char="●"/>
            </a:pPr>
            <a:r>
              <a:rPr lang="ru-RU" sz="1400" dirty="0" err="1">
                <a:latin typeface="Arial" panose="020B0604020202020204" pitchFamily="34" charset="0"/>
                <a:ea typeface="Helvetica Neue"/>
                <a:cs typeface="Arial" panose="020B0604020202020204" pitchFamily="34" charset="0"/>
                <a:sym typeface="Helvetica Neue"/>
              </a:rPr>
              <a:t>Корупція</a:t>
            </a:r>
            <a:r>
              <a:rPr lang="ru-RU" sz="1400" dirty="0">
                <a:latin typeface="Arial" panose="020B0604020202020204" pitchFamily="34" charset="0"/>
                <a:ea typeface="Helvetica Neue"/>
                <a:cs typeface="Arial" panose="020B0604020202020204" pitchFamily="34" charset="0"/>
                <a:sym typeface="Helvetica Neue"/>
              </a:rPr>
              <a:t> у </a:t>
            </a:r>
            <a:r>
              <a:rPr lang="ru-RU" sz="1400" dirty="0" err="1">
                <a:latin typeface="Arial" panose="020B0604020202020204" pitchFamily="34" charset="0"/>
                <a:ea typeface="Helvetica Neue"/>
                <a:cs typeface="Arial" panose="020B0604020202020204" pitchFamily="34" charset="0"/>
                <a:sym typeface="Helvetica Neue"/>
              </a:rPr>
              <a:t>сфері</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охорони</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здоров’я</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має</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наслідки</a:t>
            </a:r>
            <a:r>
              <a:rPr lang="ru-RU" sz="1400" dirty="0">
                <a:latin typeface="Arial" panose="020B0604020202020204" pitchFamily="34" charset="0"/>
                <a:ea typeface="Helvetica Neue"/>
                <a:cs typeface="Arial" panose="020B0604020202020204" pitchFamily="34" charset="0"/>
                <a:sym typeface="Helvetica Neue"/>
              </a:rPr>
              <a:t> для </a:t>
            </a:r>
            <a:r>
              <a:rPr lang="ru-RU" sz="1400" dirty="0" err="1">
                <a:latin typeface="Arial" panose="020B0604020202020204" pitchFamily="34" charset="0"/>
                <a:ea typeface="Helvetica Neue"/>
                <a:cs typeface="Arial" panose="020B0604020202020204" pitchFamily="34" charset="0"/>
                <a:sym typeface="Helvetica Neue"/>
              </a:rPr>
              <a:t>життя</a:t>
            </a:r>
            <a:r>
              <a:rPr lang="ru-RU" sz="1400" dirty="0">
                <a:latin typeface="Arial" panose="020B0604020202020204" pitchFamily="34" charset="0"/>
                <a:ea typeface="Helvetica Neue"/>
                <a:cs typeface="Arial" panose="020B0604020202020204" pitchFamily="34" charset="0"/>
                <a:sym typeface="Helvetica Neue"/>
              </a:rPr>
              <a:t> та </a:t>
            </a:r>
            <a:r>
              <a:rPr lang="ru-RU" sz="1400" dirty="0" err="1">
                <a:latin typeface="Arial" panose="020B0604020202020204" pitchFamily="34" charset="0"/>
                <a:ea typeface="Helvetica Neue"/>
                <a:cs typeface="Arial" panose="020B0604020202020204" pitchFamily="34" charset="0"/>
                <a:sym typeface="Helvetica Neue"/>
              </a:rPr>
              <a:t>смерті</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громадян</a:t>
            </a:r>
            <a:endParaRPr lang="ru-RU" sz="1400" dirty="0">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0"/>
              </a:spcBef>
              <a:spcAft>
                <a:spcPts val="600"/>
              </a:spcAft>
              <a:buClr>
                <a:srgbClr val="B9D6D5"/>
              </a:buClr>
              <a:buSzPts val="1400"/>
              <a:buFont typeface="Helvetica Neue"/>
              <a:buChar char="●"/>
            </a:pPr>
            <a:r>
              <a:rPr lang="ru-RU" sz="1400" dirty="0">
                <a:latin typeface="Arial" panose="020B0604020202020204" pitchFamily="34" charset="0"/>
                <a:ea typeface="Helvetica Neue"/>
                <a:cs typeface="Arial" panose="020B0604020202020204" pitchFamily="34" charset="0"/>
                <a:sym typeface="Helvetica Neue"/>
              </a:rPr>
              <a:t>Пагубно </a:t>
            </a:r>
            <a:r>
              <a:rPr lang="ru-RU" sz="1400" dirty="0" err="1">
                <a:latin typeface="Arial" panose="020B0604020202020204" pitchFamily="34" charset="0"/>
                <a:ea typeface="Helvetica Neue"/>
                <a:cs typeface="Arial" panose="020B0604020202020204" pitchFamily="34" charset="0"/>
                <a:sym typeface="Helvetica Neue"/>
              </a:rPr>
              <a:t>впливає</a:t>
            </a:r>
            <a:r>
              <a:rPr lang="ru-RU" sz="1400" dirty="0">
                <a:latin typeface="Arial" panose="020B0604020202020204" pitchFamily="34" charset="0"/>
                <a:ea typeface="Helvetica Neue"/>
                <a:cs typeface="Arial" panose="020B0604020202020204" pitchFamily="34" charset="0"/>
                <a:sym typeface="Helvetica Neue"/>
              </a:rPr>
              <a:t> на </a:t>
            </a:r>
            <a:r>
              <a:rPr lang="ru-RU" sz="1400" dirty="0" err="1">
                <a:latin typeface="Arial" panose="020B0604020202020204" pitchFamily="34" charset="0"/>
                <a:ea typeface="Helvetica Neue"/>
                <a:cs typeface="Arial" panose="020B0604020202020204" pitchFamily="34" charset="0"/>
                <a:sym typeface="Helvetica Neue"/>
              </a:rPr>
              <a:t>економіку</a:t>
            </a:r>
            <a:r>
              <a:rPr lang="ru-RU" sz="1400" dirty="0">
                <a:latin typeface="Arial" panose="020B0604020202020204" pitchFamily="34" charset="0"/>
                <a:ea typeface="Helvetica Neue"/>
                <a:cs typeface="Arial" panose="020B0604020202020204" pitchFamily="34" charset="0"/>
                <a:sym typeface="Helvetica Neue"/>
              </a:rPr>
              <a:t> та </a:t>
            </a:r>
            <a:r>
              <a:rPr lang="ru-RU" sz="1400" dirty="0" err="1">
                <a:latin typeface="Arial" panose="020B0604020202020204" pitchFamily="34" charset="0"/>
                <a:ea typeface="Helvetica Neue"/>
                <a:cs typeface="Arial" panose="020B0604020202020204" pitchFamily="34" charset="0"/>
                <a:sym typeface="Helvetica Neue"/>
              </a:rPr>
              <a:t>діяльність</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бізнесу</a:t>
            </a:r>
            <a:endParaRPr lang="ru-RU" sz="1400" dirty="0">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0"/>
              </a:spcBef>
              <a:spcAft>
                <a:spcPts val="600"/>
              </a:spcAft>
              <a:buClr>
                <a:srgbClr val="B9D6D5"/>
              </a:buClr>
              <a:buSzPts val="1400"/>
              <a:buFont typeface="Helvetica Neue"/>
              <a:buChar char="●"/>
            </a:pPr>
            <a:r>
              <a:rPr lang="ru-RU" sz="1400" dirty="0" err="1">
                <a:latin typeface="Arial" panose="020B0604020202020204" pitchFamily="34" charset="0"/>
                <a:ea typeface="Helvetica Neue"/>
                <a:cs typeface="Arial" panose="020B0604020202020204" pitchFamily="34" charset="0"/>
                <a:sym typeface="Helvetica Neue"/>
              </a:rPr>
              <a:t>Підриває</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ефективність</a:t>
            </a:r>
            <a:r>
              <a:rPr lang="ru-RU" sz="1400" dirty="0">
                <a:latin typeface="Arial" panose="020B0604020202020204" pitchFamily="34" charset="0"/>
                <a:ea typeface="Helvetica Neue"/>
                <a:cs typeface="Arial" panose="020B0604020202020204" pitchFamily="34" charset="0"/>
                <a:sym typeface="Helvetica Neue"/>
              </a:rPr>
              <a:t> державного </a:t>
            </a:r>
            <a:r>
              <a:rPr lang="ru-RU" sz="1400" dirty="0" err="1">
                <a:latin typeface="Arial" panose="020B0604020202020204" pitchFamily="34" charset="0"/>
                <a:ea typeface="Helvetica Neue"/>
                <a:cs typeface="Arial" panose="020B0604020202020204" pitchFamily="34" charset="0"/>
                <a:sym typeface="Helvetica Neue"/>
              </a:rPr>
              <a:t>апарату</a:t>
            </a:r>
            <a:endParaRPr lang="ru-RU" sz="1400" dirty="0">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0"/>
              </a:spcBef>
              <a:spcAft>
                <a:spcPts val="600"/>
              </a:spcAft>
              <a:buClr>
                <a:srgbClr val="B9D6D5"/>
              </a:buClr>
              <a:buSzPts val="1400"/>
              <a:buFont typeface="Helvetica Neue"/>
              <a:buChar char="●"/>
            </a:pPr>
            <a:r>
              <a:rPr lang="ru-RU" sz="1400" dirty="0" err="1">
                <a:latin typeface="Arial" panose="020B0604020202020204" pitchFamily="34" charset="0"/>
                <a:ea typeface="Helvetica Neue"/>
                <a:cs typeface="Arial" panose="020B0604020202020204" pitchFamily="34" charset="0"/>
                <a:sym typeface="Helvetica Neue"/>
              </a:rPr>
              <a:t>Знижує</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довіру</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громадян</a:t>
            </a:r>
            <a:r>
              <a:rPr lang="ru-RU" sz="1400" dirty="0">
                <a:latin typeface="Arial" panose="020B0604020202020204" pitchFamily="34" charset="0"/>
                <a:ea typeface="Helvetica Neue"/>
                <a:cs typeface="Arial" panose="020B0604020202020204" pitchFamily="34" charset="0"/>
                <a:sym typeface="Helvetica Neue"/>
              </a:rPr>
              <a:t> до </a:t>
            </a:r>
            <a:r>
              <a:rPr lang="ru-RU" sz="1400" dirty="0" err="1">
                <a:latin typeface="Arial" panose="020B0604020202020204" pitchFamily="34" charset="0"/>
                <a:ea typeface="Helvetica Neue"/>
                <a:cs typeface="Arial" panose="020B0604020202020204" pitchFamily="34" charset="0"/>
                <a:sym typeface="Helvetica Neue"/>
              </a:rPr>
              <a:t>держави</a:t>
            </a:r>
            <a:r>
              <a:rPr lang="ru-RU" sz="1400" dirty="0">
                <a:latin typeface="Arial" panose="020B0604020202020204" pitchFamily="34" charset="0"/>
                <a:ea typeface="Helvetica Neue"/>
                <a:cs typeface="Arial" panose="020B0604020202020204" pitchFamily="34" charset="0"/>
                <a:sym typeface="Helvetica Neue"/>
              </a:rPr>
              <a:t>, негативно </a:t>
            </a:r>
            <a:r>
              <a:rPr lang="ru-RU" sz="1400" dirty="0" err="1">
                <a:latin typeface="Arial" panose="020B0604020202020204" pitchFamily="34" charset="0"/>
                <a:ea typeface="Helvetica Neue"/>
                <a:cs typeface="Arial" panose="020B0604020202020204" pitchFamily="34" charset="0"/>
                <a:sym typeface="Helvetica Neue"/>
              </a:rPr>
              <a:t>впливає</a:t>
            </a:r>
            <a:r>
              <a:rPr lang="ru-RU" sz="1400" dirty="0">
                <a:latin typeface="Arial" panose="020B0604020202020204" pitchFamily="34" charset="0"/>
                <a:ea typeface="Helvetica Neue"/>
                <a:cs typeface="Arial" panose="020B0604020202020204" pitchFamily="34" charset="0"/>
                <a:sym typeface="Helvetica Neue"/>
              </a:rPr>
              <a:t> на </a:t>
            </a:r>
            <a:r>
              <a:rPr lang="ru-RU" sz="1400" dirty="0" err="1">
                <a:latin typeface="Arial" panose="020B0604020202020204" pitchFamily="34" charset="0"/>
                <a:ea typeface="Helvetica Neue"/>
                <a:cs typeface="Arial" panose="020B0604020202020204" pitchFamily="34" charset="0"/>
                <a:sym typeface="Helvetica Neue"/>
              </a:rPr>
              <a:t>демократію</a:t>
            </a:r>
            <a:r>
              <a:rPr lang="ru-RU" sz="1400" dirty="0">
                <a:latin typeface="Arial" panose="020B0604020202020204" pitchFamily="34" charset="0"/>
                <a:ea typeface="Helvetica Neue"/>
                <a:cs typeface="Arial" panose="020B0604020202020204" pitchFamily="34" charset="0"/>
                <a:sym typeface="Helvetica Neue"/>
              </a:rPr>
              <a:t> та верховенство права</a:t>
            </a:r>
          </a:p>
          <a:p>
            <a:pPr marL="457200" lvl="0" indent="-317500" algn="just" rtl="0">
              <a:spcBef>
                <a:spcPts val="0"/>
              </a:spcBef>
              <a:spcAft>
                <a:spcPts val="600"/>
              </a:spcAft>
              <a:buClr>
                <a:srgbClr val="B9D6D5"/>
              </a:buClr>
              <a:buSzPts val="1400"/>
              <a:buFont typeface="Helvetica Neue"/>
              <a:buChar char="●"/>
            </a:pPr>
            <a:r>
              <a:rPr lang="ru-RU" sz="1400" dirty="0" err="1">
                <a:latin typeface="Arial" panose="020B0604020202020204" pitchFamily="34" charset="0"/>
                <a:ea typeface="Helvetica Neue"/>
                <a:cs typeface="Arial" panose="020B0604020202020204" pitchFamily="34" charset="0"/>
                <a:sym typeface="Helvetica Neue"/>
              </a:rPr>
              <a:t>Завдає</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шкоди</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податковій</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системі</a:t>
            </a:r>
            <a:endParaRPr lang="ru-RU" sz="1400" dirty="0">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p:nvPr/>
        </p:nvSpPr>
        <p:spPr>
          <a:xfrm>
            <a:off x="593850" y="1055600"/>
            <a:ext cx="7956300" cy="1125000"/>
          </a:xfrm>
          <a:prstGeom prst="rect">
            <a:avLst/>
          </a:prstGeom>
          <a:solidFill>
            <a:schemeClr val="lt1"/>
          </a:solidFill>
          <a:ln w="28575"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593850" y="2332033"/>
            <a:ext cx="7956300" cy="839700"/>
          </a:xfrm>
          <a:prstGeom prst="rect">
            <a:avLst/>
          </a:prstGeom>
          <a:solidFill>
            <a:schemeClr val="lt1"/>
          </a:solidFill>
          <a:ln w="28575"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p:nvPr/>
        </p:nvSpPr>
        <p:spPr>
          <a:xfrm>
            <a:off x="593850" y="3365951"/>
            <a:ext cx="7956300" cy="839700"/>
          </a:xfrm>
          <a:prstGeom prst="rect">
            <a:avLst/>
          </a:prstGeom>
          <a:solidFill>
            <a:schemeClr val="lt1"/>
          </a:solidFill>
          <a:ln w="28575"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endParaRPr dirty="0">
              <a:latin typeface="Arial" panose="020B0604020202020204" pitchFamily="34" charset="0"/>
              <a:ea typeface="Helvetica Neue"/>
              <a:cs typeface="Arial" panose="020B0604020202020204" pitchFamily="34" charset="0"/>
              <a:sym typeface="Helvetica Neue"/>
            </a:endParaRPr>
          </a:p>
        </p:txBody>
      </p:sp>
      <p:sp>
        <p:nvSpPr>
          <p:cNvPr id="142" name="Google Shape;142;p19"/>
          <p:cNvSpPr txBox="1"/>
          <p:nvPr/>
        </p:nvSpPr>
        <p:spPr>
          <a:xfrm>
            <a:off x="418700" y="1119850"/>
            <a:ext cx="7791900" cy="954300"/>
          </a:xfrm>
          <a:prstGeom prst="rect">
            <a:avLst/>
          </a:prstGeom>
          <a:noFill/>
          <a:ln>
            <a:noFill/>
          </a:ln>
        </p:spPr>
        <p:txBody>
          <a:bodyPr spcFirstLastPara="1" wrap="square" lIns="91425" tIns="91425" rIns="91425" bIns="91425" anchor="t" anchorCtr="0">
            <a:spAutoFit/>
          </a:bodyPr>
          <a:lstStyle/>
          <a:p>
            <a:pPr marL="457200" marR="0" lvl="0" indent="0" algn="just" rtl="0">
              <a:lnSpc>
                <a:spcPct val="100000"/>
              </a:lnSpc>
              <a:spcBef>
                <a:spcPts val="0"/>
              </a:spcBef>
              <a:spcAft>
                <a:spcPts val="0"/>
              </a:spcAft>
              <a:buNone/>
            </a:pPr>
            <a:r>
              <a:rPr lang="uk" b="1" dirty="0">
                <a:solidFill>
                  <a:schemeClr val="dk1"/>
                </a:solidFill>
                <a:latin typeface="Arial" panose="020B0604020202020204" pitchFamily="34" charset="0"/>
                <a:ea typeface="Helvetica Neue"/>
                <a:cs typeface="Arial" panose="020B0604020202020204" pitchFamily="34" charset="0"/>
                <a:sym typeface="Helvetica Neue"/>
              </a:rPr>
              <a:t>Кейс 1. </a:t>
            </a:r>
            <a:r>
              <a:rPr lang="uk" sz="1200" dirty="0">
                <a:solidFill>
                  <a:schemeClr val="dk1"/>
                </a:solidFill>
                <a:latin typeface="Arial" panose="020B0604020202020204" pitchFamily="34" charset="0"/>
                <a:ea typeface="Helvetica Neue"/>
                <a:cs typeface="Arial" panose="020B0604020202020204" pitchFamily="34" charset="0"/>
                <a:sym typeface="Helvetica Neue"/>
              </a:rPr>
              <a:t>Ви живете у районі, де дуже багато дітей, проте дуже мало дитячих садочків. Вам конче потрібно, щоб ваш трьохрічний син потрапив до садочка, проте черга з малюків дуже велика. Коли ви приходите записуватись - вам пропонують зробити “благодійний внесок”, щоб прискорити чергу і отримати 100% гарантію, що для вашої дитини місце точно знайдеться.</a:t>
            </a:r>
            <a:endParaRPr sz="1800" dirty="0">
              <a:latin typeface="Arial" panose="020B0604020202020204" pitchFamily="34" charset="0"/>
              <a:ea typeface="Helvetica Neue"/>
              <a:cs typeface="Arial" panose="020B0604020202020204" pitchFamily="34" charset="0"/>
              <a:sym typeface="Helvetica Neue"/>
            </a:endParaRPr>
          </a:p>
        </p:txBody>
      </p:sp>
      <p:sp>
        <p:nvSpPr>
          <p:cNvPr id="143" name="Google Shape;143;p19"/>
          <p:cNvSpPr txBox="1">
            <a:spLocks noGrp="1"/>
          </p:cNvSpPr>
          <p:nvPr>
            <p:ph type="title"/>
          </p:nvPr>
        </p:nvSpPr>
        <p:spPr>
          <a:xfrm>
            <a:off x="813475" y="53687"/>
            <a:ext cx="6724800" cy="602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1200" b="1" dirty="0">
                <a:solidFill>
                  <a:srgbClr val="4A86E8"/>
                </a:solidFill>
                <a:latin typeface="Arial" panose="020B0604020202020204" pitchFamily="34" charset="0"/>
                <a:ea typeface="Helvetica Neue"/>
                <a:cs typeface="Arial" panose="020B0604020202020204" pitchFamily="34" charset="0"/>
                <a:sym typeface="Helvetica Neue"/>
              </a:rPr>
              <a:t> </a:t>
            </a:r>
            <a:r>
              <a:rPr lang="uk" sz="2600" b="1" dirty="0">
                <a:latin typeface="Arial" panose="020B0604020202020204" pitchFamily="34" charset="0"/>
                <a:ea typeface="Roboto"/>
                <a:cs typeface="Arial" panose="020B0604020202020204" pitchFamily="34" charset="0"/>
                <a:sym typeface="Roboto"/>
              </a:rPr>
              <a:t>Практична вправа</a:t>
            </a:r>
            <a:r>
              <a:rPr lang="uk" sz="4000" b="1" dirty="0">
                <a:solidFill>
                  <a:schemeClr val="lt1"/>
                </a:solidFill>
                <a:latin typeface="Arial" panose="020B0604020202020204" pitchFamily="34" charset="0"/>
                <a:ea typeface="Roboto"/>
                <a:cs typeface="Arial" panose="020B0604020202020204" pitchFamily="34" charset="0"/>
                <a:sym typeface="Roboto"/>
              </a:rPr>
              <a:t> </a:t>
            </a:r>
            <a:endParaRPr sz="4000" b="1" dirty="0">
              <a:solidFill>
                <a:schemeClr val="lt1"/>
              </a:solidFill>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None/>
            </a:pPr>
            <a:endParaRPr sz="4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145" name="Google Shape;145;p19"/>
          <p:cNvSpPr txBox="1"/>
          <p:nvPr/>
        </p:nvSpPr>
        <p:spPr>
          <a:xfrm>
            <a:off x="902900" y="2386413"/>
            <a:ext cx="7271100" cy="830966"/>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b="1" dirty="0">
                <a:solidFill>
                  <a:schemeClr val="dk1"/>
                </a:solidFill>
                <a:latin typeface="Arial" panose="020B0604020202020204" pitchFamily="34" charset="0"/>
                <a:cs typeface="Arial" panose="020B0604020202020204" pitchFamily="34" charset="0"/>
                <a:sym typeface="Helvetica Neue"/>
              </a:rPr>
              <a:t>Кейс 2. </a:t>
            </a:r>
            <a:r>
              <a:rPr lang="uk" sz="1200" dirty="0">
                <a:solidFill>
                  <a:schemeClr val="dk1"/>
                </a:solidFill>
                <a:latin typeface="Arial" panose="020B0604020202020204" pitchFamily="34" charset="0"/>
                <a:ea typeface="Helvetica Neue"/>
                <a:cs typeface="Arial" panose="020B0604020202020204" pitchFamily="34" charset="0"/>
                <a:sym typeface="Helvetica Neue"/>
              </a:rPr>
              <a:t>Ви хочете отримати водійські права. Зробити це самостійно і безкоштовно не виходить, бо у вас просять хабар за “допомогу” зі складанням іспиту. А після відмови платити – вас спеціально “валять” на тестах. </a:t>
            </a:r>
            <a:endParaRPr dirty="0">
              <a:latin typeface="Arial" panose="020B0604020202020204" pitchFamily="34" charset="0"/>
              <a:ea typeface="Helvetica Neue"/>
              <a:cs typeface="Arial" panose="020B0604020202020204" pitchFamily="34" charset="0"/>
              <a:sym typeface="Helvetica Neue"/>
            </a:endParaRPr>
          </a:p>
        </p:txBody>
      </p:sp>
      <p:sp>
        <p:nvSpPr>
          <p:cNvPr id="147" name="Google Shape;147;p19"/>
          <p:cNvSpPr txBox="1"/>
          <p:nvPr/>
        </p:nvSpPr>
        <p:spPr>
          <a:xfrm>
            <a:off x="902900" y="3435250"/>
            <a:ext cx="7307700" cy="646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b="1" dirty="0">
                <a:solidFill>
                  <a:schemeClr val="dk1"/>
                </a:solidFill>
                <a:latin typeface="Arial" panose="020B0604020202020204" pitchFamily="34" charset="0"/>
                <a:cs typeface="Arial" panose="020B0604020202020204" pitchFamily="34" charset="0"/>
                <a:sym typeface="Helvetica Neue"/>
              </a:rPr>
              <a:t>Кейс 3. </a:t>
            </a:r>
            <a:r>
              <a:rPr lang="uk" sz="1200" dirty="0">
                <a:solidFill>
                  <a:schemeClr val="dk1"/>
                </a:solidFill>
                <a:latin typeface="Arial" panose="020B0604020202020204" pitchFamily="34" charset="0"/>
                <a:ea typeface="Helvetica Neue"/>
                <a:cs typeface="Arial" panose="020B0604020202020204" pitchFamily="34" charset="0"/>
                <a:sym typeface="Helvetica Neue"/>
              </a:rPr>
              <a:t>Під вашим будинком є парк, де ви з сім’єю любите гуляти на вихідних. Одного разу ви приходите і бачите паркан та початок будівельних робіт. </a:t>
            </a:r>
            <a:endParaRPr dirty="0">
              <a:latin typeface="Arial" panose="020B0604020202020204" pitchFamily="34" charset="0"/>
              <a:ea typeface="Helvetica Neue"/>
              <a:cs typeface="Arial" panose="020B0604020202020204" pitchFamily="34" charset="0"/>
              <a:sym typeface="Helvetica Neue"/>
            </a:endParaRPr>
          </a:p>
        </p:txBody>
      </p:sp>
      <p:pic>
        <p:nvPicPr>
          <p:cNvPr id="148" name="Google Shape;148;p19"/>
          <p:cNvPicPr preferRelativeResize="0"/>
          <p:nvPr/>
        </p:nvPicPr>
        <p:blipFill>
          <a:blip r:embed="rId3">
            <a:alphaModFix/>
          </a:blip>
          <a:stretch>
            <a:fillRect/>
          </a:stretch>
        </p:blipFill>
        <p:spPr>
          <a:xfrm>
            <a:off x="0" y="4443414"/>
            <a:ext cx="9144000" cy="7000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p:nvPr/>
        </p:nvSpPr>
        <p:spPr>
          <a:xfrm>
            <a:off x="593850" y="1336248"/>
            <a:ext cx="7956300" cy="850225"/>
          </a:xfrm>
          <a:prstGeom prst="rect">
            <a:avLst/>
          </a:prstGeom>
          <a:solidFill>
            <a:schemeClr val="lt1"/>
          </a:solidFill>
          <a:ln w="28575"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txBox="1"/>
          <p:nvPr/>
        </p:nvSpPr>
        <p:spPr>
          <a:xfrm>
            <a:off x="758250" y="2453974"/>
            <a:ext cx="7791900" cy="954300"/>
          </a:xfrm>
          <a:prstGeom prst="rect">
            <a:avLst/>
          </a:prstGeom>
          <a:noFill/>
          <a:ln>
            <a:noFill/>
          </a:ln>
        </p:spPr>
        <p:txBody>
          <a:bodyPr spcFirstLastPara="1" wrap="square" lIns="91425" tIns="91425" rIns="91425" bIns="91425" anchor="t" anchorCtr="0">
            <a:spAutoFit/>
          </a:bodyPr>
          <a:lstStyle/>
          <a:p>
            <a:pPr marL="457200" marR="0" lvl="0" indent="0" algn="just" rtl="0">
              <a:lnSpc>
                <a:spcPct val="100000"/>
              </a:lnSpc>
              <a:spcBef>
                <a:spcPts val="0"/>
              </a:spcBef>
              <a:spcAft>
                <a:spcPts val="0"/>
              </a:spcAft>
              <a:buNone/>
            </a:pPr>
            <a:r>
              <a:rPr lang="uk" b="1" dirty="0">
                <a:solidFill>
                  <a:schemeClr val="dk1"/>
                </a:solidFill>
                <a:latin typeface="Arial" panose="020B0604020202020204" pitchFamily="34" charset="0"/>
                <a:ea typeface="Helvetica Neue"/>
                <a:cs typeface="Arial" panose="020B0604020202020204" pitchFamily="34" charset="0"/>
                <a:sym typeface="Helvetica Neue"/>
              </a:rPr>
              <a:t>Кейс 1. </a:t>
            </a:r>
            <a:r>
              <a:rPr lang="uk" sz="1200" dirty="0">
                <a:solidFill>
                  <a:schemeClr val="dk1"/>
                </a:solidFill>
                <a:latin typeface="Arial" panose="020B0604020202020204" pitchFamily="34" charset="0"/>
                <a:ea typeface="Helvetica Neue"/>
                <a:cs typeface="Arial" panose="020B0604020202020204" pitchFamily="34" charset="0"/>
                <a:sym typeface="Helvetica Neue"/>
              </a:rPr>
              <a:t>Ви живете у районі, де дуже багато дітей, проте дуже мало дитячих садочків. Вам конче потрібно, щоб ваш трьохрічний син потрапив до садочка, проте черга з малюків дуже велика. Коли ви приходите записуватись - вам пропонують зробити “благодійний внесок”, щоб прискорити чергу і отримати 100% гарантію, що для вашої дитини місце точно знайдеться.</a:t>
            </a:r>
            <a:endParaRPr sz="1800" dirty="0">
              <a:latin typeface="Arial" panose="020B0604020202020204" pitchFamily="34" charset="0"/>
              <a:ea typeface="Helvetica Neue"/>
              <a:cs typeface="Arial" panose="020B0604020202020204" pitchFamily="34" charset="0"/>
              <a:sym typeface="Helvetica Neue"/>
            </a:endParaRPr>
          </a:p>
        </p:txBody>
      </p:sp>
      <p:sp>
        <p:nvSpPr>
          <p:cNvPr id="155" name="Google Shape;155;p20"/>
          <p:cNvSpPr txBox="1">
            <a:spLocks noGrp="1"/>
          </p:cNvSpPr>
          <p:nvPr>
            <p:ph type="title"/>
          </p:nvPr>
        </p:nvSpPr>
        <p:spPr>
          <a:xfrm>
            <a:off x="856875" y="231050"/>
            <a:ext cx="5010525" cy="473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2600" b="1" dirty="0">
                <a:latin typeface="Arial" panose="020B0604020202020204" pitchFamily="34" charset="0"/>
                <a:ea typeface="Roboto"/>
                <a:cs typeface="Arial" panose="020B0604020202020204" pitchFamily="34" charset="0"/>
                <a:sym typeface="Roboto"/>
              </a:rPr>
              <a:t>Практична вправа</a:t>
            </a:r>
            <a:endParaRPr sz="4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156" name="Google Shape;156;p20"/>
          <p:cNvSpPr txBox="1"/>
          <p:nvPr/>
        </p:nvSpPr>
        <p:spPr>
          <a:xfrm>
            <a:off x="936450" y="1373474"/>
            <a:ext cx="7271100" cy="646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b="1" dirty="0">
                <a:solidFill>
                  <a:schemeClr val="dk1"/>
                </a:solidFill>
                <a:latin typeface="Arial" panose="020B0604020202020204" pitchFamily="34" charset="0"/>
                <a:cs typeface="Arial" panose="020B0604020202020204" pitchFamily="34" charset="0"/>
                <a:sym typeface="Helvetica Neue"/>
              </a:rPr>
              <a:t>Кейс 4. </a:t>
            </a:r>
            <a:r>
              <a:rPr lang="uk" sz="1200" dirty="0">
                <a:solidFill>
                  <a:schemeClr val="dk1"/>
                </a:solidFill>
                <a:latin typeface="Arial" panose="020B0604020202020204" pitchFamily="34" charset="0"/>
                <a:ea typeface="Helvetica Neue"/>
                <a:cs typeface="Arial" panose="020B0604020202020204" pitchFamily="34" charset="0"/>
                <a:sym typeface="Helvetica Neue"/>
              </a:rPr>
              <a:t>Ви маєте власний бізнес і ведете його цілком доброчесно та законно. Проте в один з днів до вас приходять правоохоронці, та просять хабар, щоб “не заважати вашій діяльності”.  </a:t>
            </a:r>
            <a:endParaRPr dirty="0">
              <a:latin typeface="Arial" panose="020B0604020202020204" pitchFamily="34" charset="0"/>
              <a:ea typeface="Helvetica Neue"/>
              <a:cs typeface="Arial" panose="020B0604020202020204" pitchFamily="34" charset="0"/>
              <a:sym typeface="Helvetica Neue"/>
            </a:endParaRPr>
          </a:p>
        </p:txBody>
      </p:sp>
      <p:sp>
        <p:nvSpPr>
          <p:cNvPr id="157" name="Google Shape;157;p20"/>
          <p:cNvSpPr/>
          <p:nvPr/>
        </p:nvSpPr>
        <p:spPr>
          <a:xfrm>
            <a:off x="593850" y="2375124"/>
            <a:ext cx="7956300" cy="1300650"/>
          </a:xfrm>
          <a:prstGeom prst="rect">
            <a:avLst/>
          </a:prstGeom>
          <a:solidFill>
            <a:schemeClr val="lt1"/>
          </a:solidFill>
          <a:ln w="28575"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txBox="1"/>
          <p:nvPr/>
        </p:nvSpPr>
        <p:spPr>
          <a:xfrm>
            <a:off x="856874" y="2512674"/>
            <a:ext cx="7350675" cy="1015632"/>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b="1" dirty="0">
                <a:solidFill>
                  <a:schemeClr val="dk1"/>
                </a:solidFill>
                <a:latin typeface="Arial" panose="020B0604020202020204" pitchFamily="34" charset="0"/>
                <a:cs typeface="Arial" panose="020B0604020202020204" pitchFamily="34" charset="0"/>
                <a:sym typeface="Helvetica Neue"/>
              </a:rPr>
              <a:t>Кейс 5. </a:t>
            </a:r>
            <a:r>
              <a:rPr lang="uk" sz="1200" dirty="0">
                <a:solidFill>
                  <a:schemeClr val="dk1"/>
                </a:solidFill>
                <a:latin typeface="Arial" panose="020B0604020202020204" pitchFamily="34" charset="0"/>
                <a:ea typeface="Helvetica Neue"/>
                <a:cs typeface="Arial" panose="020B0604020202020204" pitchFamily="34" charset="0"/>
                <a:sym typeface="Helvetica Neue"/>
              </a:rPr>
              <a:t>Ви активно готуєтеся до сесії. Ваша староста пише у чат групи, що викладач просить скинутися йому «на пляшку хорошого коньяку». У такому разі всій групі він поставить автомати. Індивідуально приймати іспит задарма він відмовляється. Більшість ваших одногрупників ця угода влаштовує, але є ті, хто хоче скласти іспити чесно.</a:t>
            </a:r>
            <a:endParaRPr dirty="0">
              <a:latin typeface="Arial" panose="020B0604020202020204" pitchFamily="34" charset="0"/>
              <a:ea typeface="Helvetica Neue"/>
              <a:cs typeface="Arial" panose="020B0604020202020204" pitchFamily="34" charset="0"/>
              <a:sym typeface="Helvetica Neue"/>
            </a:endParaRPr>
          </a:p>
        </p:txBody>
      </p:sp>
      <p:pic>
        <p:nvPicPr>
          <p:cNvPr id="159" name="Google Shape;159;p20"/>
          <p:cNvPicPr preferRelativeResize="0"/>
          <p:nvPr/>
        </p:nvPicPr>
        <p:blipFill>
          <a:blip r:embed="rId3">
            <a:alphaModFix/>
          </a:blip>
          <a:stretch>
            <a:fillRect/>
          </a:stretch>
        </p:blipFill>
        <p:spPr>
          <a:xfrm>
            <a:off x="0" y="4443414"/>
            <a:ext cx="9144000" cy="7000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1"/>
          <p:cNvSpPr txBox="1">
            <a:spLocks noGrp="1"/>
          </p:cNvSpPr>
          <p:nvPr>
            <p:ph type="title"/>
          </p:nvPr>
        </p:nvSpPr>
        <p:spPr>
          <a:xfrm>
            <a:off x="823875" y="900014"/>
            <a:ext cx="6978995" cy="184318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uk" sz="3400" b="1" dirty="0">
                <a:latin typeface="Arial" panose="020B0604020202020204" pitchFamily="34" charset="0"/>
                <a:ea typeface="Roboto"/>
                <a:cs typeface="Arial" panose="020B0604020202020204" pitchFamily="34" charset="0"/>
                <a:sym typeface="Roboto"/>
              </a:rPr>
              <a:t>Методи та інструменти</a:t>
            </a:r>
            <a:endParaRPr sz="3400" b="1" dirty="0">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Clr>
                <a:schemeClr val="dk1"/>
              </a:buClr>
              <a:buSzPts val="1100"/>
              <a:buFont typeface="Arial"/>
              <a:buNone/>
            </a:pPr>
            <a:r>
              <a:rPr lang="uk" sz="3400" b="1" dirty="0">
                <a:latin typeface="Arial" panose="020B0604020202020204" pitchFamily="34" charset="0"/>
                <a:ea typeface="Roboto"/>
                <a:cs typeface="Arial" panose="020B0604020202020204" pitchFamily="34" charset="0"/>
                <a:sym typeface="Roboto"/>
              </a:rPr>
              <a:t>боротьби з побутовою корупцією </a:t>
            </a:r>
            <a:endParaRPr sz="3400" b="1" dirty="0">
              <a:latin typeface="Arial" panose="020B0604020202020204" pitchFamily="34" charset="0"/>
              <a:ea typeface="Roboto"/>
              <a:cs typeface="Arial" panose="020B0604020202020204" pitchFamily="34" charset="0"/>
              <a:sym typeface="Roboto"/>
            </a:endParaRPr>
          </a:p>
        </p:txBody>
      </p:sp>
      <p:sp>
        <p:nvSpPr>
          <p:cNvPr id="166" name="Google Shape;166;p21"/>
          <p:cNvSpPr/>
          <p:nvPr/>
        </p:nvSpPr>
        <p:spPr>
          <a:xfrm>
            <a:off x="8138575" y="-44925"/>
            <a:ext cx="1005600" cy="52110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0" y="4671475"/>
            <a:ext cx="3092100" cy="472200"/>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7" name="Google Shape;177;p22"/>
          <p:cNvSpPr txBox="1">
            <a:spLocks noGrp="1"/>
          </p:cNvSpPr>
          <p:nvPr>
            <p:ph type="title"/>
          </p:nvPr>
        </p:nvSpPr>
        <p:spPr>
          <a:xfrm>
            <a:off x="886425" y="230801"/>
            <a:ext cx="75666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2800" b="1" dirty="0">
                <a:latin typeface="Arial" panose="020B0604020202020204" pitchFamily="34" charset="0"/>
                <a:ea typeface="Roboto"/>
                <a:cs typeface="Arial" panose="020B0604020202020204" pitchFamily="34" charset="0"/>
                <a:sym typeface="Roboto"/>
              </a:rPr>
              <a:t>Боротьба  з побутовою корупцією</a:t>
            </a:r>
            <a:endParaRPr sz="2100" b="1" dirty="0">
              <a:latin typeface="Arial" panose="020B0604020202020204" pitchFamily="34" charset="0"/>
              <a:ea typeface="Roboto"/>
              <a:cs typeface="Arial" panose="020B0604020202020204" pitchFamily="34" charset="0"/>
              <a:sym typeface="Roboto"/>
            </a:endParaRPr>
          </a:p>
        </p:txBody>
      </p:sp>
      <p:sp>
        <p:nvSpPr>
          <p:cNvPr id="178" name="Google Shape;178;p22"/>
          <p:cNvSpPr txBox="1"/>
          <p:nvPr/>
        </p:nvSpPr>
        <p:spPr>
          <a:xfrm>
            <a:off x="910700" y="962650"/>
            <a:ext cx="7250320" cy="1104888"/>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uk" sz="1600" b="1" dirty="0">
                <a:solidFill>
                  <a:schemeClr val="dk1"/>
                </a:solidFill>
                <a:latin typeface="Arial" panose="020B0604020202020204" pitchFamily="34" charset="0"/>
                <a:ea typeface="Helvetica Neue"/>
                <a:cs typeface="Arial" panose="020B0604020202020204" pitchFamily="34" charset="0"/>
                <a:sym typeface="Helvetica Neue"/>
              </a:rPr>
              <a:t>Реорганізація процесу</a:t>
            </a:r>
          </a:p>
          <a:p>
            <a:pPr marL="0" lvl="0" indent="0" algn="just" rtl="0">
              <a:lnSpc>
                <a:spcPct val="115000"/>
              </a:lnSpc>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Зменшення кількості державних вимог і сприяння їх дотриманню через перепроектування, усунення зайвих кроків і використання технологій. Може включати гармонізацію законів, правил і процедур, спрощення вимог до документації.</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179" name="Google Shape;179;p22"/>
          <p:cNvSpPr txBox="1"/>
          <p:nvPr/>
        </p:nvSpPr>
        <p:spPr>
          <a:xfrm>
            <a:off x="886425" y="2067538"/>
            <a:ext cx="7274595" cy="1104888"/>
          </a:xfrm>
          <a:prstGeom prst="rect">
            <a:avLst/>
          </a:prstGeom>
          <a:noFill/>
          <a:ln>
            <a:noFill/>
          </a:ln>
        </p:spPr>
        <p:txBody>
          <a:bodyPr spcFirstLastPara="1" wrap="square" lIns="91425" tIns="91425" rIns="91425" bIns="91425" anchor="t" anchorCtr="0">
            <a:spAutoFit/>
          </a:bodyPr>
          <a:lstStyle/>
          <a:p>
            <a:pPr algn="just">
              <a:lnSpc>
                <a:spcPct val="115000"/>
              </a:lnSpc>
            </a:pPr>
            <a:r>
              <a:rPr lang="uk" sz="1600" b="1" dirty="0">
                <a:solidFill>
                  <a:schemeClr val="dk1"/>
                </a:solidFill>
                <a:latin typeface="Arial" panose="020B0604020202020204" pitchFamily="34" charset="0"/>
                <a:cs typeface="Arial" panose="020B0604020202020204" pitchFamily="34" charset="0"/>
                <a:sym typeface="Helvetica Neue"/>
              </a:rPr>
              <a:t>Єдине вікно</a:t>
            </a:r>
            <a:endParaRPr sz="1600" b="1" dirty="0">
              <a:solidFill>
                <a:schemeClr val="dk1"/>
              </a:solidFill>
              <a:latin typeface="Arial" panose="020B0604020202020204" pitchFamily="34" charset="0"/>
              <a:cs typeface="Arial" panose="020B0604020202020204" pitchFamily="34" charset="0"/>
              <a:sym typeface="Helvetica Neue"/>
            </a:endParaRPr>
          </a:p>
          <a:p>
            <a:pPr marL="0" lvl="0" indent="0" algn="just" rtl="0">
              <a:lnSpc>
                <a:spcPct val="115000"/>
              </a:lnSpc>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Об’єднує низку державних послуг, включаючи реєстрацію бізнесу, післяреєстраційні процедури в податкових органах, видачу документів, ліцензій та дозволів. забезпечує простішу, швидшу та прозорішу взаємодію громадян і держави.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180" name="Google Shape;180;p22"/>
          <p:cNvSpPr txBox="1"/>
          <p:nvPr/>
        </p:nvSpPr>
        <p:spPr>
          <a:xfrm>
            <a:off x="910700" y="3243069"/>
            <a:ext cx="7250320" cy="1104888"/>
          </a:xfrm>
          <a:prstGeom prst="rect">
            <a:avLst/>
          </a:prstGeom>
          <a:noFill/>
          <a:ln>
            <a:noFill/>
          </a:ln>
        </p:spPr>
        <p:txBody>
          <a:bodyPr spcFirstLastPara="1" wrap="square" lIns="91425" tIns="91425" rIns="91425" bIns="91425" anchor="t" anchorCtr="0">
            <a:spAutoFit/>
          </a:bodyPr>
          <a:lstStyle/>
          <a:p>
            <a:pPr lvl="0" indent="0" algn="just">
              <a:lnSpc>
                <a:spcPct val="115000"/>
              </a:lnSpc>
              <a:spcBef>
                <a:spcPts val="0"/>
              </a:spcBef>
              <a:spcAft>
                <a:spcPts val="0"/>
              </a:spcAft>
              <a:buNone/>
            </a:pPr>
            <a:r>
              <a:rPr lang="uk" sz="1600" b="1" dirty="0">
                <a:solidFill>
                  <a:schemeClr val="dk1"/>
                </a:solidFill>
                <a:latin typeface="Arial" panose="020B0604020202020204" pitchFamily="34" charset="0"/>
                <a:cs typeface="Arial" panose="020B0604020202020204" pitchFamily="34" charset="0"/>
                <a:sym typeface="Helvetica Neue"/>
              </a:rPr>
              <a:t>Обмін даними та стандартизація</a:t>
            </a:r>
            <a:endParaRPr sz="1600" b="1" dirty="0">
              <a:solidFill>
                <a:schemeClr val="dk1"/>
              </a:solidFill>
              <a:latin typeface="Arial" panose="020B0604020202020204" pitchFamily="34" charset="0"/>
              <a:cs typeface="Arial" panose="020B0604020202020204" pitchFamily="34" charset="0"/>
              <a:sym typeface="Helvetica Neue"/>
            </a:endParaRPr>
          </a:p>
          <a:p>
            <a:pPr marL="0" lvl="0" indent="0" algn="just" rtl="0">
              <a:lnSpc>
                <a:spcPct val="115000"/>
              </a:lnSpc>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Від бізнесу часто вимагають подавати ту саму документацію до різних державних установ у різних форматах. Обмін даними та стандартизація форматів між цими агентствами значною мірою зменшує адміністративне навантаження на компанії.</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90" name="Google Shape;190;p23"/>
          <p:cNvSpPr txBox="1">
            <a:spLocks noGrp="1"/>
          </p:cNvSpPr>
          <p:nvPr>
            <p:ph type="title"/>
          </p:nvPr>
        </p:nvSpPr>
        <p:spPr>
          <a:xfrm>
            <a:off x="861060" y="205740"/>
            <a:ext cx="70713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Боротьба  з побутовою корупцією</a:t>
            </a:r>
            <a:endParaRPr sz="3000" b="1" dirty="0">
              <a:latin typeface="Arial" panose="020B0604020202020204" pitchFamily="34" charset="0"/>
              <a:ea typeface="Roboto"/>
              <a:cs typeface="Arial" panose="020B0604020202020204" pitchFamily="34" charset="0"/>
              <a:sym typeface="Roboto"/>
            </a:endParaRPr>
          </a:p>
        </p:txBody>
      </p:sp>
      <p:sp>
        <p:nvSpPr>
          <p:cNvPr id="191" name="Google Shape;191;p23"/>
          <p:cNvSpPr txBox="1"/>
          <p:nvPr/>
        </p:nvSpPr>
        <p:spPr>
          <a:xfrm>
            <a:off x="861060" y="963536"/>
            <a:ext cx="7376160" cy="174198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uk" sz="1600" b="1" dirty="0">
                <a:solidFill>
                  <a:schemeClr val="dk1"/>
                </a:solidFill>
                <a:latin typeface="Arial" panose="020B0604020202020204" pitchFamily="34" charset="0"/>
                <a:ea typeface="Helvetica Neue"/>
                <a:cs typeface="Arial" panose="020B0604020202020204" pitchFamily="34" charset="0"/>
                <a:sym typeface="Helvetica Neue"/>
              </a:rPr>
              <a:t>Електронний уряд</a:t>
            </a:r>
            <a:endParaRPr sz="1600" b="1"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Цифровізація державних послуг сприяє боротьбі з корупцією шляхом зменшення свободи дій державних службовців, підвищення прозорості та спрощення бюрократичних процесів. Оскільки дрібна корупція зазвичай виникає в особистих ситуаціях, інформаційно-комунікаційні технології (ІКТ) можуть зменшити можливості для хабарництва, обмежуючи пряму взаємодію між користувачами послуг і постачальниками послуг.</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192" name="Google Shape;192;p23"/>
          <p:cNvSpPr txBox="1"/>
          <p:nvPr/>
        </p:nvSpPr>
        <p:spPr>
          <a:xfrm>
            <a:off x="884247" y="2688059"/>
            <a:ext cx="7375505" cy="1317253"/>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uk" sz="1600" b="1" dirty="0">
                <a:solidFill>
                  <a:schemeClr val="dk1"/>
                </a:solidFill>
                <a:latin typeface="Arial" panose="020B0604020202020204" pitchFamily="34" charset="0"/>
                <a:ea typeface="Helvetica Neue"/>
                <a:cs typeface="Arial" panose="020B0604020202020204" pitchFamily="34" charset="0"/>
                <a:sym typeface="Helvetica Neue"/>
              </a:rPr>
              <a:t>Залучення зацікавлених сторін</a:t>
            </a:r>
            <a:endParaRPr sz="1600" b="1"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гарантує, що реформи, спрямовані на зменшення бюрократичних процедур і спрощення бюрократичних процесів, вирішують правильні питання. До прикладу - громадські консультації, як у Великій Британії, де громадяни можуть вносити пропозиції щодо зменшення бюрократії та спрощення правил на спеціальному веб-сайті.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90" name="Google Shape;190;p23"/>
          <p:cNvSpPr txBox="1">
            <a:spLocks noGrp="1"/>
          </p:cNvSpPr>
          <p:nvPr>
            <p:ph type="title"/>
          </p:nvPr>
        </p:nvSpPr>
        <p:spPr>
          <a:xfrm>
            <a:off x="861060" y="205740"/>
            <a:ext cx="70713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Боротьба  з побутовою корупцією</a:t>
            </a:r>
            <a:endParaRPr sz="3000" b="1" dirty="0">
              <a:latin typeface="Arial" panose="020B0604020202020204" pitchFamily="34" charset="0"/>
              <a:ea typeface="Roboto"/>
              <a:cs typeface="Arial" panose="020B0604020202020204" pitchFamily="34" charset="0"/>
              <a:sym typeface="Roboto"/>
            </a:endParaRPr>
          </a:p>
        </p:txBody>
      </p:sp>
      <p:sp>
        <p:nvSpPr>
          <p:cNvPr id="193" name="Google Shape;193;p23"/>
          <p:cNvSpPr txBox="1"/>
          <p:nvPr/>
        </p:nvSpPr>
        <p:spPr>
          <a:xfrm>
            <a:off x="746760" y="1173418"/>
            <a:ext cx="7654290" cy="3299334"/>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uk" sz="1600" b="1" dirty="0">
                <a:solidFill>
                  <a:schemeClr val="dk1"/>
                </a:solidFill>
                <a:latin typeface="Arial" panose="020B0604020202020204" pitchFamily="34" charset="0"/>
                <a:ea typeface="Helvetica Neue"/>
                <a:cs typeface="Arial" panose="020B0604020202020204" pitchFamily="34" charset="0"/>
                <a:sym typeface="Helvetica Neue"/>
              </a:rPr>
              <a:t>Нові технології та інновації</a:t>
            </a:r>
            <a:endParaRPr sz="1600" b="1"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0"/>
              </a:spcBef>
              <a:spcAft>
                <a:spcPts val="0"/>
              </a:spcAft>
              <a:buNone/>
            </a:pPr>
            <a:r>
              <a:rPr lang="uk" sz="1600" dirty="0">
                <a:solidFill>
                  <a:schemeClr val="dk1"/>
                </a:solidFill>
                <a:latin typeface="Arial" panose="020B0604020202020204" pitchFamily="34" charset="0"/>
                <a:ea typeface="Helvetica Neue"/>
                <a:cs typeface="Arial" panose="020B0604020202020204" pitchFamily="34" charset="0"/>
                <a:sym typeface="Helvetica Neue"/>
              </a:rPr>
              <a:t>Такі інструменти, як цифрові державні послуги, краудсорсингові платформи, портали прозорості, відкриті дані тощо мають великий потенціал для підтримки боротьби з корупцією шляхом сприяння громадському контролю, прозорості та підзвітності, сприяння адвокації та участі громадян, а також тіснішій взаємодії між урядом і громадянами. </a:t>
            </a:r>
          </a:p>
          <a:p>
            <a:pPr marL="0" lvl="0" indent="0" algn="just" rtl="0">
              <a:lnSpc>
                <a:spcPct val="115000"/>
              </a:lnSpc>
              <a:spcBef>
                <a:spcPts val="0"/>
              </a:spcBef>
              <a:spcAft>
                <a:spcPts val="0"/>
              </a:spcAft>
              <a:buNone/>
            </a:pPr>
            <a:endParaRPr sz="16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0"/>
              </a:spcBef>
              <a:spcAft>
                <a:spcPts val="0"/>
              </a:spcAft>
              <a:buNone/>
            </a:pPr>
            <a:r>
              <a:rPr lang="ru-RU" sz="1600" b="1" dirty="0" err="1">
                <a:latin typeface="Arial" panose="020B0604020202020204" pitchFamily="34" charset="0"/>
                <a:cs typeface="Arial" panose="020B0604020202020204" pitchFamily="34" charset="0"/>
              </a:rPr>
              <a:t>Антикорупційна</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просвіта</a:t>
            </a:r>
            <a:r>
              <a:rPr lang="ru-RU" sz="1600" b="1" dirty="0">
                <a:latin typeface="Arial" panose="020B0604020202020204" pitchFamily="34" charset="0"/>
                <a:cs typeface="Arial" panose="020B0604020202020204" pitchFamily="34" charset="0"/>
              </a:rPr>
              <a:t> та </a:t>
            </a:r>
            <a:r>
              <a:rPr lang="ru-RU" sz="1600" b="1" dirty="0" err="1">
                <a:latin typeface="Arial" panose="020B0604020202020204" pitchFamily="34" charset="0"/>
                <a:cs typeface="Arial" panose="020B0604020202020204" pitchFamily="34" charset="0"/>
              </a:rPr>
              <a:t>навчання</a:t>
            </a:r>
            <a:endParaRPr lang="ru-RU" sz="1600" b="1" dirty="0">
              <a:latin typeface="Arial" panose="020B0604020202020204" pitchFamily="34" charset="0"/>
              <a:cs typeface="Arial" panose="020B0604020202020204" pitchFamily="34" charset="0"/>
            </a:endParaRPr>
          </a:p>
          <a:p>
            <a:pPr marL="0" lvl="0" indent="0" algn="just" rtl="0">
              <a:lnSpc>
                <a:spcPct val="115000"/>
              </a:lnSpc>
              <a:spcBef>
                <a:spcPts val="0"/>
              </a:spcBef>
              <a:spcAft>
                <a:spcPts val="0"/>
              </a:spcAft>
              <a:buNone/>
            </a:pPr>
            <a:r>
              <a:rPr lang="ru-RU" sz="1600" dirty="0">
                <a:latin typeface="Arial" panose="020B0604020202020204" pitchFamily="34" charset="0"/>
                <a:cs typeface="Arial" panose="020B0604020202020204" pitchFamily="34" charset="0"/>
              </a:rPr>
              <a:t> статистика </a:t>
            </a:r>
            <a:r>
              <a:rPr lang="ru-RU" sz="1600" dirty="0" err="1">
                <a:latin typeface="Arial" panose="020B0604020202020204" pitchFamily="34" charset="0"/>
                <a:cs typeface="Arial" panose="020B0604020202020204" pitchFamily="34" charset="0"/>
              </a:rPr>
              <a:t>демонструє</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що</a:t>
            </a:r>
            <a:r>
              <a:rPr lang="ru-RU" sz="1600" dirty="0">
                <a:latin typeface="Arial" panose="020B0604020202020204" pitchFamily="34" charset="0"/>
                <a:cs typeface="Arial" panose="020B0604020202020204" pitchFamily="34" charset="0"/>
              </a:rPr>
              <a:t> часто </a:t>
            </a:r>
            <a:r>
              <a:rPr lang="ru-RU" sz="1600" dirty="0" err="1">
                <a:latin typeface="Arial" panose="020B0604020202020204" pitchFamily="34" charset="0"/>
                <a:cs typeface="Arial" panose="020B0604020202020204" pitchFamily="34" charset="0"/>
              </a:rPr>
              <a:t>громадяни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практикують</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побутову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корупцію</a:t>
            </a:r>
            <a:r>
              <a:rPr lang="ru-RU" sz="1600" dirty="0">
                <a:latin typeface="Arial" panose="020B0604020202020204" pitchFamily="34" charset="0"/>
                <a:cs typeface="Arial" panose="020B0604020202020204" pitchFamily="34" charset="0"/>
              </a:rPr>
              <a:t> через брак </a:t>
            </a:r>
            <a:r>
              <a:rPr lang="ru-RU" sz="1600" dirty="0" err="1">
                <a:latin typeface="Arial" panose="020B0604020202020204" pitchFamily="34" charset="0"/>
                <a:cs typeface="Arial" panose="020B0604020202020204" pitchFamily="34" charset="0"/>
              </a:rPr>
              <a:t>знань</a:t>
            </a:r>
            <a:r>
              <a:rPr lang="ru-RU" sz="1600" dirty="0">
                <a:latin typeface="Arial" panose="020B0604020202020204" pitchFamily="34" charset="0"/>
                <a:cs typeface="Arial" panose="020B0604020202020204" pitchFamily="34" charset="0"/>
              </a:rPr>
              <a:t> як про прояви </a:t>
            </a:r>
            <a:r>
              <a:rPr lang="ru-RU" sz="1600" dirty="0" err="1">
                <a:latin typeface="Arial" panose="020B0604020202020204" pitchFamily="34" charset="0"/>
                <a:cs typeface="Arial" panose="020B0604020202020204" pitchFamily="34" charset="0"/>
              </a:rPr>
              <a:t>корупції</a:t>
            </a:r>
            <a:r>
              <a:rPr lang="ru-RU" sz="1600" dirty="0">
                <a:latin typeface="Arial" panose="020B0604020202020204" pitchFamily="34" charset="0"/>
                <a:cs typeface="Arial" panose="020B0604020202020204" pitchFamily="34" charset="0"/>
              </a:rPr>
              <a:t>, так і про </a:t>
            </a:r>
            <a:r>
              <a:rPr lang="ru-RU" sz="1600" dirty="0" err="1">
                <a:latin typeface="Arial" panose="020B0604020202020204" pitchFamily="34" charset="0"/>
                <a:cs typeface="Arial" panose="020B0604020202020204" pitchFamily="34" charset="0"/>
              </a:rPr>
              <a:t>законні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альтернативні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способи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вирішення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своїх</a:t>
            </a:r>
            <a:r>
              <a:rPr lang="ru-RU" sz="1600" dirty="0">
                <a:latin typeface="Arial" panose="020B0604020202020204" pitchFamily="34" charset="0"/>
                <a:cs typeface="Arial" panose="020B0604020202020204" pitchFamily="34" charset="0"/>
              </a:rPr>
              <a:t> проблем.</a:t>
            </a:r>
            <a:endParaRPr sz="16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3930578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24"/>
          <p:cNvSpPr txBox="1">
            <a:spLocks noGrp="1"/>
          </p:cNvSpPr>
          <p:nvPr>
            <p:ph type="title"/>
          </p:nvPr>
        </p:nvSpPr>
        <p:spPr>
          <a:xfrm>
            <a:off x="882300" y="196644"/>
            <a:ext cx="75666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Helvetica Neue"/>
                <a:cs typeface="Arial" panose="020B0604020202020204" pitchFamily="34" charset="0"/>
                <a:sym typeface="Helvetica Neue"/>
              </a:rPr>
              <a:t>Вправа 1</a:t>
            </a:r>
            <a:endParaRPr sz="3000" b="1" dirty="0">
              <a:solidFill>
                <a:schemeClr val="lt1"/>
              </a:solidFill>
              <a:latin typeface="Arial" panose="020B0604020202020204" pitchFamily="34" charset="0"/>
              <a:ea typeface="Helvetica Neue"/>
              <a:cs typeface="Arial" panose="020B0604020202020204" pitchFamily="34" charset="0"/>
              <a:sym typeface="Helvetica Neue"/>
            </a:endParaRPr>
          </a:p>
        </p:txBody>
      </p:sp>
      <p:pic>
        <p:nvPicPr>
          <p:cNvPr id="201" name="Google Shape;201;p24"/>
          <p:cNvPicPr preferRelativeResize="0"/>
          <p:nvPr/>
        </p:nvPicPr>
        <p:blipFill>
          <a:blip r:embed="rId3">
            <a:alphaModFix/>
          </a:blip>
          <a:stretch>
            <a:fillRect/>
          </a:stretch>
        </p:blipFill>
        <p:spPr>
          <a:xfrm>
            <a:off x="8071325" y="423350"/>
            <a:ext cx="631225" cy="596150"/>
          </a:xfrm>
          <a:prstGeom prst="rect">
            <a:avLst/>
          </a:prstGeom>
          <a:noFill/>
          <a:ln>
            <a:noFill/>
          </a:ln>
        </p:spPr>
      </p:pic>
      <p:sp>
        <p:nvSpPr>
          <p:cNvPr id="202" name="Google Shape;202;p24"/>
          <p:cNvSpPr txBox="1"/>
          <p:nvPr/>
        </p:nvSpPr>
        <p:spPr>
          <a:xfrm>
            <a:off x="882300" y="727223"/>
            <a:ext cx="344586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3000" dirty="0">
                <a:highlight>
                  <a:srgbClr val="B9D6D5"/>
                </a:highlight>
                <a:latin typeface="Arial" panose="020B0604020202020204" pitchFamily="34" charset="0"/>
                <a:ea typeface="Helvetica Neue"/>
                <a:cs typeface="Arial" panose="020B0604020202020204" pitchFamily="34" charset="0"/>
                <a:sym typeface="Helvetica Neue"/>
              </a:rPr>
              <a:t>Корупція чи ні? </a:t>
            </a:r>
            <a:endParaRPr sz="3000" dirty="0">
              <a:highlight>
                <a:srgbClr val="B9D6D5"/>
              </a:highlight>
              <a:latin typeface="Arial" panose="020B0604020202020204" pitchFamily="34" charset="0"/>
              <a:ea typeface="Helvetica Neue"/>
              <a:cs typeface="Arial" panose="020B0604020202020204" pitchFamily="34" charset="0"/>
              <a:sym typeface="Helvetica Neue"/>
            </a:endParaRPr>
          </a:p>
        </p:txBody>
      </p:sp>
      <p:sp>
        <p:nvSpPr>
          <p:cNvPr id="203" name="Google Shape;203;p24"/>
          <p:cNvSpPr txBox="1"/>
          <p:nvPr/>
        </p:nvSpPr>
        <p:spPr>
          <a:xfrm>
            <a:off x="765055" y="1600258"/>
            <a:ext cx="7537690" cy="2124000"/>
          </a:xfrm>
          <a:prstGeom prst="rect">
            <a:avLst/>
          </a:prstGeom>
          <a:noFill/>
          <a:ln>
            <a:noFill/>
          </a:ln>
        </p:spPr>
        <p:txBody>
          <a:bodyPr spcFirstLastPara="1" wrap="square" lIns="91425" tIns="91425" rIns="91425" bIns="91425" anchor="t" anchorCtr="0">
            <a:spAutoFit/>
          </a:bodyPr>
          <a:lstStyle/>
          <a:p>
            <a:pPr marL="457200" lvl="0" indent="-317500" algn="just" rtl="0">
              <a:spcBef>
                <a:spcPts val="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чиновник підвіз у вихідний день на службовій автівці своїх друзів на вечірку</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400" dirty="0">
              <a:solidFill>
                <a:schemeClr val="dk1"/>
              </a:solidFill>
              <a:highlight>
                <a:srgbClr val="FFFF00"/>
              </a:highlight>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пацієнт подякував після завершення вдалого лікування лікарю, подарувавши букет квітів з власного саду</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0" algn="just" rtl="0">
              <a:spcBef>
                <a:spcPts val="0"/>
              </a:spcBef>
              <a:spcAft>
                <a:spcPts val="0"/>
              </a:spcAft>
              <a:buNone/>
            </a:pP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громадянина відмовились лікувати, оскільки він не «вніс обов’язковий благодійний внесок»</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0" algn="just" rtl="0">
              <a:spcBef>
                <a:spcPts val="0"/>
              </a:spcBef>
              <a:spcAft>
                <a:spcPts val="0"/>
              </a:spcAft>
              <a:buNone/>
            </a:pP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родичка мера виграла конкурс і стала директором школи</a:t>
            </a:r>
            <a:endParaRPr sz="1400" dirty="0">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874130" y="242252"/>
            <a:ext cx="75666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2600" b="1" dirty="0">
                <a:latin typeface="Arial" panose="020B0604020202020204" pitchFamily="34" charset="0"/>
                <a:ea typeface="Roboto"/>
                <a:cs typeface="Arial" panose="020B0604020202020204" pitchFamily="34" charset="0"/>
                <a:sym typeface="Roboto"/>
              </a:rPr>
              <a:t>Вправа 2</a:t>
            </a:r>
            <a:endParaRPr sz="2100" b="1" dirty="0">
              <a:solidFill>
                <a:schemeClr val="lt1"/>
              </a:solidFill>
              <a:latin typeface="Arial" panose="020B0604020202020204" pitchFamily="34" charset="0"/>
              <a:ea typeface="Roboto"/>
              <a:cs typeface="Arial" panose="020B0604020202020204" pitchFamily="34" charset="0"/>
              <a:sym typeface="Roboto"/>
            </a:endParaRPr>
          </a:p>
        </p:txBody>
      </p:sp>
      <p:pic>
        <p:nvPicPr>
          <p:cNvPr id="209" name="Google Shape;209;p25"/>
          <p:cNvPicPr preferRelativeResize="0"/>
          <p:nvPr/>
        </p:nvPicPr>
        <p:blipFill>
          <a:blip r:embed="rId3">
            <a:alphaModFix/>
          </a:blip>
          <a:stretch>
            <a:fillRect/>
          </a:stretch>
        </p:blipFill>
        <p:spPr>
          <a:xfrm>
            <a:off x="8071325" y="423350"/>
            <a:ext cx="631225" cy="596150"/>
          </a:xfrm>
          <a:prstGeom prst="rect">
            <a:avLst/>
          </a:prstGeom>
          <a:noFill/>
          <a:ln>
            <a:noFill/>
          </a:ln>
        </p:spPr>
      </p:pic>
      <p:sp>
        <p:nvSpPr>
          <p:cNvPr id="210" name="Google Shape;210;p25"/>
          <p:cNvSpPr txBox="1"/>
          <p:nvPr/>
        </p:nvSpPr>
        <p:spPr>
          <a:xfrm>
            <a:off x="976136" y="2013293"/>
            <a:ext cx="7017244" cy="1262100"/>
          </a:xfrm>
          <a:prstGeom prst="rect">
            <a:avLst/>
          </a:prstGeom>
          <a:noFill/>
          <a:ln>
            <a:noFill/>
          </a:ln>
        </p:spPr>
        <p:txBody>
          <a:bodyPr spcFirstLastPara="1" wrap="square" lIns="91425" tIns="91425" rIns="91425" bIns="91425" anchor="t" anchorCtr="0">
            <a:spAutoFit/>
          </a:bodyPr>
          <a:lstStyle/>
          <a:p>
            <a:pPr marL="457200" lvl="0" indent="-317500" algn="just" rtl="0">
              <a:spcBef>
                <a:spcPts val="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Чи вважає громадськість та представники бізнесу повсякденну побутову корупцію великою проблемою?</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0" algn="just" rtl="0">
              <a:spcBef>
                <a:spcPts val="0"/>
              </a:spcBef>
              <a:spcAft>
                <a:spcPts val="0"/>
              </a:spcAft>
              <a:buNone/>
            </a:pP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Наскільки часто громадяни стикаються з корупційними практиками в школах, лікарнях?</a:t>
            </a:r>
            <a:endParaRPr sz="1400" dirty="0"/>
          </a:p>
        </p:txBody>
      </p:sp>
      <p:sp>
        <p:nvSpPr>
          <p:cNvPr id="211" name="Google Shape;211;p25"/>
          <p:cNvSpPr txBox="1"/>
          <p:nvPr/>
        </p:nvSpPr>
        <p:spPr>
          <a:xfrm>
            <a:off x="874130" y="766388"/>
            <a:ext cx="7590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400" dirty="0">
                <a:latin typeface="Arial" panose="020B0604020202020204" pitchFamily="34" charset="0"/>
                <a:ea typeface="Helvetica Neue"/>
                <a:cs typeface="Arial" panose="020B0604020202020204" pitchFamily="34" charset="0"/>
                <a:sym typeface="Helvetica Neue"/>
              </a:rPr>
              <a:t>Розгляньте результати дослідження</a:t>
            </a:r>
            <a:endParaRPr sz="1400" dirty="0">
              <a:latin typeface="Arial" panose="020B0604020202020204" pitchFamily="34" charset="0"/>
              <a:ea typeface="Helvetica Neue"/>
              <a:cs typeface="Arial" panose="020B0604020202020204" pitchFamily="34" charset="0"/>
              <a:sym typeface="Helvetica Neue"/>
            </a:endParaRPr>
          </a:p>
          <a:p>
            <a:pPr marL="0" lvl="0" indent="0" algn="l" rtl="0">
              <a:spcBef>
                <a:spcPts val="0"/>
              </a:spcBef>
              <a:spcAft>
                <a:spcPts val="0"/>
              </a:spcAft>
              <a:buNone/>
            </a:pPr>
            <a:r>
              <a:rPr lang="uk" sz="1400" u="sng" dirty="0">
                <a:solidFill>
                  <a:schemeClr val="hlink"/>
                </a:solidFill>
                <a:latin typeface="Arial" panose="020B0604020202020204" pitchFamily="34" charset="0"/>
                <a:ea typeface="Helvetica Neue"/>
                <a:cs typeface="Arial" panose="020B0604020202020204" pitchFamily="34" charset="0"/>
                <a:sym typeface="Helvetica Neue"/>
                <a:hlinkClick r:id="rId4"/>
              </a:rPr>
              <a:t>«Корупція в Україні: розуміння, сприйняття, поширеність» </a:t>
            </a:r>
            <a:endParaRPr sz="1400" dirty="0">
              <a:latin typeface="Arial" panose="020B0604020202020204" pitchFamily="34" charset="0"/>
              <a:ea typeface="Helvetica Neue"/>
              <a:cs typeface="Arial" panose="020B0604020202020204" pitchFamily="34" charset="0"/>
              <a:sym typeface="Helvetica Neue"/>
            </a:endParaRPr>
          </a:p>
          <a:p>
            <a:pPr marL="0" lvl="0" indent="0" algn="l" rtl="0">
              <a:spcBef>
                <a:spcPts val="0"/>
              </a:spcBef>
              <a:spcAft>
                <a:spcPts val="0"/>
              </a:spcAft>
              <a:buNone/>
            </a:pPr>
            <a:r>
              <a:rPr lang="uk" sz="1400" dirty="0">
                <a:latin typeface="Arial" panose="020B0604020202020204" pitchFamily="34" charset="0"/>
                <a:ea typeface="Helvetica Neue"/>
                <a:cs typeface="Arial" panose="020B0604020202020204" pitchFamily="34" charset="0"/>
                <a:sym typeface="Helvetica Neue"/>
              </a:rPr>
              <a:t>та обговоріть основні тенденції:</a:t>
            </a:r>
            <a:endParaRPr sz="1400" dirty="0">
              <a:latin typeface="Arial" panose="020B0604020202020204" pitchFamily="34" charset="0"/>
              <a:ea typeface="Helvetica Neue"/>
              <a:cs typeface="Arial" panose="020B0604020202020204" pitchFamily="34" charset="0"/>
              <a:sym typeface="Helvetica Neue"/>
            </a:endParaRPr>
          </a:p>
        </p:txBody>
      </p:sp>
      <p:pic>
        <p:nvPicPr>
          <p:cNvPr id="212" name="Google Shape;212;p25"/>
          <p:cNvPicPr preferRelativeResize="0"/>
          <p:nvPr/>
        </p:nvPicPr>
        <p:blipFill>
          <a:blip r:embed="rId5">
            <a:alphaModFix/>
          </a:blip>
          <a:stretch>
            <a:fillRect/>
          </a:stretch>
        </p:blipFill>
        <p:spPr>
          <a:xfrm rot="10800000">
            <a:off x="976136" y="1878128"/>
            <a:ext cx="476250" cy="485775"/>
          </a:xfrm>
          <a:prstGeom prst="rect">
            <a:avLst/>
          </a:prstGeom>
          <a:noFill/>
          <a:ln>
            <a:noFill/>
          </a:ln>
        </p:spPr>
      </p:pic>
      <p:pic>
        <p:nvPicPr>
          <p:cNvPr id="213" name="Google Shape;213;p25"/>
          <p:cNvPicPr preferRelativeResize="0"/>
          <p:nvPr/>
        </p:nvPicPr>
        <p:blipFill>
          <a:blip r:embed="rId5">
            <a:alphaModFix/>
          </a:blip>
          <a:stretch>
            <a:fillRect/>
          </a:stretch>
        </p:blipFill>
        <p:spPr>
          <a:xfrm>
            <a:off x="7691613" y="3141825"/>
            <a:ext cx="476250" cy="485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83818D5-6430-40AD-939C-85012AE21F80}"/>
              </a:ext>
            </a:extLst>
          </p:cNvPr>
          <p:cNvSpPr>
            <a:spLocks noGrp="1"/>
          </p:cNvSpPr>
          <p:nvPr>
            <p:ph type="title"/>
          </p:nvPr>
        </p:nvSpPr>
        <p:spPr>
          <a:xfrm>
            <a:off x="1795781" y="669600"/>
            <a:ext cx="6960870" cy="578358"/>
          </a:xfrm>
        </p:spPr>
        <p:txBody>
          <a:bodyPr>
            <a:normAutofit fontScale="90000"/>
          </a:bodyPr>
          <a:lstStyle/>
          <a:p>
            <a:r>
              <a:rPr lang="uk-UA" dirty="0"/>
              <a:t>План</a:t>
            </a:r>
            <a:br>
              <a:rPr lang="uk-UA" dirty="0"/>
            </a:br>
            <a:endParaRPr lang="uk-UA" dirty="0"/>
          </a:p>
        </p:txBody>
      </p:sp>
      <p:sp>
        <p:nvSpPr>
          <p:cNvPr id="5" name="Місце для тексту 4">
            <a:extLst>
              <a:ext uri="{FF2B5EF4-FFF2-40B4-BE49-F238E27FC236}">
                <a16:creationId xmlns:a16="http://schemas.microsoft.com/office/drawing/2014/main" id="{E46BC330-86C3-433B-A5E4-680EB973D38E}"/>
              </a:ext>
            </a:extLst>
          </p:cNvPr>
          <p:cNvSpPr>
            <a:spLocks noGrp="1"/>
          </p:cNvSpPr>
          <p:nvPr>
            <p:ph type="body" idx="1"/>
          </p:nvPr>
        </p:nvSpPr>
        <p:spPr>
          <a:xfrm>
            <a:off x="1795781" y="1212299"/>
            <a:ext cx="6789420" cy="2590443"/>
          </a:xfrm>
        </p:spPr>
        <p:txBody>
          <a:bodyPr>
            <a:normAutofit/>
          </a:bodyPr>
          <a:lstStyle/>
          <a:p>
            <a:pPr marL="400050" indent="-400050" algn="just">
              <a:buAutoNum type="romanUcPeriod"/>
            </a:pPr>
            <a:r>
              <a:rPr lang="uk-UA" sz="2400" dirty="0">
                <a:cs typeface="Aharoni" panose="02010803020104030203" pitchFamily="2" charset="-79"/>
              </a:rPr>
              <a:t>Корупція потреби та жадібності. </a:t>
            </a:r>
          </a:p>
          <a:p>
            <a:pPr marL="400050" indent="-400050" algn="just">
              <a:buAutoNum type="romanUcPeriod"/>
            </a:pPr>
            <a:r>
              <a:rPr lang="uk-UA" sz="2400" dirty="0">
                <a:cs typeface="Aharoni" panose="02010803020104030203" pitchFamily="2" charset="-79"/>
              </a:rPr>
              <a:t>Що таке побутова корупція? Корупція в повсякденному житті. </a:t>
            </a:r>
          </a:p>
          <a:p>
            <a:pPr marL="400050" indent="-400050" algn="just">
              <a:buAutoNum type="romanUcPeriod"/>
            </a:pPr>
            <a:r>
              <a:rPr lang="uk-UA" sz="2400" dirty="0">
                <a:cs typeface="Aharoni" panose="02010803020104030203" pitchFamily="2" charset="-79"/>
              </a:rPr>
              <a:t>Методи та інструменти боротьби з побутовою корупцією.</a:t>
            </a:r>
          </a:p>
        </p:txBody>
      </p:sp>
    </p:spTree>
    <p:extLst>
      <p:ext uri="{BB962C8B-B14F-4D97-AF65-F5344CB8AC3E}">
        <p14:creationId xmlns:p14="http://schemas.microsoft.com/office/powerpoint/2010/main" val="2741369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descr="Effect of corruption on perceived difficulties in healthcare access in  sub-Saharan Africa | PLOS ONE"/>
          <p:cNvPicPr preferRelativeResize="0"/>
          <p:nvPr/>
        </p:nvPicPr>
        <p:blipFill>
          <a:blip r:embed="rId3">
            <a:alphaModFix/>
          </a:blip>
          <a:stretch>
            <a:fillRect/>
          </a:stretch>
        </p:blipFill>
        <p:spPr>
          <a:xfrm>
            <a:off x="930096" y="1469120"/>
            <a:ext cx="5136067" cy="2257344"/>
          </a:xfrm>
          <a:prstGeom prst="rect">
            <a:avLst/>
          </a:prstGeom>
          <a:noFill/>
          <a:ln>
            <a:noFill/>
          </a:ln>
        </p:spPr>
      </p:pic>
      <p:sp>
        <p:nvSpPr>
          <p:cNvPr id="3" name="Прямокутник 2">
            <a:extLst>
              <a:ext uri="{FF2B5EF4-FFF2-40B4-BE49-F238E27FC236}">
                <a16:creationId xmlns:a16="http://schemas.microsoft.com/office/drawing/2014/main" id="{E0B10CBC-E8F1-449F-B60F-B859CEB8F790}"/>
              </a:ext>
            </a:extLst>
          </p:cNvPr>
          <p:cNvSpPr/>
          <p:nvPr/>
        </p:nvSpPr>
        <p:spPr>
          <a:xfrm>
            <a:off x="3427991" y="2571751"/>
            <a:ext cx="1069200" cy="48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Google Shape;64;p14"/>
          <p:cNvSpPr/>
          <p:nvPr/>
        </p:nvSpPr>
        <p:spPr>
          <a:xfrm>
            <a:off x="919346" y="2796055"/>
            <a:ext cx="803100" cy="338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highlight>
                <a:schemeClr val="lt1"/>
              </a:highlight>
            </a:endParaRPr>
          </a:p>
        </p:txBody>
      </p:sp>
      <p:sp>
        <p:nvSpPr>
          <p:cNvPr id="67" name="Google Shape;67;p14"/>
          <p:cNvSpPr txBox="1">
            <a:spLocks noGrp="1"/>
          </p:cNvSpPr>
          <p:nvPr>
            <p:ph type="title"/>
          </p:nvPr>
        </p:nvSpPr>
        <p:spPr>
          <a:xfrm>
            <a:off x="987561" y="230293"/>
            <a:ext cx="6759498" cy="593719"/>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Корупція в охороні здоров'я:</a:t>
            </a:r>
          </a:p>
        </p:txBody>
      </p:sp>
      <p:pic>
        <p:nvPicPr>
          <p:cNvPr id="68" name="Google Shape;68;p14"/>
          <p:cNvPicPr preferRelativeResize="0"/>
          <p:nvPr/>
        </p:nvPicPr>
        <p:blipFill>
          <a:blip r:embed="rId4">
            <a:alphaModFix/>
          </a:blip>
          <a:stretch>
            <a:fillRect/>
          </a:stretch>
        </p:blipFill>
        <p:spPr>
          <a:xfrm>
            <a:off x="7525213" y="417825"/>
            <a:ext cx="631225" cy="596150"/>
          </a:xfrm>
          <a:prstGeom prst="rect">
            <a:avLst/>
          </a:prstGeom>
          <a:noFill/>
          <a:ln>
            <a:noFill/>
          </a:ln>
        </p:spPr>
      </p:pic>
      <p:sp>
        <p:nvSpPr>
          <p:cNvPr id="69" name="Google Shape;69;p14"/>
          <p:cNvSpPr txBox="1"/>
          <p:nvPr/>
        </p:nvSpPr>
        <p:spPr>
          <a:xfrm>
            <a:off x="6841400" y="2086645"/>
            <a:ext cx="1660049" cy="141882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400"/>
              </a:spcBef>
              <a:spcAft>
                <a:spcPts val="600"/>
              </a:spcAft>
              <a:buNone/>
            </a:pPr>
            <a:r>
              <a:rPr lang="uk" sz="1200" dirty="0">
                <a:latin typeface="Arial" panose="020B0604020202020204" pitchFamily="34" charset="0"/>
                <a:ea typeface="Helvetica Neue"/>
                <a:cs typeface="Arial" panose="020B0604020202020204" pitchFamily="34" charset="0"/>
                <a:sym typeface="Helvetica Neue"/>
              </a:rPr>
              <a:t>Дослідження корупції в системі охорони здоров'я Країн Африки</a:t>
            </a:r>
            <a:endParaRPr sz="1200" dirty="0">
              <a:latin typeface="Arial" panose="020B0604020202020204" pitchFamily="34" charset="0"/>
              <a:ea typeface="Helvetica Neue"/>
              <a:cs typeface="Arial" panose="020B0604020202020204" pitchFamily="34" charset="0"/>
              <a:sym typeface="Helvetica Neue"/>
            </a:endParaRPr>
          </a:p>
        </p:txBody>
      </p:sp>
      <p:sp>
        <p:nvSpPr>
          <p:cNvPr id="71" name="Google Shape;71;p14"/>
          <p:cNvSpPr/>
          <p:nvPr/>
        </p:nvSpPr>
        <p:spPr>
          <a:xfrm>
            <a:off x="930096" y="2851380"/>
            <a:ext cx="745500" cy="206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p:nvPr/>
        </p:nvSpPr>
        <p:spPr>
          <a:xfrm>
            <a:off x="987561" y="3716772"/>
            <a:ext cx="5286214" cy="1031021"/>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0"/>
              </a:spcBef>
              <a:spcAft>
                <a:spcPts val="0"/>
              </a:spcAft>
              <a:buClr>
                <a:schemeClr val="dk1"/>
              </a:buClr>
              <a:buSzPts val="1100"/>
              <a:buFont typeface="Arial"/>
              <a:buNone/>
            </a:pPr>
            <a:r>
              <a:rPr lang="uk" sz="1100" dirty="0">
                <a:solidFill>
                  <a:schemeClr val="dk1"/>
                </a:solidFill>
                <a:latin typeface="Arial" panose="020B0604020202020204" pitchFamily="34" charset="0"/>
                <a:ea typeface="Helvetica Neue"/>
                <a:cs typeface="Arial" panose="020B0604020202020204" pitchFamily="34" charset="0"/>
                <a:sym typeface="Helvetica Neue"/>
              </a:rPr>
              <a:t>У бідних африканських країнах кількість зареєстрованих випадків захворювання на рак є значно меншою, ніж їх фактична кількість. Цей факт пов'язують з тим, що сфера охорони здоров’я в цих країнах є корумпованою, що окрім всього, впливає і на якість та сам факт надання медичної допомоги онкохворим людям. </a:t>
            </a:r>
            <a:endParaRPr sz="1100" dirty="0">
              <a:latin typeface="Arial" panose="020B0604020202020204" pitchFamily="34" charset="0"/>
              <a:ea typeface="Helvetica Neue"/>
              <a:cs typeface="Arial" panose="020B0604020202020204" pitchFamily="34" charset="0"/>
              <a:sym typeface="Helvetica Neue"/>
            </a:endParaRPr>
          </a:p>
        </p:txBody>
      </p:sp>
      <p:sp>
        <p:nvSpPr>
          <p:cNvPr id="72" name="Google Shape;72;p14"/>
          <p:cNvSpPr/>
          <p:nvPr/>
        </p:nvSpPr>
        <p:spPr>
          <a:xfrm>
            <a:off x="3526371" y="2863205"/>
            <a:ext cx="1069200" cy="27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txBox="1"/>
          <p:nvPr/>
        </p:nvSpPr>
        <p:spPr>
          <a:xfrm>
            <a:off x="919346" y="2457605"/>
            <a:ext cx="1123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800" dirty="0">
                <a:latin typeface="Arial" panose="020B0604020202020204" pitchFamily="34" charset="0"/>
                <a:ea typeface="Helvetica Neue"/>
                <a:cs typeface="Arial" panose="020B0604020202020204" pitchFamily="34" charset="0"/>
                <a:sym typeface="Helvetica Neue"/>
              </a:rPr>
              <a:t>% повідомлень</a:t>
            </a:r>
            <a:endParaRPr sz="800" dirty="0">
              <a:latin typeface="Arial" panose="020B0604020202020204" pitchFamily="34" charset="0"/>
              <a:ea typeface="Helvetica Neue"/>
              <a:cs typeface="Arial" panose="020B0604020202020204" pitchFamily="34" charset="0"/>
              <a:sym typeface="Helvetica Neue"/>
            </a:endParaRPr>
          </a:p>
          <a:p>
            <a:pPr marL="0" lvl="0" indent="0" algn="l" rtl="0">
              <a:spcBef>
                <a:spcPts val="0"/>
              </a:spcBef>
              <a:spcAft>
                <a:spcPts val="0"/>
              </a:spcAft>
              <a:buNone/>
            </a:pPr>
            <a:r>
              <a:rPr lang="uk" sz="800" dirty="0">
                <a:latin typeface="Arial" panose="020B0604020202020204" pitchFamily="34" charset="0"/>
                <a:ea typeface="Helvetica Neue"/>
                <a:cs typeface="Arial" panose="020B0604020202020204" pitchFamily="34" charset="0"/>
                <a:sym typeface="Helvetica Neue"/>
              </a:rPr>
              <a:t>про хабарі</a:t>
            </a:r>
            <a:endParaRPr sz="800" dirty="0">
              <a:latin typeface="Arial" panose="020B0604020202020204" pitchFamily="34" charset="0"/>
              <a:ea typeface="Helvetica Neue"/>
              <a:cs typeface="Arial" panose="020B0604020202020204" pitchFamily="34" charset="0"/>
              <a:sym typeface="Helvetica Neue"/>
            </a:endParaRPr>
          </a:p>
        </p:txBody>
      </p:sp>
      <p:sp>
        <p:nvSpPr>
          <p:cNvPr id="74" name="Google Shape;74;p14"/>
          <p:cNvSpPr txBox="1"/>
          <p:nvPr/>
        </p:nvSpPr>
        <p:spPr>
          <a:xfrm>
            <a:off x="3430996" y="2457605"/>
            <a:ext cx="1238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800" dirty="0">
                <a:solidFill>
                  <a:schemeClr val="dk1"/>
                </a:solidFill>
                <a:highlight>
                  <a:schemeClr val="lt1"/>
                </a:highlight>
                <a:latin typeface="Arial" panose="020B0604020202020204" pitchFamily="34" charset="0"/>
                <a:ea typeface="Helvetica Neue"/>
                <a:cs typeface="Arial" panose="020B0604020202020204" pitchFamily="34" charset="0"/>
                <a:sym typeface="Helvetica Neue"/>
              </a:rPr>
              <a:t>% тих, хто стикався зі складнощами при спробі отримати медичну послугу</a:t>
            </a:r>
            <a:endParaRPr sz="800" dirty="0">
              <a:solidFill>
                <a:schemeClr val="dk1"/>
              </a:solidFill>
              <a:highlight>
                <a:schemeClr val="lt1"/>
              </a:highlight>
              <a:latin typeface="Arial" panose="020B0604020202020204" pitchFamily="34" charset="0"/>
              <a:ea typeface="Helvetica Neue"/>
              <a:cs typeface="Arial" panose="020B0604020202020204" pitchFamily="34" charset="0"/>
              <a:sym typeface="Helvetica Neue"/>
            </a:endParaRPr>
          </a:p>
        </p:txBody>
      </p:sp>
      <p:sp>
        <p:nvSpPr>
          <p:cNvPr id="18" name="TextBox 17">
            <a:extLst>
              <a:ext uri="{FF2B5EF4-FFF2-40B4-BE49-F238E27FC236}">
                <a16:creationId xmlns:a16="http://schemas.microsoft.com/office/drawing/2014/main" id="{C9F325EF-CEF3-4AE4-922E-BB7915CB9A62}"/>
              </a:ext>
            </a:extLst>
          </p:cNvPr>
          <p:cNvSpPr txBox="1"/>
          <p:nvPr/>
        </p:nvSpPr>
        <p:spPr>
          <a:xfrm>
            <a:off x="1021492" y="792204"/>
            <a:ext cx="5717058" cy="553998"/>
          </a:xfrm>
          <a:prstGeom prst="rect">
            <a:avLst/>
          </a:prstGeom>
          <a:noFill/>
        </p:spPr>
        <p:txBody>
          <a:bodyPr wrap="square">
            <a:spAutoFit/>
          </a:bodyPr>
          <a:lstStyle/>
          <a:p>
            <a:r>
              <a:rPr lang="ru-RU" sz="3000" b="1" dirty="0">
                <a:highlight>
                  <a:srgbClr val="B9D6D5"/>
                </a:highlight>
                <a:latin typeface="Arial" panose="020B0604020202020204" pitchFamily="34" charset="0"/>
                <a:ea typeface="Roboto"/>
                <a:cs typeface="Arial" panose="020B0604020202020204" pitchFamily="34" charset="0"/>
                <a:sym typeface="Roboto"/>
              </a:rPr>
              <a:t>кейс </a:t>
            </a:r>
            <a:r>
              <a:rPr lang="ru-RU" sz="3000" b="1" dirty="0" err="1">
                <a:highlight>
                  <a:srgbClr val="B9D6D5"/>
                </a:highlight>
                <a:latin typeface="Arial" panose="020B0604020202020204" pitchFamily="34" charset="0"/>
                <a:ea typeface="Roboto"/>
                <a:cs typeface="Arial" panose="020B0604020202020204" pitchFamily="34" charset="0"/>
                <a:sym typeface="Roboto"/>
              </a:rPr>
              <a:t>африканських</a:t>
            </a:r>
            <a:r>
              <a:rPr lang="ru-RU" sz="3000" b="1" dirty="0">
                <a:highlight>
                  <a:srgbClr val="B9D6D5"/>
                </a:highlight>
                <a:latin typeface="Arial" panose="020B0604020202020204" pitchFamily="34" charset="0"/>
                <a:ea typeface="Roboto"/>
                <a:cs typeface="Arial" panose="020B0604020202020204" pitchFamily="34" charset="0"/>
                <a:sym typeface="Roboto"/>
              </a:rPr>
              <a:t> </a:t>
            </a:r>
            <a:r>
              <a:rPr lang="ru-RU" sz="3000" b="1" dirty="0" err="1">
                <a:highlight>
                  <a:srgbClr val="B9D6D5"/>
                </a:highlight>
                <a:latin typeface="Arial" panose="020B0604020202020204" pitchFamily="34" charset="0"/>
                <a:ea typeface="Roboto"/>
                <a:cs typeface="Arial" panose="020B0604020202020204" pitchFamily="34" charset="0"/>
                <a:sym typeface="Roboto"/>
              </a:rPr>
              <a:t>країн</a:t>
            </a:r>
            <a:endParaRPr lang="ru-RU" sz="3000" dirty="0">
              <a:highlight>
                <a:srgbClr val="B9D6D5"/>
              </a:highlight>
            </a:endParaRPr>
          </a:p>
        </p:txBody>
      </p:sp>
      <p:sp>
        <p:nvSpPr>
          <p:cNvPr id="4" name="Прямокутник 3">
            <a:extLst>
              <a:ext uri="{FF2B5EF4-FFF2-40B4-BE49-F238E27FC236}">
                <a16:creationId xmlns:a16="http://schemas.microsoft.com/office/drawing/2014/main" id="{F87A3A61-1DF4-4214-8F5B-46ABB229A26E}"/>
              </a:ext>
            </a:extLst>
          </p:cNvPr>
          <p:cNvSpPr/>
          <p:nvPr/>
        </p:nvSpPr>
        <p:spPr>
          <a:xfrm>
            <a:off x="930096" y="3648113"/>
            <a:ext cx="5234446" cy="133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6" name="Google Shape;76;p14"/>
          <p:cNvPicPr preferRelativeResize="0"/>
          <p:nvPr/>
        </p:nvPicPr>
        <p:blipFill>
          <a:blip r:embed="rId5">
            <a:alphaModFix/>
          </a:blip>
          <a:stretch>
            <a:fillRect/>
          </a:stretch>
        </p:blipFill>
        <p:spPr>
          <a:xfrm>
            <a:off x="930096" y="3648113"/>
            <a:ext cx="5911304" cy="11168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CEEE2F28-2B9F-438B-B9EB-D7F0F00334B6}"/>
              </a:ext>
            </a:extLst>
          </p:cNvPr>
          <p:cNvSpPr>
            <a:spLocks noGrp="1"/>
          </p:cNvSpPr>
          <p:nvPr>
            <p:ph type="body" idx="1"/>
          </p:nvPr>
        </p:nvSpPr>
        <p:spPr>
          <a:xfrm>
            <a:off x="4252686" y="931635"/>
            <a:ext cx="4579614" cy="3280229"/>
          </a:xfrm>
        </p:spPr>
        <p:txBody>
          <a:bodyPr/>
          <a:lstStyle/>
          <a:p>
            <a:pPr algn="just"/>
            <a:r>
              <a:rPr lang="ru-RU" dirty="0"/>
              <a:t>Часто </a:t>
            </a:r>
            <a:r>
              <a:rPr lang="ru-RU" dirty="0" err="1"/>
              <a:t>таку</a:t>
            </a:r>
            <a:r>
              <a:rPr lang="ru-RU" dirty="0"/>
              <a:t> форму </a:t>
            </a:r>
            <a:r>
              <a:rPr lang="ru-RU" dirty="0" err="1"/>
              <a:t>корупції</a:t>
            </a:r>
            <a:r>
              <a:rPr lang="ru-RU" dirty="0"/>
              <a:t>, як </a:t>
            </a:r>
            <a:r>
              <a:rPr lang="ru-RU" dirty="0" err="1"/>
              <a:t>побутова</a:t>
            </a:r>
            <a:r>
              <a:rPr lang="ru-RU" dirty="0"/>
              <a:t>, </a:t>
            </a:r>
            <a:r>
              <a:rPr lang="ru-RU" dirty="0" err="1"/>
              <a:t>громадяни</a:t>
            </a:r>
            <a:r>
              <a:rPr lang="ru-RU" dirty="0"/>
              <a:t> не </a:t>
            </a:r>
            <a:r>
              <a:rPr lang="ru-RU" dirty="0" err="1"/>
              <a:t>розглядають</a:t>
            </a:r>
            <a:r>
              <a:rPr lang="ru-RU" dirty="0"/>
              <a:t> як </a:t>
            </a:r>
            <a:r>
              <a:rPr lang="ru-RU" dirty="0" err="1"/>
              <a:t>щось</a:t>
            </a:r>
            <a:r>
              <a:rPr lang="ru-RU" dirty="0"/>
              <a:t> </a:t>
            </a:r>
            <a:r>
              <a:rPr lang="ru-RU" dirty="0" err="1"/>
              <a:t>серйозне</a:t>
            </a:r>
            <a:r>
              <a:rPr lang="ru-RU" dirty="0"/>
              <a:t>, а </a:t>
            </a:r>
            <a:r>
              <a:rPr lang="ru-RU" dirty="0" err="1"/>
              <a:t>деякі</a:t>
            </a:r>
            <a:r>
              <a:rPr lang="ru-RU" dirty="0"/>
              <a:t> </a:t>
            </a:r>
            <a:r>
              <a:rPr lang="ru-RU" dirty="0" err="1"/>
              <a:t>корупційні</a:t>
            </a:r>
            <a:r>
              <a:rPr lang="ru-RU" dirty="0"/>
              <a:t> практики </a:t>
            </a:r>
            <a:r>
              <a:rPr lang="ru-RU" dirty="0" err="1"/>
              <a:t>можуть</a:t>
            </a:r>
            <a:r>
              <a:rPr lang="ru-RU" dirty="0"/>
              <a:t> бути </a:t>
            </a:r>
            <a:r>
              <a:rPr lang="ru-RU" dirty="0" err="1"/>
              <a:t>настільки</a:t>
            </a:r>
            <a:r>
              <a:rPr lang="ru-RU" dirty="0"/>
              <a:t> </a:t>
            </a:r>
            <a:r>
              <a:rPr lang="ru-RU" dirty="0" err="1"/>
              <a:t>звичними</a:t>
            </a:r>
            <a:r>
              <a:rPr lang="ru-RU" dirty="0"/>
              <a:t>, </a:t>
            </a:r>
            <a:r>
              <a:rPr lang="ru-RU" dirty="0" err="1"/>
              <a:t>що</a:t>
            </a:r>
            <a:r>
              <a:rPr lang="ru-RU" dirty="0"/>
              <a:t> </a:t>
            </a:r>
            <a:r>
              <a:rPr lang="ru-RU" dirty="0" err="1"/>
              <a:t>вже</a:t>
            </a:r>
            <a:r>
              <a:rPr lang="ru-RU" dirty="0"/>
              <a:t> не </a:t>
            </a:r>
            <a:r>
              <a:rPr lang="ru-RU" dirty="0" err="1"/>
              <a:t>видаються</a:t>
            </a:r>
            <a:r>
              <a:rPr lang="ru-RU" dirty="0"/>
              <a:t> </a:t>
            </a:r>
            <a:r>
              <a:rPr lang="ru-RU" dirty="0" err="1"/>
              <a:t>чимось</a:t>
            </a:r>
            <a:r>
              <a:rPr lang="ru-RU" dirty="0"/>
              <a:t> </a:t>
            </a:r>
            <a:r>
              <a:rPr lang="ru-RU" dirty="0" err="1"/>
              <a:t>неправильним</a:t>
            </a:r>
            <a:r>
              <a:rPr lang="ru-RU" dirty="0"/>
              <a:t>. Часто </a:t>
            </a:r>
            <a:r>
              <a:rPr lang="ru-RU" dirty="0" err="1"/>
              <a:t>це</a:t>
            </a:r>
            <a:r>
              <a:rPr lang="ru-RU" dirty="0"/>
              <a:t> </a:t>
            </a:r>
            <a:r>
              <a:rPr lang="ru-RU" dirty="0" err="1"/>
              <a:t>пов’язано</a:t>
            </a:r>
            <a:r>
              <a:rPr lang="ru-RU" dirty="0"/>
              <a:t> з </a:t>
            </a:r>
            <a:r>
              <a:rPr lang="ru-RU" dirty="0" err="1"/>
              <a:t>тим</a:t>
            </a:r>
            <a:r>
              <a:rPr lang="ru-RU" dirty="0"/>
              <a:t>, </a:t>
            </a:r>
            <a:r>
              <a:rPr lang="ru-RU" dirty="0" err="1"/>
              <a:t>що</a:t>
            </a:r>
            <a:r>
              <a:rPr lang="ru-RU" dirty="0"/>
              <a:t> </a:t>
            </a:r>
            <a:r>
              <a:rPr lang="ru-RU" dirty="0" err="1"/>
              <a:t>збитки</a:t>
            </a:r>
            <a:r>
              <a:rPr lang="ru-RU" dirty="0"/>
              <a:t> </a:t>
            </a:r>
            <a:r>
              <a:rPr lang="ru-RU" dirty="0" err="1"/>
              <a:t>від</a:t>
            </a:r>
            <a:r>
              <a:rPr lang="ru-RU" dirty="0"/>
              <a:t> </a:t>
            </a:r>
            <a:r>
              <a:rPr lang="ru-RU" dirty="0" err="1"/>
              <a:t>участі</a:t>
            </a:r>
            <a:r>
              <a:rPr lang="ru-RU" dirty="0"/>
              <a:t> в </a:t>
            </a:r>
            <a:r>
              <a:rPr lang="ru-RU" dirty="0" err="1"/>
              <a:t>побутовій</a:t>
            </a:r>
            <a:r>
              <a:rPr lang="ru-RU" dirty="0"/>
              <a:t> </a:t>
            </a:r>
            <a:r>
              <a:rPr lang="ru-RU" dirty="0" err="1"/>
              <a:t>корупції</a:t>
            </a:r>
            <a:r>
              <a:rPr lang="ru-RU" dirty="0"/>
              <a:t> </a:t>
            </a:r>
            <a:r>
              <a:rPr lang="ru-RU" dirty="0" err="1"/>
              <a:t>здаються</a:t>
            </a:r>
            <a:r>
              <a:rPr lang="ru-RU" dirty="0"/>
              <a:t> не такими </a:t>
            </a:r>
            <a:r>
              <a:rPr lang="ru-RU" dirty="0" err="1"/>
              <a:t>значними</a:t>
            </a:r>
            <a:r>
              <a:rPr lang="ru-RU" dirty="0"/>
              <a:t>, як </a:t>
            </a:r>
            <a:r>
              <a:rPr lang="ru-RU" dirty="0" err="1"/>
              <a:t>від</a:t>
            </a:r>
            <a:r>
              <a:rPr lang="ru-RU" dirty="0"/>
              <a:t> </a:t>
            </a:r>
            <a:r>
              <a:rPr lang="ru-RU" dirty="0" err="1"/>
              <a:t>великої</a:t>
            </a:r>
            <a:r>
              <a:rPr lang="ru-RU" dirty="0"/>
              <a:t> </a:t>
            </a:r>
            <a:r>
              <a:rPr lang="ru-RU" dirty="0" err="1"/>
              <a:t>корупції</a:t>
            </a:r>
            <a:r>
              <a:rPr lang="ru-RU" dirty="0"/>
              <a:t> </a:t>
            </a:r>
            <a:r>
              <a:rPr lang="ru-RU" dirty="0" err="1"/>
              <a:t>чи</a:t>
            </a:r>
            <a:r>
              <a:rPr lang="ru-RU" dirty="0"/>
              <a:t> </a:t>
            </a:r>
            <a:r>
              <a:rPr lang="ru-RU" dirty="0" err="1"/>
              <a:t>адміністративної</a:t>
            </a:r>
            <a:r>
              <a:rPr lang="ru-RU" dirty="0"/>
              <a:t>. </a:t>
            </a:r>
            <a:r>
              <a:rPr lang="ru-RU" dirty="0" err="1"/>
              <a:t>Проте</a:t>
            </a:r>
            <a:r>
              <a:rPr lang="ru-RU" dirty="0"/>
              <a:t> наведений приклад </a:t>
            </a:r>
            <a:r>
              <a:rPr lang="ru-RU" dirty="0" err="1"/>
              <a:t>гарно</a:t>
            </a:r>
            <a:r>
              <a:rPr lang="ru-RU" dirty="0"/>
              <a:t> </a:t>
            </a:r>
            <a:r>
              <a:rPr lang="ru-RU" dirty="0" err="1"/>
              <a:t>ілюструє</a:t>
            </a:r>
            <a:r>
              <a:rPr lang="ru-RU" dirty="0"/>
              <a:t> те, як </a:t>
            </a:r>
            <a:r>
              <a:rPr lang="ru-RU" dirty="0" err="1"/>
              <a:t>розповсюджена</a:t>
            </a:r>
            <a:r>
              <a:rPr lang="ru-RU" dirty="0"/>
              <a:t>, </a:t>
            </a:r>
            <a:r>
              <a:rPr lang="ru-RU" dirty="0" err="1"/>
              <a:t>вкорінена</a:t>
            </a:r>
            <a:r>
              <a:rPr lang="ru-RU" dirty="0"/>
              <a:t> у сферу </a:t>
            </a:r>
            <a:r>
              <a:rPr lang="ru-RU" dirty="0" err="1"/>
              <a:t>послуг</a:t>
            </a:r>
            <a:r>
              <a:rPr lang="ru-RU" dirty="0"/>
              <a:t> </a:t>
            </a:r>
            <a:r>
              <a:rPr lang="ru-RU" dirty="0" err="1"/>
              <a:t>побутова</a:t>
            </a:r>
            <a:r>
              <a:rPr lang="ru-RU" dirty="0"/>
              <a:t> </a:t>
            </a:r>
            <a:r>
              <a:rPr lang="ru-RU" dirty="0" err="1"/>
              <a:t>корупція</a:t>
            </a:r>
            <a:r>
              <a:rPr lang="ru-RU" dirty="0"/>
              <a:t> </a:t>
            </a:r>
            <a:r>
              <a:rPr lang="ru-RU" dirty="0" err="1"/>
              <a:t>може</a:t>
            </a:r>
            <a:r>
              <a:rPr lang="ru-RU" dirty="0"/>
              <a:t> </a:t>
            </a:r>
            <a:r>
              <a:rPr lang="ru-RU" dirty="0" err="1"/>
              <a:t>впливати</a:t>
            </a:r>
            <a:r>
              <a:rPr lang="ru-RU" dirty="0"/>
              <a:t> на людей в глобальному </a:t>
            </a:r>
            <a:r>
              <a:rPr lang="ru-RU" dirty="0" err="1"/>
              <a:t>сенсі</a:t>
            </a:r>
            <a:r>
              <a:rPr lang="ru-RU" dirty="0"/>
              <a:t>, </a:t>
            </a:r>
            <a:r>
              <a:rPr lang="ru-RU" dirty="0" err="1"/>
              <a:t>інколи</a:t>
            </a:r>
            <a:r>
              <a:rPr lang="ru-RU" dirty="0"/>
              <a:t> </a:t>
            </a:r>
            <a:r>
              <a:rPr lang="ru-RU" dirty="0" err="1"/>
              <a:t>ставлячи</a:t>
            </a:r>
            <a:r>
              <a:rPr lang="ru-RU" dirty="0"/>
              <a:t> </a:t>
            </a:r>
            <a:r>
              <a:rPr lang="ru-RU" dirty="0" err="1"/>
              <a:t>під</a:t>
            </a:r>
            <a:r>
              <a:rPr lang="ru-RU" dirty="0"/>
              <a:t> </a:t>
            </a:r>
            <a:r>
              <a:rPr lang="ru-RU" dirty="0" err="1"/>
              <a:t>загрозу</a:t>
            </a:r>
            <a:r>
              <a:rPr lang="ru-RU" dirty="0"/>
              <a:t> </a:t>
            </a:r>
            <a:r>
              <a:rPr lang="ru-RU" dirty="0" err="1"/>
              <a:t>їхнє</a:t>
            </a:r>
            <a:r>
              <a:rPr lang="ru-RU" dirty="0"/>
              <a:t> </a:t>
            </a:r>
            <a:r>
              <a:rPr lang="ru-RU" dirty="0" err="1"/>
              <a:t>життя</a:t>
            </a:r>
            <a:r>
              <a:rPr lang="ru-RU" dirty="0"/>
              <a:t>.</a:t>
            </a:r>
            <a:endParaRPr lang="uk-UA" dirty="0"/>
          </a:p>
        </p:txBody>
      </p:sp>
      <p:pic>
        <p:nvPicPr>
          <p:cNvPr id="4" name="Google Shape;75;p14" descr="Corruption in healthcare in Sierra Leone is a taboo - but it does exist |  Working in development | The Guardian">
            <a:extLst>
              <a:ext uri="{FF2B5EF4-FFF2-40B4-BE49-F238E27FC236}">
                <a16:creationId xmlns:a16="http://schemas.microsoft.com/office/drawing/2014/main" id="{B06B2A19-F1E7-4333-A089-711B29830819}"/>
              </a:ext>
            </a:extLst>
          </p:cNvPr>
          <p:cNvPicPr preferRelativeResize="0"/>
          <p:nvPr/>
        </p:nvPicPr>
        <p:blipFill>
          <a:blip r:embed="rId3">
            <a:alphaModFix/>
          </a:blip>
          <a:stretch>
            <a:fillRect/>
          </a:stretch>
        </p:blipFill>
        <p:spPr>
          <a:xfrm>
            <a:off x="697786" y="1188311"/>
            <a:ext cx="3554900" cy="2766877"/>
          </a:xfrm>
          <a:prstGeom prst="rect">
            <a:avLst/>
          </a:prstGeom>
          <a:noFill/>
          <a:ln>
            <a:noFill/>
          </a:ln>
        </p:spPr>
      </p:pic>
    </p:spTree>
    <p:extLst>
      <p:ext uri="{BB962C8B-B14F-4D97-AF65-F5344CB8AC3E}">
        <p14:creationId xmlns:p14="http://schemas.microsoft.com/office/powerpoint/2010/main" val="42880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p:nvPr/>
        </p:nvSpPr>
        <p:spPr>
          <a:xfrm rot="5400000">
            <a:off x="3119619" y="-903742"/>
            <a:ext cx="685797" cy="5236487"/>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a:spLocks noGrp="1"/>
          </p:cNvSpPr>
          <p:nvPr>
            <p:ph type="title"/>
          </p:nvPr>
        </p:nvSpPr>
        <p:spPr>
          <a:xfrm>
            <a:off x="844275" y="542639"/>
            <a:ext cx="5891806" cy="2298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uk" sz="4000" b="1" dirty="0">
                <a:latin typeface="Arial" panose="020B0604020202020204" pitchFamily="34" charset="0"/>
                <a:ea typeface="Roboto"/>
                <a:cs typeface="Arial" panose="020B0604020202020204" pitchFamily="34" charset="0"/>
                <a:sym typeface="Roboto"/>
              </a:rPr>
              <a:t>Що таке</a:t>
            </a:r>
            <a:br>
              <a:rPr lang="uk" sz="4000" b="1" dirty="0">
                <a:latin typeface="Arial" panose="020B0604020202020204" pitchFamily="34" charset="0"/>
                <a:ea typeface="Roboto"/>
                <a:cs typeface="Arial" panose="020B0604020202020204" pitchFamily="34" charset="0"/>
                <a:sym typeface="Roboto"/>
              </a:rPr>
            </a:br>
            <a:r>
              <a:rPr lang="uk" sz="4000" b="1" dirty="0">
                <a:latin typeface="Arial" panose="020B0604020202020204" pitchFamily="34" charset="0"/>
                <a:ea typeface="Roboto"/>
                <a:cs typeface="Arial" panose="020B0604020202020204" pitchFamily="34" charset="0"/>
                <a:sym typeface="Roboto"/>
              </a:rPr>
              <a:t>побутова корупція? </a:t>
            </a:r>
            <a:endParaRPr sz="4000" b="1" dirty="0">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Clr>
                <a:schemeClr val="dk1"/>
              </a:buClr>
              <a:buSzPts val="1100"/>
              <a:buFont typeface="Arial"/>
              <a:buNone/>
            </a:pPr>
            <a:r>
              <a:rPr lang="uk" sz="4000" b="1" dirty="0">
                <a:latin typeface="Arial" panose="020B0604020202020204" pitchFamily="34" charset="0"/>
                <a:ea typeface="Roboto"/>
                <a:cs typeface="Arial" panose="020B0604020202020204" pitchFamily="34" charset="0"/>
                <a:sym typeface="Roboto"/>
              </a:rPr>
              <a:t>Корупція в повсякденному житті</a:t>
            </a:r>
            <a:endParaRPr sz="4000" b="1" dirty="0">
              <a:latin typeface="Arial" panose="020B0604020202020204" pitchFamily="34" charset="0"/>
              <a:ea typeface="Roboto"/>
              <a:cs typeface="Arial" panose="020B0604020202020204" pitchFamily="34" charset="0"/>
              <a:sym typeface="Roboto"/>
            </a:endParaRPr>
          </a:p>
        </p:txBody>
      </p:sp>
      <p:sp>
        <p:nvSpPr>
          <p:cNvPr id="83" name="Google Shape;83;p15"/>
          <p:cNvSpPr/>
          <p:nvPr/>
        </p:nvSpPr>
        <p:spPr>
          <a:xfrm>
            <a:off x="8138575" y="-44925"/>
            <a:ext cx="1005600" cy="52110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p15"/>
          <p:cNvPicPr preferRelativeResize="0"/>
          <p:nvPr/>
        </p:nvPicPr>
        <p:blipFill>
          <a:blip r:embed="rId3">
            <a:alphaModFix/>
          </a:blip>
          <a:stretch>
            <a:fillRect/>
          </a:stretch>
        </p:blipFill>
        <p:spPr>
          <a:xfrm>
            <a:off x="955300" y="3701249"/>
            <a:ext cx="590750" cy="372175"/>
          </a:xfrm>
          <a:prstGeom prst="rect">
            <a:avLst/>
          </a:prstGeom>
          <a:noFill/>
          <a:ln>
            <a:noFill/>
          </a:ln>
        </p:spPr>
      </p:pic>
      <p:sp>
        <p:nvSpPr>
          <p:cNvPr id="85" name="Google Shape;85;p15"/>
          <p:cNvSpPr/>
          <p:nvPr/>
        </p:nvSpPr>
        <p:spPr>
          <a:xfrm>
            <a:off x="0" y="4600861"/>
            <a:ext cx="3863340" cy="542814"/>
          </a:xfrm>
          <a:prstGeom prst="snip1Rect">
            <a:avLst>
              <a:gd name="adj" fmla="val 859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882111" y="217458"/>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uk" sz="3000" b="1" dirty="0">
                <a:latin typeface="Arial" panose="020B0604020202020204" pitchFamily="34" charset="0"/>
                <a:ea typeface="Roboto"/>
                <a:cs typeface="Arial" panose="020B0604020202020204" pitchFamily="34" charset="0"/>
                <a:sym typeface="Roboto"/>
              </a:rPr>
              <a:t>Побутова корупція в Україні</a:t>
            </a:r>
            <a:endParaRPr sz="3000" b="1" dirty="0">
              <a:latin typeface="Arial" panose="020B0604020202020204" pitchFamily="34" charset="0"/>
              <a:ea typeface="Roboto"/>
              <a:cs typeface="Arial" panose="020B0604020202020204" pitchFamily="34" charset="0"/>
              <a:sym typeface="Roboto"/>
            </a:endParaRPr>
          </a:p>
        </p:txBody>
      </p:sp>
      <p:pic>
        <p:nvPicPr>
          <p:cNvPr id="91" name="Google Shape;91;p16"/>
          <p:cNvPicPr preferRelativeResize="0"/>
          <p:nvPr/>
        </p:nvPicPr>
        <p:blipFill>
          <a:blip r:embed="rId3">
            <a:alphaModFix/>
          </a:blip>
          <a:stretch>
            <a:fillRect/>
          </a:stretch>
        </p:blipFill>
        <p:spPr>
          <a:xfrm>
            <a:off x="8071325" y="423350"/>
            <a:ext cx="631225" cy="596150"/>
          </a:xfrm>
          <a:prstGeom prst="rect">
            <a:avLst/>
          </a:prstGeom>
          <a:noFill/>
          <a:ln>
            <a:noFill/>
          </a:ln>
        </p:spPr>
      </p:pic>
      <p:sp>
        <p:nvSpPr>
          <p:cNvPr id="94" name="Google Shape;94;p16"/>
          <p:cNvSpPr txBox="1"/>
          <p:nvPr/>
        </p:nvSpPr>
        <p:spPr>
          <a:xfrm>
            <a:off x="403700" y="1128875"/>
            <a:ext cx="3267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9" name="Google Shape;99;p16"/>
          <p:cNvSpPr txBox="1"/>
          <p:nvPr/>
        </p:nvSpPr>
        <p:spPr>
          <a:xfrm>
            <a:off x="882111" y="732088"/>
            <a:ext cx="6679832"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200" dirty="0"/>
              <a:t>На Вашу думку, чи може надання хабаря, неофіційних послуг або подарунка бути виправданим, якщо це необхідно для вирішення важливої для Вас справи?</a:t>
            </a:r>
            <a:endParaRPr sz="1200" dirty="0"/>
          </a:p>
        </p:txBody>
      </p:sp>
      <p:sp>
        <p:nvSpPr>
          <p:cNvPr id="103" name="Google Shape;103;p16"/>
          <p:cNvSpPr txBox="1"/>
          <p:nvPr/>
        </p:nvSpPr>
        <p:spPr>
          <a:xfrm>
            <a:off x="2790912" y="1221135"/>
            <a:ext cx="879788"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800" dirty="0">
                <a:solidFill>
                  <a:schemeClr val="bg1">
                    <a:lumMod val="50000"/>
                  </a:schemeClr>
                </a:solidFill>
              </a:rPr>
              <a:t>49,7% (2015)</a:t>
            </a:r>
            <a:endParaRPr sz="800" dirty="0">
              <a:solidFill>
                <a:schemeClr val="bg1">
                  <a:lumMod val="50000"/>
                </a:schemeClr>
              </a:solidFill>
            </a:endParaRPr>
          </a:p>
          <a:p>
            <a:pPr marL="0" lvl="0" indent="0" algn="l" rtl="0">
              <a:spcBef>
                <a:spcPts val="0"/>
              </a:spcBef>
              <a:spcAft>
                <a:spcPts val="0"/>
              </a:spcAft>
              <a:buNone/>
            </a:pPr>
            <a:r>
              <a:rPr lang="uk" sz="800" dirty="0">
                <a:solidFill>
                  <a:schemeClr val="bg1">
                    <a:lumMod val="50000"/>
                  </a:schemeClr>
                </a:solidFill>
              </a:rPr>
              <a:t>46,8% (2018)</a:t>
            </a:r>
            <a:endParaRPr sz="800" dirty="0">
              <a:solidFill>
                <a:schemeClr val="bg1">
                  <a:lumMod val="50000"/>
                </a:schemeClr>
              </a:solidFill>
            </a:endParaRPr>
          </a:p>
          <a:p>
            <a:pPr marL="0" lvl="0" indent="0" algn="l" rtl="0">
              <a:spcBef>
                <a:spcPts val="0"/>
              </a:spcBef>
              <a:spcAft>
                <a:spcPts val="0"/>
              </a:spcAft>
              <a:buNone/>
            </a:pPr>
            <a:r>
              <a:rPr lang="uk" sz="800" dirty="0">
                <a:solidFill>
                  <a:schemeClr val="bg1">
                    <a:lumMod val="50000"/>
                  </a:schemeClr>
                </a:solidFill>
              </a:rPr>
              <a:t>48,4% (2021)</a:t>
            </a:r>
            <a:endParaRPr sz="800" dirty="0">
              <a:solidFill>
                <a:schemeClr val="bg1">
                  <a:lumMod val="50000"/>
                </a:schemeClr>
              </a:solidFill>
            </a:endParaRPr>
          </a:p>
        </p:txBody>
      </p:sp>
      <p:graphicFrame>
        <p:nvGraphicFramePr>
          <p:cNvPr id="11" name="Діаграма 10">
            <a:extLst>
              <a:ext uri="{FF2B5EF4-FFF2-40B4-BE49-F238E27FC236}">
                <a16:creationId xmlns:a16="http://schemas.microsoft.com/office/drawing/2014/main" id="{1F97C8C9-3894-41F2-87D9-C5BDC10B97BA}"/>
              </a:ext>
            </a:extLst>
          </p:cNvPr>
          <p:cNvGraphicFramePr/>
          <p:nvPr>
            <p:extLst>
              <p:ext uri="{D42A27DB-BD31-4B8C-83A1-F6EECF244321}">
                <p14:modId xmlns:p14="http://schemas.microsoft.com/office/powerpoint/2010/main" val="3413879830"/>
              </p:ext>
            </p:extLst>
          </p:nvPr>
        </p:nvGraphicFramePr>
        <p:xfrm>
          <a:off x="662171" y="1507385"/>
          <a:ext cx="7819657" cy="2032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Ліва фігурна дужка 11">
            <a:extLst>
              <a:ext uri="{FF2B5EF4-FFF2-40B4-BE49-F238E27FC236}">
                <a16:creationId xmlns:a16="http://schemas.microsoft.com/office/drawing/2014/main" id="{1BCF47EB-C6BC-4C40-A72D-95B50204571E}"/>
              </a:ext>
            </a:extLst>
          </p:cNvPr>
          <p:cNvSpPr/>
          <p:nvPr/>
        </p:nvSpPr>
        <p:spPr>
          <a:xfrm rot="5400000">
            <a:off x="2844085" y="-331099"/>
            <a:ext cx="421177" cy="4518826"/>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Google Shape;104;p16">
            <a:extLst>
              <a:ext uri="{FF2B5EF4-FFF2-40B4-BE49-F238E27FC236}">
                <a16:creationId xmlns:a16="http://schemas.microsoft.com/office/drawing/2014/main" id="{076A7BBC-C18E-4417-A9E1-A297ED593ADE}"/>
              </a:ext>
            </a:extLst>
          </p:cNvPr>
          <p:cNvSpPr txBox="1"/>
          <p:nvPr/>
        </p:nvSpPr>
        <p:spPr>
          <a:xfrm>
            <a:off x="985925" y="3393928"/>
            <a:ext cx="1119191"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dirty="0"/>
              <a:t>Завжди може бути виправдане</a:t>
            </a:r>
            <a:endParaRPr sz="900" dirty="0"/>
          </a:p>
        </p:txBody>
      </p:sp>
      <p:sp>
        <p:nvSpPr>
          <p:cNvPr id="31" name="Google Shape;105;p16">
            <a:extLst>
              <a:ext uri="{FF2B5EF4-FFF2-40B4-BE49-F238E27FC236}">
                <a16:creationId xmlns:a16="http://schemas.microsoft.com/office/drawing/2014/main" id="{36E38740-80F3-4624-8C83-DFA6FE7406C2}"/>
              </a:ext>
            </a:extLst>
          </p:cNvPr>
          <p:cNvSpPr txBox="1"/>
          <p:nvPr/>
        </p:nvSpPr>
        <p:spPr>
          <a:xfrm>
            <a:off x="2323586" y="3422175"/>
            <a:ext cx="1462173"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dirty="0">
                <a:solidFill>
                  <a:schemeClr val="dk1"/>
                </a:solidFill>
              </a:rPr>
              <a:t>В більшості випадків може бути виправдане</a:t>
            </a:r>
            <a:endParaRPr sz="900" dirty="0"/>
          </a:p>
        </p:txBody>
      </p:sp>
      <p:sp>
        <p:nvSpPr>
          <p:cNvPr id="32" name="Google Shape;106;p16">
            <a:extLst>
              <a:ext uri="{FF2B5EF4-FFF2-40B4-BE49-F238E27FC236}">
                <a16:creationId xmlns:a16="http://schemas.microsoft.com/office/drawing/2014/main" id="{FE94F9A3-0C98-4A51-85C0-456946A6CFC2}"/>
              </a:ext>
            </a:extLst>
          </p:cNvPr>
          <p:cNvSpPr txBox="1"/>
          <p:nvPr/>
        </p:nvSpPr>
        <p:spPr>
          <a:xfrm>
            <a:off x="5351095" y="3393928"/>
            <a:ext cx="1427069" cy="60013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dirty="0">
                <a:solidFill>
                  <a:schemeClr val="dk1"/>
                </a:solidFill>
              </a:rPr>
              <a:t>В більшості випадків не може бути виправдане</a:t>
            </a:r>
            <a:endParaRPr sz="900" dirty="0">
              <a:solidFill>
                <a:schemeClr val="dk1"/>
              </a:solidFill>
            </a:endParaRPr>
          </a:p>
        </p:txBody>
      </p:sp>
      <p:sp>
        <p:nvSpPr>
          <p:cNvPr id="33" name="Google Shape;107;p16">
            <a:extLst>
              <a:ext uri="{FF2B5EF4-FFF2-40B4-BE49-F238E27FC236}">
                <a16:creationId xmlns:a16="http://schemas.microsoft.com/office/drawing/2014/main" id="{14230BD7-1BC2-494B-919E-A061537E504E}"/>
              </a:ext>
            </a:extLst>
          </p:cNvPr>
          <p:cNvSpPr txBox="1"/>
          <p:nvPr/>
        </p:nvSpPr>
        <p:spPr>
          <a:xfrm>
            <a:off x="4004547" y="3411059"/>
            <a:ext cx="112776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dirty="0">
                <a:solidFill>
                  <a:schemeClr val="dk1"/>
                </a:solidFill>
              </a:rPr>
              <a:t>Ніколи не може бути виправдане</a:t>
            </a:r>
            <a:endParaRPr sz="900" dirty="0">
              <a:solidFill>
                <a:schemeClr val="dk1"/>
              </a:solidFill>
            </a:endParaRPr>
          </a:p>
        </p:txBody>
      </p:sp>
      <p:sp>
        <p:nvSpPr>
          <p:cNvPr id="34" name="Google Shape;108;p16">
            <a:extLst>
              <a:ext uri="{FF2B5EF4-FFF2-40B4-BE49-F238E27FC236}">
                <a16:creationId xmlns:a16="http://schemas.microsoft.com/office/drawing/2014/main" id="{A04A477E-FEAA-4B83-96F0-9D78E42993B9}"/>
              </a:ext>
            </a:extLst>
          </p:cNvPr>
          <p:cNvSpPr txBox="1"/>
          <p:nvPr/>
        </p:nvSpPr>
        <p:spPr>
          <a:xfrm>
            <a:off x="6951912" y="3408312"/>
            <a:ext cx="1356168"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dirty="0">
                <a:solidFill>
                  <a:schemeClr val="dk1"/>
                </a:solidFill>
              </a:rPr>
              <a:t>Важко сказати/немає відповіді</a:t>
            </a:r>
            <a:endParaRPr sz="900" dirty="0">
              <a:solidFill>
                <a:schemeClr val="dk1"/>
              </a:solidFill>
            </a:endParaRPr>
          </a:p>
        </p:txBody>
      </p:sp>
      <p:graphicFrame>
        <p:nvGraphicFramePr>
          <p:cNvPr id="16" name="Діаграма 15">
            <a:extLst>
              <a:ext uri="{FF2B5EF4-FFF2-40B4-BE49-F238E27FC236}">
                <a16:creationId xmlns:a16="http://schemas.microsoft.com/office/drawing/2014/main" id="{18A31BB2-13BA-4A06-9C78-752E43383752}"/>
              </a:ext>
            </a:extLst>
          </p:cNvPr>
          <p:cNvGraphicFramePr/>
          <p:nvPr>
            <p:extLst>
              <p:ext uri="{D42A27DB-BD31-4B8C-83A1-F6EECF244321}">
                <p14:modId xmlns:p14="http://schemas.microsoft.com/office/powerpoint/2010/main" val="1731386829"/>
              </p:ext>
            </p:extLst>
          </p:nvPr>
        </p:nvGraphicFramePr>
        <p:xfrm>
          <a:off x="2295525" y="3744120"/>
          <a:ext cx="7010400" cy="862686"/>
        </p:xfrm>
        <a:graphic>
          <a:graphicData uri="http://schemas.openxmlformats.org/drawingml/2006/chart">
            <c:chart xmlns:c="http://schemas.openxmlformats.org/drawingml/2006/chart" xmlns:r="http://schemas.openxmlformats.org/officeDocument/2006/relationships" r:id="rId5"/>
          </a:graphicData>
        </a:graphic>
      </p:graphicFrame>
      <p:sp>
        <p:nvSpPr>
          <p:cNvPr id="39" name="Google Shape;109;p16">
            <a:extLst>
              <a:ext uri="{FF2B5EF4-FFF2-40B4-BE49-F238E27FC236}">
                <a16:creationId xmlns:a16="http://schemas.microsoft.com/office/drawing/2014/main" id="{E78EE300-A408-4475-BBE6-18AB16072039}"/>
              </a:ext>
            </a:extLst>
          </p:cNvPr>
          <p:cNvSpPr txBox="1"/>
          <p:nvPr/>
        </p:nvSpPr>
        <p:spPr>
          <a:xfrm>
            <a:off x="928425" y="4027270"/>
            <a:ext cx="1119191" cy="430857"/>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uk" sz="800" dirty="0"/>
              <a:t>Повсякденна побутова корупція</a:t>
            </a:r>
            <a:endParaRPr sz="800" dirty="0"/>
          </a:p>
        </p:txBody>
      </p:sp>
      <p:sp>
        <p:nvSpPr>
          <p:cNvPr id="40" name="Google Shape;110;p16">
            <a:extLst>
              <a:ext uri="{FF2B5EF4-FFF2-40B4-BE49-F238E27FC236}">
                <a16:creationId xmlns:a16="http://schemas.microsoft.com/office/drawing/2014/main" id="{C7A173BE-2D70-4E6D-8542-B384383E68C3}"/>
              </a:ext>
            </a:extLst>
          </p:cNvPr>
          <p:cNvSpPr txBox="1"/>
          <p:nvPr/>
        </p:nvSpPr>
        <p:spPr>
          <a:xfrm>
            <a:off x="2351811" y="4335212"/>
            <a:ext cx="3705226" cy="33852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1000" dirty="0"/>
              <a:t>Дуже серйозна проблема</a:t>
            </a:r>
            <a:endParaRPr sz="1000" dirty="0"/>
          </a:p>
        </p:txBody>
      </p:sp>
      <p:sp>
        <p:nvSpPr>
          <p:cNvPr id="41" name="Google Shape;111;p16">
            <a:extLst>
              <a:ext uri="{FF2B5EF4-FFF2-40B4-BE49-F238E27FC236}">
                <a16:creationId xmlns:a16="http://schemas.microsoft.com/office/drawing/2014/main" id="{D708D206-BBC3-47E6-B58D-D7AD072971D8}"/>
              </a:ext>
            </a:extLst>
          </p:cNvPr>
          <p:cNvSpPr txBox="1"/>
          <p:nvPr/>
        </p:nvSpPr>
        <p:spPr>
          <a:xfrm>
            <a:off x="6057036" y="4335212"/>
            <a:ext cx="2095500" cy="33852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1000" dirty="0"/>
              <a:t>Скоріше серйозна проблема</a:t>
            </a:r>
            <a:endParaRPr sz="1000" dirty="0"/>
          </a:p>
        </p:txBody>
      </p:sp>
    </p:spTree>
    <p:extLst>
      <p:ext uri="{BB962C8B-B14F-4D97-AF65-F5344CB8AC3E}">
        <p14:creationId xmlns:p14="http://schemas.microsoft.com/office/powerpoint/2010/main" val="2127292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49B11B-B1F3-461A-BCDE-3EB7C2C20099}"/>
              </a:ext>
            </a:extLst>
          </p:cNvPr>
          <p:cNvSpPr>
            <a:spLocks noGrp="1"/>
          </p:cNvSpPr>
          <p:nvPr>
            <p:ph type="title"/>
          </p:nvPr>
        </p:nvSpPr>
        <p:spPr>
          <a:xfrm>
            <a:off x="5451686" y="4277822"/>
            <a:ext cx="8520600" cy="572700"/>
          </a:xfrm>
        </p:spPr>
        <p:txBody>
          <a:bodyPr>
            <a:normAutofit fontScale="90000"/>
          </a:bodyPr>
          <a:lstStyle/>
          <a:p>
            <a:r>
              <a:rPr lang="uk-UA" dirty="0"/>
              <a:t>Моніка </a:t>
            </a:r>
            <a:r>
              <a:rPr lang="uk-UA" dirty="0" err="1"/>
              <a:t>Баур</a:t>
            </a:r>
            <a:r>
              <a:rPr lang="uk-UA" dirty="0"/>
              <a:t> </a:t>
            </a:r>
          </a:p>
        </p:txBody>
      </p:sp>
      <p:sp>
        <p:nvSpPr>
          <p:cNvPr id="3" name="Місце для тексту 2">
            <a:extLst>
              <a:ext uri="{FF2B5EF4-FFF2-40B4-BE49-F238E27FC236}">
                <a16:creationId xmlns:a16="http://schemas.microsoft.com/office/drawing/2014/main" id="{FE66CC72-F722-401E-B2B7-5F5E2429B853}"/>
              </a:ext>
            </a:extLst>
          </p:cNvPr>
          <p:cNvSpPr>
            <a:spLocks noGrp="1"/>
          </p:cNvSpPr>
          <p:nvPr>
            <p:ph type="body" idx="1"/>
          </p:nvPr>
        </p:nvSpPr>
        <p:spPr>
          <a:xfrm>
            <a:off x="311700" y="434715"/>
            <a:ext cx="8520600" cy="3416400"/>
          </a:xfrm>
        </p:spPr>
        <p:txBody>
          <a:bodyPr>
            <a:noAutofit/>
          </a:bodyPr>
          <a:lstStyle/>
          <a:p>
            <a:pPr marL="114300" indent="0" algn="just">
              <a:buNone/>
            </a:pPr>
            <a:r>
              <a:rPr lang="uk-UA" sz="2000" dirty="0"/>
              <a:t>«Громадяни схильні мобілізуватися, долучатися до боротьби та діяти проти корупції, якщо корупція потрібна для отримання доступу до державних послуг, або для того, щоб уникнути зловживань з боку поліції, або якщо корупція необхідна для отримання державного замовлення навіть із найбільш конкурентними умовами – на противагу тому випадку, коли корупція надає особливі незаконні переваги, як-от отримання послуг за меншою ціною або виграш у тендері без найкращих конкурентних умов. Коротко кажучи, зіткнення з вимушеною корупцією може викликати у людей бажання застосовувати санкції, тоді як корупція жадібності, навпаки, веде до приховування і самоусунення, що дає змогу інститутам, у яких панує продажність, продовжувати діяти безперешкодно»</a:t>
            </a:r>
          </a:p>
        </p:txBody>
      </p:sp>
    </p:spTree>
    <p:extLst>
      <p:ext uri="{BB962C8B-B14F-4D97-AF65-F5344CB8AC3E}">
        <p14:creationId xmlns:p14="http://schemas.microsoft.com/office/powerpoint/2010/main" val="83984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6347BC67-CD21-41EE-8FA2-42BCB65D283E}"/>
              </a:ext>
            </a:extLst>
          </p:cNvPr>
          <p:cNvSpPr>
            <a:spLocks noGrp="1"/>
          </p:cNvSpPr>
          <p:nvPr>
            <p:ph type="body" idx="1"/>
          </p:nvPr>
        </p:nvSpPr>
        <p:spPr>
          <a:xfrm>
            <a:off x="0" y="209500"/>
            <a:ext cx="8520600" cy="3416400"/>
          </a:xfrm>
        </p:spPr>
        <p:txBody>
          <a:bodyPr>
            <a:noAutofit/>
          </a:bodyPr>
          <a:lstStyle/>
          <a:p>
            <a:pPr algn="just"/>
            <a:r>
              <a:rPr lang="uk-UA" sz="2400" dirty="0"/>
              <a:t>Отже, переконання в тому, що корупція є важливою проблемою, а громадяни мають грати важливу роль у боротьбі з нею, залежить від того, що ця корупція потенційно приносить громадянину в короткостроковій перспективі. І якщо ми маємо справу з «корупцією жадібності» (наприклад, повсякденними проявами корупції для обходу законних справедливих практик), то громадяни можуть бути менш схильні такі прояви засуджувати. «Корупція жадібності може ставати більш «неподатливою» та зберігатися навіть у суспільствах, що мають вільні і чесні вибори та добре розвинуті інститути підзвітності», тобто, хоча вона менш помітна, викорінити її складніше. У цьому найбільша проблема побутової корупції.</a:t>
            </a:r>
          </a:p>
        </p:txBody>
      </p:sp>
    </p:spTree>
    <p:extLst>
      <p:ext uri="{BB962C8B-B14F-4D97-AF65-F5344CB8AC3E}">
        <p14:creationId xmlns:p14="http://schemas.microsoft.com/office/powerpoint/2010/main" val="107721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882111" y="217458"/>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uk" sz="3000" b="1" dirty="0">
                <a:latin typeface="Arial" panose="020B0604020202020204" pitchFamily="34" charset="0"/>
                <a:ea typeface="Roboto"/>
                <a:cs typeface="Arial" panose="020B0604020202020204" pitchFamily="34" charset="0"/>
                <a:sym typeface="Roboto"/>
              </a:rPr>
              <a:t>Побутова корупція в Україні</a:t>
            </a:r>
            <a:endParaRPr sz="3000" b="1" dirty="0">
              <a:latin typeface="Arial" panose="020B0604020202020204" pitchFamily="34" charset="0"/>
              <a:ea typeface="Roboto"/>
              <a:cs typeface="Arial" panose="020B0604020202020204" pitchFamily="34" charset="0"/>
              <a:sym typeface="Roboto"/>
            </a:endParaRPr>
          </a:p>
        </p:txBody>
      </p:sp>
      <p:pic>
        <p:nvPicPr>
          <p:cNvPr id="91" name="Google Shape;91;p16"/>
          <p:cNvPicPr preferRelativeResize="0"/>
          <p:nvPr/>
        </p:nvPicPr>
        <p:blipFill>
          <a:blip r:embed="rId3">
            <a:alphaModFix/>
          </a:blip>
          <a:stretch>
            <a:fillRect/>
          </a:stretch>
        </p:blipFill>
        <p:spPr>
          <a:xfrm>
            <a:off x="7511131" y="449288"/>
            <a:ext cx="631225" cy="596150"/>
          </a:xfrm>
          <a:prstGeom prst="rect">
            <a:avLst/>
          </a:prstGeom>
          <a:noFill/>
          <a:ln>
            <a:noFill/>
          </a:ln>
        </p:spPr>
      </p:pic>
      <p:sp>
        <p:nvSpPr>
          <p:cNvPr id="94" name="Google Shape;94;p16"/>
          <p:cNvSpPr txBox="1"/>
          <p:nvPr/>
        </p:nvSpPr>
        <p:spPr>
          <a:xfrm>
            <a:off x="403700" y="1128875"/>
            <a:ext cx="3267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5" name="Google Shape;95;p16"/>
          <p:cNvSpPr txBox="1"/>
          <p:nvPr/>
        </p:nvSpPr>
        <p:spPr>
          <a:xfrm>
            <a:off x="877271" y="889749"/>
            <a:ext cx="5889289"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2000" b="1" dirty="0">
                <a:latin typeface="+mj-lt"/>
              </a:rPr>
              <a:t>Чи зіштовхувались Ви з корупцією протягом останніх 12 місяців?</a:t>
            </a:r>
            <a:endParaRPr sz="2000" b="1" dirty="0">
              <a:latin typeface="+mj-lt"/>
            </a:endParaRPr>
          </a:p>
        </p:txBody>
      </p:sp>
      <p:sp>
        <p:nvSpPr>
          <p:cNvPr id="27" name="Google Shape;96;p16">
            <a:extLst>
              <a:ext uri="{FF2B5EF4-FFF2-40B4-BE49-F238E27FC236}">
                <a16:creationId xmlns:a16="http://schemas.microsoft.com/office/drawing/2014/main" id="{D8F8AA30-4993-4B59-BD6D-84CB708616B5}"/>
              </a:ext>
            </a:extLst>
          </p:cNvPr>
          <p:cNvSpPr txBox="1"/>
          <p:nvPr/>
        </p:nvSpPr>
        <p:spPr>
          <a:xfrm>
            <a:off x="1186733" y="1828692"/>
            <a:ext cx="1558902" cy="877133"/>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uk" sz="1500" b="1" dirty="0">
                <a:solidFill>
                  <a:schemeClr val="tx1">
                    <a:lumMod val="95000"/>
                    <a:lumOff val="5000"/>
                  </a:schemeClr>
                </a:solidFill>
              </a:rPr>
              <a:t>5,7%</a:t>
            </a:r>
          </a:p>
          <a:p>
            <a:pPr marL="0" lvl="0" indent="0" algn="r" rtl="0">
              <a:spcBef>
                <a:spcPts val="0"/>
              </a:spcBef>
              <a:spcAft>
                <a:spcPts val="0"/>
              </a:spcAft>
              <a:buNone/>
            </a:pPr>
            <a:r>
              <a:rPr lang="uk" sz="1500" dirty="0">
                <a:solidFill>
                  <a:schemeClr val="bg1">
                    <a:lumMod val="50000"/>
                  </a:schemeClr>
                </a:solidFill>
              </a:rPr>
              <a:t>Важко сказати/ немає відповіді </a:t>
            </a:r>
            <a:endParaRPr sz="1500" dirty="0">
              <a:solidFill>
                <a:schemeClr val="bg1">
                  <a:lumMod val="50000"/>
                </a:schemeClr>
              </a:solidFill>
            </a:endParaRPr>
          </a:p>
        </p:txBody>
      </p:sp>
      <p:grpSp>
        <p:nvGrpSpPr>
          <p:cNvPr id="20" name="Групувати 19">
            <a:extLst>
              <a:ext uri="{FF2B5EF4-FFF2-40B4-BE49-F238E27FC236}">
                <a16:creationId xmlns:a16="http://schemas.microsoft.com/office/drawing/2014/main" id="{C620043E-4C0B-48DE-9EFC-AA594D28991A}"/>
              </a:ext>
            </a:extLst>
          </p:cNvPr>
          <p:cNvGrpSpPr/>
          <p:nvPr/>
        </p:nvGrpSpPr>
        <p:grpSpPr>
          <a:xfrm>
            <a:off x="2017707" y="2012839"/>
            <a:ext cx="5333767" cy="2884749"/>
            <a:chOff x="1720242" y="2012839"/>
            <a:chExt cx="5333767" cy="2884749"/>
          </a:xfrm>
        </p:grpSpPr>
        <p:sp>
          <p:nvSpPr>
            <p:cNvPr id="97" name="Google Shape;97;p16"/>
            <p:cNvSpPr txBox="1"/>
            <p:nvPr/>
          </p:nvSpPr>
          <p:spPr>
            <a:xfrm>
              <a:off x="6168562" y="3794365"/>
              <a:ext cx="851730" cy="6463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uk" sz="1500" b="1" dirty="0">
                  <a:solidFill>
                    <a:schemeClr val="tx1">
                      <a:lumMod val="95000"/>
                      <a:lumOff val="5000"/>
                    </a:schemeClr>
                  </a:solidFill>
                </a:rPr>
                <a:t>78,1% </a:t>
              </a:r>
              <a:endParaRPr lang="ru-RU" sz="1500" b="1" dirty="0">
                <a:solidFill>
                  <a:schemeClr val="tx1">
                    <a:lumMod val="95000"/>
                    <a:lumOff val="5000"/>
                  </a:schemeClr>
                </a:solidFill>
              </a:endParaRPr>
            </a:p>
            <a:p>
              <a:pPr marL="0" lvl="0" indent="0" rtl="0">
                <a:spcBef>
                  <a:spcPts val="0"/>
                </a:spcBef>
                <a:spcAft>
                  <a:spcPts val="0"/>
                </a:spcAft>
                <a:buNone/>
              </a:pPr>
              <a:r>
                <a:rPr lang="ru-RU" sz="1500" dirty="0" err="1">
                  <a:solidFill>
                    <a:schemeClr val="bg1">
                      <a:lumMod val="50000"/>
                    </a:schemeClr>
                  </a:solidFill>
                </a:rPr>
                <a:t>Ні</a:t>
              </a:r>
              <a:endParaRPr lang="ru-RU" sz="1500" dirty="0">
                <a:solidFill>
                  <a:schemeClr val="bg1">
                    <a:lumMod val="50000"/>
                  </a:schemeClr>
                </a:solidFill>
              </a:endParaRPr>
            </a:p>
          </p:txBody>
        </p:sp>
        <p:graphicFrame>
          <p:nvGraphicFramePr>
            <p:cNvPr id="4" name="Діаграма 3">
              <a:extLst>
                <a:ext uri="{FF2B5EF4-FFF2-40B4-BE49-F238E27FC236}">
                  <a16:creationId xmlns:a16="http://schemas.microsoft.com/office/drawing/2014/main" id="{DA689EE9-7451-43FC-A23A-0F98E25A1D25}"/>
                </a:ext>
              </a:extLst>
            </p:cNvPr>
            <p:cNvGraphicFramePr/>
            <p:nvPr>
              <p:extLst>
                <p:ext uri="{D42A27DB-BD31-4B8C-83A1-F6EECF244321}">
                  <p14:modId xmlns:p14="http://schemas.microsoft.com/office/powerpoint/2010/main" val="2373585249"/>
                </p:ext>
              </p:extLst>
            </p:nvPr>
          </p:nvGraphicFramePr>
          <p:xfrm>
            <a:off x="1720242" y="2012839"/>
            <a:ext cx="4373880" cy="2884749"/>
          </p:xfrm>
          <a:graphic>
            <a:graphicData uri="http://schemas.openxmlformats.org/drawingml/2006/chart">
              <c:chart xmlns:c="http://schemas.openxmlformats.org/drawingml/2006/chart" xmlns:r="http://schemas.openxmlformats.org/officeDocument/2006/relationships" r:id="rId4"/>
            </a:graphicData>
          </a:graphic>
        </p:graphicFrame>
        <p:sp>
          <p:nvSpPr>
            <p:cNvPr id="29" name="Овал 28">
              <a:extLst>
                <a:ext uri="{FF2B5EF4-FFF2-40B4-BE49-F238E27FC236}">
                  <a16:creationId xmlns:a16="http://schemas.microsoft.com/office/drawing/2014/main" id="{43B6F813-D4D6-4BE5-8B19-82D8BA36EC7D}"/>
                </a:ext>
              </a:extLst>
            </p:cNvPr>
            <p:cNvSpPr/>
            <p:nvPr/>
          </p:nvSpPr>
          <p:spPr>
            <a:xfrm>
              <a:off x="6112446" y="2199611"/>
              <a:ext cx="91504" cy="91504"/>
            </a:xfrm>
            <a:prstGeom prst="ellipse">
              <a:avLst/>
            </a:prstGeom>
            <a:solidFill>
              <a:srgbClr val="FFA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7" name="Сполучна лінія: уступом 6">
              <a:extLst>
                <a:ext uri="{FF2B5EF4-FFF2-40B4-BE49-F238E27FC236}">
                  <a16:creationId xmlns:a16="http://schemas.microsoft.com/office/drawing/2014/main" id="{E38B25A1-B8F7-4038-A9EF-AD2BA8516184}"/>
                </a:ext>
              </a:extLst>
            </p:cNvPr>
            <p:cNvCxnSpPr>
              <a:cxnSpLocks/>
            </p:cNvCxnSpPr>
            <p:nvPr/>
          </p:nvCxnSpPr>
          <p:spPr>
            <a:xfrm flipV="1">
              <a:off x="4713176" y="2245363"/>
              <a:ext cx="1380946" cy="290955"/>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6" name="Google Shape;96;p16"/>
            <p:cNvSpPr txBox="1"/>
            <p:nvPr/>
          </p:nvSpPr>
          <p:spPr>
            <a:xfrm>
              <a:off x="6201424" y="2037630"/>
              <a:ext cx="852585"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500" b="1" dirty="0">
                  <a:solidFill>
                    <a:schemeClr val="tx1">
                      <a:lumMod val="95000"/>
                      <a:lumOff val="5000"/>
                    </a:schemeClr>
                  </a:solidFill>
                </a:rPr>
                <a:t>16,2%</a:t>
              </a:r>
            </a:p>
            <a:p>
              <a:pPr marL="0" lvl="0" indent="0" algn="l" rtl="0">
                <a:spcBef>
                  <a:spcPts val="0"/>
                </a:spcBef>
                <a:spcAft>
                  <a:spcPts val="0"/>
                </a:spcAft>
                <a:buNone/>
              </a:pPr>
              <a:r>
                <a:rPr lang="uk" sz="1500" dirty="0">
                  <a:solidFill>
                    <a:schemeClr val="bg1">
                      <a:lumMod val="50000"/>
                    </a:schemeClr>
                  </a:solidFill>
                </a:rPr>
                <a:t>Так</a:t>
              </a:r>
              <a:r>
                <a:rPr lang="uk" sz="1000" dirty="0">
                  <a:solidFill>
                    <a:schemeClr val="bg1">
                      <a:lumMod val="50000"/>
                    </a:schemeClr>
                  </a:solidFill>
                </a:rPr>
                <a:t> </a:t>
              </a:r>
              <a:endParaRPr sz="1000" dirty="0">
                <a:solidFill>
                  <a:schemeClr val="bg1">
                    <a:lumMod val="50000"/>
                  </a:schemeClr>
                </a:solidFill>
              </a:endParaRPr>
            </a:p>
          </p:txBody>
        </p:sp>
        <p:cxnSp>
          <p:nvCxnSpPr>
            <p:cNvPr id="13" name="Сполучна лінія: уступом 12">
              <a:extLst>
                <a:ext uri="{FF2B5EF4-FFF2-40B4-BE49-F238E27FC236}">
                  <a16:creationId xmlns:a16="http://schemas.microsoft.com/office/drawing/2014/main" id="{0C0C30B9-A193-463A-A69A-0270D22A592D}"/>
                </a:ext>
              </a:extLst>
            </p:cNvPr>
            <p:cNvCxnSpPr>
              <a:cxnSpLocks/>
            </p:cNvCxnSpPr>
            <p:nvPr/>
          </p:nvCxnSpPr>
          <p:spPr>
            <a:xfrm rot="10800000">
              <a:off x="2603501" y="2071043"/>
              <a:ext cx="1444627" cy="241828"/>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Сполучна лінія: уступом 17">
              <a:extLst>
                <a:ext uri="{FF2B5EF4-FFF2-40B4-BE49-F238E27FC236}">
                  <a16:creationId xmlns:a16="http://schemas.microsoft.com/office/drawing/2014/main" id="{4797E0EA-089F-49DC-81F1-F558F1E02461}"/>
                </a:ext>
              </a:extLst>
            </p:cNvPr>
            <p:cNvCxnSpPr>
              <a:cxnSpLocks/>
            </p:cNvCxnSpPr>
            <p:nvPr/>
          </p:nvCxnSpPr>
          <p:spPr>
            <a:xfrm>
              <a:off x="4295775" y="3857625"/>
              <a:ext cx="1724025" cy="396927"/>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Овал 30">
              <a:extLst>
                <a:ext uri="{FF2B5EF4-FFF2-40B4-BE49-F238E27FC236}">
                  <a16:creationId xmlns:a16="http://schemas.microsoft.com/office/drawing/2014/main" id="{DAF1D7A0-7CCA-409D-B4F1-83672768001E}"/>
                </a:ext>
              </a:extLst>
            </p:cNvPr>
            <p:cNvSpPr/>
            <p:nvPr/>
          </p:nvSpPr>
          <p:spPr>
            <a:xfrm>
              <a:off x="6048370" y="4208800"/>
              <a:ext cx="91504" cy="91504"/>
            </a:xfrm>
            <a:prstGeom prst="ellipse">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4289447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Настроювані 2">
      <a:majorFont>
        <a:latin typeface="Forte"/>
        <a:ea typeface=""/>
        <a:cs typeface=""/>
      </a:majorFont>
      <a:minorFont>
        <a:latin typeface="Times New Roman"/>
        <a:ea typeface=""/>
        <a:cs typeface=""/>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Дерево</Template>
  <TotalTime>2054</TotalTime>
  <Words>3029</Words>
  <Application>Microsoft Office PowerPoint</Application>
  <PresentationFormat>Екран (16:9)</PresentationFormat>
  <Paragraphs>109</Paragraphs>
  <Slides>19</Slides>
  <Notes>17</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19</vt:i4>
      </vt:variant>
    </vt:vector>
  </HeadingPairs>
  <TitlesOfParts>
    <vt:vector size="25" baseType="lpstr">
      <vt:lpstr>Arial</vt:lpstr>
      <vt:lpstr>Times New Roman</vt:lpstr>
      <vt:lpstr>Wingdings</vt:lpstr>
      <vt:lpstr>Forte</vt:lpstr>
      <vt:lpstr>Helvetica Neue</vt:lpstr>
      <vt:lpstr>Дерево</vt:lpstr>
      <vt:lpstr>Побутова корупція: рукою подати </vt:lpstr>
      <vt:lpstr>План </vt:lpstr>
      <vt:lpstr>Корупція в охороні здоров'я:</vt:lpstr>
      <vt:lpstr>Презентація PowerPoint</vt:lpstr>
      <vt:lpstr>Що таке побутова корупція?  Корупція в повсякденному житті</vt:lpstr>
      <vt:lpstr>Побутова корупція в Україні</vt:lpstr>
      <vt:lpstr>Моніка Баур </vt:lpstr>
      <vt:lpstr>Презентація PowerPoint</vt:lpstr>
      <vt:lpstr>Побутова корупція в Україні</vt:lpstr>
      <vt:lpstr>Побутова та велика корупція</vt:lpstr>
      <vt:lpstr>Не настільки дрібна: наслідки побутової корупції   </vt:lpstr>
      <vt:lpstr> Практична вправа  </vt:lpstr>
      <vt:lpstr>Практична вправа</vt:lpstr>
      <vt:lpstr>Методи та інструменти боротьби з побутовою корупцією </vt:lpstr>
      <vt:lpstr>Боротьба  з побутовою корупцією</vt:lpstr>
      <vt:lpstr>Боротьба  з побутовою корупцією</vt:lpstr>
      <vt:lpstr>Боротьба  з побутовою корупцією</vt:lpstr>
      <vt:lpstr>Вправа 1</vt:lpstr>
      <vt:lpstr>Вправа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Побутова корупція: рукою подати</dc:title>
  <dc:creator>User</dc:creator>
  <cp:lastModifiedBy>Admin</cp:lastModifiedBy>
  <cp:revision>39</cp:revision>
  <dcterms:modified xsi:type="dcterms:W3CDTF">2024-09-26T12:41:28Z</dcterms:modified>
</cp:coreProperties>
</file>