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4" r:id="rId8"/>
    <p:sldId id="261" r:id="rId9"/>
    <p:sldId id="265" r:id="rId10"/>
    <p:sldId id="266" r:id="rId11"/>
    <p:sldId id="262"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2" d="100"/>
          <a:sy n="82" d="100"/>
        </p:scale>
        <p:origin x="-1638" y="-73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ii Revenko" userId="46ba3cb0-a258-4298-8bff-d89467815be3" providerId="ADAL" clId="{6D77DACA-F082-4236-8DC2-C0E3E654F967}"/>
    <pc:docChg chg="undo redo custSel addSld modSld">
      <pc:chgData name="Andrii Revenko" userId="46ba3cb0-a258-4298-8bff-d89467815be3" providerId="ADAL" clId="{6D77DACA-F082-4236-8DC2-C0E3E654F967}" dt="2024-03-17T13:33:30.229" v="112" actId="21"/>
      <pc:docMkLst>
        <pc:docMk/>
      </pc:docMkLst>
      <pc:sldChg chg="modSp new mod">
        <pc:chgData name="Andrii Revenko" userId="46ba3cb0-a258-4298-8bff-d89467815be3" providerId="ADAL" clId="{6D77DACA-F082-4236-8DC2-C0E3E654F967}" dt="2024-03-17T13:26:50.128" v="12"/>
        <pc:sldMkLst>
          <pc:docMk/>
          <pc:sldMk cId="941068161" sldId="256"/>
        </pc:sldMkLst>
        <pc:spChg chg="mod">
          <ac:chgData name="Andrii Revenko" userId="46ba3cb0-a258-4298-8bff-d89467815be3" providerId="ADAL" clId="{6D77DACA-F082-4236-8DC2-C0E3E654F967}" dt="2024-03-17T13:26:50.128" v="12"/>
          <ac:spMkLst>
            <pc:docMk/>
            <pc:sldMk cId="941068161" sldId="256"/>
            <ac:spMk id="2" creationId="{7C6D62BB-8A3D-965F-05AF-92C6C6AE0B7C}"/>
          </ac:spMkLst>
        </pc:spChg>
        <pc:spChg chg="mod">
          <ac:chgData name="Andrii Revenko" userId="46ba3cb0-a258-4298-8bff-d89467815be3" providerId="ADAL" clId="{6D77DACA-F082-4236-8DC2-C0E3E654F967}" dt="2024-03-17T13:24:40.522" v="7"/>
          <ac:spMkLst>
            <pc:docMk/>
            <pc:sldMk cId="941068161" sldId="256"/>
            <ac:spMk id="3" creationId="{737A79A4-452B-E738-C494-4EEBBB7D9C57}"/>
          </ac:spMkLst>
        </pc:spChg>
      </pc:sldChg>
      <pc:sldChg chg="modSp new mod">
        <pc:chgData name="Andrii Revenko" userId="46ba3cb0-a258-4298-8bff-d89467815be3" providerId="ADAL" clId="{6D77DACA-F082-4236-8DC2-C0E3E654F967}" dt="2024-03-17T13:27:06.391" v="20" actId="14100"/>
        <pc:sldMkLst>
          <pc:docMk/>
          <pc:sldMk cId="3013434222" sldId="257"/>
        </pc:sldMkLst>
        <pc:spChg chg="mod">
          <ac:chgData name="Andrii Revenko" userId="46ba3cb0-a258-4298-8bff-d89467815be3" providerId="ADAL" clId="{6D77DACA-F082-4236-8DC2-C0E3E654F967}" dt="2024-03-17T13:26:57.165" v="16" actId="20577"/>
          <ac:spMkLst>
            <pc:docMk/>
            <pc:sldMk cId="3013434222" sldId="257"/>
            <ac:spMk id="2" creationId="{EDF969E0-EC11-2689-9A2F-03F3CCF14072}"/>
          </ac:spMkLst>
        </pc:spChg>
        <pc:spChg chg="mod">
          <ac:chgData name="Andrii Revenko" userId="46ba3cb0-a258-4298-8bff-d89467815be3" providerId="ADAL" clId="{6D77DACA-F082-4236-8DC2-C0E3E654F967}" dt="2024-03-17T13:27:06.391" v="20" actId="14100"/>
          <ac:spMkLst>
            <pc:docMk/>
            <pc:sldMk cId="3013434222" sldId="257"/>
            <ac:spMk id="3" creationId="{00E0EA5F-7A22-FD24-E14E-8BBD8245273B}"/>
          </ac:spMkLst>
        </pc:spChg>
      </pc:sldChg>
      <pc:sldChg chg="modSp new mod">
        <pc:chgData name="Andrii Revenko" userId="46ba3cb0-a258-4298-8bff-d89467815be3" providerId="ADAL" clId="{6D77DACA-F082-4236-8DC2-C0E3E654F967}" dt="2024-03-17T13:27:44.081" v="31" actId="123"/>
        <pc:sldMkLst>
          <pc:docMk/>
          <pc:sldMk cId="2928289424" sldId="258"/>
        </pc:sldMkLst>
        <pc:spChg chg="mod">
          <ac:chgData name="Andrii Revenko" userId="46ba3cb0-a258-4298-8bff-d89467815be3" providerId="ADAL" clId="{6D77DACA-F082-4236-8DC2-C0E3E654F967}" dt="2024-03-17T13:27:14.963" v="23"/>
          <ac:spMkLst>
            <pc:docMk/>
            <pc:sldMk cId="2928289424" sldId="258"/>
            <ac:spMk id="2" creationId="{FB037FB7-08F6-F76E-3914-3EFBC8F98B03}"/>
          </ac:spMkLst>
        </pc:spChg>
        <pc:spChg chg="mod">
          <ac:chgData name="Andrii Revenko" userId="46ba3cb0-a258-4298-8bff-d89467815be3" providerId="ADAL" clId="{6D77DACA-F082-4236-8DC2-C0E3E654F967}" dt="2024-03-17T13:27:44.081" v="31" actId="123"/>
          <ac:spMkLst>
            <pc:docMk/>
            <pc:sldMk cId="2928289424" sldId="258"/>
            <ac:spMk id="3" creationId="{60FA7F4E-4EF5-659A-7407-383E36D65983}"/>
          </ac:spMkLst>
        </pc:spChg>
      </pc:sldChg>
      <pc:sldChg chg="modSp new mod">
        <pc:chgData name="Andrii Revenko" userId="46ba3cb0-a258-4298-8bff-d89467815be3" providerId="ADAL" clId="{6D77DACA-F082-4236-8DC2-C0E3E654F967}" dt="2024-03-17T13:28:46.910" v="50" actId="27636"/>
        <pc:sldMkLst>
          <pc:docMk/>
          <pc:sldMk cId="1546785790" sldId="259"/>
        </pc:sldMkLst>
        <pc:spChg chg="mod">
          <ac:chgData name="Andrii Revenko" userId="46ba3cb0-a258-4298-8bff-d89467815be3" providerId="ADAL" clId="{6D77DACA-F082-4236-8DC2-C0E3E654F967}" dt="2024-03-17T13:27:58.248" v="35" actId="20577"/>
          <ac:spMkLst>
            <pc:docMk/>
            <pc:sldMk cId="1546785790" sldId="259"/>
            <ac:spMk id="2" creationId="{A3332B18-8676-A8EC-A367-009E0473416F}"/>
          </ac:spMkLst>
        </pc:spChg>
        <pc:spChg chg="mod">
          <ac:chgData name="Andrii Revenko" userId="46ba3cb0-a258-4298-8bff-d89467815be3" providerId="ADAL" clId="{6D77DACA-F082-4236-8DC2-C0E3E654F967}" dt="2024-03-17T13:28:46.910" v="50" actId="27636"/>
          <ac:spMkLst>
            <pc:docMk/>
            <pc:sldMk cId="1546785790" sldId="259"/>
            <ac:spMk id="3" creationId="{CA771806-6731-F5FA-2515-EC44A53DF109}"/>
          </ac:spMkLst>
        </pc:spChg>
      </pc:sldChg>
      <pc:sldChg chg="modSp new mod">
        <pc:chgData name="Andrii Revenko" userId="46ba3cb0-a258-4298-8bff-d89467815be3" providerId="ADAL" clId="{6D77DACA-F082-4236-8DC2-C0E3E654F967}" dt="2024-03-17T13:29:26.159" v="62" actId="1076"/>
        <pc:sldMkLst>
          <pc:docMk/>
          <pc:sldMk cId="2693134735" sldId="260"/>
        </pc:sldMkLst>
        <pc:spChg chg="mod">
          <ac:chgData name="Andrii Revenko" userId="46ba3cb0-a258-4298-8bff-d89467815be3" providerId="ADAL" clId="{6D77DACA-F082-4236-8DC2-C0E3E654F967}" dt="2024-03-17T13:28:58.428" v="54" actId="27636"/>
          <ac:spMkLst>
            <pc:docMk/>
            <pc:sldMk cId="2693134735" sldId="260"/>
            <ac:spMk id="2" creationId="{973AF04D-6CB0-71AD-35F1-87D718E6928F}"/>
          </ac:spMkLst>
        </pc:spChg>
        <pc:spChg chg="mod">
          <ac:chgData name="Andrii Revenko" userId="46ba3cb0-a258-4298-8bff-d89467815be3" providerId="ADAL" clId="{6D77DACA-F082-4236-8DC2-C0E3E654F967}" dt="2024-03-17T13:29:26.159" v="62" actId="1076"/>
          <ac:spMkLst>
            <pc:docMk/>
            <pc:sldMk cId="2693134735" sldId="260"/>
            <ac:spMk id="3" creationId="{989DD503-EE96-1A0B-66DE-315E358CB4AC}"/>
          </ac:spMkLst>
        </pc:spChg>
      </pc:sldChg>
      <pc:sldChg chg="delSp modSp new mod">
        <pc:chgData name="Andrii Revenko" userId="46ba3cb0-a258-4298-8bff-d89467815be3" providerId="ADAL" clId="{6D77DACA-F082-4236-8DC2-C0E3E654F967}" dt="2024-03-17T13:30:50.928" v="87" actId="1076"/>
        <pc:sldMkLst>
          <pc:docMk/>
          <pc:sldMk cId="3729490403" sldId="261"/>
        </pc:sldMkLst>
        <pc:spChg chg="del mod">
          <ac:chgData name="Andrii Revenko" userId="46ba3cb0-a258-4298-8bff-d89467815be3" providerId="ADAL" clId="{6D77DACA-F082-4236-8DC2-C0E3E654F967}" dt="2024-03-17T13:30:42.557" v="82" actId="21"/>
          <ac:spMkLst>
            <pc:docMk/>
            <pc:sldMk cId="3729490403" sldId="261"/>
            <ac:spMk id="2" creationId="{F18B70E9-B60E-4BC2-583B-B0338F0FE78C}"/>
          </ac:spMkLst>
        </pc:spChg>
        <pc:spChg chg="mod">
          <ac:chgData name="Andrii Revenko" userId="46ba3cb0-a258-4298-8bff-d89467815be3" providerId="ADAL" clId="{6D77DACA-F082-4236-8DC2-C0E3E654F967}" dt="2024-03-17T13:30:50.928" v="87" actId="1076"/>
          <ac:spMkLst>
            <pc:docMk/>
            <pc:sldMk cId="3729490403" sldId="261"/>
            <ac:spMk id="3" creationId="{09EACC48-E4AD-DD5B-5267-CDDDC946856F}"/>
          </ac:spMkLst>
        </pc:spChg>
      </pc:sldChg>
      <pc:sldChg chg="delSp modSp new mod">
        <pc:chgData name="Andrii Revenko" userId="46ba3cb0-a258-4298-8bff-d89467815be3" providerId="ADAL" clId="{6D77DACA-F082-4236-8DC2-C0E3E654F967}" dt="2024-03-17T13:33:30.229" v="112" actId="21"/>
        <pc:sldMkLst>
          <pc:docMk/>
          <pc:sldMk cId="1283400689" sldId="262"/>
        </pc:sldMkLst>
        <pc:spChg chg="del mod">
          <ac:chgData name="Andrii Revenko" userId="46ba3cb0-a258-4298-8bff-d89467815be3" providerId="ADAL" clId="{6D77DACA-F082-4236-8DC2-C0E3E654F967}" dt="2024-03-17T13:33:30.229" v="112" actId="21"/>
          <ac:spMkLst>
            <pc:docMk/>
            <pc:sldMk cId="1283400689" sldId="262"/>
            <ac:spMk id="2" creationId="{43E1A41E-6D2C-6971-33BC-8E9C0B96441C}"/>
          </ac:spMkLst>
        </pc:spChg>
        <pc:spChg chg="mod">
          <ac:chgData name="Andrii Revenko" userId="46ba3cb0-a258-4298-8bff-d89467815be3" providerId="ADAL" clId="{6D77DACA-F082-4236-8DC2-C0E3E654F967}" dt="2024-03-17T13:33:25.740" v="111" actId="255"/>
          <ac:spMkLst>
            <pc:docMk/>
            <pc:sldMk cId="1283400689" sldId="262"/>
            <ac:spMk id="3" creationId="{66B34917-7175-8886-7F19-9BBDDD9C1A5E}"/>
          </ac:spMkLst>
        </pc:spChg>
      </pc:sldChg>
      <pc:sldChg chg="delSp modSp new mod">
        <pc:chgData name="Andrii Revenko" userId="46ba3cb0-a258-4298-8bff-d89467815be3" providerId="ADAL" clId="{6D77DACA-F082-4236-8DC2-C0E3E654F967}" dt="2024-03-17T13:29:52.247" v="70" actId="1076"/>
        <pc:sldMkLst>
          <pc:docMk/>
          <pc:sldMk cId="684619240" sldId="263"/>
        </pc:sldMkLst>
        <pc:spChg chg="del">
          <ac:chgData name="Andrii Revenko" userId="46ba3cb0-a258-4298-8bff-d89467815be3" providerId="ADAL" clId="{6D77DACA-F082-4236-8DC2-C0E3E654F967}" dt="2024-03-17T13:29:50.222" v="69" actId="21"/>
          <ac:spMkLst>
            <pc:docMk/>
            <pc:sldMk cId="684619240" sldId="263"/>
            <ac:spMk id="2" creationId="{7D671142-B59E-7D45-B3AE-489153FF72F0}"/>
          </ac:spMkLst>
        </pc:spChg>
        <pc:spChg chg="mod">
          <ac:chgData name="Andrii Revenko" userId="46ba3cb0-a258-4298-8bff-d89467815be3" providerId="ADAL" clId="{6D77DACA-F082-4236-8DC2-C0E3E654F967}" dt="2024-03-17T13:29:52.247" v="70" actId="1076"/>
          <ac:spMkLst>
            <pc:docMk/>
            <pc:sldMk cId="684619240" sldId="263"/>
            <ac:spMk id="3" creationId="{5C42EAD8-01C1-DB69-C633-30CF1572F5A4}"/>
          </ac:spMkLst>
        </pc:spChg>
      </pc:sldChg>
      <pc:sldChg chg="delSp modSp new mod">
        <pc:chgData name="Andrii Revenko" userId="46ba3cb0-a258-4298-8bff-d89467815be3" providerId="ADAL" clId="{6D77DACA-F082-4236-8DC2-C0E3E654F967}" dt="2024-03-17T13:30:13.613" v="77" actId="21"/>
        <pc:sldMkLst>
          <pc:docMk/>
          <pc:sldMk cId="3609574742" sldId="264"/>
        </pc:sldMkLst>
        <pc:spChg chg="del">
          <ac:chgData name="Andrii Revenko" userId="46ba3cb0-a258-4298-8bff-d89467815be3" providerId="ADAL" clId="{6D77DACA-F082-4236-8DC2-C0E3E654F967}" dt="2024-03-17T13:30:13.613" v="77" actId="21"/>
          <ac:spMkLst>
            <pc:docMk/>
            <pc:sldMk cId="3609574742" sldId="264"/>
            <ac:spMk id="2" creationId="{4B89D89D-6794-037E-BD53-9378C62AC1A5}"/>
          </ac:spMkLst>
        </pc:spChg>
        <pc:spChg chg="mod">
          <ac:chgData name="Andrii Revenko" userId="46ba3cb0-a258-4298-8bff-d89467815be3" providerId="ADAL" clId="{6D77DACA-F082-4236-8DC2-C0E3E654F967}" dt="2024-03-17T13:30:08.231" v="76" actId="255"/>
          <ac:spMkLst>
            <pc:docMk/>
            <pc:sldMk cId="3609574742" sldId="264"/>
            <ac:spMk id="3" creationId="{D16F4FB8-CE84-96FE-B8BA-246E3B3E6B6F}"/>
          </ac:spMkLst>
        </pc:spChg>
      </pc:sldChg>
      <pc:sldChg chg="addSp delSp modSp new mod">
        <pc:chgData name="Andrii Revenko" userId="46ba3cb0-a258-4298-8bff-d89467815be3" providerId="ADAL" clId="{6D77DACA-F082-4236-8DC2-C0E3E654F967}" dt="2024-03-17T13:32:00.017" v="102" actId="123"/>
        <pc:sldMkLst>
          <pc:docMk/>
          <pc:sldMk cId="2995873141" sldId="265"/>
        </pc:sldMkLst>
        <pc:spChg chg="add del">
          <ac:chgData name="Andrii Revenko" userId="46ba3cb0-a258-4298-8bff-d89467815be3" providerId="ADAL" clId="{6D77DACA-F082-4236-8DC2-C0E3E654F967}" dt="2024-03-17T13:31:56.213" v="99" actId="21"/>
          <ac:spMkLst>
            <pc:docMk/>
            <pc:sldMk cId="2995873141" sldId="265"/>
            <ac:spMk id="2" creationId="{A84E201A-83D3-36C8-4509-4CAAB4EFABA4}"/>
          </ac:spMkLst>
        </pc:spChg>
        <pc:spChg chg="mod">
          <ac:chgData name="Andrii Revenko" userId="46ba3cb0-a258-4298-8bff-d89467815be3" providerId="ADAL" clId="{6D77DACA-F082-4236-8DC2-C0E3E654F967}" dt="2024-03-17T13:32:00.017" v="102" actId="123"/>
          <ac:spMkLst>
            <pc:docMk/>
            <pc:sldMk cId="2995873141" sldId="265"/>
            <ac:spMk id="3" creationId="{C1E22189-8313-1886-129D-8286676CA43F}"/>
          </ac:spMkLst>
        </pc:spChg>
      </pc:sldChg>
      <pc:sldChg chg="delSp modSp new mod">
        <pc:chgData name="Andrii Revenko" userId="46ba3cb0-a258-4298-8bff-d89467815be3" providerId="ADAL" clId="{6D77DACA-F082-4236-8DC2-C0E3E654F967}" dt="2024-03-17T13:33:12.171" v="108" actId="1076"/>
        <pc:sldMkLst>
          <pc:docMk/>
          <pc:sldMk cId="4274555622" sldId="266"/>
        </pc:sldMkLst>
        <pc:spChg chg="del">
          <ac:chgData name="Andrii Revenko" userId="46ba3cb0-a258-4298-8bff-d89467815be3" providerId="ADAL" clId="{6D77DACA-F082-4236-8DC2-C0E3E654F967}" dt="2024-03-17T13:32:20.561" v="105" actId="21"/>
          <ac:spMkLst>
            <pc:docMk/>
            <pc:sldMk cId="4274555622" sldId="266"/>
            <ac:spMk id="2" creationId="{19C155CA-0DCC-9085-B5D2-1A69EB093299}"/>
          </ac:spMkLst>
        </pc:spChg>
        <pc:spChg chg="mod">
          <ac:chgData name="Andrii Revenko" userId="46ba3cb0-a258-4298-8bff-d89467815be3" providerId="ADAL" clId="{6D77DACA-F082-4236-8DC2-C0E3E654F967}" dt="2024-03-17T13:33:12.171" v="108" actId="1076"/>
          <ac:spMkLst>
            <pc:docMk/>
            <pc:sldMk cId="4274555622" sldId="266"/>
            <ac:spMk id="3" creationId="{8DD93424-71A9-D6D3-FA44-A5FE6CBF5D7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A6D9047-4C63-4338-8926-ECE8C3F26D36}"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1173619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6D9047-4C63-4338-8926-ECE8C3F26D36}"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4135975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6D9047-4C63-4338-8926-ECE8C3F26D36}"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67FB9-1104-4885-B976-26420EA601B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42835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6D9047-4C63-4338-8926-ECE8C3F26D36}"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22043125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6D9047-4C63-4338-8926-ECE8C3F26D36}"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67FB9-1104-4885-B976-26420EA601B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175878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6D9047-4C63-4338-8926-ECE8C3F26D36}"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26095358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6D9047-4C63-4338-8926-ECE8C3F26D36}"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23056734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6D9047-4C63-4338-8926-ECE8C3F26D36}"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1413731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6D9047-4C63-4338-8926-ECE8C3F26D36}"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1463740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6D9047-4C63-4338-8926-ECE8C3F26D36}" type="datetimeFigureOut">
              <a:rPr lang="en-US" smtClean="0"/>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1374676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6D9047-4C63-4338-8926-ECE8C3F26D36}" type="datetimeFigureOut">
              <a:rPr lang="en-US" smtClean="0"/>
              <a:t>3/28/2024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3536438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6D9047-4C63-4338-8926-ECE8C3F26D36}" type="datetimeFigureOut">
              <a:rPr lang="en-US" smtClean="0"/>
              <a:t>3/28/2024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2226200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6D9047-4C63-4338-8926-ECE8C3F26D36}" type="datetimeFigureOut">
              <a:rPr lang="en-US" smtClean="0"/>
              <a:t>3/28/2024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134602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6D9047-4C63-4338-8926-ECE8C3F26D36}" type="datetimeFigureOut">
              <a:rPr lang="en-US" smtClean="0"/>
              <a:t>3/28/2024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3963248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A6D9047-4C63-4338-8926-ECE8C3F26D36}" type="datetimeFigureOut">
              <a:rPr lang="en-US" smtClean="0"/>
              <a:t>3/28/2024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277064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6D9047-4C63-4338-8926-ECE8C3F26D36}" type="datetimeFigureOut">
              <a:rPr lang="en-US" smtClean="0"/>
              <a:t>3/28/2024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E67FB9-1104-4885-B976-26420EA601B4}" type="slidenum">
              <a:rPr lang="en-US" smtClean="0"/>
              <a:t>‹№›</a:t>
            </a:fld>
            <a:endParaRPr lang="en-US"/>
          </a:p>
        </p:txBody>
      </p:sp>
    </p:spTree>
    <p:extLst>
      <p:ext uri="{BB962C8B-B14F-4D97-AF65-F5344CB8AC3E}">
        <p14:creationId xmlns:p14="http://schemas.microsoft.com/office/powerpoint/2010/main" val="3445825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A6D9047-4C63-4338-8926-ECE8C3F26D36}" type="datetimeFigureOut">
              <a:rPr lang="en-US" smtClean="0"/>
              <a:t>3/28/2024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EE67FB9-1104-4885-B976-26420EA601B4}" type="slidenum">
              <a:rPr lang="en-US" smtClean="0"/>
              <a:t>‹№›</a:t>
            </a:fld>
            <a:endParaRPr lang="en-US"/>
          </a:p>
        </p:txBody>
      </p:sp>
    </p:spTree>
    <p:extLst>
      <p:ext uri="{BB962C8B-B14F-4D97-AF65-F5344CB8AC3E}">
        <p14:creationId xmlns:p14="http://schemas.microsoft.com/office/powerpoint/2010/main" val="39411891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6D62BB-8A3D-965F-05AF-92C6C6AE0B7C}"/>
              </a:ext>
            </a:extLst>
          </p:cNvPr>
          <p:cNvSpPr>
            <a:spLocks noGrp="1"/>
          </p:cNvSpPr>
          <p:nvPr>
            <p:ph type="ctrTitle"/>
          </p:nvPr>
        </p:nvSpPr>
        <p:spPr/>
        <p:txBody>
          <a:bodyPr/>
          <a:lstStyle/>
          <a:p>
            <a:r>
              <a:rPr lang="ru-RU" dirty="0"/>
              <a:t>Зарубіжний досвід публічного управління інноваційним потенціалом економіки</a:t>
            </a:r>
            <a:endParaRPr lang="en-US" dirty="0"/>
          </a:p>
        </p:txBody>
      </p:sp>
    </p:spTree>
    <p:extLst>
      <p:ext uri="{BB962C8B-B14F-4D97-AF65-F5344CB8AC3E}">
        <p14:creationId xmlns:p14="http://schemas.microsoft.com/office/powerpoint/2010/main" val="9410681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DD93424-71A9-D6D3-FA44-A5FE6CBF5D74}"/>
              </a:ext>
            </a:extLst>
          </p:cNvPr>
          <p:cNvSpPr>
            <a:spLocks noGrp="1"/>
          </p:cNvSpPr>
          <p:nvPr>
            <p:ph idx="1"/>
          </p:nvPr>
        </p:nvSpPr>
        <p:spPr>
          <a:xfrm>
            <a:off x="482600" y="685801"/>
            <a:ext cx="8766002" cy="4695162"/>
          </a:xfrm>
        </p:spPr>
        <p:txBody>
          <a:bodyPr>
            <a:noAutofit/>
          </a:bodyPr>
          <a:lstStyle/>
          <a:p>
            <a:pPr algn="just"/>
            <a:r>
              <a:rPr lang="ru-RU" sz="2200" dirty="0"/>
              <a:t>Характеризуючи українську модель підтримки інноваційної діяльності, варто відзначити, що вона більше тяжіє до англо-американської моделі, оскільки Уряд більше покладається на ринкові механізми стимулювання інноваційної діяльності, ніж на пряму підтримку інноваційного процесу. Разом з тим варто акцентувати увагу на тому, що жодна з визначених вище моделей не може застосовуватися у чистому вигляді, що обумовлено специфікою формування інноваційного середовища в окремих країнах. Виходячи з чого, окремі інструменти інноваційної політики та механізми їх використання ефективні в одній країні та зовсім непридатні для використання в іншій. Тому більшість держав, як правило, реалізують державну політику в інноваційній сфері, комбінуючи методи прямого та опосередкованого впливу, рівень застосування яких залежить від того, до якого напряму тяжіє національна інноваційна політика.</a:t>
            </a:r>
            <a:endParaRPr lang="en-US" sz="2200" dirty="0"/>
          </a:p>
        </p:txBody>
      </p:sp>
    </p:spTree>
    <p:extLst>
      <p:ext uri="{BB962C8B-B14F-4D97-AF65-F5344CB8AC3E}">
        <p14:creationId xmlns:p14="http://schemas.microsoft.com/office/powerpoint/2010/main" val="42745556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6B34917-7175-8886-7F19-9BBDDD9C1A5E}"/>
              </a:ext>
            </a:extLst>
          </p:cNvPr>
          <p:cNvSpPr>
            <a:spLocks noGrp="1"/>
          </p:cNvSpPr>
          <p:nvPr>
            <p:ph idx="1"/>
          </p:nvPr>
        </p:nvSpPr>
        <p:spPr/>
        <p:txBody>
          <a:bodyPr/>
          <a:lstStyle/>
          <a:p>
            <a:pPr algn="just"/>
            <a:r>
              <a:rPr lang="uk-UA" sz="2200" dirty="0">
                <a:effectLst/>
                <a:latin typeface="Times New Roman" panose="02020603050405020304" pitchFamily="18" charset="0"/>
                <a:ea typeface="Times New Roman" panose="02020603050405020304" pitchFamily="18" charset="0"/>
              </a:rPr>
              <a:t>Зокрема, доцільно було б перейняти досвід Франції щодо створення технологічних парків; Америки – щодо особливостей організації венчурного бізнесу; Японії – щодо особливостей фінансування інноваційних проектів; ЄС – щодо формування спільного інноваційного простору. Адже, подолання Україною індустріальної зацикленості можливе лише за умови розроблення дієвих механізмів управління інноваційним розвитком, в основу якого мають бути покладені існуючі у світовій практиці інструменти.</a:t>
            </a:r>
            <a:endParaRPr lang="en-US" sz="22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2834006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DA2060-DD42-420F-A2E2-790B2BBD15FD}"/>
              </a:ext>
            </a:extLst>
          </p:cNvPr>
          <p:cNvSpPr>
            <a:spLocks noGrp="1"/>
          </p:cNvSpPr>
          <p:nvPr>
            <p:ph type="title"/>
          </p:nvPr>
        </p:nvSpPr>
        <p:spPr/>
        <p:txBody>
          <a:bodyPr>
            <a:normAutofit fontScale="90000"/>
          </a:bodyPr>
          <a:lstStyle/>
          <a:p>
            <a:r>
              <a:rPr lang="ru-RU" dirty="0" err="1"/>
              <a:t>Успішному</a:t>
            </a:r>
            <a:r>
              <a:rPr lang="ru-RU" dirty="0"/>
              <a:t> </a:t>
            </a:r>
            <a:r>
              <a:rPr lang="ru-RU" dirty="0" err="1"/>
              <a:t>розвитку</a:t>
            </a:r>
            <a:r>
              <a:rPr lang="ru-RU" dirty="0"/>
              <a:t> </a:t>
            </a:r>
            <a:r>
              <a:rPr lang="ru-RU" dirty="0" err="1"/>
              <a:t>національної</a:t>
            </a:r>
            <a:r>
              <a:rPr lang="ru-RU" dirty="0"/>
              <a:t> </a:t>
            </a:r>
            <a:r>
              <a:rPr lang="ru-RU" dirty="0" err="1"/>
              <a:t>інноваційної</a:t>
            </a:r>
            <a:r>
              <a:rPr lang="ru-RU" dirty="0"/>
              <a:t> </a:t>
            </a:r>
            <a:r>
              <a:rPr lang="ru-RU" dirty="0" err="1"/>
              <a:t>системи</a:t>
            </a:r>
            <a:r>
              <a:rPr lang="ru-RU" dirty="0"/>
              <a:t> </a:t>
            </a:r>
            <a:r>
              <a:rPr lang="ru-RU" dirty="0" err="1"/>
              <a:t>сприяють</a:t>
            </a:r>
            <a:r>
              <a:rPr lang="ru-RU" dirty="0"/>
              <a:t> </a:t>
            </a:r>
            <a:r>
              <a:rPr lang="ru-RU" dirty="0" err="1"/>
              <a:t>наступні</a:t>
            </a:r>
            <a:r>
              <a:rPr lang="ru-RU" dirty="0"/>
              <a:t> </a:t>
            </a:r>
            <a:r>
              <a:rPr lang="ru-RU" dirty="0" err="1"/>
              <a:t>чинники</a:t>
            </a:r>
            <a:r>
              <a:rPr lang="ru-RU" dirty="0"/>
              <a:t>:</a:t>
            </a:r>
            <a:endParaRPr lang="x-none" dirty="0"/>
          </a:p>
        </p:txBody>
      </p:sp>
      <p:sp>
        <p:nvSpPr>
          <p:cNvPr id="3" name="Content Placeholder 2">
            <a:extLst>
              <a:ext uri="{FF2B5EF4-FFF2-40B4-BE49-F238E27FC236}">
                <a16:creationId xmlns:a16="http://schemas.microsoft.com/office/drawing/2014/main" xmlns="" id="{9022F543-EBE9-4596-8F04-AD993352B6AC}"/>
              </a:ext>
            </a:extLst>
          </p:cNvPr>
          <p:cNvSpPr>
            <a:spLocks noGrp="1"/>
          </p:cNvSpPr>
          <p:nvPr>
            <p:ph idx="1"/>
          </p:nvPr>
        </p:nvSpPr>
        <p:spPr/>
        <p:txBody>
          <a:bodyPr>
            <a:normAutofit fontScale="85000" lnSpcReduction="10000"/>
          </a:bodyPr>
          <a:lstStyle/>
          <a:p>
            <a:r>
              <a:rPr lang="ru-RU" dirty="0"/>
              <a:t>- </a:t>
            </a:r>
            <a:r>
              <a:rPr lang="ru-RU" dirty="0" err="1"/>
              <a:t>послідовна</a:t>
            </a:r>
            <a:r>
              <a:rPr lang="ru-RU" dirty="0"/>
              <a:t> і </a:t>
            </a:r>
            <a:r>
              <a:rPr lang="ru-RU" dirty="0" err="1"/>
              <a:t>довгострокова</a:t>
            </a:r>
            <a:r>
              <a:rPr lang="ru-RU" dirty="0"/>
              <a:t> </a:t>
            </a:r>
            <a:r>
              <a:rPr lang="ru-RU" dirty="0" err="1"/>
              <a:t>інноваційна</a:t>
            </a:r>
            <a:r>
              <a:rPr lang="ru-RU" dirty="0"/>
              <a:t> </a:t>
            </a:r>
            <a:r>
              <a:rPr lang="ru-RU" dirty="0" err="1"/>
              <a:t>політика</a:t>
            </a:r>
            <a:r>
              <a:rPr lang="ru-RU" dirty="0"/>
              <a:t> </a:t>
            </a:r>
            <a:r>
              <a:rPr lang="ru-RU" dirty="0" err="1"/>
              <a:t>держави</a:t>
            </a:r>
            <a:r>
              <a:rPr lang="ru-RU" dirty="0"/>
              <a:t> з </a:t>
            </a:r>
            <a:r>
              <a:rPr lang="ru-RU" dirty="0" err="1"/>
              <a:t>чітко</a:t>
            </a:r>
            <a:r>
              <a:rPr lang="ru-RU" dirty="0"/>
              <a:t> </a:t>
            </a:r>
            <a:r>
              <a:rPr lang="ru-RU" dirty="0" err="1"/>
              <a:t>сформульованими</a:t>
            </a:r>
            <a:r>
              <a:rPr lang="ru-RU" dirty="0"/>
              <a:t> </a:t>
            </a:r>
            <a:r>
              <a:rPr lang="ru-RU" dirty="0" err="1"/>
              <a:t>цілями</a:t>
            </a:r>
            <a:r>
              <a:rPr lang="ru-RU" dirty="0"/>
              <a:t> і </a:t>
            </a:r>
            <a:r>
              <a:rPr lang="ru-RU" dirty="0" err="1"/>
              <a:t>завданнями</a:t>
            </a:r>
            <a:r>
              <a:rPr lang="ru-RU" dirty="0"/>
              <a:t>;</a:t>
            </a:r>
          </a:p>
          <a:p>
            <a:r>
              <a:rPr lang="ru-RU" dirty="0"/>
              <a:t>- </a:t>
            </a:r>
            <a:r>
              <a:rPr lang="ru-RU" dirty="0" err="1"/>
              <a:t>раціональне</a:t>
            </a:r>
            <a:r>
              <a:rPr lang="ru-RU" dirty="0"/>
              <a:t> </a:t>
            </a:r>
            <a:r>
              <a:rPr lang="ru-RU" dirty="0" err="1"/>
              <a:t>використання</a:t>
            </a:r>
            <a:r>
              <a:rPr lang="ru-RU" dirty="0"/>
              <a:t> </a:t>
            </a:r>
            <a:r>
              <a:rPr lang="ru-RU" dirty="0" err="1"/>
              <a:t>наявного</a:t>
            </a:r>
            <a:r>
              <a:rPr lang="ru-RU" dirty="0"/>
              <a:t> </a:t>
            </a:r>
            <a:r>
              <a:rPr lang="ru-RU" dirty="0" err="1"/>
              <a:t>інноваційного</a:t>
            </a:r>
            <a:r>
              <a:rPr lang="ru-RU" dirty="0"/>
              <a:t> </a:t>
            </a:r>
            <a:r>
              <a:rPr lang="ru-RU" dirty="0" err="1"/>
              <a:t>потенціалу</a:t>
            </a:r>
            <a:r>
              <a:rPr lang="ru-RU" dirty="0"/>
              <a:t> в </a:t>
            </a:r>
            <a:r>
              <a:rPr lang="ru-RU" dirty="0" err="1"/>
              <a:t>якості</a:t>
            </a:r>
            <a:r>
              <a:rPr lang="ru-RU" dirty="0"/>
              <a:t> фундаменту для </a:t>
            </a:r>
            <a:r>
              <a:rPr lang="ru-RU" dirty="0" err="1"/>
              <a:t>будівництва</a:t>
            </a:r>
            <a:r>
              <a:rPr lang="ru-RU" dirty="0"/>
              <a:t> </a:t>
            </a:r>
            <a:r>
              <a:rPr lang="ru-RU" dirty="0" err="1"/>
              <a:t>інноваційної</a:t>
            </a:r>
            <a:r>
              <a:rPr lang="ru-RU" dirty="0"/>
              <a:t> </a:t>
            </a:r>
            <a:r>
              <a:rPr lang="ru-RU" dirty="0" err="1"/>
              <a:t>економіки</a:t>
            </a:r>
            <a:r>
              <a:rPr lang="ru-RU" dirty="0"/>
              <a:t> та </a:t>
            </a:r>
            <a:r>
              <a:rPr lang="ru-RU" dirty="0" err="1"/>
              <a:t>реалізації</a:t>
            </a:r>
            <a:r>
              <a:rPr lang="ru-RU" dirty="0"/>
              <a:t> </a:t>
            </a:r>
            <a:r>
              <a:rPr lang="ru-RU" dirty="0" err="1"/>
              <a:t>інноваційної</a:t>
            </a:r>
            <a:r>
              <a:rPr lang="ru-RU" dirty="0"/>
              <a:t> </a:t>
            </a:r>
            <a:r>
              <a:rPr lang="ru-RU" dirty="0" err="1"/>
              <a:t>політики</a:t>
            </a:r>
            <a:r>
              <a:rPr lang="ru-RU" dirty="0"/>
              <a:t>;</a:t>
            </a:r>
          </a:p>
          <a:p>
            <a:r>
              <a:rPr lang="ru-RU" dirty="0"/>
              <a:t>- </a:t>
            </a:r>
            <a:r>
              <a:rPr lang="ru-RU" dirty="0" err="1"/>
              <a:t>систематичні</a:t>
            </a:r>
            <a:r>
              <a:rPr lang="ru-RU" dirty="0"/>
              <a:t> </a:t>
            </a:r>
            <a:r>
              <a:rPr lang="ru-RU" dirty="0" err="1"/>
              <a:t>зусилля</a:t>
            </a:r>
            <a:r>
              <a:rPr lang="ru-RU" dirty="0"/>
              <a:t> з </a:t>
            </a:r>
            <a:r>
              <a:rPr lang="ru-RU" dirty="0" err="1"/>
              <a:t>налагодження</a:t>
            </a:r>
            <a:r>
              <a:rPr lang="ru-RU" dirty="0"/>
              <a:t> і </a:t>
            </a:r>
            <a:r>
              <a:rPr lang="ru-RU" dirty="0" err="1"/>
              <a:t>зміцнення</a:t>
            </a:r>
            <a:r>
              <a:rPr lang="ru-RU" dirty="0"/>
              <a:t> </a:t>
            </a:r>
            <a:r>
              <a:rPr lang="ru-RU" dirty="0" err="1"/>
              <a:t>співробітництва</a:t>
            </a:r>
            <a:r>
              <a:rPr lang="ru-RU" dirty="0"/>
              <a:t> </a:t>
            </a:r>
            <a:r>
              <a:rPr lang="ru-RU" dirty="0" err="1"/>
              <a:t>між</a:t>
            </a:r>
            <a:r>
              <a:rPr lang="ru-RU" dirty="0"/>
              <a:t> </a:t>
            </a:r>
            <a:r>
              <a:rPr lang="ru-RU" dirty="0" err="1"/>
              <a:t>приватним</a:t>
            </a:r>
            <a:r>
              <a:rPr lang="ru-RU" dirty="0"/>
              <a:t>, </a:t>
            </a:r>
            <a:r>
              <a:rPr lang="ru-RU" dirty="0" err="1"/>
              <a:t>дослідницьким</a:t>
            </a:r>
            <a:r>
              <a:rPr lang="ru-RU" dirty="0"/>
              <a:t> і </a:t>
            </a:r>
            <a:r>
              <a:rPr lang="ru-RU" dirty="0" err="1"/>
              <a:t>освітнім</a:t>
            </a:r>
            <a:r>
              <a:rPr lang="ru-RU" dirty="0"/>
              <a:t> секторами;</a:t>
            </a:r>
          </a:p>
          <a:p>
            <a:r>
              <a:rPr lang="ru-RU" dirty="0"/>
              <a:t>- </a:t>
            </a:r>
            <a:r>
              <a:rPr lang="ru-RU" dirty="0" err="1"/>
              <a:t>виявлення</a:t>
            </a:r>
            <a:r>
              <a:rPr lang="ru-RU" dirty="0"/>
              <a:t> і </a:t>
            </a:r>
            <a:r>
              <a:rPr lang="ru-RU" dirty="0" err="1"/>
              <a:t>цільова</a:t>
            </a:r>
            <a:r>
              <a:rPr lang="ru-RU" dirty="0"/>
              <a:t> </a:t>
            </a:r>
            <a:r>
              <a:rPr lang="ru-RU" dirty="0" err="1"/>
              <a:t>підтримка</a:t>
            </a:r>
            <a:r>
              <a:rPr lang="ru-RU" dirty="0"/>
              <a:t> </a:t>
            </a:r>
            <a:r>
              <a:rPr lang="ru-RU" dirty="0" err="1"/>
              <a:t>важливих</a:t>
            </a:r>
            <a:r>
              <a:rPr lang="ru-RU" dirty="0"/>
              <a:t> для </a:t>
            </a:r>
            <a:r>
              <a:rPr lang="ru-RU" dirty="0" err="1"/>
              <a:t>інноваційно-технологічного</a:t>
            </a:r>
            <a:r>
              <a:rPr lang="ru-RU" dirty="0"/>
              <a:t> </a:t>
            </a:r>
            <a:r>
              <a:rPr lang="ru-RU" dirty="0" err="1"/>
              <a:t>потенціалу</a:t>
            </a:r>
            <a:r>
              <a:rPr lang="ru-RU" dirty="0"/>
              <a:t> </a:t>
            </a:r>
            <a:r>
              <a:rPr lang="ru-RU" dirty="0" err="1"/>
              <a:t>напрямків</a:t>
            </a:r>
            <a:r>
              <a:rPr lang="ru-RU" dirty="0"/>
              <a:t>, </a:t>
            </a:r>
            <a:r>
              <a:rPr lang="ru-RU" dirty="0" err="1"/>
              <a:t>які</a:t>
            </a:r>
            <a:r>
              <a:rPr lang="ru-RU" dirty="0"/>
              <a:t> </a:t>
            </a:r>
            <a:r>
              <a:rPr lang="ru-RU" dirty="0" err="1"/>
              <a:t>недостатньо</a:t>
            </a:r>
            <a:r>
              <a:rPr lang="ru-RU" dirty="0"/>
              <a:t> </a:t>
            </a:r>
            <a:r>
              <a:rPr lang="ru-RU" dirty="0" err="1"/>
              <a:t>швидко</a:t>
            </a:r>
            <a:r>
              <a:rPr lang="ru-RU" dirty="0"/>
              <a:t> </a:t>
            </a:r>
            <a:r>
              <a:rPr lang="ru-RU" dirty="0" err="1"/>
              <a:t>розвиваються</a:t>
            </a:r>
            <a:r>
              <a:rPr lang="ru-RU" dirty="0"/>
              <a:t> </a:t>
            </a:r>
            <a:r>
              <a:rPr lang="ru-RU" dirty="0" err="1"/>
              <a:t>або</a:t>
            </a:r>
            <a:r>
              <a:rPr lang="ru-RU" dirty="0"/>
              <a:t> не </a:t>
            </a:r>
            <a:r>
              <a:rPr lang="ru-RU" dirty="0" err="1"/>
              <a:t>розвиваються</a:t>
            </a:r>
            <a:r>
              <a:rPr lang="ru-RU" dirty="0"/>
              <a:t> </a:t>
            </a:r>
            <a:r>
              <a:rPr lang="ru-RU" dirty="0" err="1"/>
              <a:t>самостійно</a:t>
            </a:r>
            <a:r>
              <a:rPr lang="ru-RU" dirty="0"/>
              <a:t>;</a:t>
            </a:r>
          </a:p>
          <a:p>
            <a:r>
              <a:rPr lang="ru-RU" dirty="0"/>
              <a:t>- </a:t>
            </a:r>
            <a:r>
              <a:rPr lang="ru-RU" dirty="0" err="1"/>
              <a:t>охоплення</a:t>
            </a:r>
            <a:r>
              <a:rPr lang="ru-RU" dirty="0"/>
              <a:t> </a:t>
            </a:r>
            <a:r>
              <a:rPr lang="ru-RU" dirty="0" err="1"/>
              <a:t>якомога</a:t>
            </a:r>
            <a:r>
              <a:rPr lang="ru-RU" dirty="0"/>
              <a:t> </a:t>
            </a:r>
            <a:r>
              <a:rPr lang="ru-RU" dirty="0" err="1"/>
              <a:t>більшого</a:t>
            </a:r>
            <a:r>
              <a:rPr lang="ru-RU" dirty="0"/>
              <a:t> </a:t>
            </a:r>
            <a:r>
              <a:rPr lang="ru-RU" dirty="0" err="1"/>
              <a:t>обсягу</a:t>
            </a:r>
            <a:r>
              <a:rPr lang="ru-RU" dirty="0"/>
              <a:t> </a:t>
            </a:r>
            <a:r>
              <a:rPr lang="ru-RU" dirty="0" err="1"/>
              <a:t>потенційно</a:t>
            </a:r>
            <a:r>
              <a:rPr lang="ru-RU" dirty="0"/>
              <a:t> </a:t>
            </a:r>
            <a:r>
              <a:rPr lang="ru-RU" dirty="0" err="1"/>
              <a:t>інноваційних</a:t>
            </a:r>
            <a:r>
              <a:rPr lang="ru-RU" dirty="0"/>
              <a:t> </a:t>
            </a:r>
            <a:r>
              <a:rPr lang="ru-RU" dirty="0" err="1"/>
              <a:t>фірм</a:t>
            </a:r>
            <a:r>
              <a:rPr lang="ru-RU" dirty="0"/>
              <a:t> за </a:t>
            </a:r>
            <a:r>
              <a:rPr lang="ru-RU" dirty="0" err="1"/>
              <a:t>допомогою</a:t>
            </a:r>
            <a:r>
              <a:rPr lang="ru-RU" dirty="0"/>
              <a:t> </a:t>
            </a:r>
            <a:r>
              <a:rPr lang="ru-RU" dirty="0" err="1"/>
              <a:t>надання</a:t>
            </a:r>
            <a:r>
              <a:rPr lang="ru-RU" dirty="0"/>
              <a:t> </a:t>
            </a:r>
            <a:r>
              <a:rPr lang="ru-RU" dirty="0" err="1"/>
              <a:t>їм</a:t>
            </a:r>
            <a:r>
              <a:rPr lang="ru-RU" dirty="0"/>
              <a:t> </a:t>
            </a:r>
            <a:r>
              <a:rPr lang="ru-RU" dirty="0" err="1"/>
              <a:t>державної</a:t>
            </a:r>
            <a:r>
              <a:rPr lang="ru-RU" dirty="0"/>
              <a:t> </a:t>
            </a:r>
            <a:r>
              <a:rPr lang="ru-RU" dirty="0" err="1"/>
              <a:t>підтримки</a:t>
            </a:r>
            <a:r>
              <a:rPr lang="ru-RU" dirty="0"/>
              <a:t>;</a:t>
            </a:r>
          </a:p>
          <a:p>
            <a:r>
              <a:rPr lang="ru-RU" dirty="0"/>
              <a:t>- </a:t>
            </a:r>
            <a:r>
              <a:rPr lang="ru-RU" dirty="0" err="1"/>
              <a:t>розумне</a:t>
            </a:r>
            <a:r>
              <a:rPr lang="ru-RU" dirty="0"/>
              <a:t> </a:t>
            </a:r>
            <a:r>
              <a:rPr lang="ru-RU" dirty="0" err="1"/>
              <a:t>залучення</a:t>
            </a:r>
            <a:r>
              <a:rPr lang="ru-RU" dirty="0"/>
              <a:t> </a:t>
            </a:r>
            <a:r>
              <a:rPr lang="ru-RU" dirty="0" err="1"/>
              <a:t>іноземних</a:t>
            </a:r>
            <a:r>
              <a:rPr lang="ru-RU" dirty="0"/>
              <a:t> </a:t>
            </a:r>
            <a:r>
              <a:rPr lang="ru-RU" dirty="0" err="1"/>
              <a:t>інвестицій</a:t>
            </a:r>
            <a:r>
              <a:rPr lang="ru-RU" dirty="0"/>
              <a:t> </a:t>
            </a:r>
            <a:r>
              <a:rPr lang="ru-RU" dirty="0" err="1"/>
              <a:t>транснаціональних</a:t>
            </a:r>
            <a:r>
              <a:rPr lang="ru-RU" dirty="0"/>
              <a:t> </a:t>
            </a:r>
            <a:r>
              <a:rPr lang="ru-RU" dirty="0" err="1"/>
              <a:t>корпорацій</a:t>
            </a:r>
            <a:r>
              <a:rPr lang="ru-RU" dirty="0"/>
              <a:t>;</a:t>
            </a:r>
          </a:p>
          <a:p>
            <a:r>
              <a:rPr lang="ru-RU" dirty="0"/>
              <a:t>- </a:t>
            </a:r>
            <a:r>
              <a:rPr lang="ru-RU" dirty="0" err="1"/>
              <a:t>наявність</a:t>
            </a:r>
            <a:r>
              <a:rPr lang="ru-RU" dirty="0"/>
              <a:t> </a:t>
            </a:r>
            <a:r>
              <a:rPr lang="ru-RU" dirty="0" err="1"/>
              <a:t>розвиненого</a:t>
            </a:r>
            <a:r>
              <a:rPr lang="ru-RU" dirty="0"/>
              <a:t> </a:t>
            </a:r>
            <a:r>
              <a:rPr lang="ru-RU" dirty="0" err="1"/>
              <a:t>законодавства</a:t>
            </a:r>
            <a:r>
              <a:rPr lang="ru-RU" dirty="0"/>
              <a:t> у </a:t>
            </a:r>
            <a:r>
              <a:rPr lang="ru-RU" dirty="0" err="1"/>
              <a:t>сфері</a:t>
            </a:r>
            <a:r>
              <a:rPr lang="ru-RU" dirty="0"/>
              <a:t> </a:t>
            </a:r>
            <a:r>
              <a:rPr lang="ru-RU" dirty="0" err="1"/>
              <a:t>інтелектуальної</a:t>
            </a:r>
            <a:r>
              <a:rPr lang="ru-RU" dirty="0"/>
              <a:t> </a:t>
            </a:r>
            <a:r>
              <a:rPr lang="ru-RU" dirty="0" err="1"/>
              <a:t>власності</a:t>
            </a:r>
            <a:r>
              <a:rPr lang="ru-RU" dirty="0"/>
              <a:t>;</a:t>
            </a:r>
          </a:p>
          <a:p>
            <a:r>
              <a:rPr lang="ru-RU" dirty="0"/>
              <a:t>- </a:t>
            </a:r>
            <a:r>
              <a:rPr lang="ru-RU" dirty="0" err="1"/>
              <a:t>систематичне</a:t>
            </a:r>
            <a:r>
              <a:rPr lang="ru-RU" dirty="0"/>
              <a:t> </a:t>
            </a:r>
            <a:r>
              <a:rPr lang="ru-RU" dirty="0" err="1"/>
              <a:t>вивчення</a:t>
            </a:r>
            <a:r>
              <a:rPr lang="ru-RU" dirty="0"/>
              <a:t> та </a:t>
            </a:r>
            <a:r>
              <a:rPr lang="ru-RU" dirty="0" err="1"/>
              <a:t>впровадження</a:t>
            </a:r>
            <a:r>
              <a:rPr lang="ru-RU" dirty="0"/>
              <a:t> </a:t>
            </a:r>
            <a:r>
              <a:rPr lang="ru-RU" dirty="0" err="1"/>
              <a:t>кращого</a:t>
            </a:r>
            <a:r>
              <a:rPr lang="ru-RU" dirty="0"/>
              <a:t> </a:t>
            </a:r>
            <a:r>
              <a:rPr lang="ru-RU" dirty="0" err="1"/>
              <a:t>міжнародного</a:t>
            </a:r>
            <a:r>
              <a:rPr lang="ru-RU" dirty="0"/>
              <a:t> </a:t>
            </a:r>
            <a:r>
              <a:rPr lang="ru-RU" dirty="0" err="1"/>
              <a:t>досвіду</a:t>
            </a:r>
            <a:r>
              <a:rPr lang="ru-RU" dirty="0"/>
              <a:t>.</a:t>
            </a:r>
          </a:p>
          <a:p>
            <a:endParaRPr lang="x-none" dirty="0"/>
          </a:p>
        </p:txBody>
      </p:sp>
    </p:spTree>
    <p:extLst>
      <p:ext uri="{BB962C8B-B14F-4D97-AF65-F5344CB8AC3E}">
        <p14:creationId xmlns:p14="http://schemas.microsoft.com/office/powerpoint/2010/main" val="20802569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492CA2-CD3F-4C7E-8B65-883B6EF7D166}"/>
              </a:ext>
            </a:extLst>
          </p:cNvPr>
          <p:cNvSpPr>
            <a:spLocks noGrp="1"/>
          </p:cNvSpPr>
          <p:nvPr>
            <p:ph type="title"/>
          </p:nvPr>
        </p:nvSpPr>
        <p:spPr/>
        <p:txBody>
          <a:bodyPr>
            <a:normAutofit fontScale="90000"/>
          </a:bodyPr>
          <a:lstStyle/>
          <a:p>
            <a:r>
              <a:rPr lang="ru-RU" dirty="0"/>
              <a:t>До </a:t>
            </a:r>
            <a:r>
              <a:rPr lang="ru-RU" dirty="0" err="1"/>
              <a:t>факторів</a:t>
            </a:r>
            <a:r>
              <a:rPr lang="ru-RU" dirty="0"/>
              <a:t>, </a:t>
            </a:r>
            <a:r>
              <a:rPr lang="ru-RU" dirty="0" err="1"/>
              <a:t>що</a:t>
            </a:r>
            <a:r>
              <a:rPr lang="ru-RU" dirty="0"/>
              <a:t> </a:t>
            </a:r>
            <a:r>
              <a:rPr lang="ru-RU" dirty="0" err="1"/>
              <a:t>перешкоджають</a:t>
            </a:r>
            <a:r>
              <a:rPr lang="ru-RU" dirty="0"/>
              <a:t> </a:t>
            </a:r>
            <a:r>
              <a:rPr lang="ru-RU" dirty="0" err="1"/>
              <a:t>розвитку</a:t>
            </a:r>
            <a:r>
              <a:rPr lang="ru-RU" dirty="0"/>
              <a:t> </a:t>
            </a:r>
            <a:r>
              <a:rPr lang="ru-RU" dirty="0" err="1"/>
              <a:t>інноваційних</a:t>
            </a:r>
            <a:r>
              <a:rPr lang="ru-RU" dirty="0"/>
              <a:t> систем, </a:t>
            </a:r>
            <a:r>
              <a:rPr lang="ru-RU" dirty="0" err="1"/>
              <a:t>відносяться</a:t>
            </a:r>
            <a:r>
              <a:rPr lang="ru-RU" dirty="0"/>
              <a:t>:</a:t>
            </a:r>
            <a:endParaRPr lang="x-none" dirty="0"/>
          </a:p>
        </p:txBody>
      </p:sp>
      <p:sp>
        <p:nvSpPr>
          <p:cNvPr id="3" name="Content Placeholder 2">
            <a:extLst>
              <a:ext uri="{FF2B5EF4-FFF2-40B4-BE49-F238E27FC236}">
                <a16:creationId xmlns:a16="http://schemas.microsoft.com/office/drawing/2014/main" xmlns="" id="{826E4EFD-0F4D-4324-A7D5-226709D12CF0}"/>
              </a:ext>
            </a:extLst>
          </p:cNvPr>
          <p:cNvSpPr>
            <a:spLocks noGrp="1"/>
          </p:cNvSpPr>
          <p:nvPr>
            <p:ph idx="1"/>
          </p:nvPr>
        </p:nvSpPr>
        <p:spPr/>
        <p:txBody>
          <a:bodyPr>
            <a:normAutofit lnSpcReduction="10000"/>
          </a:bodyPr>
          <a:lstStyle/>
          <a:p>
            <a:r>
              <a:rPr lang="ru-RU" dirty="0"/>
              <a:t>- </a:t>
            </a:r>
            <a:r>
              <a:rPr lang="ru-RU" dirty="0" err="1"/>
              <a:t>низька</a:t>
            </a:r>
            <a:r>
              <a:rPr lang="ru-RU" dirty="0"/>
              <a:t> </a:t>
            </a:r>
            <a:r>
              <a:rPr lang="ru-RU" dirty="0" err="1"/>
              <a:t>частка</a:t>
            </a:r>
            <a:r>
              <a:rPr lang="ru-RU" dirty="0"/>
              <a:t> </a:t>
            </a:r>
            <a:r>
              <a:rPr lang="ru-RU" dirty="0" err="1"/>
              <a:t>бізнесу</a:t>
            </a:r>
            <a:r>
              <a:rPr lang="ru-RU" dirty="0"/>
              <a:t> у </a:t>
            </a:r>
            <a:r>
              <a:rPr lang="ru-RU" dirty="0" err="1"/>
              <a:t>фінансуванні</a:t>
            </a:r>
            <a:r>
              <a:rPr lang="ru-RU" dirty="0"/>
              <a:t> НДДКР (</a:t>
            </a:r>
            <a:r>
              <a:rPr lang="ru-RU" dirty="0" err="1"/>
              <a:t>Франція</a:t>
            </a:r>
            <a:r>
              <a:rPr lang="ru-RU" dirty="0"/>
              <a:t>, </a:t>
            </a:r>
            <a:r>
              <a:rPr lang="ru-RU" dirty="0" err="1"/>
              <a:t>Швеція</a:t>
            </a:r>
            <a:r>
              <a:rPr lang="ru-RU" dirty="0"/>
              <a:t>, </a:t>
            </a:r>
            <a:r>
              <a:rPr lang="ru-RU" dirty="0" err="1"/>
              <a:t>Нідерланди</a:t>
            </a:r>
            <a:r>
              <a:rPr lang="ru-RU" dirty="0"/>
              <a:t>, </a:t>
            </a:r>
            <a:r>
              <a:rPr lang="ru-RU" dirty="0" err="1"/>
              <a:t>Індія</a:t>
            </a:r>
            <a:r>
              <a:rPr lang="ru-RU" dirty="0"/>
              <a:t>);</a:t>
            </a:r>
          </a:p>
          <a:p>
            <a:r>
              <a:rPr lang="ru-RU" dirty="0"/>
              <a:t>- </a:t>
            </a:r>
            <a:r>
              <a:rPr lang="ru-RU" dirty="0" err="1"/>
              <a:t>слабке</a:t>
            </a:r>
            <a:r>
              <a:rPr lang="ru-RU" dirty="0"/>
              <a:t> </a:t>
            </a:r>
            <a:r>
              <a:rPr lang="ru-RU" dirty="0" err="1"/>
              <a:t>залучення</a:t>
            </a:r>
            <a:r>
              <a:rPr lang="ru-RU" dirty="0"/>
              <a:t> малого </a:t>
            </a:r>
            <a:r>
              <a:rPr lang="ru-RU" dirty="0" err="1"/>
              <a:t>бізнесу</a:t>
            </a:r>
            <a:r>
              <a:rPr lang="ru-RU" dirty="0"/>
              <a:t> в </a:t>
            </a:r>
            <a:r>
              <a:rPr lang="ru-RU" dirty="0" err="1"/>
              <a:t>інноваційну</a:t>
            </a:r>
            <a:r>
              <a:rPr lang="ru-RU" dirty="0"/>
              <a:t> </a:t>
            </a:r>
            <a:r>
              <a:rPr lang="ru-RU" dirty="0" err="1"/>
              <a:t>діяльність</a:t>
            </a:r>
            <a:r>
              <a:rPr lang="ru-RU" dirty="0"/>
              <a:t> (</a:t>
            </a:r>
            <a:r>
              <a:rPr lang="ru-RU" dirty="0" err="1"/>
              <a:t>Франція</a:t>
            </a:r>
            <a:r>
              <a:rPr lang="ru-RU" dirty="0"/>
              <a:t>, </a:t>
            </a:r>
            <a:r>
              <a:rPr lang="ru-RU" dirty="0" err="1"/>
              <a:t>Швеція</a:t>
            </a:r>
            <a:r>
              <a:rPr lang="ru-RU" dirty="0"/>
              <a:t>, </a:t>
            </a:r>
            <a:r>
              <a:rPr lang="ru-RU" dirty="0" err="1"/>
              <a:t>Нідерланди</a:t>
            </a:r>
            <a:r>
              <a:rPr lang="ru-RU" dirty="0"/>
              <a:t>, </a:t>
            </a:r>
            <a:r>
              <a:rPr lang="ru-RU" dirty="0" err="1"/>
              <a:t>Японія</a:t>
            </a:r>
            <a:r>
              <a:rPr lang="ru-RU" dirty="0"/>
              <a:t>);</a:t>
            </a:r>
          </a:p>
          <a:p>
            <a:r>
              <a:rPr lang="ru-RU" dirty="0"/>
              <a:t>- </a:t>
            </a:r>
            <a:r>
              <a:rPr lang="ru-RU" dirty="0" err="1"/>
              <a:t>територіальні</a:t>
            </a:r>
            <a:r>
              <a:rPr lang="ru-RU" dirty="0"/>
              <a:t> </a:t>
            </a:r>
            <a:r>
              <a:rPr lang="ru-RU" dirty="0" err="1"/>
              <a:t>диспропорції</a:t>
            </a:r>
            <a:r>
              <a:rPr lang="ru-RU" dirty="0"/>
              <a:t> в </a:t>
            </a:r>
            <a:r>
              <a:rPr lang="ru-RU" dirty="0" err="1"/>
              <a:t>розвитку</a:t>
            </a:r>
            <a:r>
              <a:rPr lang="ru-RU" dirty="0"/>
              <a:t> (</a:t>
            </a:r>
            <a:r>
              <a:rPr lang="ru-RU" dirty="0" err="1"/>
              <a:t>Німеччина</a:t>
            </a:r>
            <a:r>
              <a:rPr lang="ru-RU" dirty="0"/>
              <a:t>, </a:t>
            </a:r>
            <a:r>
              <a:rPr lang="ru-RU" dirty="0" err="1"/>
              <a:t>Індія</a:t>
            </a:r>
            <a:r>
              <a:rPr lang="ru-RU" dirty="0"/>
              <a:t>, Китай, </a:t>
            </a:r>
            <a:r>
              <a:rPr lang="ru-RU" dirty="0" err="1"/>
              <a:t>Франція</a:t>
            </a:r>
            <a:r>
              <a:rPr lang="ru-RU" dirty="0"/>
              <a:t>, </a:t>
            </a:r>
            <a:r>
              <a:rPr lang="ru-RU" dirty="0" err="1"/>
              <a:t>Норвегія</a:t>
            </a:r>
            <a:r>
              <a:rPr lang="ru-RU" dirty="0"/>
              <a:t>);</a:t>
            </a:r>
          </a:p>
          <a:p>
            <a:r>
              <a:rPr lang="ru-RU" dirty="0"/>
              <a:t>- </a:t>
            </a:r>
            <a:r>
              <a:rPr lang="ru-RU" dirty="0" err="1"/>
              <a:t>швидке</a:t>
            </a:r>
            <a:r>
              <a:rPr lang="ru-RU" dirty="0"/>
              <a:t> </a:t>
            </a:r>
            <a:r>
              <a:rPr lang="ru-RU" dirty="0" err="1"/>
              <a:t>старіння</a:t>
            </a:r>
            <a:r>
              <a:rPr lang="ru-RU" dirty="0"/>
              <a:t> </a:t>
            </a:r>
            <a:r>
              <a:rPr lang="ru-RU" dirty="0" err="1"/>
              <a:t>населення</a:t>
            </a:r>
            <a:r>
              <a:rPr lang="ru-RU" dirty="0"/>
              <a:t> (</a:t>
            </a:r>
            <a:r>
              <a:rPr lang="ru-RU" dirty="0" err="1"/>
              <a:t>країни</a:t>
            </a:r>
            <a:r>
              <a:rPr lang="ru-RU" dirty="0"/>
              <a:t> </a:t>
            </a:r>
            <a:r>
              <a:rPr lang="ru-RU" dirty="0" err="1"/>
              <a:t>Європейського</a:t>
            </a:r>
            <a:r>
              <a:rPr lang="ru-RU" dirty="0"/>
              <a:t> Союзу);</a:t>
            </a:r>
          </a:p>
          <a:p>
            <a:r>
              <a:rPr lang="ru-RU" dirty="0"/>
              <a:t>- </a:t>
            </a:r>
            <a:r>
              <a:rPr lang="ru-RU" dirty="0" err="1"/>
              <a:t>високі</a:t>
            </a:r>
            <a:r>
              <a:rPr lang="ru-RU" dirty="0"/>
              <a:t> </a:t>
            </a:r>
            <a:r>
              <a:rPr lang="ru-RU" dirty="0" err="1"/>
              <a:t>витрати</a:t>
            </a:r>
            <a:r>
              <a:rPr lang="ru-RU" dirty="0"/>
              <a:t> на </a:t>
            </a:r>
            <a:r>
              <a:rPr lang="ru-RU" dirty="0" err="1"/>
              <a:t>військово-промисловий</a:t>
            </a:r>
            <a:r>
              <a:rPr lang="ru-RU" dirty="0"/>
              <a:t> комплекс (</a:t>
            </a:r>
            <a:r>
              <a:rPr lang="ru-RU" dirty="0" err="1"/>
              <a:t>Швеція</a:t>
            </a:r>
            <a:r>
              <a:rPr lang="ru-RU" dirty="0"/>
              <a:t>, </a:t>
            </a:r>
            <a:r>
              <a:rPr lang="ru-RU" dirty="0" err="1"/>
              <a:t>Ізраїль</a:t>
            </a:r>
            <a:r>
              <a:rPr lang="ru-RU" dirty="0"/>
              <a:t>);</a:t>
            </a:r>
          </a:p>
          <a:p>
            <a:r>
              <a:rPr lang="ru-RU" dirty="0"/>
              <a:t>- </a:t>
            </a:r>
            <a:r>
              <a:rPr lang="ru-RU" dirty="0" err="1"/>
              <a:t>нерозвинені</a:t>
            </a:r>
            <a:r>
              <a:rPr lang="ru-RU" dirty="0"/>
              <a:t> ринки венчурного </a:t>
            </a:r>
            <a:r>
              <a:rPr lang="ru-RU" dirty="0" err="1"/>
              <a:t>капіталу</a:t>
            </a:r>
            <a:r>
              <a:rPr lang="ru-RU" dirty="0"/>
              <a:t> (</a:t>
            </a:r>
            <a:r>
              <a:rPr lang="ru-RU" dirty="0" err="1"/>
              <a:t>Данія</a:t>
            </a:r>
            <a:r>
              <a:rPr lang="ru-RU" dirty="0"/>
              <a:t>, </a:t>
            </a:r>
            <a:r>
              <a:rPr lang="ru-RU" dirty="0" err="1"/>
              <a:t>Німеччина</a:t>
            </a:r>
            <a:r>
              <a:rPr lang="ru-RU" dirty="0"/>
              <a:t>);</a:t>
            </a:r>
          </a:p>
          <a:p>
            <a:r>
              <a:rPr lang="ru-RU" dirty="0"/>
              <a:t>- </a:t>
            </a:r>
            <a:r>
              <a:rPr lang="ru-RU" dirty="0" err="1"/>
              <a:t>проблеми</a:t>
            </a:r>
            <a:r>
              <a:rPr lang="ru-RU" dirty="0"/>
              <a:t> </a:t>
            </a:r>
            <a:r>
              <a:rPr lang="ru-RU" dirty="0" err="1"/>
              <a:t>комерціалізації</a:t>
            </a:r>
            <a:r>
              <a:rPr lang="ru-RU" dirty="0"/>
              <a:t> </a:t>
            </a:r>
            <a:r>
              <a:rPr lang="ru-RU" dirty="0" err="1"/>
              <a:t>інновацій</a:t>
            </a:r>
            <a:r>
              <a:rPr lang="ru-RU" dirty="0"/>
              <a:t> (</a:t>
            </a:r>
            <a:r>
              <a:rPr lang="ru-RU" dirty="0" err="1"/>
              <a:t>Індія</a:t>
            </a:r>
            <a:r>
              <a:rPr lang="ru-RU" dirty="0"/>
              <a:t>, </a:t>
            </a:r>
            <a:r>
              <a:rPr lang="ru-RU" dirty="0" err="1"/>
              <a:t>Німеччина</a:t>
            </a:r>
            <a:r>
              <a:rPr lang="ru-RU" dirty="0"/>
              <a:t>, </a:t>
            </a:r>
            <a:r>
              <a:rPr lang="ru-RU" dirty="0" err="1"/>
              <a:t>Бразилія</a:t>
            </a:r>
            <a:r>
              <a:rPr lang="ru-RU" dirty="0"/>
              <a:t>);</a:t>
            </a:r>
          </a:p>
          <a:p>
            <a:r>
              <a:rPr lang="ru-RU" dirty="0"/>
              <a:t>- </a:t>
            </a:r>
            <a:r>
              <a:rPr lang="ru-RU" dirty="0" err="1"/>
              <a:t>бюрократія</a:t>
            </a:r>
            <a:r>
              <a:rPr lang="ru-RU" dirty="0"/>
              <a:t> (</a:t>
            </a:r>
            <a:r>
              <a:rPr lang="ru-RU" dirty="0" err="1"/>
              <a:t>Індія</a:t>
            </a:r>
            <a:r>
              <a:rPr lang="ru-RU" dirty="0"/>
              <a:t>, </a:t>
            </a:r>
            <a:r>
              <a:rPr lang="ru-RU" dirty="0" err="1"/>
              <a:t>Бразилія</a:t>
            </a:r>
            <a:r>
              <a:rPr lang="ru-RU" dirty="0"/>
              <a:t>, </a:t>
            </a:r>
            <a:r>
              <a:rPr lang="ru-RU" dirty="0" err="1"/>
              <a:t>країни</a:t>
            </a:r>
            <a:r>
              <a:rPr lang="ru-RU" dirty="0"/>
              <a:t> </a:t>
            </a:r>
            <a:r>
              <a:rPr lang="ru-RU" dirty="0" err="1"/>
              <a:t>Азії</a:t>
            </a:r>
            <a:r>
              <a:rPr lang="ru-RU" dirty="0"/>
              <a:t>).</a:t>
            </a:r>
          </a:p>
          <a:p>
            <a:endParaRPr lang="x-none" dirty="0"/>
          </a:p>
        </p:txBody>
      </p:sp>
    </p:spTree>
    <p:extLst>
      <p:ext uri="{BB962C8B-B14F-4D97-AF65-F5344CB8AC3E}">
        <p14:creationId xmlns:p14="http://schemas.microsoft.com/office/powerpoint/2010/main" val="25418287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E764F8-4F6E-479E-8E40-B61195BBC2B6}"/>
              </a:ext>
            </a:extLst>
          </p:cNvPr>
          <p:cNvSpPr>
            <a:spLocks noGrp="1"/>
          </p:cNvSpPr>
          <p:nvPr>
            <p:ph type="title"/>
          </p:nvPr>
        </p:nvSpPr>
        <p:spPr/>
        <p:txBody>
          <a:bodyPr>
            <a:normAutofit fontScale="90000"/>
          </a:bodyPr>
          <a:lstStyle/>
          <a:p>
            <a:r>
              <a:rPr lang="ru-RU" dirty="0"/>
              <a:t>Заходи </a:t>
            </a:r>
            <a:r>
              <a:rPr lang="ru-RU" dirty="0" err="1"/>
              <a:t>державної</a:t>
            </a:r>
            <a:r>
              <a:rPr lang="ru-RU" dirty="0"/>
              <a:t> </a:t>
            </a:r>
            <a:r>
              <a:rPr lang="ru-RU" dirty="0" err="1"/>
              <a:t>політики</a:t>
            </a:r>
            <a:r>
              <a:rPr lang="ru-RU" dirty="0"/>
              <a:t>, </a:t>
            </a:r>
            <a:r>
              <a:rPr lang="ru-RU" dirty="0" err="1"/>
              <a:t>використовувані</a:t>
            </a:r>
            <a:r>
              <a:rPr lang="ru-RU" dirty="0"/>
              <a:t> для </a:t>
            </a:r>
            <a:r>
              <a:rPr lang="ru-RU" dirty="0" err="1"/>
              <a:t>розвитку</a:t>
            </a:r>
            <a:r>
              <a:rPr lang="ru-RU" dirty="0"/>
              <a:t> </a:t>
            </a:r>
            <a:r>
              <a:rPr lang="ru-RU" dirty="0" err="1"/>
              <a:t>національної</a:t>
            </a:r>
            <a:r>
              <a:rPr lang="ru-RU" dirty="0"/>
              <a:t> </a:t>
            </a:r>
            <a:r>
              <a:rPr lang="ru-RU" dirty="0" err="1"/>
              <a:t>інноваційної</a:t>
            </a:r>
            <a:r>
              <a:rPr lang="ru-RU" dirty="0"/>
              <a:t> </a:t>
            </a:r>
            <a:r>
              <a:rPr lang="ru-RU" dirty="0" err="1"/>
              <a:t>системи</a:t>
            </a:r>
            <a:r>
              <a:rPr lang="ru-RU" dirty="0"/>
              <a:t>:</a:t>
            </a:r>
            <a:endParaRPr lang="x-none" dirty="0"/>
          </a:p>
        </p:txBody>
      </p:sp>
      <p:sp>
        <p:nvSpPr>
          <p:cNvPr id="3" name="Content Placeholder 2">
            <a:extLst>
              <a:ext uri="{FF2B5EF4-FFF2-40B4-BE49-F238E27FC236}">
                <a16:creationId xmlns:a16="http://schemas.microsoft.com/office/drawing/2014/main" xmlns="" id="{80B98AAD-DADC-4E1E-85B3-78FE6B8F4AB4}"/>
              </a:ext>
            </a:extLst>
          </p:cNvPr>
          <p:cNvSpPr>
            <a:spLocks noGrp="1"/>
          </p:cNvSpPr>
          <p:nvPr>
            <p:ph idx="1"/>
          </p:nvPr>
        </p:nvSpPr>
        <p:spPr/>
        <p:txBody>
          <a:bodyPr/>
          <a:lstStyle/>
          <a:p>
            <a:r>
              <a:rPr lang="ru-RU" dirty="0"/>
              <a:t>- </a:t>
            </a:r>
            <a:r>
              <a:rPr lang="ru-RU" dirty="0" err="1"/>
              <a:t>створення</a:t>
            </a:r>
            <a:r>
              <a:rPr lang="ru-RU" dirty="0"/>
              <a:t> </a:t>
            </a:r>
            <a:r>
              <a:rPr lang="ru-RU" dirty="0" err="1"/>
              <a:t>спеціальних</a:t>
            </a:r>
            <a:r>
              <a:rPr lang="ru-RU" dirty="0"/>
              <a:t> </a:t>
            </a:r>
            <a:r>
              <a:rPr lang="ru-RU" dirty="0" err="1"/>
              <a:t>організацій</a:t>
            </a:r>
            <a:r>
              <a:rPr lang="ru-RU" dirty="0"/>
              <a:t> і </a:t>
            </a:r>
            <a:r>
              <a:rPr lang="ru-RU" dirty="0" err="1"/>
              <a:t>органів</a:t>
            </a:r>
            <a:r>
              <a:rPr lang="ru-RU" dirty="0"/>
              <a:t>, </a:t>
            </a:r>
            <a:r>
              <a:rPr lang="ru-RU" dirty="0" err="1"/>
              <a:t>відповідальних</a:t>
            </a:r>
            <a:r>
              <a:rPr lang="ru-RU" dirty="0"/>
              <a:t> за </a:t>
            </a:r>
            <a:r>
              <a:rPr lang="ru-RU" dirty="0" err="1"/>
              <a:t>визначення</a:t>
            </a:r>
            <a:r>
              <a:rPr lang="ru-RU" dirty="0"/>
              <a:t> і </a:t>
            </a:r>
            <a:r>
              <a:rPr lang="ru-RU" dirty="0" err="1"/>
              <a:t>реалізацію</a:t>
            </a:r>
            <a:r>
              <a:rPr lang="ru-RU" dirty="0"/>
              <a:t> </a:t>
            </a:r>
            <a:r>
              <a:rPr lang="ru-RU" dirty="0" err="1"/>
              <a:t>інноваційної</a:t>
            </a:r>
            <a:r>
              <a:rPr lang="ru-RU" dirty="0"/>
              <a:t> </a:t>
            </a:r>
            <a:r>
              <a:rPr lang="ru-RU" dirty="0" err="1"/>
              <a:t>політики</a:t>
            </a:r>
            <a:r>
              <a:rPr lang="ru-RU" dirty="0"/>
              <a:t> (</a:t>
            </a:r>
            <a:r>
              <a:rPr lang="ru-RU" dirty="0" err="1"/>
              <a:t>майже</a:t>
            </a:r>
            <a:r>
              <a:rPr lang="ru-RU" dirty="0"/>
              <a:t> </a:t>
            </a:r>
            <a:r>
              <a:rPr lang="ru-RU" dirty="0" err="1"/>
              <a:t>всі</a:t>
            </a:r>
            <a:r>
              <a:rPr lang="ru-RU" dirty="0"/>
              <a:t> </a:t>
            </a:r>
            <a:r>
              <a:rPr lang="ru-RU" dirty="0" err="1"/>
              <a:t>країни</a:t>
            </a:r>
            <a:r>
              <a:rPr lang="ru-RU" dirty="0"/>
              <a:t>);</a:t>
            </a:r>
          </a:p>
          <a:p>
            <a:r>
              <a:rPr lang="ru-RU" dirty="0"/>
              <a:t>- активна </a:t>
            </a:r>
            <a:r>
              <a:rPr lang="ru-RU" dirty="0" err="1"/>
              <a:t>взаємодія</a:t>
            </a:r>
            <a:r>
              <a:rPr lang="ru-RU" dirty="0"/>
              <a:t> з </a:t>
            </a:r>
            <a:r>
              <a:rPr lang="ru-RU" dirty="0" err="1"/>
              <a:t>іншими</a:t>
            </a:r>
            <a:r>
              <a:rPr lang="ru-RU" dirty="0"/>
              <a:t> </a:t>
            </a:r>
            <a:r>
              <a:rPr lang="ru-RU" dirty="0" err="1"/>
              <a:t>країнами</a:t>
            </a:r>
            <a:r>
              <a:rPr lang="ru-RU" dirty="0"/>
              <a:t> в </a:t>
            </a:r>
            <a:r>
              <a:rPr lang="ru-RU" dirty="0" err="1"/>
              <a:t>частині</a:t>
            </a:r>
            <a:r>
              <a:rPr lang="ru-RU" dirty="0"/>
              <a:t> </a:t>
            </a:r>
            <a:r>
              <a:rPr lang="ru-RU" dirty="0" err="1"/>
              <a:t>обміну</a:t>
            </a:r>
            <a:r>
              <a:rPr lang="ru-RU" dirty="0"/>
              <a:t> </a:t>
            </a:r>
            <a:r>
              <a:rPr lang="ru-RU" dirty="0" err="1"/>
              <a:t>технологіями</a:t>
            </a:r>
            <a:r>
              <a:rPr lang="ru-RU" dirty="0"/>
              <a:t> (</a:t>
            </a:r>
            <a:r>
              <a:rPr lang="ru-RU" dirty="0" err="1"/>
              <a:t>майже</a:t>
            </a:r>
            <a:r>
              <a:rPr lang="ru-RU" dirty="0"/>
              <a:t> </a:t>
            </a:r>
            <a:r>
              <a:rPr lang="ru-RU" dirty="0" err="1"/>
              <a:t>всі</a:t>
            </a:r>
            <a:r>
              <a:rPr lang="ru-RU" dirty="0"/>
              <a:t> </a:t>
            </a:r>
            <a:r>
              <a:rPr lang="ru-RU" dirty="0" err="1"/>
              <a:t>країни</a:t>
            </a:r>
            <a:r>
              <a:rPr lang="ru-RU" dirty="0"/>
              <a:t>);</a:t>
            </a:r>
          </a:p>
          <a:p>
            <a:r>
              <a:rPr lang="ru-RU" dirty="0"/>
              <a:t>- </a:t>
            </a:r>
            <a:r>
              <a:rPr lang="ru-RU" dirty="0" err="1"/>
              <a:t>створення</a:t>
            </a:r>
            <a:r>
              <a:rPr lang="ru-RU" dirty="0"/>
              <a:t> </a:t>
            </a:r>
            <a:r>
              <a:rPr lang="ru-RU" dirty="0" err="1"/>
              <a:t>інноваційних</a:t>
            </a:r>
            <a:r>
              <a:rPr lang="ru-RU" dirty="0"/>
              <a:t> </a:t>
            </a:r>
            <a:r>
              <a:rPr lang="ru-RU" dirty="0" err="1"/>
              <a:t>кластерів</a:t>
            </a:r>
            <a:r>
              <a:rPr lang="ru-RU" dirty="0"/>
              <a:t> (</a:t>
            </a:r>
            <a:r>
              <a:rPr lang="ru-RU" dirty="0" err="1"/>
              <a:t>Франція</a:t>
            </a:r>
            <a:r>
              <a:rPr lang="ru-RU" dirty="0"/>
              <a:t>, </a:t>
            </a:r>
            <a:r>
              <a:rPr lang="ru-RU" dirty="0" err="1"/>
              <a:t>Німеччина</a:t>
            </a:r>
            <a:r>
              <a:rPr lang="ru-RU" dirty="0"/>
              <a:t>);</a:t>
            </a:r>
          </a:p>
          <a:p>
            <a:r>
              <a:rPr lang="ru-RU" dirty="0"/>
              <a:t>- </a:t>
            </a:r>
            <a:r>
              <a:rPr lang="ru-RU" dirty="0" err="1"/>
              <a:t>здійснення</a:t>
            </a:r>
            <a:r>
              <a:rPr lang="ru-RU" dirty="0"/>
              <a:t> </a:t>
            </a:r>
            <a:r>
              <a:rPr lang="ru-RU" dirty="0" err="1"/>
              <a:t>основних</a:t>
            </a:r>
            <a:r>
              <a:rPr lang="ru-RU" dirty="0"/>
              <a:t> </a:t>
            </a:r>
            <a:r>
              <a:rPr lang="ru-RU" dirty="0" err="1"/>
              <a:t>інновацій</a:t>
            </a:r>
            <a:r>
              <a:rPr lang="ru-RU" dirty="0"/>
              <a:t> у великих </a:t>
            </a:r>
            <a:r>
              <a:rPr lang="ru-RU" dirty="0" err="1"/>
              <a:t>транснаціональних</a:t>
            </a:r>
            <a:r>
              <a:rPr lang="ru-RU" dirty="0"/>
              <a:t> </a:t>
            </a:r>
            <a:r>
              <a:rPr lang="ru-RU" dirty="0" err="1"/>
              <a:t>корпораціях</a:t>
            </a:r>
            <a:r>
              <a:rPr lang="ru-RU" dirty="0"/>
              <a:t> (</a:t>
            </a:r>
            <a:r>
              <a:rPr lang="ru-RU" dirty="0" err="1"/>
              <a:t>Швеція</a:t>
            </a:r>
            <a:r>
              <a:rPr lang="ru-RU" dirty="0"/>
              <a:t>, </a:t>
            </a:r>
            <a:r>
              <a:rPr lang="ru-RU" dirty="0" err="1"/>
              <a:t>Франція</a:t>
            </a:r>
            <a:r>
              <a:rPr lang="ru-RU" dirty="0"/>
              <a:t>, </a:t>
            </a:r>
            <a:r>
              <a:rPr lang="ru-RU" dirty="0" err="1"/>
              <a:t>Нідерланди</a:t>
            </a:r>
            <a:r>
              <a:rPr lang="ru-RU" dirty="0"/>
              <a:t>, </a:t>
            </a:r>
            <a:r>
              <a:rPr lang="ru-RU" dirty="0" err="1"/>
              <a:t>Індія</a:t>
            </a:r>
            <a:r>
              <a:rPr lang="ru-RU" dirty="0"/>
              <a:t>, </a:t>
            </a:r>
            <a:r>
              <a:rPr lang="ru-RU" dirty="0" err="1"/>
              <a:t>Японія</a:t>
            </a:r>
            <a:r>
              <a:rPr lang="ru-RU" dirty="0"/>
              <a:t>);</a:t>
            </a:r>
          </a:p>
          <a:p>
            <a:r>
              <a:rPr lang="ru-RU" dirty="0"/>
              <a:t>- </a:t>
            </a:r>
            <a:r>
              <a:rPr lang="ru-RU" dirty="0" err="1"/>
              <a:t>забезпечення</a:t>
            </a:r>
            <a:r>
              <a:rPr lang="ru-RU" dirty="0"/>
              <a:t> </a:t>
            </a:r>
            <a:r>
              <a:rPr lang="ru-RU" dirty="0" err="1"/>
              <a:t>безкоштовної</a:t>
            </a:r>
            <a:r>
              <a:rPr lang="ru-RU" dirty="0"/>
              <a:t> </a:t>
            </a:r>
            <a:r>
              <a:rPr lang="ru-RU" dirty="0" err="1"/>
              <a:t>освіти</a:t>
            </a:r>
            <a:r>
              <a:rPr lang="ru-RU" dirty="0"/>
              <a:t> (</a:t>
            </a:r>
            <a:r>
              <a:rPr lang="ru-RU" dirty="0" err="1"/>
              <a:t>Німеччина</a:t>
            </a:r>
            <a:r>
              <a:rPr lang="ru-RU" dirty="0"/>
              <a:t>, </a:t>
            </a:r>
            <a:r>
              <a:rPr lang="ru-RU" dirty="0" err="1"/>
              <a:t>Норвегія</a:t>
            </a:r>
            <a:r>
              <a:rPr lang="ru-RU" dirty="0"/>
              <a:t>);</a:t>
            </a:r>
          </a:p>
          <a:p>
            <a:r>
              <a:rPr lang="ru-RU" dirty="0"/>
              <a:t>- </a:t>
            </a:r>
            <a:r>
              <a:rPr lang="ru-RU" dirty="0" err="1"/>
              <a:t>використання</a:t>
            </a:r>
            <a:r>
              <a:rPr lang="ru-RU" dirty="0"/>
              <a:t> «</a:t>
            </a:r>
            <a:r>
              <a:rPr lang="ru-RU" dirty="0" err="1"/>
              <a:t>інноваційних</a:t>
            </a:r>
            <a:r>
              <a:rPr lang="ru-RU" dirty="0"/>
              <a:t> </a:t>
            </a:r>
            <a:r>
              <a:rPr lang="ru-RU" dirty="0" err="1"/>
              <a:t>ваучерів</a:t>
            </a:r>
            <a:r>
              <a:rPr lang="ru-RU" dirty="0"/>
              <a:t>» (</a:t>
            </a:r>
            <a:r>
              <a:rPr lang="ru-RU" dirty="0" err="1"/>
              <a:t>Нідерланди</a:t>
            </a:r>
            <a:r>
              <a:rPr lang="ru-RU" dirty="0"/>
              <a:t>, </a:t>
            </a:r>
            <a:r>
              <a:rPr lang="ru-RU" dirty="0" err="1"/>
              <a:t>Великобританія</a:t>
            </a:r>
            <a:r>
              <a:rPr lang="ru-RU" dirty="0"/>
              <a:t>, </a:t>
            </a:r>
            <a:r>
              <a:rPr lang="ru-RU" dirty="0" err="1"/>
              <a:t>Німеччина</a:t>
            </a:r>
            <a:r>
              <a:rPr lang="ru-RU" dirty="0"/>
              <a:t>);</a:t>
            </a:r>
          </a:p>
          <a:p>
            <a:r>
              <a:rPr lang="ru-RU" dirty="0"/>
              <a:t>- </a:t>
            </a:r>
            <a:r>
              <a:rPr lang="ru-RU" dirty="0" err="1"/>
              <a:t>значне</a:t>
            </a:r>
            <a:r>
              <a:rPr lang="ru-RU" dirty="0"/>
              <a:t> </a:t>
            </a:r>
            <a:r>
              <a:rPr lang="ru-RU" dirty="0" err="1"/>
              <a:t>пряме</a:t>
            </a:r>
            <a:r>
              <a:rPr lang="ru-RU" dirty="0"/>
              <a:t> </a:t>
            </a:r>
            <a:r>
              <a:rPr lang="ru-RU" dirty="0" err="1"/>
              <a:t>бюджетне</a:t>
            </a:r>
            <a:r>
              <a:rPr lang="ru-RU" dirty="0"/>
              <a:t> </a:t>
            </a:r>
            <a:r>
              <a:rPr lang="ru-RU" dirty="0" err="1"/>
              <a:t>фінансування</a:t>
            </a:r>
            <a:r>
              <a:rPr lang="ru-RU" dirty="0"/>
              <a:t> НДДКР в </a:t>
            </a:r>
            <a:r>
              <a:rPr lang="ru-RU" dirty="0" err="1"/>
              <a:t>різних</a:t>
            </a:r>
            <a:r>
              <a:rPr lang="ru-RU" dirty="0"/>
              <a:t> формах.</a:t>
            </a:r>
          </a:p>
          <a:p>
            <a:pPr marL="0" indent="0">
              <a:buNone/>
            </a:pPr>
            <a:endParaRPr lang="x-none" dirty="0"/>
          </a:p>
        </p:txBody>
      </p:sp>
    </p:spTree>
    <p:extLst>
      <p:ext uri="{BB962C8B-B14F-4D97-AF65-F5344CB8AC3E}">
        <p14:creationId xmlns:p14="http://schemas.microsoft.com/office/powerpoint/2010/main" val="17359058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8A8D53F-357B-44F0-A62F-5F1C2017389B}"/>
              </a:ext>
            </a:extLst>
          </p:cNvPr>
          <p:cNvSpPr>
            <a:spLocks noGrp="1"/>
          </p:cNvSpPr>
          <p:nvPr>
            <p:ph idx="1"/>
          </p:nvPr>
        </p:nvSpPr>
        <p:spPr/>
        <p:txBody>
          <a:bodyPr/>
          <a:lstStyle/>
          <a:p>
            <a:pPr marL="0" indent="0" algn="just">
              <a:buNone/>
            </a:pPr>
            <a:r>
              <a:rPr lang="ru-RU" dirty="0" err="1"/>
              <a:t>Аналіз</a:t>
            </a:r>
            <a:r>
              <a:rPr lang="ru-RU" dirty="0"/>
              <a:t> </a:t>
            </a:r>
            <a:r>
              <a:rPr lang="ru-RU" dirty="0" err="1"/>
              <a:t>зарубіжного</a:t>
            </a:r>
            <a:r>
              <a:rPr lang="ru-RU" dirty="0"/>
              <a:t> </a:t>
            </a:r>
            <a:r>
              <a:rPr lang="ru-RU" dirty="0" err="1"/>
              <a:t>досвіду</a:t>
            </a:r>
            <a:r>
              <a:rPr lang="ru-RU" dirty="0"/>
              <a:t> </a:t>
            </a:r>
            <a:r>
              <a:rPr lang="ru-RU" dirty="0" err="1"/>
              <a:t>співпраці</a:t>
            </a:r>
            <a:r>
              <a:rPr lang="ru-RU" dirty="0"/>
              <a:t> </a:t>
            </a:r>
            <a:r>
              <a:rPr lang="ru-RU" dirty="0" err="1"/>
              <a:t>держави</a:t>
            </a:r>
            <a:r>
              <a:rPr lang="ru-RU" dirty="0"/>
              <a:t> і </a:t>
            </a:r>
            <a:r>
              <a:rPr lang="ru-RU" dirty="0" err="1"/>
              <a:t>бізнесу</a:t>
            </a:r>
            <a:r>
              <a:rPr lang="ru-RU" dirty="0"/>
              <a:t> в </a:t>
            </a:r>
            <a:r>
              <a:rPr lang="ru-RU" dirty="0" err="1"/>
              <a:t>області</a:t>
            </a:r>
            <a:r>
              <a:rPr lang="ru-RU" dirty="0"/>
              <a:t> </a:t>
            </a:r>
            <a:r>
              <a:rPr lang="ru-RU" dirty="0" err="1"/>
              <a:t>інновацій</a:t>
            </a:r>
            <a:r>
              <a:rPr lang="ru-RU" dirty="0"/>
              <a:t> особливо </a:t>
            </a:r>
            <a:r>
              <a:rPr lang="ru-RU" dirty="0" err="1"/>
              <a:t>важливий</a:t>
            </a:r>
            <a:r>
              <a:rPr lang="ru-RU" dirty="0"/>
              <a:t> для </a:t>
            </a:r>
            <a:r>
              <a:rPr lang="ru-RU" dirty="0" err="1"/>
              <a:t>України</a:t>
            </a:r>
            <a:r>
              <a:rPr lang="ru-RU" dirty="0"/>
              <a:t>, яка </a:t>
            </a:r>
            <a:r>
              <a:rPr lang="ru-RU" dirty="0" err="1"/>
              <a:t>прагне</a:t>
            </a:r>
            <a:r>
              <a:rPr lang="ru-RU" dirty="0"/>
              <a:t> </a:t>
            </a:r>
            <a:r>
              <a:rPr lang="ru-RU" dirty="0" err="1"/>
              <a:t>активізувати</a:t>
            </a:r>
            <a:r>
              <a:rPr lang="ru-RU" dirty="0"/>
              <a:t> </a:t>
            </a:r>
            <a:r>
              <a:rPr lang="ru-RU" dirty="0" err="1"/>
              <a:t>свій</a:t>
            </a:r>
            <a:r>
              <a:rPr lang="ru-RU" dirty="0"/>
              <a:t> </a:t>
            </a:r>
            <a:r>
              <a:rPr lang="ru-RU" dirty="0" err="1"/>
              <a:t>науково-технічний</a:t>
            </a:r>
            <a:r>
              <a:rPr lang="ru-RU" dirty="0"/>
              <a:t>, </a:t>
            </a:r>
            <a:r>
              <a:rPr lang="ru-RU" dirty="0" err="1"/>
              <a:t>інноваційний</a:t>
            </a:r>
            <a:r>
              <a:rPr lang="ru-RU" dirty="0"/>
              <a:t> і </a:t>
            </a:r>
            <a:r>
              <a:rPr lang="ru-RU" dirty="0" err="1"/>
              <a:t>промисловий</a:t>
            </a:r>
            <a:r>
              <a:rPr lang="ru-RU" dirty="0"/>
              <a:t> </a:t>
            </a:r>
            <a:r>
              <a:rPr lang="ru-RU" dirty="0" err="1"/>
              <a:t>потенціал</a:t>
            </a:r>
            <a:r>
              <a:rPr lang="ru-RU" dirty="0"/>
              <a:t> з метою </a:t>
            </a:r>
            <a:r>
              <a:rPr lang="ru-RU" dirty="0" err="1"/>
              <a:t>забезпечення</a:t>
            </a:r>
            <a:r>
              <a:rPr lang="ru-RU" dirty="0"/>
              <a:t> </a:t>
            </a:r>
            <a:r>
              <a:rPr lang="ru-RU" dirty="0" err="1"/>
              <a:t>сталого</a:t>
            </a:r>
            <a:r>
              <a:rPr lang="ru-RU" dirty="0"/>
              <a:t> </a:t>
            </a:r>
            <a:r>
              <a:rPr lang="ru-RU" dirty="0" err="1"/>
              <a:t>соціально-економічного</a:t>
            </a:r>
            <a:r>
              <a:rPr lang="ru-RU" dirty="0"/>
              <a:t> </a:t>
            </a:r>
            <a:r>
              <a:rPr lang="ru-RU" dirty="0" err="1"/>
              <a:t>розвитку</a:t>
            </a:r>
            <a:r>
              <a:rPr lang="ru-RU" dirty="0"/>
              <a:t> і </a:t>
            </a:r>
            <a:r>
              <a:rPr lang="ru-RU" dirty="0" err="1"/>
              <a:t>перетворення</a:t>
            </a:r>
            <a:r>
              <a:rPr lang="ru-RU" dirty="0"/>
              <a:t> в державу, </a:t>
            </a:r>
            <a:r>
              <a:rPr lang="ru-RU" dirty="0" err="1"/>
              <a:t>що</a:t>
            </a:r>
            <a:r>
              <a:rPr lang="ru-RU" dirty="0"/>
              <a:t> </a:t>
            </a:r>
            <a:r>
              <a:rPr lang="ru-RU" dirty="0" err="1"/>
              <a:t>володіє</a:t>
            </a:r>
            <a:r>
              <a:rPr lang="ru-RU" dirty="0"/>
              <a:t> </a:t>
            </a:r>
            <a:r>
              <a:rPr lang="ru-RU" dirty="0" err="1"/>
              <a:t>високим</a:t>
            </a:r>
            <a:r>
              <a:rPr lang="ru-RU" dirty="0"/>
              <a:t> </a:t>
            </a:r>
            <a:r>
              <a:rPr lang="ru-RU" dirty="0" err="1"/>
              <a:t>рівнем</a:t>
            </a:r>
            <a:r>
              <a:rPr lang="ru-RU" dirty="0"/>
              <a:t> </a:t>
            </a:r>
            <a:r>
              <a:rPr lang="ru-RU" dirty="0" err="1"/>
              <a:t>світової</a:t>
            </a:r>
            <a:r>
              <a:rPr lang="ru-RU" dirty="0"/>
              <a:t> </a:t>
            </a:r>
            <a:r>
              <a:rPr lang="ru-RU" dirty="0" err="1"/>
              <a:t>конкурентоспроможності</a:t>
            </a:r>
            <a:r>
              <a:rPr lang="ru-RU" dirty="0"/>
              <a:t>.</a:t>
            </a:r>
          </a:p>
          <a:p>
            <a:endParaRPr lang="x-none" dirty="0"/>
          </a:p>
        </p:txBody>
      </p:sp>
    </p:spTree>
    <p:extLst>
      <p:ext uri="{BB962C8B-B14F-4D97-AF65-F5344CB8AC3E}">
        <p14:creationId xmlns:p14="http://schemas.microsoft.com/office/powerpoint/2010/main" val="7801451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F969E0-EC11-2689-9A2F-03F3CCF14072}"/>
              </a:ext>
            </a:extLst>
          </p:cNvPr>
          <p:cNvSpPr>
            <a:spLocks noGrp="1"/>
          </p:cNvSpPr>
          <p:nvPr>
            <p:ph type="title"/>
          </p:nvPr>
        </p:nvSpPr>
        <p:spPr/>
        <p:txBody>
          <a:bodyPr/>
          <a:lstStyle/>
          <a:p>
            <a:r>
              <a:rPr lang="uk-UA" dirty="0"/>
              <a:t>План</a:t>
            </a:r>
            <a:endParaRPr lang="en-US" dirty="0"/>
          </a:p>
        </p:txBody>
      </p:sp>
      <p:sp>
        <p:nvSpPr>
          <p:cNvPr id="3" name="Content Placeholder 2">
            <a:extLst>
              <a:ext uri="{FF2B5EF4-FFF2-40B4-BE49-F238E27FC236}">
                <a16:creationId xmlns:a16="http://schemas.microsoft.com/office/drawing/2014/main" xmlns="" id="{00E0EA5F-7A22-FD24-E14E-8BBD8245273B}"/>
              </a:ext>
            </a:extLst>
          </p:cNvPr>
          <p:cNvSpPr>
            <a:spLocks noGrp="1"/>
          </p:cNvSpPr>
          <p:nvPr>
            <p:ph idx="1"/>
          </p:nvPr>
        </p:nvSpPr>
        <p:spPr>
          <a:xfrm>
            <a:off x="677333" y="2160590"/>
            <a:ext cx="8749695" cy="2084840"/>
          </a:xfrm>
        </p:spPr>
        <p:txBody>
          <a:bodyPr/>
          <a:lstStyle/>
          <a:p>
            <a:r>
              <a:rPr lang="ru-RU" dirty="0"/>
              <a:t>1. Поняття розвитку інноваційної діяльності.</a:t>
            </a:r>
          </a:p>
          <a:p>
            <a:r>
              <a:rPr lang="ru-RU" dirty="0"/>
              <a:t>2. Моделі державної політики у сфері підтримки інновацій.</a:t>
            </a:r>
          </a:p>
          <a:p>
            <a:r>
              <a:rPr lang="ru-RU" dirty="0"/>
              <a:t>3. Інструменти державної підтримки інноваційної діяльності в зарубіжник країнах.</a:t>
            </a:r>
          </a:p>
          <a:p>
            <a:endParaRPr lang="en-US" dirty="0"/>
          </a:p>
        </p:txBody>
      </p:sp>
    </p:spTree>
    <p:extLst>
      <p:ext uri="{BB962C8B-B14F-4D97-AF65-F5344CB8AC3E}">
        <p14:creationId xmlns:p14="http://schemas.microsoft.com/office/powerpoint/2010/main" val="30134342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037FB7-08F6-F76E-3914-3EFBC8F98B03}"/>
              </a:ext>
            </a:extLst>
          </p:cNvPr>
          <p:cNvSpPr>
            <a:spLocks noGrp="1"/>
          </p:cNvSpPr>
          <p:nvPr>
            <p:ph type="title"/>
          </p:nvPr>
        </p:nvSpPr>
        <p:spPr/>
        <p:txBody>
          <a:bodyPr/>
          <a:lstStyle/>
          <a:p>
            <a:r>
              <a:rPr lang="ru-RU" dirty="0"/>
              <a:t>1. Поняття розвитку інноваційної діяльності.</a:t>
            </a:r>
            <a:endParaRPr lang="en-US" dirty="0"/>
          </a:p>
        </p:txBody>
      </p:sp>
      <p:sp>
        <p:nvSpPr>
          <p:cNvPr id="3" name="Content Placeholder 2">
            <a:extLst>
              <a:ext uri="{FF2B5EF4-FFF2-40B4-BE49-F238E27FC236}">
                <a16:creationId xmlns:a16="http://schemas.microsoft.com/office/drawing/2014/main" xmlns="" id="{60FA7F4E-4EF5-659A-7407-383E36D65983}"/>
              </a:ext>
            </a:extLst>
          </p:cNvPr>
          <p:cNvSpPr>
            <a:spLocks noGrp="1"/>
          </p:cNvSpPr>
          <p:nvPr>
            <p:ph idx="1"/>
          </p:nvPr>
        </p:nvSpPr>
        <p:spPr/>
        <p:txBody>
          <a:bodyPr>
            <a:normAutofit lnSpcReduction="10000"/>
          </a:bodyPr>
          <a:lstStyle/>
          <a:p>
            <a:pPr algn="just"/>
            <a:r>
              <a:rPr lang="ru-RU" dirty="0"/>
              <a:t>У світовому економічному просторі відбувається складний за своєю природою перехід від індустріального технологічного устрою до постіндустріального, в якому домінуючу роль рушійних сил розвитку беруть на себе високі технології, інформатизація й економіка знань.</a:t>
            </a:r>
          </a:p>
          <a:p>
            <a:pPr algn="just"/>
            <a:r>
              <a:rPr lang="ru-RU" dirty="0"/>
              <a:t>З урахуванням світових тенденцій уряд України поставив за мету трансформувати весь спектр економічних можливостей і відносин держави відповідно до обраного курсу інноваційного розвитку. </a:t>
            </a:r>
          </a:p>
          <a:p>
            <a:pPr algn="just"/>
            <a:r>
              <a:rPr lang="ru-RU" dirty="0" err="1"/>
              <a:t>Розвиток</a:t>
            </a:r>
            <a:r>
              <a:rPr lang="ru-RU" dirty="0"/>
              <a:t> інноваційної діяльності – один з основних шляхів виходу економіки держави з кризової ситуації та отримання високого рівня прибутку. При цьому важливо враховувати світовий досвід промислово розвинених країн в організації інноваційної діяльності, які за десятиліття інтенсивного розвитку створили ефективну систему управління інноваційним процесом у країні.</a:t>
            </a:r>
          </a:p>
          <a:p>
            <a:pPr algn="just"/>
            <a:endParaRPr lang="en-US" dirty="0"/>
          </a:p>
        </p:txBody>
      </p:sp>
    </p:spTree>
    <p:extLst>
      <p:ext uri="{BB962C8B-B14F-4D97-AF65-F5344CB8AC3E}">
        <p14:creationId xmlns:p14="http://schemas.microsoft.com/office/powerpoint/2010/main" val="2928289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332B18-8676-A8EC-A367-009E0473416F}"/>
              </a:ext>
            </a:extLst>
          </p:cNvPr>
          <p:cNvSpPr>
            <a:spLocks noGrp="1"/>
          </p:cNvSpPr>
          <p:nvPr>
            <p:ph type="title"/>
          </p:nvPr>
        </p:nvSpPr>
        <p:spPr/>
        <p:txBody>
          <a:bodyPr/>
          <a:lstStyle/>
          <a:p>
            <a:r>
              <a:rPr lang="ru-RU" dirty="0"/>
              <a:t>2. Моделі державної політики у сфері підтримки інновацій</a:t>
            </a:r>
            <a:endParaRPr lang="en-US" dirty="0"/>
          </a:p>
        </p:txBody>
      </p:sp>
      <p:sp>
        <p:nvSpPr>
          <p:cNvPr id="3" name="Content Placeholder 2">
            <a:extLst>
              <a:ext uri="{FF2B5EF4-FFF2-40B4-BE49-F238E27FC236}">
                <a16:creationId xmlns:a16="http://schemas.microsoft.com/office/drawing/2014/main" xmlns="" id="{CA771806-6731-F5FA-2515-EC44A53DF109}"/>
              </a:ext>
            </a:extLst>
          </p:cNvPr>
          <p:cNvSpPr>
            <a:spLocks noGrp="1"/>
          </p:cNvSpPr>
          <p:nvPr>
            <p:ph idx="1"/>
          </p:nvPr>
        </p:nvSpPr>
        <p:spPr>
          <a:xfrm>
            <a:off x="677334" y="2160589"/>
            <a:ext cx="8596668" cy="4418011"/>
          </a:xfrm>
        </p:spPr>
        <p:txBody>
          <a:bodyPr>
            <a:normAutofit/>
          </a:bodyPr>
          <a:lstStyle/>
          <a:p>
            <a:pPr algn="just"/>
            <a:r>
              <a:rPr lang="ru-RU" dirty="0"/>
              <a:t>1) англо-американська, яка характеризується найменшим втручанням держави в економіку, у тому числі й в інноваційну </a:t>
            </a:r>
            <a:r>
              <a:rPr lang="ru-RU" dirty="0" err="1"/>
              <a:t>діяльність</a:t>
            </a:r>
            <a:r>
              <a:rPr lang="ru-RU" dirty="0" smtClean="0"/>
              <a:t>;</a:t>
            </a:r>
          </a:p>
          <a:p>
            <a:pPr algn="just"/>
            <a:r>
              <a:rPr lang="ru-RU" dirty="0" smtClean="0"/>
              <a:t>2</a:t>
            </a:r>
            <a:r>
              <a:rPr lang="ru-RU" dirty="0"/>
              <a:t>) франко-японська, де держава найактивніше підтримує інноваційний процес усіма можливими методами.</a:t>
            </a:r>
          </a:p>
          <a:p>
            <a:pPr marL="0" indent="0" algn="just">
              <a:buNone/>
            </a:pPr>
            <a:r>
              <a:rPr lang="ru-RU" dirty="0" smtClean="0"/>
              <a:t>У </a:t>
            </a:r>
            <a:r>
              <a:rPr lang="ru-RU" dirty="0" err="1" smtClean="0"/>
              <a:t>першому</a:t>
            </a:r>
            <a:r>
              <a:rPr lang="ru-RU" dirty="0" smtClean="0"/>
              <a:t> </a:t>
            </a:r>
            <a:r>
              <a:rPr lang="ru-RU" dirty="0" err="1" smtClean="0"/>
              <a:t>випадку</a:t>
            </a:r>
            <a:r>
              <a:rPr lang="ru-RU" dirty="0" smtClean="0"/>
              <a:t> </a:t>
            </a:r>
            <a:r>
              <a:rPr lang="ru-RU" dirty="0" err="1" smtClean="0"/>
              <a:t>вважається</a:t>
            </a:r>
            <a:r>
              <a:rPr lang="ru-RU" dirty="0" smtClean="0"/>
              <a:t>, </a:t>
            </a:r>
            <a:r>
              <a:rPr lang="ru-RU" dirty="0" err="1" smtClean="0"/>
              <a:t>що</a:t>
            </a:r>
            <a:r>
              <a:rPr lang="ru-RU" dirty="0" smtClean="0"/>
              <a:t> </a:t>
            </a:r>
            <a:r>
              <a:rPr lang="ru-RU" dirty="0" err="1" smtClean="0"/>
              <a:t>ринкові</a:t>
            </a:r>
            <a:r>
              <a:rPr lang="ru-RU" dirty="0" smtClean="0"/>
              <a:t> </a:t>
            </a:r>
            <a:r>
              <a:rPr lang="ru-RU" dirty="0" err="1" smtClean="0"/>
              <a:t>механізми</a:t>
            </a:r>
            <a:r>
              <a:rPr lang="ru-RU" dirty="0" smtClean="0"/>
              <a:t> </a:t>
            </a:r>
            <a:r>
              <a:rPr lang="ru-RU" dirty="0" err="1" smtClean="0"/>
              <a:t>самі</a:t>
            </a:r>
            <a:r>
              <a:rPr lang="ru-RU" dirty="0" smtClean="0"/>
              <a:t> </a:t>
            </a:r>
            <a:r>
              <a:rPr lang="ru-RU" dirty="0" err="1" smtClean="0"/>
              <a:t>сприяють</a:t>
            </a:r>
            <a:r>
              <a:rPr lang="ru-RU" dirty="0" smtClean="0"/>
              <a:t> </a:t>
            </a:r>
            <a:r>
              <a:rPr lang="ru-RU" dirty="0" err="1" smtClean="0"/>
              <a:t>прискоренню</a:t>
            </a:r>
            <a:r>
              <a:rPr lang="ru-RU" dirty="0" smtClean="0"/>
              <a:t> </a:t>
            </a:r>
            <a:r>
              <a:rPr lang="ru-RU" dirty="0" err="1" smtClean="0"/>
              <a:t>інноваційного</a:t>
            </a:r>
            <a:r>
              <a:rPr lang="ru-RU" dirty="0" smtClean="0"/>
              <a:t> </a:t>
            </a:r>
            <a:r>
              <a:rPr lang="ru-RU" dirty="0" err="1" smtClean="0"/>
              <a:t>процесу</a:t>
            </a:r>
            <a:r>
              <a:rPr lang="ru-RU" dirty="0" smtClean="0"/>
              <a:t>, тому </a:t>
            </a:r>
            <a:r>
              <a:rPr lang="ru-RU" dirty="0" err="1" smtClean="0"/>
              <a:t>підприємства</a:t>
            </a:r>
            <a:r>
              <a:rPr lang="ru-RU" dirty="0" smtClean="0"/>
              <a:t> </a:t>
            </a:r>
            <a:r>
              <a:rPr lang="ru-RU" dirty="0" err="1" smtClean="0"/>
              <a:t>мають</a:t>
            </a:r>
            <a:r>
              <a:rPr lang="ru-RU" dirty="0" smtClean="0"/>
              <a:t> </a:t>
            </a:r>
            <a:r>
              <a:rPr lang="ru-RU" dirty="0" err="1" smtClean="0"/>
              <a:t>повну</a:t>
            </a:r>
            <a:r>
              <a:rPr lang="ru-RU" dirty="0" smtClean="0"/>
              <a:t> </a:t>
            </a:r>
            <a:r>
              <a:rPr lang="ru-RU" dirty="0" err="1" smtClean="0"/>
              <a:t>автономію</a:t>
            </a:r>
            <a:r>
              <a:rPr lang="ru-RU" dirty="0" smtClean="0"/>
              <a:t> в </a:t>
            </a:r>
            <a:r>
              <a:rPr lang="ru-RU" dirty="0" err="1" smtClean="0"/>
              <a:t>інноваційній</a:t>
            </a:r>
            <a:r>
              <a:rPr lang="ru-RU" dirty="0" smtClean="0"/>
              <a:t> </a:t>
            </a:r>
            <a:r>
              <a:rPr lang="ru-RU" dirty="0" err="1" smtClean="0"/>
              <a:t>сфері</a:t>
            </a:r>
            <a:r>
              <a:rPr lang="ru-RU" dirty="0" smtClean="0"/>
              <a:t>. Держава при </a:t>
            </a:r>
            <a:r>
              <a:rPr lang="ru-RU" dirty="0" err="1" smtClean="0"/>
              <a:t>цьому</a:t>
            </a:r>
            <a:r>
              <a:rPr lang="ru-RU" dirty="0" smtClean="0"/>
              <a:t> </a:t>
            </a:r>
            <a:r>
              <a:rPr lang="ru-RU" dirty="0" err="1" smtClean="0"/>
              <a:t>основні</a:t>
            </a:r>
            <a:r>
              <a:rPr lang="ru-RU" dirty="0" smtClean="0"/>
              <a:t> </a:t>
            </a:r>
            <a:r>
              <a:rPr lang="ru-RU" dirty="0" err="1" smtClean="0"/>
              <a:t>зусилля</a:t>
            </a:r>
            <a:r>
              <a:rPr lang="ru-RU" dirty="0" smtClean="0"/>
              <a:t> </a:t>
            </a:r>
            <a:r>
              <a:rPr lang="ru-RU" dirty="0" err="1" smtClean="0"/>
              <a:t>спрямовує</a:t>
            </a:r>
            <a:r>
              <a:rPr lang="ru-RU" dirty="0" smtClean="0"/>
              <a:t> на </a:t>
            </a:r>
            <a:r>
              <a:rPr lang="ru-RU" dirty="0" err="1" smtClean="0"/>
              <a:t>створення</a:t>
            </a:r>
            <a:r>
              <a:rPr lang="ru-RU" dirty="0" smtClean="0"/>
              <a:t> </a:t>
            </a:r>
            <a:r>
              <a:rPr lang="ru-RU" dirty="0" err="1" smtClean="0"/>
              <a:t>сприятливих</a:t>
            </a:r>
            <a:r>
              <a:rPr lang="ru-RU" dirty="0" smtClean="0"/>
              <a:t> умов для </a:t>
            </a:r>
            <a:r>
              <a:rPr lang="ru-RU" dirty="0" err="1" smtClean="0"/>
              <a:t>ведення</a:t>
            </a:r>
            <a:r>
              <a:rPr lang="ru-RU" dirty="0" smtClean="0"/>
              <a:t> </a:t>
            </a:r>
            <a:r>
              <a:rPr lang="ru-RU" dirty="0" err="1" smtClean="0"/>
              <a:t>бізнесу</a:t>
            </a:r>
            <a:r>
              <a:rPr lang="ru-RU" dirty="0" smtClean="0"/>
              <a:t>, але </a:t>
            </a:r>
            <a:r>
              <a:rPr lang="ru-RU" dirty="0" err="1" smtClean="0"/>
              <a:t>безпосередньо</a:t>
            </a:r>
            <a:r>
              <a:rPr lang="ru-RU" dirty="0" smtClean="0"/>
              <a:t> не </a:t>
            </a:r>
            <a:r>
              <a:rPr lang="ru-RU" dirty="0" err="1" smtClean="0"/>
              <a:t>здійснює</a:t>
            </a:r>
            <a:r>
              <a:rPr lang="ru-RU" dirty="0" smtClean="0"/>
              <a:t> </a:t>
            </a:r>
            <a:r>
              <a:rPr lang="ru-RU" dirty="0" err="1" smtClean="0"/>
              <a:t>фінансової</a:t>
            </a:r>
            <a:r>
              <a:rPr lang="ru-RU" dirty="0" smtClean="0"/>
              <a:t> та </a:t>
            </a:r>
            <a:r>
              <a:rPr lang="ru-RU" dirty="0" err="1" smtClean="0"/>
              <a:t>прямої</a:t>
            </a:r>
            <a:r>
              <a:rPr lang="ru-RU" dirty="0" smtClean="0"/>
              <a:t> </a:t>
            </a:r>
            <a:r>
              <a:rPr lang="ru-RU" dirty="0" err="1" smtClean="0"/>
              <a:t>економічної</a:t>
            </a:r>
            <a:r>
              <a:rPr lang="ru-RU" dirty="0" smtClean="0"/>
              <a:t> </a:t>
            </a:r>
            <a:r>
              <a:rPr lang="ru-RU" dirty="0" err="1" smtClean="0"/>
              <a:t>підтримки</a:t>
            </a:r>
            <a:r>
              <a:rPr lang="ru-RU" dirty="0" smtClean="0"/>
              <a:t> для </a:t>
            </a:r>
            <a:r>
              <a:rPr lang="ru-RU" dirty="0" err="1" smtClean="0"/>
              <a:t>її</a:t>
            </a:r>
            <a:r>
              <a:rPr lang="ru-RU" dirty="0" smtClean="0"/>
              <a:t> </a:t>
            </a:r>
            <a:r>
              <a:rPr lang="ru-RU" dirty="0" err="1" smtClean="0"/>
              <a:t>реалізації</a:t>
            </a:r>
            <a:r>
              <a:rPr lang="ru-RU" dirty="0" smtClean="0"/>
              <a:t>.</a:t>
            </a:r>
          </a:p>
          <a:p>
            <a:pPr marL="0" indent="0" algn="just">
              <a:buNone/>
            </a:pPr>
            <a:r>
              <a:rPr lang="ru-RU" dirty="0" smtClean="0"/>
              <a:t>У другому – </a:t>
            </a:r>
            <a:r>
              <a:rPr lang="ru-RU" dirty="0" err="1" smtClean="0"/>
              <a:t>навпаки</a:t>
            </a:r>
            <a:r>
              <a:rPr lang="ru-RU" dirty="0" smtClean="0"/>
              <a:t>, </a:t>
            </a:r>
            <a:r>
              <a:rPr lang="ru-RU" dirty="0" err="1" smtClean="0"/>
              <a:t>спостерігається</a:t>
            </a:r>
            <a:r>
              <a:rPr lang="ru-RU" dirty="0" smtClean="0"/>
              <a:t> </a:t>
            </a:r>
            <a:r>
              <a:rPr lang="ru-RU" dirty="0" err="1" smtClean="0"/>
              <a:t>досить</a:t>
            </a:r>
            <a:r>
              <a:rPr lang="ru-RU" dirty="0" smtClean="0"/>
              <a:t> </a:t>
            </a:r>
            <a:r>
              <a:rPr lang="ru-RU" dirty="0" err="1" smtClean="0"/>
              <a:t>значний</a:t>
            </a:r>
            <a:r>
              <a:rPr lang="ru-RU" dirty="0" smtClean="0"/>
              <a:t> </a:t>
            </a:r>
            <a:r>
              <a:rPr lang="ru-RU" dirty="0" err="1" smtClean="0"/>
              <a:t>вплив</a:t>
            </a:r>
            <a:r>
              <a:rPr lang="ru-RU" dirty="0" smtClean="0"/>
              <a:t> </a:t>
            </a:r>
            <a:r>
              <a:rPr lang="ru-RU" dirty="0" err="1" smtClean="0"/>
              <a:t>держави</a:t>
            </a:r>
            <a:r>
              <a:rPr lang="ru-RU" dirty="0" smtClean="0"/>
              <a:t> на </a:t>
            </a:r>
            <a:r>
              <a:rPr lang="ru-RU" dirty="0" err="1" smtClean="0"/>
              <a:t>розвиток</a:t>
            </a:r>
            <a:r>
              <a:rPr lang="ru-RU" dirty="0" smtClean="0"/>
              <a:t> </a:t>
            </a:r>
            <a:r>
              <a:rPr lang="ru-RU" dirty="0" err="1" smtClean="0"/>
              <a:t>інноваційного</a:t>
            </a:r>
            <a:r>
              <a:rPr lang="ru-RU" dirty="0" smtClean="0"/>
              <a:t> </a:t>
            </a:r>
            <a:r>
              <a:rPr lang="ru-RU" dirty="0" err="1" smtClean="0"/>
              <a:t>процесу</a:t>
            </a:r>
            <a:r>
              <a:rPr lang="ru-RU" dirty="0" smtClean="0"/>
              <a:t> у </a:t>
            </a:r>
            <a:r>
              <a:rPr lang="ru-RU" dirty="0" err="1" smtClean="0"/>
              <a:t>вигляді</a:t>
            </a:r>
            <a:r>
              <a:rPr lang="ru-RU" dirty="0" smtClean="0"/>
              <a:t> </a:t>
            </a:r>
            <a:r>
              <a:rPr lang="ru-RU" dirty="0" err="1" smtClean="0"/>
              <a:t>прямих</a:t>
            </a:r>
            <a:r>
              <a:rPr lang="ru-RU" dirty="0" smtClean="0"/>
              <a:t> </a:t>
            </a:r>
            <a:r>
              <a:rPr lang="ru-RU" dirty="0" err="1" smtClean="0"/>
              <a:t>дотацій</a:t>
            </a:r>
            <a:r>
              <a:rPr lang="ru-RU" dirty="0" smtClean="0"/>
              <a:t> та </a:t>
            </a:r>
            <a:r>
              <a:rPr lang="ru-RU" dirty="0" err="1" smtClean="0"/>
              <a:t>субсидій</a:t>
            </a:r>
            <a:r>
              <a:rPr lang="ru-RU" dirty="0" smtClean="0"/>
              <a:t> </a:t>
            </a:r>
            <a:r>
              <a:rPr lang="ru-RU" dirty="0" err="1" smtClean="0"/>
              <a:t>підприємствам</a:t>
            </a:r>
            <a:r>
              <a:rPr lang="ru-RU" dirty="0" smtClean="0"/>
              <a:t> і </a:t>
            </a:r>
            <a:r>
              <a:rPr lang="ru-RU" dirty="0" err="1" smtClean="0"/>
              <a:t>організаціям</a:t>
            </a:r>
            <a:r>
              <a:rPr lang="ru-RU" dirty="0" smtClean="0"/>
              <a:t>, </a:t>
            </a:r>
            <a:r>
              <a:rPr lang="ru-RU" dirty="0" err="1" smtClean="0"/>
              <a:t>які</a:t>
            </a:r>
            <a:r>
              <a:rPr lang="ru-RU" dirty="0" smtClean="0"/>
              <a:t> </a:t>
            </a:r>
            <a:r>
              <a:rPr lang="ru-RU" dirty="0" err="1" smtClean="0"/>
              <a:t>здійснюють</a:t>
            </a:r>
            <a:r>
              <a:rPr lang="ru-RU" dirty="0" smtClean="0"/>
              <a:t> </a:t>
            </a:r>
            <a:r>
              <a:rPr lang="ru-RU" dirty="0" err="1" smtClean="0"/>
              <a:t>інноваційну</a:t>
            </a:r>
            <a:r>
              <a:rPr lang="ru-RU" dirty="0" smtClean="0"/>
              <a:t> </a:t>
            </a:r>
            <a:r>
              <a:rPr lang="ru-RU" dirty="0" err="1" smtClean="0"/>
              <a:t>діяльність</a:t>
            </a:r>
            <a:r>
              <a:rPr lang="ru-RU" dirty="0" smtClean="0"/>
              <a:t>.</a:t>
            </a:r>
          </a:p>
          <a:p>
            <a:pPr algn="just"/>
            <a:endParaRPr lang="en-US" dirty="0"/>
          </a:p>
        </p:txBody>
      </p:sp>
    </p:spTree>
    <p:extLst>
      <p:ext uri="{BB962C8B-B14F-4D97-AF65-F5344CB8AC3E}">
        <p14:creationId xmlns:p14="http://schemas.microsoft.com/office/powerpoint/2010/main" val="15467857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3AF04D-6CB0-71AD-35F1-87D718E6928F}"/>
              </a:ext>
            </a:extLst>
          </p:cNvPr>
          <p:cNvSpPr>
            <a:spLocks noGrp="1"/>
          </p:cNvSpPr>
          <p:nvPr>
            <p:ph type="title"/>
          </p:nvPr>
        </p:nvSpPr>
        <p:spPr/>
        <p:txBody>
          <a:bodyPr>
            <a:normAutofit fontScale="90000"/>
          </a:bodyPr>
          <a:lstStyle/>
          <a:p>
            <a:r>
              <a:rPr lang="ru-RU" dirty="0"/>
              <a:t>3. Інструменти державної підтримки інноваційної діяльності в зарубіжник країнах.</a:t>
            </a:r>
            <a:endParaRPr lang="en-US" dirty="0"/>
          </a:p>
        </p:txBody>
      </p:sp>
      <p:sp>
        <p:nvSpPr>
          <p:cNvPr id="3" name="Content Placeholder 2">
            <a:extLst>
              <a:ext uri="{FF2B5EF4-FFF2-40B4-BE49-F238E27FC236}">
                <a16:creationId xmlns:a16="http://schemas.microsoft.com/office/drawing/2014/main" xmlns="" id="{989DD503-EE96-1A0B-66DE-315E358CB4AC}"/>
              </a:ext>
            </a:extLst>
          </p:cNvPr>
          <p:cNvSpPr>
            <a:spLocks noGrp="1"/>
          </p:cNvSpPr>
          <p:nvPr>
            <p:ph idx="1"/>
          </p:nvPr>
        </p:nvSpPr>
        <p:spPr>
          <a:xfrm>
            <a:off x="677334" y="2376490"/>
            <a:ext cx="8796866" cy="2767012"/>
          </a:xfrm>
        </p:spPr>
        <p:txBody>
          <a:bodyPr>
            <a:normAutofit/>
          </a:bodyPr>
          <a:lstStyle/>
          <a:p>
            <a:pPr algn="just"/>
            <a:r>
              <a:rPr lang="ru-RU" sz="2200" dirty="0"/>
              <a:t>Країни з традиційно високим рівнем науково-технологічного розвитку (Фінляндія, Швеція, Німеччина) пріоритетне значення надають заходам прямої фінансової підтримки. На відміну від опосередкованих методів стимулювання фінансова допомога в цих країнах має цільовий характер. За таких умов держава, а не ринок, визначає, в яких випадках додаткове стимулювання необхідне, а в яких – ні.</a:t>
            </a:r>
            <a:endParaRPr lang="en-US" sz="2200" dirty="0"/>
          </a:p>
        </p:txBody>
      </p:sp>
    </p:spTree>
    <p:extLst>
      <p:ext uri="{BB962C8B-B14F-4D97-AF65-F5344CB8AC3E}">
        <p14:creationId xmlns:p14="http://schemas.microsoft.com/office/powerpoint/2010/main" val="26931347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C42EAD8-01C1-DB69-C633-30CF1572F5A4}"/>
              </a:ext>
            </a:extLst>
          </p:cNvPr>
          <p:cNvSpPr>
            <a:spLocks noGrp="1"/>
          </p:cNvSpPr>
          <p:nvPr>
            <p:ph idx="1"/>
          </p:nvPr>
        </p:nvSpPr>
        <p:spPr>
          <a:xfrm>
            <a:off x="728134" y="1488613"/>
            <a:ext cx="8596668" cy="3880773"/>
          </a:xfrm>
        </p:spPr>
        <p:txBody>
          <a:bodyPr>
            <a:normAutofit/>
          </a:bodyPr>
          <a:lstStyle/>
          <a:p>
            <a:pPr algn="just"/>
            <a:r>
              <a:rPr lang="ru-RU" sz="2200" dirty="0"/>
              <a:t>Підтримка інноваційної діяльності у європейських країнах виходить за національні межі і дедалі більшою мірою стає прерогативою ЄС, який застосовує декілька інструментів інноваційної політики та залучення інвестицій для фінансування інноваційної діяльності. Серед яких виділяють: створення сприятливої для інноваційної діяльності інфраструктури; пряме державне фінансування, в першу чергу шляхом виділення грантів, кредитів, субсидій тощо; фіскальні або податкові стимули, надання державних гарантій, спеціальні схеми підтримки ризикового фінансування.</a:t>
            </a:r>
            <a:endParaRPr lang="en-US" sz="2200" dirty="0"/>
          </a:p>
        </p:txBody>
      </p:sp>
    </p:spTree>
    <p:extLst>
      <p:ext uri="{BB962C8B-B14F-4D97-AF65-F5344CB8AC3E}">
        <p14:creationId xmlns:p14="http://schemas.microsoft.com/office/powerpoint/2010/main" val="6846192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16F4FB8-CE84-96FE-B8BA-246E3B3E6B6F}"/>
              </a:ext>
            </a:extLst>
          </p:cNvPr>
          <p:cNvSpPr>
            <a:spLocks noGrp="1"/>
          </p:cNvSpPr>
          <p:nvPr>
            <p:ph idx="1"/>
          </p:nvPr>
        </p:nvSpPr>
        <p:spPr/>
        <p:txBody>
          <a:bodyPr>
            <a:normAutofit/>
          </a:bodyPr>
          <a:lstStyle/>
          <a:p>
            <a:pPr algn="just"/>
            <a:r>
              <a:rPr lang="ru-RU" sz="2200" dirty="0"/>
              <a:t>У країнах з рівнем науково-технологічного розвитку більш низьким, ніж у середньому по ЄС, як правило, застосовують заходи загального характеру, які дозволяють підтримувати широке коло напрямків в усіх секторах економіки. У цьому випадку уряд орієнтується на заходи фіскального стимулювання, які відрізняються тим, що дають можливість ринку і його учасникам самостійно вирішувати, які галузі економіки необхідно розвивати.</a:t>
            </a:r>
            <a:endParaRPr lang="en-US" sz="2200" dirty="0"/>
          </a:p>
        </p:txBody>
      </p:sp>
    </p:spTree>
    <p:extLst>
      <p:ext uri="{BB962C8B-B14F-4D97-AF65-F5344CB8AC3E}">
        <p14:creationId xmlns:p14="http://schemas.microsoft.com/office/powerpoint/2010/main" val="36095747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9EACC48-E4AD-DD5B-5267-CDDDC946856F}"/>
              </a:ext>
            </a:extLst>
          </p:cNvPr>
          <p:cNvSpPr>
            <a:spLocks noGrp="1"/>
          </p:cNvSpPr>
          <p:nvPr>
            <p:ph idx="1"/>
          </p:nvPr>
        </p:nvSpPr>
        <p:spPr>
          <a:xfrm>
            <a:off x="690034" y="1488613"/>
            <a:ext cx="8596668" cy="3880773"/>
          </a:xfrm>
        </p:spPr>
        <p:txBody>
          <a:bodyPr>
            <a:normAutofit lnSpcReduction="10000"/>
          </a:bodyPr>
          <a:lstStyle/>
          <a:p>
            <a:pPr marL="0" indent="0" algn="just">
              <a:buNone/>
            </a:pPr>
            <a:r>
              <a:rPr lang="ru-RU" sz="2200" dirty="0"/>
              <a:t>Варто також відзначити, що у різних країнах використовуються певні форми підтримки досліджень і розробок, такі, як знижки з податку, тарифні й нетарифні бар’єри, державні закупівлі, позики й субсидії. Так, зокрема, у Великій Британії підтримують низький рівень оподаткування корпорацій, вважаючи це потужним стимулом для ризикових технологічних змін. </a:t>
            </a:r>
          </a:p>
          <a:p>
            <a:pPr marL="0" indent="0" algn="just">
              <a:buNone/>
            </a:pPr>
            <a:r>
              <a:rPr lang="ru-RU" sz="2200" dirty="0"/>
              <a:t>У Німеччині, Іспанії та Італії низькі ставки базових податків доповнені спеціальними системами стимулювання впровадження ризикових проектів. У Франції застосовують іншу комбінацію: високі податки для всіх і різні спеціальні стимули в інноваційному підприємництві.</a:t>
            </a:r>
          </a:p>
          <a:p>
            <a:endParaRPr lang="en-US" dirty="0"/>
          </a:p>
        </p:txBody>
      </p:sp>
    </p:spTree>
    <p:extLst>
      <p:ext uri="{BB962C8B-B14F-4D97-AF65-F5344CB8AC3E}">
        <p14:creationId xmlns:p14="http://schemas.microsoft.com/office/powerpoint/2010/main" val="37294904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1E22189-8313-1886-129D-8286676CA43F}"/>
              </a:ext>
            </a:extLst>
          </p:cNvPr>
          <p:cNvSpPr>
            <a:spLocks noGrp="1"/>
          </p:cNvSpPr>
          <p:nvPr>
            <p:ph idx="1"/>
          </p:nvPr>
        </p:nvSpPr>
        <p:spPr>
          <a:xfrm>
            <a:off x="825500" y="889001"/>
            <a:ext cx="8448502" cy="5152362"/>
          </a:xfrm>
        </p:spPr>
        <p:txBody>
          <a:bodyPr>
            <a:normAutofit/>
          </a:bodyPr>
          <a:lstStyle/>
          <a:p>
            <a:pPr algn="just"/>
            <a:r>
              <a:rPr lang="ru-RU" dirty="0"/>
              <a:t>Система підтримки розвитку інноваційного підприємництва в економічно розвинутих країнах охоплює також амортизаційні пільги, формування резервних фондів, податкові кредити. Наприклад, у Великобританії інструменти урядової політики варіюються від 100% звільнення від податку витрат на дослідження і розробки до надання ризикового фінансування чи субсидій (грантів). Проте останніми роками в багатьох країнах виникли сумніви щодо ефективності інвестиційних податкових пільг, оскільки такі пільги ставлять у нерівні умови галузі і фірми. Внаслідок цього в цих країнах почали широко застосовувати скорочення податкових пільг із суттєвим зниженням ставок прибуткового оподаткування юридичних осіб. Крім того, промислово розвинені країни використовують такий механізм активізації інвестиційної діяльності комерційних банків як дотацію до ставки відсотка за кредит, яка надається державою банкам за умов інвестування пріоритетних галузей і виробництв. Також може бути використаний закордонний досвід зі створення цільових інституційних інвесторів – банків довгострокового кредитування. Варто зазначити, що ці заходи можна використовувати і в Україні.</a:t>
            </a:r>
            <a:endParaRPr lang="en-US" dirty="0"/>
          </a:p>
        </p:txBody>
      </p:sp>
    </p:spTree>
    <p:extLst>
      <p:ext uri="{BB962C8B-B14F-4D97-AF65-F5344CB8AC3E}">
        <p14:creationId xmlns:p14="http://schemas.microsoft.com/office/powerpoint/2010/main" val="2995873141"/>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51</TotalTime>
  <Words>1302</Words>
  <Application>Microsoft Office PowerPoint</Application>
  <PresentationFormat>Довільний</PresentationFormat>
  <Paragraphs>50</Paragraphs>
  <Slides>15</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15</vt:i4>
      </vt:variant>
    </vt:vector>
  </HeadingPairs>
  <TitlesOfParts>
    <vt:vector size="16" baseType="lpstr">
      <vt:lpstr>Facet</vt:lpstr>
      <vt:lpstr>Зарубіжний досвід публічного управління інноваційним потенціалом економіки</vt:lpstr>
      <vt:lpstr>План</vt:lpstr>
      <vt:lpstr>1. Поняття розвитку інноваційної діяльності.</vt:lpstr>
      <vt:lpstr>2. Моделі державної політики у сфері підтримки інновацій</vt:lpstr>
      <vt:lpstr>3. Інструменти державної підтримки інноваційної діяльності в зарубіжник країнах.</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Успішному розвитку національної інноваційної системи сприяють наступні чинники:</vt:lpstr>
      <vt:lpstr>До факторів, що перешкоджають розвитку інноваційних систем, відносяться:</vt:lpstr>
      <vt:lpstr>Заходи державної політики, використовувані для розвитку національної інноваційної системи:</vt:lpstr>
      <vt:lpstr>Презентація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Зарубіжний досвід публічного управління інноваційним потенціалом економіки</dc:title>
  <dc:creator>Andrii Revenko</dc:creator>
  <cp:lastModifiedBy>Войціцька Катерина Миколаївна</cp:lastModifiedBy>
  <cp:revision>6</cp:revision>
  <dcterms:created xsi:type="dcterms:W3CDTF">2024-03-17T13:24:28Z</dcterms:created>
  <dcterms:modified xsi:type="dcterms:W3CDTF">2024-03-28T06:50:43Z</dcterms:modified>
</cp:coreProperties>
</file>