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1EFFCA-D89A-46FD-BB3D-F24A123B611F}" type="datetimeFigureOut">
              <a:rPr lang="uk-UA" smtClean="0"/>
              <a:t>07.03.2024</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41BFA0-3DB0-48B1-93B6-8440BBA97211}" type="slidenum">
              <a:rPr lang="uk-UA" smtClean="0"/>
              <a:t>‹#›</a:t>
            </a:fld>
            <a:endParaRPr lang="uk-UA"/>
          </a:p>
        </p:txBody>
      </p:sp>
    </p:spTree>
    <p:extLst>
      <p:ext uri="{BB962C8B-B14F-4D97-AF65-F5344CB8AC3E}">
        <p14:creationId xmlns:p14="http://schemas.microsoft.com/office/powerpoint/2010/main" val="4199250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BA41BFA0-3DB0-48B1-93B6-8440BBA97211}" type="slidenum">
              <a:rPr lang="uk-UA" smtClean="0"/>
              <a:t>10</a:t>
            </a:fld>
            <a:endParaRPr lang="uk-UA"/>
          </a:p>
        </p:txBody>
      </p:sp>
    </p:spTree>
    <p:extLst>
      <p:ext uri="{BB962C8B-B14F-4D97-AF65-F5344CB8AC3E}">
        <p14:creationId xmlns:p14="http://schemas.microsoft.com/office/powerpoint/2010/main" val="1289471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BA41BFA0-3DB0-48B1-93B6-8440BBA97211}" type="slidenum">
              <a:rPr lang="uk-UA" smtClean="0"/>
              <a:t>15</a:t>
            </a:fld>
            <a:endParaRPr lang="uk-UA"/>
          </a:p>
        </p:txBody>
      </p:sp>
    </p:spTree>
    <p:extLst>
      <p:ext uri="{BB962C8B-B14F-4D97-AF65-F5344CB8AC3E}">
        <p14:creationId xmlns:p14="http://schemas.microsoft.com/office/powerpoint/2010/main" val="2329718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C7CA2F7D-2CED-457B-A52E-AAD8FD6893CE}" type="datetimeFigureOut">
              <a:rPr lang="uk-UA" smtClean="0"/>
              <a:t>07.03.2024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77768BE-AB31-430B-B34E-5B2F0E223AD1}" type="slidenum">
              <a:rPr lang="uk-UA" smtClean="0"/>
              <a:t>‹#›</a:t>
            </a:fld>
            <a:endParaRPr lang="uk-UA"/>
          </a:p>
        </p:txBody>
      </p:sp>
    </p:spTree>
    <p:extLst>
      <p:ext uri="{BB962C8B-B14F-4D97-AF65-F5344CB8AC3E}">
        <p14:creationId xmlns:p14="http://schemas.microsoft.com/office/powerpoint/2010/main" val="1278231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C7CA2F7D-2CED-457B-A52E-AAD8FD6893CE}" type="datetimeFigureOut">
              <a:rPr lang="uk-UA" smtClean="0"/>
              <a:t>07.03.2024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77768BE-AB31-430B-B34E-5B2F0E223AD1}" type="slidenum">
              <a:rPr lang="uk-UA" smtClean="0"/>
              <a:t>‹#›</a:t>
            </a:fld>
            <a:endParaRPr lang="uk-UA"/>
          </a:p>
        </p:txBody>
      </p:sp>
    </p:spTree>
    <p:extLst>
      <p:ext uri="{BB962C8B-B14F-4D97-AF65-F5344CB8AC3E}">
        <p14:creationId xmlns:p14="http://schemas.microsoft.com/office/powerpoint/2010/main" val="3774160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C7CA2F7D-2CED-457B-A52E-AAD8FD6893CE}" type="datetimeFigureOut">
              <a:rPr lang="uk-UA" smtClean="0"/>
              <a:t>07.03.2024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77768BE-AB31-430B-B34E-5B2F0E223AD1}" type="slidenum">
              <a:rPr lang="uk-UA" smtClean="0"/>
              <a:t>‹#›</a:t>
            </a:fld>
            <a:endParaRPr lang="uk-UA"/>
          </a:p>
        </p:txBody>
      </p:sp>
    </p:spTree>
    <p:extLst>
      <p:ext uri="{BB962C8B-B14F-4D97-AF65-F5344CB8AC3E}">
        <p14:creationId xmlns:p14="http://schemas.microsoft.com/office/powerpoint/2010/main" val="2405169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C7CA2F7D-2CED-457B-A52E-AAD8FD6893CE}" type="datetimeFigureOut">
              <a:rPr lang="uk-UA" smtClean="0"/>
              <a:t>07.03.2024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77768BE-AB31-430B-B34E-5B2F0E223AD1}" type="slidenum">
              <a:rPr lang="uk-UA" smtClean="0"/>
              <a:t>‹#›</a:t>
            </a:fld>
            <a:endParaRPr lang="uk-UA"/>
          </a:p>
        </p:txBody>
      </p:sp>
    </p:spTree>
    <p:extLst>
      <p:ext uri="{BB962C8B-B14F-4D97-AF65-F5344CB8AC3E}">
        <p14:creationId xmlns:p14="http://schemas.microsoft.com/office/powerpoint/2010/main" val="3084798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7CA2F7D-2CED-457B-A52E-AAD8FD6893CE}" type="datetimeFigureOut">
              <a:rPr lang="uk-UA" smtClean="0"/>
              <a:t>07.03.2024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77768BE-AB31-430B-B34E-5B2F0E223AD1}" type="slidenum">
              <a:rPr lang="uk-UA" smtClean="0"/>
              <a:t>‹#›</a:t>
            </a:fld>
            <a:endParaRPr lang="uk-UA"/>
          </a:p>
        </p:txBody>
      </p:sp>
    </p:spTree>
    <p:extLst>
      <p:ext uri="{BB962C8B-B14F-4D97-AF65-F5344CB8AC3E}">
        <p14:creationId xmlns:p14="http://schemas.microsoft.com/office/powerpoint/2010/main" val="3153543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C7CA2F7D-2CED-457B-A52E-AAD8FD6893CE}" type="datetimeFigureOut">
              <a:rPr lang="uk-UA" smtClean="0"/>
              <a:t>07.03.2024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C77768BE-AB31-430B-B34E-5B2F0E223AD1}" type="slidenum">
              <a:rPr lang="uk-UA" smtClean="0"/>
              <a:t>‹#›</a:t>
            </a:fld>
            <a:endParaRPr lang="uk-UA"/>
          </a:p>
        </p:txBody>
      </p:sp>
    </p:spTree>
    <p:extLst>
      <p:ext uri="{BB962C8B-B14F-4D97-AF65-F5344CB8AC3E}">
        <p14:creationId xmlns:p14="http://schemas.microsoft.com/office/powerpoint/2010/main" val="2949730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C7CA2F7D-2CED-457B-A52E-AAD8FD6893CE}" type="datetimeFigureOut">
              <a:rPr lang="uk-UA" smtClean="0"/>
              <a:t>07.03.2024</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C77768BE-AB31-430B-B34E-5B2F0E223AD1}" type="slidenum">
              <a:rPr lang="uk-UA" smtClean="0"/>
              <a:t>‹#›</a:t>
            </a:fld>
            <a:endParaRPr lang="uk-UA"/>
          </a:p>
        </p:txBody>
      </p:sp>
    </p:spTree>
    <p:extLst>
      <p:ext uri="{BB962C8B-B14F-4D97-AF65-F5344CB8AC3E}">
        <p14:creationId xmlns:p14="http://schemas.microsoft.com/office/powerpoint/2010/main" val="1665404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C7CA2F7D-2CED-457B-A52E-AAD8FD6893CE}" type="datetimeFigureOut">
              <a:rPr lang="uk-UA" smtClean="0"/>
              <a:t>07.03.2024</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C77768BE-AB31-430B-B34E-5B2F0E223AD1}" type="slidenum">
              <a:rPr lang="uk-UA" smtClean="0"/>
              <a:t>‹#›</a:t>
            </a:fld>
            <a:endParaRPr lang="uk-UA"/>
          </a:p>
        </p:txBody>
      </p:sp>
    </p:spTree>
    <p:extLst>
      <p:ext uri="{BB962C8B-B14F-4D97-AF65-F5344CB8AC3E}">
        <p14:creationId xmlns:p14="http://schemas.microsoft.com/office/powerpoint/2010/main" val="138027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7CA2F7D-2CED-457B-A52E-AAD8FD6893CE}" type="datetimeFigureOut">
              <a:rPr lang="uk-UA" smtClean="0"/>
              <a:t>07.03.2024</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C77768BE-AB31-430B-B34E-5B2F0E223AD1}" type="slidenum">
              <a:rPr lang="uk-UA" smtClean="0"/>
              <a:t>‹#›</a:t>
            </a:fld>
            <a:endParaRPr lang="uk-UA"/>
          </a:p>
        </p:txBody>
      </p:sp>
    </p:spTree>
    <p:extLst>
      <p:ext uri="{BB962C8B-B14F-4D97-AF65-F5344CB8AC3E}">
        <p14:creationId xmlns:p14="http://schemas.microsoft.com/office/powerpoint/2010/main" val="3275716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7CA2F7D-2CED-457B-A52E-AAD8FD6893CE}" type="datetimeFigureOut">
              <a:rPr lang="uk-UA" smtClean="0"/>
              <a:t>07.03.2024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C77768BE-AB31-430B-B34E-5B2F0E223AD1}" type="slidenum">
              <a:rPr lang="uk-UA" smtClean="0"/>
              <a:t>‹#›</a:t>
            </a:fld>
            <a:endParaRPr lang="uk-UA"/>
          </a:p>
        </p:txBody>
      </p:sp>
    </p:spTree>
    <p:extLst>
      <p:ext uri="{BB962C8B-B14F-4D97-AF65-F5344CB8AC3E}">
        <p14:creationId xmlns:p14="http://schemas.microsoft.com/office/powerpoint/2010/main" val="2654719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7CA2F7D-2CED-457B-A52E-AAD8FD6893CE}" type="datetimeFigureOut">
              <a:rPr lang="uk-UA" smtClean="0"/>
              <a:t>07.03.2024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C77768BE-AB31-430B-B34E-5B2F0E223AD1}" type="slidenum">
              <a:rPr lang="uk-UA" smtClean="0"/>
              <a:t>‹#›</a:t>
            </a:fld>
            <a:endParaRPr lang="uk-UA"/>
          </a:p>
        </p:txBody>
      </p:sp>
    </p:spTree>
    <p:extLst>
      <p:ext uri="{BB962C8B-B14F-4D97-AF65-F5344CB8AC3E}">
        <p14:creationId xmlns:p14="http://schemas.microsoft.com/office/powerpoint/2010/main" val="1088122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CA2F7D-2CED-457B-A52E-AAD8FD6893CE}" type="datetimeFigureOut">
              <a:rPr lang="uk-UA" smtClean="0"/>
              <a:t>07.03.2024</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7768BE-AB31-430B-B34E-5B2F0E223AD1}" type="slidenum">
              <a:rPr lang="uk-UA" smtClean="0"/>
              <a:t>‹#›</a:t>
            </a:fld>
            <a:endParaRPr lang="uk-UA"/>
          </a:p>
        </p:txBody>
      </p:sp>
    </p:spTree>
    <p:extLst>
      <p:ext uri="{BB962C8B-B14F-4D97-AF65-F5344CB8AC3E}">
        <p14:creationId xmlns:p14="http://schemas.microsoft.com/office/powerpoint/2010/main" val="287157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83568" y="476672"/>
            <a:ext cx="8136904" cy="864096"/>
          </a:xfrm>
        </p:spPr>
        <p:txBody>
          <a:bodyPr/>
          <a:lstStyle/>
          <a:p>
            <a:r>
              <a:rPr lang="uk-UA" b="1" dirty="0" smtClean="0">
                <a:solidFill>
                  <a:srgbClr val="FF0000"/>
                </a:solidFill>
                <a:latin typeface="Times New Roman" panose="02020603050405020304" pitchFamily="18" charset="0"/>
                <a:cs typeface="Times New Roman" panose="02020603050405020304" pitchFamily="18" charset="0"/>
              </a:rPr>
              <a:t>Переговори в ЗЕД</a:t>
            </a:r>
            <a:endParaRPr lang="uk-UA"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653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260648"/>
            <a:ext cx="8712968" cy="4247317"/>
          </a:xfrm>
          <a:prstGeom prst="rect">
            <a:avLst/>
          </a:prstGeom>
        </p:spPr>
        <p:txBody>
          <a:bodyPr wrap="square">
            <a:spAutoFit/>
          </a:bodyPr>
          <a:lstStyle/>
          <a:p>
            <a:pPr algn="just"/>
            <a:r>
              <a:rPr lang="ru-RU" b="1" dirty="0" err="1" smtClean="0">
                <a:latin typeface="Times New Roman" panose="02020603050405020304" pitchFamily="18" charset="0"/>
                <a:cs typeface="Times New Roman" panose="02020603050405020304" pitchFamily="18" charset="0"/>
              </a:rPr>
              <a:t>Легітимний</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законний</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визнаний</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суспільством</a:t>
            </a:r>
            <a:r>
              <a:rPr lang="ru-RU" b="1" dirty="0" smtClean="0">
                <a:latin typeface="Times New Roman" panose="02020603050405020304" pitchFamily="18" charset="0"/>
                <a:cs typeface="Times New Roman" panose="02020603050405020304" pitchFamily="18" charset="0"/>
              </a:rPr>
              <a:t> як </a:t>
            </a:r>
            <a:r>
              <a:rPr lang="ru-RU" b="1" dirty="0" err="1" smtClean="0">
                <a:latin typeface="Times New Roman" panose="02020603050405020304" pitchFamily="18" charset="0"/>
                <a:cs typeface="Times New Roman" panose="02020603050405020304" pitchFamily="18" charset="0"/>
              </a:rPr>
              <a:t>прийнятний</a:t>
            </a:r>
            <a:r>
              <a:rPr lang="ru-RU" b="1" dirty="0" smtClean="0">
                <a:latin typeface="Times New Roman" panose="02020603050405020304" pitchFamily="18" charset="0"/>
                <a:cs typeface="Times New Roman" panose="02020603050405020304" pitchFamily="18" charset="0"/>
              </a:rPr>
              <a:t>) аспект </a:t>
            </a:r>
            <a:r>
              <a:rPr lang="ru-RU" dirty="0" err="1" smtClean="0">
                <a:latin typeface="Times New Roman" panose="02020603050405020304" pitchFamily="18" charset="0"/>
                <a:cs typeface="Times New Roman" panose="02020603050405020304" pitchFamily="18" charset="0"/>
              </a:rPr>
              <a:t>переговорів</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означає</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схвалення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їх</a:t>
            </a:r>
            <a:r>
              <a:rPr lang="ru-RU" dirty="0" smtClean="0">
                <a:latin typeface="Times New Roman" panose="02020603050405020304" pitchFamily="18" charset="0"/>
                <a:cs typeface="Times New Roman" panose="02020603050405020304" pitchFamily="18" charset="0"/>
              </a:rPr>
              <a:t> як </a:t>
            </a:r>
            <a:r>
              <a:rPr lang="ru-RU" dirty="0" err="1" smtClean="0">
                <a:latin typeface="Times New Roman" panose="02020603050405020304" pitchFamily="18" charset="0"/>
                <a:cs typeface="Times New Roman" panose="02020603050405020304" pitchFamily="18" charset="0"/>
              </a:rPr>
              <a:t>ефективного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засобу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врегулювання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суперечок</a:t>
            </a:r>
            <a:r>
              <a:rPr lang="ru-RU" dirty="0" smtClean="0">
                <a:latin typeface="Times New Roman" panose="02020603050405020304" pitchFamily="18" charset="0"/>
                <a:cs typeface="Times New Roman" panose="02020603050405020304" pitchFamily="18" charset="0"/>
              </a:rPr>
              <a:t> на </a:t>
            </a:r>
            <a:r>
              <a:rPr lang="ru-RU" dirty="0" err="1" smtClean="0">
                <a:latin typeface="Times New Roman" panose="02020603050405020304" pitchFamily="18" charset="0"/>
                <a:cs typeface="Times New Roman" panose="02020603050405020304" pitchFamily="18" charset="0"/>
              </a:rPr>
              <a:t>всіх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рівнях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включно</a:t>
            </a:r>
            <a:r>
              <a:rPr lang="ru-RU" dirty="0" smtClean="0">
                <a:latin typeface="Times New Roman" panose="02020603050405020304" pitchFamily="18" charset="0"/>
                <a:cs typeface="Times New Roman" panose="02020603050405020304" pitchFamily="18" charset="0"/>
              </a:rPr>
              <a:t> до </a:t>
            </a:r>
            <a:r>
              <a:rPr lang="ru-RU" dirty="0" err="1" smtClean="0">
                <a:latin typeface="Times New Roman" panose="02020603050405020304" pitchFamily="18" charset="0"/>
                <a:cs typeface="Times New Roman" panose="02020603050405020304" pitchFamily="18" charset="0"/>
              </a:rPr>
              <a:t>рівня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світового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співтовариства</a:t>
            </a:r>
            <a:r>
              <a:rPr lang="ru-RU" dirty="0" smtClean="0">
                <a:latin typeface="Times New Roman" panose="02020603050405020304" pitchFamily="18" charset="0"/>
                <a:cs typeface="Times New Roman" panose="02020603050405020304" pitchFamily="18" charset="0"/>
              </a:rPr>
              <a:t>. </a:t>
            </a:r>
          </a:p>
          <a:p>
            <a:pPr algn="just"/>
            <a:r>
              <a:rPr lang="ru-RU" dirty="0" smtClean="0">
                <a:latin typeface="Times New Roman" panose="02020603050405020304" pitchFamily="18" charset="0"/>
                <a:cs typeface="Times New Roman" panose="02020603050405020304" pitchFamily="18" charset="0"/>
              </a:rPr>
              <a:t>Так, у </a:t>
            </a:r>
            <a:r>
              <a:rPr lang="ru-RU" dirty="0" err="1" smtClean="0">
                <a:latin typeface="Times New Roman" panose="02020603050405020304" pitchFamily="18" charset="0"/>
                <a:cs typeface="Times New Roman" panose="02020603050405020304" pitchFamily="18" charset="0"/>
              </a:rPr>
              <a:t>статті</a:t>
            </a:r>
            <a:r>
              <a:rPr lang="ru-RU" dirty="0" smtClean="0">
                <a:latin typeface="Times New Roman" panose="02020603050405020304" pitchFamily="18" charset="0"/>
                <a:cs typeface="Times New Roman" panose="02020603050405020304" pitchFamily="18" charset="0"/>
              </a:rPr>
              <a:t> 33 </a:t>
            </a:r>
            <a:r>
              <a:rPr lang="ru-RU" dirty="0" err="1" smtClean="0">
                <a:latin typeface="Times New Roman" panose="02020603050405020304" pitchFamily="18" charset="0"/>
                <a:cs typeface="Times New Roman" panose="02020603050405020304" pitchFamily="18" charset="0"/>
              </a:rPr>
              <a:t>Хартії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Об’єднаних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Націй</a:t>
            </a:r>
            <a:r>
              <a:rPr lang="ru-RU" dirty="0" smtClean="0">
                <a:latin typeface="Times New Roman" panose="02020603050405020304" pitchFamily="18" charset="0"/>
                <a:cs typeface="Times New Roman" panose="02020603050405020304" pitchFamily="18" charset="0"/>
              </a:rPr>
              <a:t>, на яку часто </a:t>
            </a:r>
            <a:r>
              <a:rPr lang="ru-RU" dirty="0" err="1" smtClean="0">
                <a:latin typeface="Times New Roman" panose="02020603050405020304" pitchFamily="18" charset="0"/>
                <a:cs typeface="Times New Roman" panose="02020603050405020304" pitchFamily="18" charset="0"/>
              </a:rPr>
              <a:t>посилаються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Сторони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зазначається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Сторони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які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беруть</a:t>
            </a:r>
            <a:r>
              <a:rPr lang="ru-RU" dirty="0" smtClean="0">
                <a:latin typeface="Times New Roman" panose="02020603050405020304" pitchFamily="18" charset="0"/>
                <a:cs typeface="Times New Roman" panose="02020603050405020304" pitchFamily="18" charset="0"/>
              </a:rPr>
              <a:t> участь у будь-</a:t>
            </a:r>
            <a:r>
              <a:rPr lang="ru-RU" dirty="0" err="1" smtClean="0">
                <a:latin typeface="Times New Roman" panose="02020603050405020304" pitchFamily="18" charset="0"/>
                <a:cs typeface="Times New Roman" panose="02020603050405020304" pitchFamily="18" charset="0"/>
              </a:rPr>
              <a:t>якій</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суперечці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продовження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якої</a:t>
            </a:r>
            <a:r>
              <a:rPr lang="ru-RU" dirty="0" smtClean="0">
                <a:latin typeface="Times New Roman" panose="02020603050405020304" pitchFamily="18" charset="0"/>
                <a:cs typeface="Times New Roman" panose="02020603050405020304" pitchFamily="18" charset="0"/>
              </a:rPr>
              <a:t> могло б </a:t>
            </a:r>
            <a:r>
              <a:rPr lang="ru-RU" dirty="0" err="1" smtClean="0">
                <a:latin typeface="Times New Roman" panose="02020603050405020304" pitchFamily="18" charset="0"/>
                <a:cs typeface="Times New Roman" panose="02020603050405020304" pitchFamily="18" charset="0"/>
              </a:rPr>
              <a:t>загрожувати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підтримці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міжнародного</a:t>
            </a:r>
            <a:r>
              <a:rPr lang="ru-RU" dirty="0" smtClean="0">
                <a:latin typeface="Times New Roman" panose="02020603050405020304" pitchFamily="18" charset="0"/>
                <a:cs typeface="Times New Roman" panose="02020603050405020304" pitchFamily="18" charset="0"/>
              </a:rPr>
              <a:t> миру і </a:t>
            </a:r>
            <a:r>
              <a:rPr lang="ru-RU" dirty="0" err="1" smtClean="0">
                <a:latin typeface="Times New Roman" panose="02020603050405020304" pitchFamily="18" charset="0"/>
                <a:cs typeface="Times New Roman" panose="02020603050405020304" pitchFamily="18" charset="0"/>
              </a:rPr>
              <a:t>безпеки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повинні</a:t>
            </a:r>
            <a:r>
              <a:rPr lang="ru-RU" dirty="0" smtClean="0">
                <a:latin typeface="Times New Roman" panose="02020603050405020304" pitchFamily="18" charset="0"/>
                <a:cs typeface="Times New Roman" panose="02020603050405020304" pitchFamily="18" charset="0"/>
              </a:rPr>
              <a:t>, перш за все, </a:t>
            </a:r>
            <a:r>
              <a:rPr lang="ru-RU" dirty="0" err="1" smtClean="0">
                <a:latin typeface="Times New Roman" panose="02020603050405020304" pitchFamily="18" charset="0"/>
                <a:cs typeface="Times New Roman" panose="02020603050405020304" pitchFamily="18" charset="0"/>
              </a:rPr>
              <a:t>намагатися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вирішити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суперечку</a:t>
            </a:r>
            <a:r>
              <a:rPr lang="ru-RU" dirty="0" smtClean="0">
                <a:latin typeface="Times New Roman" panose="02020603050405020304" pitchFamily="18" charset="0"/>
                <a:cs typeface="Times New Roman" panose="02020603050405020304" pitchFamily="18" charset="0"/>
              </a:rPr>
              <a:t> шляхом </a:t>
            </a:r>
            <a:r>
              <a:rPr lang="ru-RU" dirty="0" err="1" smtClean="0">
                <a:latin typeface="Times New Roman" panose="02020603050405020304" pitchFamily="18" charset="0"/>
                <a:cs typeface="Times New Roman" panose="02020603050405020304" pitchFamily="18" charset="0"/>
              </a:rPr>
              <a:t>переговорів</a:t>
            </a:r>
            <a:r>
              <a:rPr lang="ru-RU" dirty="0" smtClean="0">
                <a:latin typeface="Times New Roman" panose="02020603050405020304" pitchFamily="18" charset="0"/>
                <a:cs typeface="Times New Roman" panose="02020603050405020304" pitchFamily="18" charset="0"/>
              </a:rPr>
              <a:t> (курсив наш), </a:t>
            </a:r>
            <a:r>
              <a:rPr lang="ru-RU" dirty="0" err="1" smtClean="0">
                <a:latin typeface="Times New Roman" panose="02020603050405020304" pitchFamily="18" charset="0"/>
                <a:cs typeface="Times New Roman" panose="02020603050405020304" pitchFamily="18" charset="0"/>
              </a:rPr>
              <a:t>обстеження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посередництва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примирення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арбітражу</a:t>
            </a:r>
            <a:r>
              <a:rPr lang="ru-RU" dirty="0" smtClean="0">
                <a:latin typeface="Times New Roman" panose="02020603050405020304" pitchFamily="18" charset="0"/>
                <a:cs typeface="Times New Roman" panose="02020603050405020304" pitchFamily="18" charset="0"/>
              </a:rPr>
              <a:t>, судового </a:t>
            </a:r>
            <a:r>
              <a:rPr lang="ru-RU" dirty="0" err="1" smtClean="0">
                <a:latin typeface="Times New Roman" panose="02020603050405020304" pitchFamily="18" charset="0"/>
                <a:cs typeface="Times New Roman" panose="02020603050405020304" pitchFamily="18" charset="0"/>
              </a:rPr>
              <a:t>розбору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звернення</a:t>
            </a:r>
            <a:r>
              <a:rPr lang="ru-RU" dirty="0" smtClean="0">
                <a:latin typeface="Times New Roman" panose="02020603050405020304" pitchFamily="18" charset="0"/>
                <a:cs typeface="Times New Roman" panose="02020603050405020304" pitchFamily="18" charset="0"/>
              </a:rPr>
              <a:t> до </a:t>
            </a:r>
            <a:r>
              <a:rPr lang="ru-RU" dirty="0" err="1" smtClean="0">
                <a:latin typeface="Times New Roman" panose="02020603050405020304" pitchFamily="18" charset="0"/>
                <a:cs typeface="Times New Roman" panose="02020603050405020304" pitchFamily="18" charset="0"/>
              </a:rPr>
              <a:t>регіональних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органів</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чи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угод</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або</a:t>
            </a:r>
            <a:r>
              <a:rPr lang="ru-RU" dirty="0" smtClean="0">
                <a:latin typeface="Times New Roman" panose="02020603050405020304" pitchFamily="18" charset="0"/>
                <a:cs typeface="Times New Roman" panose="02020603050405020304" pitchFamily="18" charset="0"/>
              </a:rPr>
              <a:t> будь-</a:t>
            </a:r>
            <a:r>
              <a:rPr lang="ru-RU" dirty="0" err="1" smtClean="0">
                <a:latin typeface="Times New Roman" panose="02020603050405020304" pitchFamily="18" charset="0"/>
                <a:cs typeface="Times New Roman" panose="02020603050405020304" pitchFamily="18" charset="0"/>
              </a:rPr>
              <a:t>якими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іншими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мирними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засобами</a:t>
            </a:r>
            <a:r>
              <a:rPr lang="ru-RU" dirty="0" smtClean="0">
                <a:latin typeface="Times New Roman" panose="02020603050405020304" pitchFamily="18" charset="0"/>
                <a:cs typeface="Times New Roman" panose="02020603050405020304" pitchFamily="18" charset="0"/>
              </a:rPr>
              <a:t> за </a:t>
            </a:r>
            <a:r>
              <a:rPr lang="ru-RU" dirty="0" err="1" smtClean="0">
                <a:latin typeface="Times New Roman" panose="02020603050405020304" pitchFamily="18" charset="0"/>
                <a:cs typeface="Times New Roman" panose="02020603050405020304" pitchFamily="18" charset="0"/>
              </a:rPr>
              <a:t>своїм</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вибором</a:t>
            </a:r>
            <a:r>
              <a:rPr lang="ru-RU" dirty="0" smtClean="0">
                <a:latin typeface="Times New Roman" panose="02020603050405020304" pitchFamily="18" charset="0"/>
                <a:cs typeface="Times New Roman" panose="02020603050405020304" pitchFamily="18" charset="0"/>
              </a:rPr>
              <a:t>» . </a:t>
            </a:r>
          </a:p>
          <a:p>
            <a:pPr algn="just"/>
            <a:r>
              <a:rPr lang="ru-RU" dirty="0" err="1" smtClean="0">
                <a:latin typeface="Times New Roman" panose="02020603050405020304" pitchFamily="18" charset="0"/>
                <a:cs typeface="Times New Roman" panose="02020603050405020304" pitchFamily="18" charset="0"/>
              </a:rPr>
              <a:t>Легітимність</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переговорів</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означає</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також</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що</a:t>
            </a:r>
            <a:r>
              <a:rPr lang="ru-RU" dirty="0" smtClean="0">
                <a:latin typeface="Times New Roman" panose="02020603050405020304" pitchFamily="18" charset="0"/>
                <a:cs typeface="Times New Roman" panose="02020603050405020304" pitchFamily="18" charset="0"/>
              </a:rPr>
              <a:t> вони </a:t>
            </a:r>
            <a:r>
              <a:rPr lang="ru-RU" dirty="0" err="1" smtClean="0">
                <a:latin typeface="Times New Roman" panose="02020603050405020304" pitchFamily="18" charset="0"/>
                <a:cs typeface="Times New Roman" panose="02020603050405020304" pitchFamily="18" charset="0"/>
              </a:rPr>
              <a:t>ведуться</a:t>
            </a:r>
            <a:r>
              <a:rPr lang="ru-RU" dirty="0" smtClean="0">
                <a:latin typeface="Times New Roman" panose="02020603050405020304" pitchFamily="18" charset="0"/>
                <a:cs typeface="Times New Roman" panose="02020603050405020304" pitchFamily="18" charset="0"/>
              </a:rPr>
              <a:t> особами та </a:t>
            </a:r>
            <a:r>
              <a:rPr lang="ru-RU" dirty="0" err="1" smtClean="0">
                <a:latin typeface="Times New Roman" panose="02020603050405020304" pitchFamily="18" charset="0"/>
                <a:cs typeface="Times New Roman" panose="02020603050405020304" pitchFamily="18" charset="0"/>
              </a:rPr>
              <a:t>делегаціями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які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уповноважені</a:t>
            </a:r>
            <a:r>
              <a:rPr lang="ru-RU" dirty="0" smtClean="0">
                <a:latin typeface="Times New Roman" panose="02020603050405020304" pitchFamily="18" charset="0"/>
                <a:cs typeface="Times New Roman" panose="02020603050405020304" pitchFamily="18" charset="0"/>
              </a:rPr>
              <a:t> на те </a:t>
            </a:r>
            <a:r>
              <a:rPr lang="ru-RU" dirty="0" err="1" smtClean="0">
                <a:latin typeface="Times New Roman" panose="02020603050405020304" pitchFamily="18" charset="0"/>
                <a:cs typeface="Times New Roman" panose="02020603050405020304" pitchFamily="18" charset="0"/>
              </a:rPr>
              <a:t>офіційними</a:t>
            </a:r>
            <a:r>
              <a:rPr lang="ru-RU" dirty="0" smtClean="0">
                <a:latin typeface="Times New Roman" panose="02020603050405020304" pitchFamily="18" charset="0"/>
                <a:cs typeface="Times New Roman" panose="02020603050405020304" pitchFamily="18" charset="0"/>
              </a:rPr>
              <a:t> структурами до </a:t>
            </a:r>
            <a:r>
              <a:rPr lang="ru-RU" dirty="0" err="1" smtClean="0">
                <a:latin typeface="Times New Roman" panose="02020603050405020304" pitchFamily="18" charset="0"/>
                <a:cs typeface="Times New Roman" panose="02020603050405020304" pitchFamily="18" charset="0"/>
              </a:rPr>
              <a:t>глави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держави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включно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Щоправда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інколи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трапляється</a:t>
            </a:r>
            <a:r>
              <a:rPr lang="ru-RU" dirty="0" smtClean="0">
                <a:latin typeface="Times New Roman" panose="02020603050405020304" pitchFamily="18" charset="0"/>
                <a:cs typeface="Times New Roman" panose="02020603050405020304" pitchFamily="18" charset="0"/>
              </a:rPr>
              <a:t> думка </a:t>
            </a:r>
            <a:r>
              <a:rPr lang="ru-RU" dirty="0" err="1" smtClean="0">
                <a:latin typeface="Times New Roman" panose="02020603050405020304" pitchFamily="18" charset="0"/>
                <a:cs typeface="Times New Roman" panose="02020603050405020304" pitchFamily="18" charset="0"/>
              </a:rPr>
              <a:t>щодо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існування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нелегітимних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закулісних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переговорів</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тобто</a:t>
            </a:r>
            <a:r>
              <a:rPr lang="ru-RU" dirty="0" smtClean="0">
                <a:latin typeface="Times New Roman" panose="02020603050405020304" pitchFamily="18" charset="0"/>
                <a:cs typeface="Times New Roman" panose="02020603050405020304" pitchFamily="18" charset="0"/>
              </a:rPr>
              <a:t> тих, </a:t>
            </a:r>
            <a:r>
              <a:rPr lang="ru-RU" dirty="0" err="1" smtClean="0">
                <a:latin typeface="Times New Roman" panose="02020603050405020304" pitchFamily="18" charset="0"/>
                <a:cs typeface="Times New Roman" panose="02020603050405020304" pitchFamily="18" charset="0"/>
              </a:rPr>
              <a:t>що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проводяться</a:t>
            </a:r>
            <a:r>
              <a:rPr lang="ru-RU" dirty="0" smtClean="0">
                <a:latin typeface="Times New Roman" panose="02020603050405020304" pitchFamily="18" charset="0"/>
                <a:cs typeface="Times New Roman" panose="02020603050405020304" pitchFamily="18" charset="0"/>
              </a:rPr>
              <a:t> сторонами, </a:t>
            </a:r>
            <a:r>
              <a:rPr lang="ru-RU" dirty="0" err="1" smtClean="0">
                <a:latin typeface="Times New Roman" panose="02020603050405020304" pitchFamily="18" charset="0"/>
                <a:cs typeface="Times New Roman" panose="02020603050405020304" pitchFamily="18" charset="0"/>
              </a:rPr>
              <a:t>відкрито</a:t>
            </a:r>
            <a:r>
              <a:rPr lang="ru-RU" dirty="0" smtClean="0">
                <a:latin typeface="Times New Roman" panose="02020603050405020304" pitchFamily="18" charset="0"/>
                <a:cs typeface="Times New Roman" panose="02020603050405020304" pitchFamily="18" charset="0"/>
              </a:rPr>
              <a:t> не </a:t>
            </a:r>
            <a:r>
              <a:rPr lang="ru-RU" dirty="0" err="1" smtClean="0">
                <a:latin typeface="Times New Roman" panose="02020603050405020304" pitchFamily="18" charset="0"/>
                <a:cs typeface="Times New Roman" panose="02020603050405020304" pitchFamily="18" charset="0"/>
              </a:rPr>
              <a:t>підтриманими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офіційними</a:t>
            </a:r>
            <a:r>
              <a:rPr lang="ru-RU" dirty="0" smtClean="0">
                <a:latin typeface="Times New Roman" panose="02020603050405020304" pitchFamily="18" charset="0"/>
                <a:cs typeface="Times New Roman" panose="02020603050405020304" pitchFamily="18" charset="0"/>
              </a:rPr>
              <a:t> структурами. Як </a:t>
            </a:r>
            <a:r>
              <a:rPr lang="ru-RU" dirty="0" err="1" smtClean="0">
                <a:latin typeface="Times New Roman" panose="02020603050405020304" pitchFamily="18" charset="0"/>
                <a:cs typeface="Times New Roman" panose="02020603050405020304" pitchFamily="18" charset="0"/>
              </a:rPr>
              <a:t>бачимо</a:t>
            </a:r>
            <a:r>
              <a:rPr lang="ru-RU" dirty="0" smtClean="0">
                <a:latin typeface="Times New Roman" panose="02020603050405020304" pitchFamily="18" charset="0"/>
                <a:cs typeface="Times New Roman" panose="02020603050405020304" pitchFamily="18" charset="0"/>
              </a:rPr>
              <a:t>, у </a:t>
            </a:r>
            <a:r>
              <a:rPr lang="ru-RU" dirty="0" err="1" smtClean="0">
                <a:latin typeface="Times New Roman" panose="02020603050405020304" pitchFamily="18" charset="0"/>
                <a:cs typeface="Times New Roman" panose="02020603050405020304" pitchFamily="18" charset="0"/>
              </a:rPr>
              <a:t>цьому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разі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офіційні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структури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підтримують</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переговорників</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приховано</a:t>
            </a:r>
            <a:r>
              <a:rPr lang="ru-RU" dirty="0" smtClean="0">
                <a:latin typeface="Times New Roman" panose="02020603050405020304" pitchFamily="18" charset="0"/>
                <a:cs typeface="Times New Roman" panose="02020603050405020304" pitchFamily="18" charset="0"/>
              </a:rPr>
              <a:t>, але </a:t>
            </a:r>
            <a:r>
              <a:rPr lang="ru-RU" dirty="0" err="1" smtClean="0">
                <a:latin typeface="Times New Roman" panose="02020603050405020304" pitchFamily="18" charset="0"/>
                <a:cs typeface="Times New Roman" panose="02020603050405020304" pitchFamily="18" charset="0"/>
              </a:rPr>
              <a:t>повноваження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їм</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надане</a:t>
            </a:r>
            <a:r>
              <a:rPr lang="ru-RU" dirty="0" smtClean="0">
                <a:latin typeface="Times New Roman" panose="02020603050405020304" pitchFamily="18" charset="0"/>
                <a:cs typeface="Times New Roman" panose="02020603050405020304" pitchFamily="18" charset="0"/>
              </a:rPr>
              <a:t>. </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8465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88640"/>
            <a:ext cx="8712968" cy="1477328"/>
          </a:xfrm>
          <a:prstGeom prst="rect">
            <a:avLst/>
          </a:prstGeom>
        </p:spPr>
        <p:txBody>
          <a:bodyPr wrap="square">
            <a:spAutoFit/>
          </a:bodyPr>
          <a:lstStyle/>
          <a:p>
            <a:r>
              <a:rPr lang="uk-UA" b="1" dirty="0" smtClean="0">
                <a:latin typeface="Times New Roman" panose="02020603050405020304" pitchFamily="18" charset="0"/>
                <a:cs typeface="Times New Roman" panose="02020603050405020304" pitchFamily="18" charset="0"/>
              </a:rPr>
              <a:t>Аспект дискурсу </a:t>
            </a:r>
            <a:r>
              <a:rPr lang="uk-UA" dirty="0" smtClean="0">
                <a:latin typeface="Times New Roman" panose="02020603050405020304" pitchFamily="18" charset="0"/>
                <a:cs typeface="Times New Roman" panose="02020603050405020304" pitchFamily="18" charset="0"/>
              </a:rPr>
              <a:t>вказує на те, що в процесі переговорів сторони здійснюють вплив на позиції одна одної. Дискурс — це одне з центральних понять у новітній філософії, яке етимологічно означає розмову, бесіду, </a:t>
            </a:r>
            <a:r>
              <a:rPr lang="uk-UA" dirty="0" err="1" smtClean="0">
                <a:latin typeface="Times New Roman" panose="02020603050405020304" pitchFamily="18" charset="0"/>
                <a:cs typeface="Times New Roman" panose="02020603050405020304" pitchFamily="18" charset="0"/>
              </a:rPr>
              <a:t>мовне</a:t>
            </a:r>
            <a:r>
              <a:rPr lang="uk-UA" dirty="0" smtClean="0">
                <a:latin typeface="Times New Roman" panose="02020603050405020304" pitchFamily="18" charset="0"/>
                <a:cs typeface="Times New Roman" panose="02020603050405020304" pitchFamily="18" charset="0"/>
              </a:rPr>
              <a:t> спілкування, учасники яких прагнуть практично виконати конкретні економічні, політичні, прагматичні завдання або спільно розв’язати інші фундаментальні питання.</a:t>
            </a:r>
            <a:endParaRPr lang="uk-UA"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251520" y="1698694"/>
            <a:ext cx="8679432" cy="3970318"/>
          </a:xfrm>
          <a:prstGeom prst="rect">
            <a:avLst/>
          </a:prstGeom>
        </p:spPr>
        <p:txBody>
          <a:bodyPr wrap="square">
            <a:spAutoFit/>
          </a:bodyPr>
          <a:lstStyle/>
          <a:p>
            <a:r>
              <a:rPr lang="uk-UA" dirty="0" smtClean="0">
                <a:latin typeface="Times New Roman" panose="02020603050405020304" pitchFamily="18" charset="0"/>
                <a:cs typeface="Times New Roman" panose="02020603050405020304" pitchFamily="18" charset="0"/>
              </a:rPr>
              <a:t>Аналіз зарубіжної наукової літератури з проблеми переговорів показує, що існує безліч критеріїв для їхньої класифікації. Найзагальнішим критерієм є сфера проблемних відносин, що розглядаються під час переговорів. </a:t>
            </a:r>
          </a:p>
          <a:p>
            <a:r>
              <a:rPr lang="uk-UA" dirty="0" smtClean="0">
                <a:latin typeface="Times New Roman" panose="02020603050405020304" pitchFamily="18" charset="0"/>
                <a:cs typeface="Times New Roman" panose="02020603050405020304" pitchFamily="18" charset="0"/>
              </a:rPr>
              <a:t>Залежно від сфери відносин, що розглядаються, переговори поділяють на міжнародні і внутрішні (внутрішньодержавні). </a:t>
            </a:r>
          </a:p>
          <a:p>
            <a:r>
              <a:rPr lang="uk-UA" dirty="0" smtClean="0">
                <a:latin typeface="Times New Roman" panose="02020603050405020304" pitchFamily="18" charset="0"/>
                <a:cs typeface="Times New Roman" panose="02020603050405020304" pitchFamily="18" charset="0"/>
              </a:rPr>
              <a:t>Іншим загальним критерієм класифікації є різновид суб’єктів переговорного процесу. Відповідно до цього критерію переговори поділяють на міжособистісні (переговори «віч-на-віч», «один на один») і </a:t>
            </a:r>
            <a:r>
              <a:rPr lang="uk-UA" dirty="0" err="1" smtClean="0">
                <a:latin typeface="Times New Roman" panose="02020603050405020304" pitchFamily="18" charset="0"/>
                <a:cs typeface="Times New Roman" panose="02020603050405020304" pitchFamily="18" charset="0"/>
              </a:rPr>
              <a:t>міжгрупові</a:t>
            </a:r>
            <a:r>
              <a:rPr lang="uk-UA" dirty="0" smtClean="0">
                <a:latin typeface="Times New Roman" panose="02020603050405020304" pitchFamily="18" charset="0"/>
                <a:cs typeface="Times New Roman" panose="02020603050405020304" pitchFamily="18" charset="0"/>
              </a:rPr>
              <a:t>.</a:t>
            </a:r>
          </a:p>
          <a:p>
            <a:r>
              <a:rPr lang="uk-UA" dirty="0" smtClean="0">
                <a:latin typeface="Times New Roman" panose="02020603050405020304" pitchFamily="18" charset="0"/>
                <a:cs typeface="Times New Roman" panose="02020603050405020304" pitchFamily="18" charset="0"/>
              </a:rPr>
              <a:t> Суб’єктами міжособистісних переговорів виступають окремі люди. Кожну сторону в таких переговорах представляє одна особа. </a:t>
            </a:r>
          </a:p>
          <a:p>
            <a:r>
              <a:rPr lang="uk-UA" dirty="0" err="1" smtClean="0">
                <a:latin typeface="Times New Roman" panose="02020603050405020304" pitchFamily="18" charset="0"/>
                <a:cs typeface="Times New Roman" panose="02020603050405020304" pitchFamily="18" charset="0"/>
              </a:rPr>
              <a:t>Міжгрупові</a:t>
            </a:r>
            <a:r>
              <a:rPr lang="uk-UA" dirty="0" smtClean="0">
                <a:latin typeface="Times New Roman" panose="02020603050405020304" pitchFamily="18" charset="0"/>
                <a:cs typeface="Times New Roman" panose="02020603050405020304" pitchFamily="18" charset="0"/>
              </a:rPr>
              <a:t> переговори ведуться не окремими особами, а малими або великими групами людей. Залежно від умов проведення і характеру взаємин сторін можна виділити переговори в умовах конфлікту (конфліктних відносин), в умовах «гри» або в умовах співпраці сторін. </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7153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37131" y="260648"/>
            <a:ext cx="8799365" cy="3693319"/>
          </a:xfrm>
          <a:prstGeom prst="rect">
            <a:avLst/>
          </a:prstGeom>
        </p:spPr>
        <p:txBody>
          <a:bodyPr wrap="square">
            <a:spAutoFit/>
          </a:bodyPr>
          <a:lstStyle/>
          <a:p>
            <a:r>
              <a:rPr lang="ru-RU" dirty="0" err="1" smtClean="0">
                <a:latin typeface="Times New Roman" panose="02020603050405020304" pitchFamily="18" charset="0"/>
                <a:cs typeface="Times New Roman" panose="02020603050405020304" pitchFamily="18" charset="0"/>
              </a:rPr>
              <a:t>Американський</a:t>
            </a:r>
            <a:r>
              <a:rPr lang="ru-RU" dirty="0" smtClean="0">
                <a:latin typeface="Times New Roman" panose="02020603050405020304" pitchFamily="18" charset="0"/>
                <a:cs typeface="Times New Roman" panose="02020603050405020304" pitchFamily="18" charset="0"/>
              </a:rPr>
              <a:t> автор, </a:t>
            </a:r>
            <a:r>
              <a:rPr lang="ru-RU" dirty="0" err="1" smtClean="0">
                <a:latin typeface="Times New Roman" panose="02020603050405020304" pitchFamily="18" charset="0"/>
                <a:cs typeface="Times New Roman" panose="02020603050405020304" pitchFamily="18" charset="0"/>
              </a:rPr>
              <a:t>учасник</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багатьох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міжнародних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форумів</a:t>
            </a:r>
            <a:r>
              <a:rPr lang="ru-RU" dirty="0" smtClean="0">
                <a:latin typeface="Times New Roman" panose="02020603050405020304" pitchFamily="18" charset="0"/>
                <a:cs typeface="Times New Roman" panose="02020603050405020304" pitchFamily="18" charset="0"/>
              </a:rPr>
              <a:t> Дж. </a:t>
            </a:r>
            <a:r>
              <a:rPr lang="ru-RU" dirty="0" err="1" smtClean="0">
                <a:latin typeface="Times New Roman" panose="02020603050405020304" pitchFamily="18" charset="0"/>
                <a:cs typeface="Times New Roman" panose="02020603050405020304" pitchFamily="18" charset="0"/>
              </a:rPr>
              <a:t>Дін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запропонував</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класифікацію</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міжнародних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переговорів</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засновану</a:t>
            </a:r>
            <a:r>
              <a:rPr lang="ru-RU" dirty="0" smtClean="0">
                <a:latin typeface="Times New Roman" panose="02020603050405020304" pitchFamily="18" charset="0"/>
                <a:cs typeface="Times New Roman" panose="02020603050405020304" pitchFamily="18" charset="0"/>
              </a:rPr>
              <a:t> на </a:t>
            </a:r>
            <a:r>
              <a:rPr lang="ru-RU" dirty="0" err="1" smtClean="0">
                <a:latin typeface="Times New Roman" panose="02020603050405020304" pitchFamily="18" charset="0"/>
                <a:cs typeface="Times New Roman" panose="02020603050405020304" pitchFamily="18" charset="0"/>
              </a:rPr>
              <a:t>ступені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зацікавленості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сторін</a:t>
            </a:r>
            <a:r>
              <a:rPr lang="ru-RU" dirty="0" smtClean="0">
                <a:latin typeface="Times New Roman" panose="02020603050405020304" pitchFamily="18" charset="0"/>
                <a:cs typeface="Times New Roman" panose="02020603050405020304" pitchFamily="18" charset="0"/>
              </a:rPr>
              <a:t> у </a:t>
            </a:r>
            <a:r>
              <a:rPr lang="ru-RU" dirty="0" err="1" smtClean="0">
                <a:latin typeface="Times New Roman" panose="02020603050405020304" pitchFamily="18" charset="0"/>
                <a:cs typeface="Times New Roman" panose="02020603050405020304" pitchFamily="18" charset="0"/>
              </a:rPr>
              <a:t>досягненні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домовленості</a:t>
            </a:r>
            <a:r>
              <a:rPr lang="ru-RU" dirty="0" smtClean="0">
                <a:latin typeface="Times New Roman" panose="02020603050405020304" pitchFamily="18" charset="0"/>
                <a:cs typeface="Times New Roman" panose="02020603050405020304" pitchFamily="18" charset="0"/>
              </a:rPr>
              <a:t>. </a:t>
            </a:r>
          </a:p>
          <a:p>
            <a:r>
              <a:rPr lang="ru-RU" dirty="0" smtClean="0">
                <a:latin typeface="Times New Roman" panose="02020603050405020304" pitchFamily="18" charset="0"/>
                <a:cs typeface="Times New Roman" panose="02020603050405020304" pitchFamily="18" charset="0"/>
              </a:rPr>
              <a:t>Дж. </a:t>
            </a:r>
            <a:r>
              <a:rPr lang="ru-RU" dirty="0" err="1" smtClean="0">
                <a:latin typeface="Times New Roman" panose="02020603050405020304" pitchFamily="18" charset="0"/>
                <a:cs typeface="Times New Roman" panose="02020603050405020304" pitchFamily="18" charset="0"/>
              </a:rPr>
              <a:t>Дін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поділяє</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всі</a:t>
            </a:r>
            <a:r>
              <a:rPr lang="ru-RU" dirty="0" smtClean="0">
                <a:latin typeface="Times New Roman" panose="02020603050405020304" pitchFamily="18" charset="0"/>
                <a:cs typeface="Times New Roman" panose="02020603050405020304" pitchFamily="18" charset="0"/>
              </a:rPr>
              <a:t> переговори на три </a:t>
            </a:r>
            <a:r>
              <a:rPr lang="ru-RU" dirty="0" err="1" smtClean="0">
                <a:latin typeface="Times New Roman" panose="02020603050405020304" pitchFamily="18" charset="0"/>
                <a:cs typeface="Times New Roman" panose="02020603050405020304" pitchFamily="18" charset="0"/>
              </a:rPr>
              <a:t>групи</a:t>
            </a:r>
            <a:r>
              <a:rPr lang="ru-RU" dirty="0" smtClean="0">
                <a:latin typeface="Times New Roman" panose="02020603050405020304" pitchFamily="18" charset="0"/>
                <a:cs typeface="Times New Roman" panose="02020603050405020304" pitchFamily="18" charset="0"/>
              </a:rPr>
              <a:t>. До </a:t>
            </a:r>
            <a:r>
              <a:rPr lang="ru-RU" dirty="0" err="1" smtClean="0">
                <a:latin typeface="Times New Roman" panose="02020603050405020304" pitchFamily="18" charset="0"/>
                <a:cs typeface="Times New Roman" panose="02020603050405020304" pitchFamily="18" charset="0"/>
              </a:rPr>
              <a:t>першої</a:t>
            </a:r>
            <a:r>
              <a:rPr lang="ru-RU" dirty="0" smtClean="0">
                <a:latin typeface="Times New Roman" panose="02020603050405020304" pitchFamily="18" charset="0"/>
                <a:cs typeface="Times New Roman" panose="02020603050405020304" pitchFamily="18" charset="0"/>
              </a:rPr>
              <a:t> з них </a:t>
            </a:r>
            <a:r>
              <a:rPr lang="ru-RU" dirty="0" err="1" smtClean="0">
                <a:latin typeface="Times New Roman" panose="02020603050405020304" pitchFamily="18" charset="0"/>
                <a:cs typeface="Times New Roman" panose="02020603050405020304" pitchFamily="18" charset="0"/>
              </a:rPr>
              <a:t>він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відносить</a:t>
            </a:r>
            <a:r>
              <a:rPr lang="ru-RU" dirty="0" smtClean="0">
                <a:latin typeface="Times New Roman" panose="02020603050405020304" pitchFamily="18" charset="0"/>
                <a:cs typeface="Times New Roman" panose="02020603050405020304" pitchFamily="18" charset="0"/>
              </a:rPr>
              <a:t> переговори, у </a:t>
            </a:r>
            <a:r>
              <a:rPr lang="ru-RU" dirty="0" err="1" smtClean="0">
                <a:latin typeface="Times New Roman" panose="02020603050405020304" pitchFamily="18" charset="0"/>
                <a:cs typeface="Times New Roman" panose="02020603050405020304" pitchFamily="18" charset="0"/>
              </a:rPr>
              <a:t>яких</a:t>
            </a:r>
            <a:r>
              <a:rPr lang="ru-RU" dirty="0" smtClean="0">
                <a:latin typeface="Times New Roman" panose="02020603050405020304" pitchFamily="18" charset="0"/>
                <a:cs typeface="Times New Roman" panose="02020603050405020304" pitchFamily="18" charset="0"/>
              </a:rPr>
              <a:t> держава </a:t>
            </a:r>
            <a:r>
              <a:rPr lang="ru-RU" dirty="0" err="1" smtClean="0">
                <a:latin typeface="Times New Roman" panose="02020603050405020304" pitchFamily="18" charset="0"/>
                <a:cs typeface="Times New Roman" panose="02020603050405020304" pitchFamily="18" charset="0"/>
              </a:rPr>
              <a:t>проявляє</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індиферентне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ставлення</a:t>
            </a:r>
            <a:r>
              <a:rPr lang="ru-RU" dirty="0" smtClean="0">
                <a:latin typeface="Times New Roman" panose="02020603050405020304" pitchFamily="18" charset="0"/>
                <a:cs typeface="Times New Roman" panose="02020603050405020304" pitchFamily="18" charset="0"/>
              </a:rPr>
              <a:t> до </a:t>
            </a:r>
            <a:r>
              <a:rPr lang="ru-RU" dirty="0" err="1" smtClean="0">
                <a:latin typeface="Times New Roman" panose="02020603050405020304" pitchFamily="18" charset="0"/>
                <a:cs typeface="Times New Roman" panose="02020603050405020304" pitchFamily="18" charset="0"/>
              </a:rPr>
              <a:t>досягнення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домовленостей</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або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крім</a:t>
            </a:r>
            <a:r>
              <a:rPr lang="ru-RU" dirty="0" smtClean="0">
                <a:latin typeface="Times New Roman" panose="02020603050405020304" pitchFamily="18" charset="0"/>
                <a:cs typeface="Times New Roman" panose="02020603050405020304" pitchFamily="18" charset="0"/>
              </a:rPr>
              <a:t> того, </a:t>
            </a:r>
            <a:r>
              <a:rPr lang="ru-RU" dirty="0" err="1" smtClean="0">
                <a:latin typeface="Times New Roman" panose="02020603050405020304" pitchFamily="18" charset="0"/>
                <a:cs typeface="Times New Roman" panose="02020603050405020304" pitchFamily="18" charset="0"/>
              </a:rPr>
              <a:t>прагне</a:t>
            </a:r>
            <a:r>
              <a:rPr lang="ru-RU" dirty="0" smtClean="0">
                <a:latin typeface="Times New Roman" panose="02020603050405020304" pitchFamily="18" charset="0"/>
                <a:cs typeface="Times New Roman" panose="02020603050405020304" pitchFamily="18" charset="0"/>
              </a:rPr>
              <a:t> не </a:t>
            </a:r>
            <a:r>
              <a:rPr lang="ru-RU" dirty="0" err="1" smtClean="0">
                <a:latin typeface="Times New Roman" panose="02020603050405020304" pitchFamily="18" charset="0"/>
                <a:cs typeface="Times New Roman" panose="02020603050405020304" pitchFamily="18" charset="0"/>
              </a:rPr>
              <a:t>допустити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їх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Такі</a:t>
            </a:r>
            <a:r>
              <a:rPr lang="ru-RU" dirty="0" smtClean="0">
                <a:latin typeface="Times New Roman" panose="02020603050405020304" pitchFamily="18" charset="0"/>
                <a:cs typeface="Times New Roman" panose="02020603050405020304" pitchFamily="18" charset="0"/>
              </a:rPr>
              <a:t> переговори «</a:t>
            </a:r>
            <a:r>
              <a:rPr lang="ru-RU" dirty="0" err="1" smtClean="0">
                <a:latin typeface="Times New Roman" panose="02020603050405020304" pitchFamily="18" charset="0"/>
                <a:cs typeface="Times New Roman" panose="02020603050405020304" pitchFamily="18" charset="0"/>
              </a:rPr>
              <a:t>ведуться</a:t>
            </a:r>
            <a:r>
              <a:rPr lang="ru-RU" dirty="0" smtClean="0">
                <a:latin typeface="Times New Roman" panose="02020603050405020304" pitchFamily="18" charset="0"/>
                <a:cs typeface="Times New Roman" panose="02020603050405020304" pitchFamily="18" charset="0"/>
              </a:rPr>
              <a:t> в основному для того, </a:t>
            </a:r>
            <a:r>
              <a:rPr lang="ru-RU" dirty="0" err="1" smtClean="0">
                <a:latin typeface="Times New Roman" panose="02020603050405020304" pitchFamily="18" charset="0"/>
                <a:cs typeface="Times New Roman" panose="02020603050405020304" pitchFamily="18" charset="0"/>
              </a:rPr>
              <a:t>щоб</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створити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видимість</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переговорів</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тобто</a:t>
            </a:r>
            <a:r>
              <a:rPr lang="ru-RU" dirty="0" smtClean="0">
                <a:latin typeface="Times New Roman" panose="02020603050405020304" pitchFamily="18" charset="0"/>
                <a:cs typeface="Times New Roman" panose="02020603050405020304" pitchFamily="18" charset="0"/>
              </a:rPr>
              <a:t> вони не </a:t>
            </a:r>
            <a:r>
              <a:rPr lang="ru-RU" dirty="0" err="1" smtClean="0">
                <a:latin typeface="Times New Roman" panose="02020603050405020304" pitchFamily="18" charset="0"/>
                <a:cs typeface="Times New Roman" panose="02020603050405020304" pitchFamily="18" charset="0"/>
              </a:rPr>
              <a:t>виконують</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провідної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функції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переговорів</a:t>
            </a:r>
            <a:r>
              <a:rPr lang="ru-RU" dirty="0" smtClean="0">
                <a:latin typeface="Times New Roman" panose="02020603050405020304" pitchFamily="18" charset="0"/>
                <a:cs typeface="Times New Roman" panose="02020603050405020304" pitchFamily="18" charset="0"/>
              </a:rPr>
              <a:t> — </a:t>
            </a:r>
            <a:r>
              <a:rPr lang="ru-RU" dirty="0" err="1" smtClean="0">
                <a:latin typeface="Times New Roman" panose="02020603050405020304" pitchFamily="18" charset="0"/>
                <a:cs typeface="Times New Roman" panose="02020603050405020304" pitchFamily="18" charset="0"/>
              </a:rPr>
              <a:t>пошуку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взаємоприйнятного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рішення</a:t>
            </a:r>
            <a:r>
              <a:rPr lang="ru-RU" dirty="0" smtClean="0">
                <a:latin typeface="Times New Roman" panose="02020603050405020304" pitchFamily="18" charset="0"/>
                <a:cs typeface="Times New Roman" panose="02020603050405020304" pitchFamily="18" charset="0"/>
              </a:rPr>
              <a:t>. </a:t>
            </a:r>
          </a:p>
          <a:p>
            <a:r>
              <a:rPr lang="ru-RU" dirty="0" smtClean="0">
                <a:latin typeface="Times New Roman" panose="02020603050405020304" pitchFamily="18" charset="0"/>
                <a:cs typeface="Times New Roman" panose="02020603050405020304" pitchFamily="18" charset="0"/>
              </a:rPr>
              <a:t>До </a:t>
            </a:r>
            <a:r>
              <a:rPr lang="ru-RU" dirty="0" err="1" smtClean="0">
                <a:latin typeface="Times New Roman" panose="02020603050405020304" pitchFamily="18" charset="0"/>
                <a:cs typeface="Times New Roman" panose="02020603050405020304" pitchFamily="18" charset="0"/>
              </a:rPr>
              <a:t>другої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групи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потрапляють</a:t>
            </a:r>
            <a:r>
              <a:rPr lang="ru-RU" dirty="0" smtClean="0">
                <a:latin typeface="Times New Roman" panose="02020603050405020304" pitchFamily="18" charset="0"/>
                <a:cs typeface="Times New Roman" panose="02020603050405020304" pitchFamily="18" charset="0"/>
              </a:rPr>
              <a:t> переговори, на </a:t>
            </a:r>
            <a:r>
              <a:rPr lang="ru-RU" dirty="0" err="1" smtClean="0">
                <a:latin typeface="Times New Roman" panose="02020603050405020304" pitchFamily="18" charset="0"/>
                <a:cs typeface="Times New Roman" panose="02020603050405020304" pitchFamily="18" charset="0"/>
              </a:rPr>
              <a:t>яких</a:t>
            </a:r>
            <a:r>
              <a:rPr lang="ru-RU" dirty="0" smtClean="0">
                <a:latin typeface="Times New Roman" panose="02020603050405020304" pitchFamily="18" charset="0"/>
                <a:cs typeface="Times New Roman" panose="02020603050405020304" pitchFamily="18" charset="0"/>
              </a:rPr>
              <a:t> держава </a:t>
            </a:r>
            <a:r>
              <a:rPr lang="ru-RU" dirty="0" err="1" smtClean="0">
                <a:latin typeface="Times New Roman" panose="02020603050405020304" pitchFamily="18" charset="0"/>
                <a:cs typeface="Times New Roman" panose="02020603050405020304" pitchFamily="18" charset="0"/>
              </a:rPr>
              <a:t>прагне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досягти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позитивних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результатів</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проте</a:t>
            </a:r>
            <a:r>
              <a:rPr lang="ru-RU" dirty="0" smtClean="0">
                <a:latin typeface="Times New Roman" panose="02020603050405020304" pitchFamily="18" charset="0"/>
                <a:cs typeface="Times New Roman" panose="02020603050405020304" pitchFamily="18" charset="0"/>
              </a:rPr>
              <a:t> не </a:t>
            </a:r>
            <a:r>
              <a:rPr lang="ru-RU" dirty="0" err="1" smtClean="0">
                <a:latin typeface="Times New Roman" panose="02020603050405020304" pitchFamily="18" charset="0"/>
                <a:cs typeface="Times New Roman" panose="02020603050405020304" pitchFamily="18" charset="0"/>
              </a:rPr>
              <a:t>проявляє</a:t>
            </a:r>
            <a:r>
              <a:rPr lang="ru-RU" dirty="0" smtClean="0">
                <a:latin typeface="Times New Roman" panose="02020603050405020304" pitchFamily="18" charset="0"/>
                <a:cs typeface="Times New Roman" panose="02020603050405020304" pitchFamily="18" charset="0"/>
              </a:rPr>
              <a:t> при </a:t>
            </a:r>
            <a:r>
              <a:rPr lang="ru-RU" dirty="0" err="1" smtClean="0">
                <a:latin typeface="Times New Roman" panose="02020603050405020304" pitchFamily="18" charset="0"/>
                <a:cs typeface="Times New Roman" panose="02020603050405020304" pitchFamily="18" charset="0"/>
              </a:rPr>
              <a:t>цьому</a:t>
            </a:r>
            <a:r>
              <a:rPr lang="ru-RU" dirty="0" smtClean="0">
                <a:latin typeface="Times New Roman" panose="02020603050405020304" pitchFamily="18" charset="0"/>
                <a:cs typeface="Times New Roman" panose="02020603050405020304" pitchFamily="18" charset="0"/>
              </a:rPr>
              <a:t> особливого </a:t>
            </a:r>
            <a:r>
              <a:rPr lang="ru-RU" dirty="0" err="1" smtClean="0">
                <a:latin typeface="Times New Roman" panose="02020603050405020304" pitchFamily="18" charset="0"/>
                <a:cs typeface="Times New Roman" panose="02020603050405020304" pitchFamily="18" charset="0"/>
              </a:rPr>
              <a:t>завзяття</a:t>
            </a:r>
            <a:r>
              <a:rPr lang="ru-RU" dirty="0" smtClean="0">
                <a:latin typeface="Times New Roman" panose="02020603050405020304" pitchFamily="18" charset="0"/>
                <a:cs typeface="Times New Roman" panose="02020603050405020304" pitchFamily="18" charset="0"/>
              </a:rPr>
              <a:t>. </a:t>
            </a:r>
          </a:p>
          <a:p>
            <a:r>
              <a:rPr lang="ru-RU" dirty="0" smtClean="0">
                <a:latin typeface="Times New Roman" panose="02020603050405020304" pitchFamily="18" charset="0"/>
                <a:cs typeface="Times New Roman" panose="02020603050405020304" pitchFamily="18" charset="0"/>
              </a:rPr>
              <a:t>До </a:t>
            </a:r>
            <a:r>
              <a:rPr lang="ru-RU" dirty="0" err="1" smtClean="0">
                <a:latin typeface="Times New Roman" panose="02020603050405020304" pitchFamily="18" charset="0"/>
                <a:cs typeface="Times New Roman" panose="02020603050405020304" pitchFamily="18" charset="0"/>
              </a:rPr>
              <a:t>третьої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групи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входять</a:t>
            </a:r>
            <a:r>
              <a:rPr lang="ru-RU" dirty="0" smtClean="0">
                <a:latin typeface="Times New Roman" panose="02020603050405020304" pitchFamily="18" charset="0"/>
                <a:cs typeface="Times New Roman" panose="02020603050405020304" pitchFamily="18" charset="0"/>
              </a:rPr>
              <a:t> переговори, </a:t>
            </a:r>
            <a:r>
              <a:rPr lang="ru-RU" dirty="0" err="1" smtClean="0">
                <a:latin typeface="Times New Roman" panose="02020603050405020304" pitchFamily="18" charset="0"/>
                <a:cs typeface="Times New Roman" panose="02020603050405020304" pitchFamily="18" charset="0"/>
              </a:rPr>
              <a:t>що</a:t>
            </a:r>
            <a:r>
              <a:rPr lang="ru-RU" dirty="0" smtClean="0">
                <a:latin typeface="Times New Roman" panose="02020603050405020304" pitchFamily="18" charset="0"/>
                <a:cs typeface="Times New Roman" panose="02020603050405020304" pitchFamily="18" charset="0"/>
              </a:rPr>
              <a:t> є </a:t>
            </a:r>
            <a:r>
              <a:rPr lang="ru-RU" dirty="0" err="1" smtClean="0">
                <a:latin typeface="Times New Roman" panose="02020603050405020304" pitchFamily="18" charset="0"/>
                <a:cs typeface="Times New Roman" panose="02020603050405020304" pitchFamily="18" charset="0"/>
              </a:rPr>
              <a:t>вкрай</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важливими</a:t>
            </a:r>
            <a:r>
              <a:rPr lang="ru-RU" dirty="0" smtClean="0">
                <a:latin typeface="Times New Roman" panose="02020603050405020304" pitchFamily="18" charset="0"/>
                <a:cs typeface="Times New Roman" panose="02020603050405020304" pitchFamily="18" charset="0"/>
              </a:rPr>
              <a:t> для </a:t>
            </a:r>
            <a:r>
              <a:rPr lang="ru-RU" dirty="0" err="1" smtClean="0">
                <a:latin typeface="Times New Roman" panose="02020603050405020304" pitchFamily="18" charset="0"/>
                <a:cs typeface="Times New Roman" panose="02020603050405020304" pitchFamily="18" charset="0"/>
              </a:rPr>
              <a:t>їх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учасників</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Інакше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кажучи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головна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функція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переговорів</a:t>
            </a:r>
            <a:r>
              <a:rPr lang="ru-RU" dirty="0" smtClean="0">
                <a:latin typeface="Times New Roman" panose="02020603050405020304" pitchFamily="18" charset="0"/>
                <a:cs typeface="Times New Roman" panose="02020603050405020304" pitchFamily="18" charset="0"/>
              </a:rPr>
              <a:t> на них </a:t>
            </a:r>
            <a:r>
              <a:rPr lang="ru-RU" dirty="0" err="1" smtClean="0">
                <a:latin typeface="Times New Roman" panose="02020603050405020304" pitchFamily="18" charset="0"/>
                <a:cs typeface="Times New Roman" panose="02020603050405020304" pitchFamily="18" charset="0"/>
              </a:rPr>
              <a:t>реалізується</a:t>
            </a:r>
            <a:r>
              <a:rPr lang="ru-RU" dirty="0" smtClean="0">
                <a:latin typeface="Times New Roman" panose="02020603050405020304" pitchFamily="18" charset="0"/>
                <a:cs typeface="Times New Roman" panose="02020603050405020304" pitchFamily="18" charset="0"/>
              </a:rPr>
              <a:t> в </a:t>
            </a:r>
            <a:r>
              <a:rPr lang="ru-RU" dirty="0" err="1" smtClean="0">
                <a:latin typeface="Times New Roman" panose="02020603050405020304" pitchFamily="18" charset="0"/>
                <a:cs typeface="Times New Roman" panose="02020603050405020304" pitchFamily="18" charset="0"/>
              </a:rPr>
              <a:t>якнайповнішому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обсязі</a:t>
            </a:r>
            <a:r>
              <a:rPr lang="ru-RU" dirty="0" smtClean="0">
                <a:latin typeface="Times New Roman" panose="02020603050405020304" pitchFamily="18" charset="0"/>
                <a:cs typeface="Times New Roman" panose="02020603050405020304" pitchFamily="18" charset="0"/>
              </a:rPr>
              <a:t>. Часто для </a:t>
            </a:r>
            <a:r>
              <a:rPr lang="ru-RU" dirty="0" err="1" smtClean="0">
                <a:latin typeface="Times New Roman" panose="02020603050405020304" pitchFamily="18" charset="0"/>
                <a:cs typeface="Times New Roman" panose="02020603050405020304" pitchFamily="18" charset="0"/>
              </a:rPr>
              <a:t>класифікації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міжнародних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переговорів</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використовують</a:t>
            </a:r>
            <a:r>
              <a:rPr lang="ru-RU" dirty="0" smtClean="0">
                <a:latin typeface="Times New Roman" panose="02020603050405020304" pitchFamily="18" charset="0"/>
                <a:cs typeface="Times New Roman" panose="02020603050405020304" pitchFamily="18" charset="0"/>
              </a:rPr>
              <a:t> й </a:t>
            </a:r>
            <a:r>
              <a:rPr lang="ru-RU" dirty="0" err="1" smtClean="0">
                <a:latin typeface="Times New Roman" panose="02020603050405020304" pitchFamily="18" charset="0"/>
                <a:cs typeface="Times New Roman" panose="02020603050405020304" pitchFamily="18" charset="0"/>
              </a:rPr>
              <a:t>інші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підстави</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8114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16632"/>
            <a:ext cx="8712968" cy="4801314"/>
          </a:xfrm>
          <a:prstGeom prst="rect">
            <a:avLst/>
          </a:prstGeom>
        </p:spPr>
        <p:txBody>
          <a:bodyPr wrap="square">
            <a:spAutoFit/>
          </a:bodyPr>
          <a:lstStyle/>
          <a:p>
            <a:r>
              <a:rPr lang="ru-RU" dirty="0" smtClean="0">
                <a:latin typeface="Times New Roman" panose="02020603050405020304" pitchFamily="18" charset="0"/>
                <a:cs typeface="Times New Roman" panose="02020603050405020304" pitchFamily="18" charset="0"/>
              </a:rPr>
              <a:t>Ф. Ч. </a:t>
            </a:r>
            <a:r>
              <a:rPr lang="ru-RU" dirty="0" err="1" smtClean="0">
                <a:latin typeface="Times New Roman" panose="02020603050405020304" pitchFamily="18" charset="0"/>
                <a:cs typeface="Times New Roman" panose="02020603050405020304" pitchFamily="18" charset="0"/>
              </a:rPr>
              <a:t>Ікле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запропонував</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класифікацію</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міжнародних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переговорів</a:t>
            </a:r>
            <a:r>
              <a:rPr lang="ru-RU" dirty="0" smtClean="0">
                <a:latin typeface="Times New Roman" panose="02020603050405020304" pitchFamily="18" charset="0"/>
                <a:cs typeface="Times New Roman" panose="02020603050405020304" pitchFamily="18" charset="0"/>
              </a:rPr>
              <a:t>, за </a:t>
            </a:r>
            <a:r>
              <a:rPr lang="ru-RU" dirty="0" err="1" smtClean="0">
                <a:latin typeface="Times New Roman" panose="02020603050405020304" pitchFamily="18" charset="0"/>
                <a:cs typeface="Times New Roman" panose="02020603050405020304" pitchFamily="18" charset="0"/>
              </a:rPr>
              <a:t>якою</a:t>
            </a:r>
            <a:r>
              <a:rPr lang="ru-RU" dirty="0" smtClean="0">
                <a:latin typeface="Times New Roman" panose="02020603050405020304" pitchFamily="18" charset="0"/>
                <a:cs typeface="Times New Roman" panose="02020603050405020304" pitchFamily="18" charset="0"/>
              </a:rPr>
              <a:t> вони </a:t>
            </a:r>
            <a:r>
              <a:rPr lang="ru-RU" dirty="0" err="1" smtClean="0">
                <a:latin typeface="Times New Roman" panose="02020603050405020304" pitchFamily="18" charset="0"/>
                <a:cs typeface="Times New Roman" panose="02020603050405020304" pitchFamily="18" charset="0"/>
              </a:rPr>
              <a:t>розрізняються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залежно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від</a:t>
            </a:r>
            <a:r>
              <a:rPr lang="ru-RU" dirty="0" smtClean="0">
                <a:latin typeface="Times New Roman" panose="02020603050405020304" pitchFamily="18" charset="0"/>
                <a:cs typeface="Times New Roman" panose="02020603050405020304" pitchFamily="18" charset="0"/>
              </a:rPr>
              <a:t> мети, яку </a:t>
            </a:r>
            <a:r>
              <a:rPr lang="ru-RU" dirty="0" err="1" smtClean="0">
                <a:latin typeface="Times New Roman" panose="02020603050405020304" pitchFamily="18" charset="0"/>
                <a:cs typeface="Times New Roman" panose="02020603050405020304" pitchFamily="18" charset="0"/>
              </a:rPr>
              <a:t>ставлять</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учасники</a:t>
            </a:r>
            <a:r>
              <a:rPr lang="ru-RU" dirty="0" smtClean="0">
                <a:latin typeface="Times New Roman" panose="02020603050405020304" pitchFamily="18" charset="0"/>
                <a:cs typeface="Times New Roman" panose="02020603050405020304" pitchFamily="18" charset="0"/>
              </a:rPr>
              <a:t> . </a:t>
            </a:r>
            <a:r>
              <a:rPr lang="ru-RU" dirty="0" err="1" smtClean="0">
                <a:latin typeface="Times New Roman" panose="02020603050405020304" pitchFamily="18" charset="0"/>
                <a:cs typeface="Times New Roman" panose="02020603050405020304" pitchFamily="18" charset="0"/>
              </a:rPr>
              <a:t>Він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виділяє</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такі</a:t>
            </a:r>
            <a:r>
              <a:rPr lang="ru-RU" dirty="0" smtClean="0">
                <a:latin typeface="Times New Roman" panose="02020603050405020304" pitchFamily="18" charset="0"/>
                <a:cs typeface="Times New Roman" panose="02020603050405020304" pitchFamily="18" charset="0"/>
              </a:rPr>
              <a:t> переговори, як: </a:t>
            </a:r>
          </a:p>
          <a:p>
            <a:pPr marL="342900" indent="-342900">
              <a:buAutoNum type="arabicPeriod"/>
            </a:pPr>
            <a:r>
              <a:rPr lang="ru-RU" dirty="0" smtClean="0">
                <a:latin typeface="Times New Roman" panose="02020603050405020304" pitchFamily="18" charset="0"/>
                <a:cs typeface="Times New Roman" panose="02020603050405020304" pitchFamily="18" charset="0"/>
              </a:rPr>
              <a:t>Переговори, </a:t>
            </a:r>
            <a:r>
              <a:rPr lang="ru-RU" dirty="0" err="1" smtClean="0">
                <a:latin typeface="Times New Roman" panose="02020603050405020304" pitchFamily="18" charset="0"/>
                <a:cs typeface="Times New Roman" panose="02020603050405020304" pitchFamily="18" charset="0"/>
              </a:rPr>
              <a:t>спрямовані</a:t>
            </a:r>
            <a:r>
              <a:rPr lang="ru-RU" dirty="0" smtClean="0">
                <a:latin typeface="Times New Roman" panose="02020603050405020304" pitchFamily="18" charset="0"/>
                <a:cs typeface="Times New Roman" panose="02020603050405020304" pitchFamily="18" charset="0"/>
              </a:rPr>
              <a:t> на </a:t>
            </a:r>
            <a:r>
              <a:rPr lang="ru-RU" dirty="0" err="1" smtClean="0">
                <a:latin typeface="Times New Roman" panose="02020603050405020304" pitchFamily="18" charset="0"/>
                <a:cs typeface="Times New Roman" panose="02020603050405020304" pitchFamily="18" charset="0"/>
              </a:rPr>
              <a:t>продовження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дії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наявних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угод</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досягнутих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раніше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домовленостей</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наприклад</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продовження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терміну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перебування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військової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бази</a:t>
            </a:r>
            <a:r>
              <a:rPr lang="ru-RU" dirty="0" smtClean="0">
                <a:latin typeface="Times New Roman" panose="02020603050405020304" pitchFamily="18" charset="0"/>
                <a:cs typeface="Times New Roman" panose="02020603050405020304" pitchFamily="18" charset="0"/>
              </a:rPr>
              <a:t> на </a:t>
            </a:r>
            <a:r>
              <a:rPr lang="ru-RU" dirty="0" err="1" smtClean="0">
                <a:latin typeface="Times New Roman" panose="02020603050405020304" pitchFamily="18" charset="0"/>
                <a:cs typeface="Times New Roman" panose="02020603050405020304" pitchFamily="18" charset="0"/>
              </a:rPr>
              <a:t>території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іншої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держави</a:t>
            </a:r>
            <a:r>
              <a:rPr lang="ru-RU" dirty="0" smtClean="0">
                <a:latin typeface="Times New Roman" panose="02020603050405020304" pitchFamily="18" charset="0"/>
                <a:cs typeface="Times New Roman" panose="02020603050405020304" pitchFamily="18" charset="0"/>
              </a:rPr>
              <a:t>). </a:t>
            </a:r>
          </a:p>
          <a:p>
            <a:r>
              <a:rPr lang="ru-RU" dirty="0" smtClean="0">
                <a:latin typeface="Times New Roman" panose="02020603050405020304" pitchFamily="18" charset="0"/>
                <a:cs typeface="Times New Roman" panose="02020603050405020304" pitchFamily="18" charset="0"/>
              </a:rPr>
              <a:t>2. Переговори з метою </a:t>
            </a:r>
            <a:r>
              <a:rPr lang="ru-RU" dirty="0" err="1" smtClean="0">
                <a:latin typeface="Times New Roman" panose="02020603050405020304" pitchFamily="18" charset="0"/>
                <a:cs typeface="Times New Roman" panose="02020603050405020304" pitchFamily="18" charset="0"/>
              </a:rPr>
              <a:t>нормалізації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відносин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Ці</a:t>
            </a:r>
            <a:r>
              <a:rPr lang="ru-RU" dirty="0" smtClean="0">
                <a:latin typeface="Times New Roman" panose="02020603050405020304" pitchFamily="18" charset="0"/>
                <a:cs typeface="Times New Roman" panose="02020603050405020304" pitchFamily="18" charset="0"/>
              </a:rPr>
              <a:t> переговори </a:t>
            </a:r>
            <a:r>
              <a:rPr lang="ru-RU" dirty="0" err="1" smtClean="0">
                <a:latin typeface="Times New Roman" panose="02020603050405020304" pitchFamily="18" charset="0"/>
                <a:cs typeface="Times New Roman" panose="02020603050405020304" pitchFamily="18" charset="0"/>
              </a:rPr>
              <a:t>припускають</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перехід</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від</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конфронтації</a:t>
            </a:r>
            <a:r>
              <a:rPr lang="ru-RU" dirty="0" smtClean="0">
                <a:latin typeface="Times New Roman" panose="02020603050405020304" pitchFamily="18" charset="0"/>
                <a:cs typeface="Times New Roman" panose="02020603050405020304" pitchFamily="18" charset="0"/>
              </a:rPr>
              <a:t> до </a:t>
            </a:r>
            <a:r>
              <a:rPr lang="ru-RU" dirty="0" err="1" smtClean="0">
                <a:latin typeface="Times New Roman" panose="02020603050405020304" pitchFamily="18" charset="0"/>
                <a:cs typeface="Times New Roman" panose="02020603050405020304" pitchFamily="18" charset="0"/>
              </a:rPr>
              <a:t>встановлення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нормальних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відносин</a:t>
            </a:r>
            <a:r>
              <a:rPr lang="ru-RU" dirty="0" smtClean="0">
                <a:latin typeface="Times New Roman" panose="02020603050405020304" pitchFamily="18" charset="0"/>
                <a:cs typeface="Times New Roman" panose="02020603050405020304" pitchFamily="18" charset="0"/>
              </a:rPr>
              <a:t>. До них </a:t>
            </a:r>
            <a:r>
              <a:rPr lang="ru-RU" dirty="0" err="1" smtClean="0">
                <a:latin typeface="Times New Roman" panose="02020603050405020304" pitchFamily="18" charset="0"/>
                <a:cs typeface="Times New Roman" panose="02020603050405020304" pitchFamily="18" charset="0"/>
              </a:rPr>
              <a:t>відносять</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насамперед</a:t>
            </a:r>
            <a:r>
              <a:rPr lang="ru-RU" dirty="0" smtClean="0">
                <a:latin typeface="Times New Roman" panose="02020603050405020304" pitchFamily="18" charset="0"/>
                <a:cs typeface="Times New Roman" panose="02020603050405020304" pitchFamily="18" charset="0"/>
              </a:rPr>
              <a:t> переговори </a:t>
            </a:r>
            <a:r>
              <a:rPr lang="ru-RU" dirty="0" err="1" smtClean="0">
                <a:latin typeface="Times New Roman" panose="02020603050405020304" pitchFamily="18" charset="0"/>
                <a:cs typeface="Times New Roman" panose="02020603050405020304" pitchFamily="18" charset="0"/>
              </a:rPr>
              <a:t>між</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країнами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що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конфліктують</a:t>
            </a:r>
            <a:r>
              <a:rPr lang="ru-RU" dirty="0" smtClean="0">
                <a:latin typeface="Times New Roman" panose="02020603050405020304" pitchFamily="18" charset="0"/>
                <a:cs typeface="Times New Roman" panose="02020603050405020304" pitchFamily="18" charset="0"/>
              </a:rPr>
              <a:t>, про </a:t>
            </a:r>
            <a:r>
              <a:rPr lang="ru-RU" dirty="0" err="1" smtClean="0">
                <a:latin typeface="Times New Roman" panose="02020603050405020304" pitchFamily="18" charset="0"/>
                <a:cs typeface="Times New Roman" panose="02020603050405020304" pitchFamily="18" charset="0"/>
              </a:rPr>
              <a:t>припинення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вогню</a:t>
            </a:r>
            <a:r>
              <a:rPr lang="ru-RU" dirty="0" smtClean="0">
                <a:latin typeface="Times New Roman" panose="02020603050405020304" pitchFamily="18" charset="0"/>
                <a:cs typeface="Times New Roman" panose="02020603050405020304" pitchFamily="18" charset="0"/>
              </a:rPr>
              <a:t>. </a:t>
            </a:r>
          </a:p>
          <a:p>
            <a:r>
              <a:rPr lang="ru-RU" dirty="0" smtClean="0">
                <a:latin typeface="Times New Roman" panose="02020603050405020304" pitchFamily="18" charset="0"/>
                <a:cs typeface="Times New Roman" panose="02020603050405020304" pitchFamily="18" charset="0"/>
              </a:rPr>
              <a:t>3. Переговори для </a:t>
            </a:r>
            <a:r>
              <a:rPr lang="ru-RU" dirty="0" err="1" smtClean="0">
                <a:latin typeface="Times New Roman" panose="02020603050405020304" pitchFamily="18" charset="0"/>
                <a:cs typeface="Times New Roman" panose="02020603050405020304" pitchFamily="18" charset="0"/>
              </a:rPr>
              <a:t>досягнення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перерозподільної</a:t>
            </a:r>
            <a:r>
              <a:rPr lang="ru-RU" dirty="0" smtClean="0">
                <a:latin typeface="Times New Roman" panose="02020603050405020304" pitchFamily="18" charset="0"/>
                <a:cs typeface="Times New Roman" panose="02020603050405020304" pitchFamily="18" charset="0"/>
              </a:rPr>
              <a:t> угоди. </a:t>
            </a:r>
            <a:r>
              <a:rPr lang="ru-RU" dirty="0" err="1" smtClean="0">
                <a:latin typeface="Times New Roman" panose="02020603050405020304" pitchFamily="18" charset="0"/>
                <a:cs typeface="Times New Roman" panose="02020603050405020304" pitchFamily="18" charset="0"/>
              </a:rPr>
              <a:t>Значення</a:t>
            </a:r>
            <a:r>
              <a:rPr lang="ru-RU" dirty="0" smtClean="0">
                <a:latin typeface="Times New Roman" panose="02020603050405020304" pitchFamily="18" charset="0"/>
                <a:cs typeface="Times New Roman" panose="02020603050405020304" pitchFamily="18" charset="0"/>
              </a:rPr>
              <a:t> таких </a:t>
            </a:r>
            <a:r>
              <a:rPr lang="ru-RU" dirty="0" err="1" smtClean="0">
                <a:latin typeface="Times New Roman" panose="02020603050405020304" pitchFamily="18" charset="0"/>
                <a:cs typeface="Times New Roman" panose="02020603050405020304" pitchFamily="18" charset="0"/>
              </a:rPr>
              <a:t>переговорів</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полягає</a:t>
            </a:r>
            <a:r>
              <a:rPr lang="ru-RU" dirty="0" smtClean="0">
                <a:latin typeface="Times New Roman" panose="02020603050405020304" pitchFamily="18" charset="0"/>
                <a:cs typeface="Times New Roman" panose="02020603050405020304" pitchFamily="18" charset="0"/>
              </a:rPr>
              <a:t> в тому, </a:t>
            </a:r>
            <a:r>
              <a:rPr lang="ru-RU" dirty="0" err="1" smtClean="0">
                <a:latin typeface="Times New Roman" panose="02020603050405020304" pitchFamily="18" charset="0"/>
                <a:cs typeface="Times New Roman" panose="02020603050405020304" pitchFamily="18" charset="0"/>
              </a:rPr>
              <a:t>що</a:t>
            </a:r>
            <a:r>
              <a:rPr lang="ru-RU" dirty="0" smtClean="0">
                <a:latin typeface="Times New Roman" panose="02020603050405020304" pitchFamily="18" charset="0"/>
                <a:cs typeface="Times New Roman" panose="02020603050405020304" pitchFamily="18" charset="0"/>
              </a:rPr>
              <a:t> одна </a:t>
            </a:r>
            <a:r>
              <a:rPr lang="ru-RU" dirty="0" err="1" smtClean="0">
                <a:latin typeface="Times New Roman" panose="02020603050405020304" pitchFamily="18" charset="0"/>
                <a:cs typeface="Times New Roman" panose="02020603050405020304" pitchFamily="18" charset="0"/>
              </a:rPr>
              <a:t>зі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сторін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займаючи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наступальну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позицію</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вимагає</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змін</a:t>
            </a:r>
            <a:r>
              <a:rPr lang="ru-RU" dirty="0" smtClean="0">
                <a:latin typeface="Times New Roman" panose="02020603050405020304" pitchFamily="18" charset="0"/>
                <a:cs typeface="Times New Roman" panose="02020603050405020304" pitchFamily="18" charset="0"/>
              </a:rPr>
              <a:t> на свою </a:t>
            </a:r>
            <a:r>
              <a:rPr lang="ru-RU" dirty="0" err="1" smtClean="0">
                <a:latin typeface="Times New Roman" panose="02020603050405020304" pitchFamily="18" charset="0"/>
                <a:cs typeface="Times New Roman" panose="02020603050405020304" pitchFamily="18" charset="0"/>
              </a:rPr>
              <a:t>користь</a:t>
            </a:r>
            <a:r>
              <a:rPr lang="ru-RU" dirty="0" smtClean="0">
                <a:latin typeface="Times New Roman" panose="02020603050405020304" pitchFamily="18" charset="0"/>
                <a:cs typeface="Times New Roman" panose="02020603050405020304" pitchFamily="18" charset="0"/>
              </a:rPr>
              <a:t> за </a:t>
            </a:r>
            <a:r>
              <a:rPr lang="ru-RU" dirty="0" err="1" smtClean="0">
                <a:latin typeface="Times New Roman" panose="02020603050405020304" pitchFamily="18" charset="0"/>
                <a:cs typeface="Times New Roman" panose="02020603050405020304" pitchFamily="18" charset="0"/>
              </a:rPr>
              <a:t>рахунок</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інших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сторін</a:t>
            </a:r>
            <a:r>
              <a:rPr lang="ru-RU" dirty="0" smtClean="0">
                <a:latin typeface="Times New Roman" panose="02020603050405020304" pitchFamily="18" charset="0"/>
                <a:cs typeface="Times New Roman" panose="02020603050405020304" pitchFamily="18" charset="0"/>
              </a:rPr>
              <a:t>. </a:t>
            </a:r>
          </a:p>
          <a:p>
            <a:r>
              <a:rPr lang="ru-RU" dirty="0" smtClean="0">
                <a:latin typeface="Times New Roman" panose="02020603050405020304" pitchFamily="18" charset="0"/>
                <a:cs typeface="Times New Roman" panose="02020603050405020304" pitchFamily="18" charset="0"/>
              </a:rPr>
              <a:t>4. Переговори для </a:t>
            </a:r>
            <a:r>
              <a:rPr lang="ru-RU" dirty="0" err="1" smtClean="0">
                <a:latin typeface="Times New Roman" panose="02020603050405020304" pitchFamily="18" charset="0"/>
                <a:cs typeface="Times New Roman" panose="02020603050405020304" pitchFamily="18" charset="0"/>
              </a:rPr>
              <a:t>досягнення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нових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угод</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Ці</a:t>
            </a:r>
            <a:r>
              <a:rPr lang="ru-RU" dirty="0" smtClean="0">
                <a:latin typeface="Times New Roman" panose="02020603050405020304" pitchFamily="18" charset="0"/>
                <a:cs typeface="Times New Roman" panose="02020603050405020304" pitchFamily="18" charset="0"/>
              </a:rPr>
              <a:t> переговори </a:t>
            </a:r>
            <a:r>
              <a:rPr lang="ru-RU" dirty="0" err="1" smtClean="0">
                <a:latin typeface="Times New Roman" panose="02020603050405020304" pitchFamily="18" charset="0"/>
                <a:cs typeface="Times New Roman" panose="02020603050405020304" pitchFamily="18" charset="0"/>
              </a:rPr>
              <a:t>зорієнтовані</a:t>
            </a:r>
            <a:r>
              <a:rPr lang="ru-RU" dirty="0" smtClean="0">
                <a:latin typeface="Times New Roman" panose="02020603050405020304" pitchFamily="18" charset="0"/>
                <a:cs typeface="Times New Roman" panose="02020603050405020304" pitchFamily="18" charset="0"/>
              </a:rPr>
              <a:t> на </a:t>
            </a:r>
            <a:r>
              <a:rPr lang="ru-RU" dirty="0" err="1" smtClean="0">
                <a:latin typeface="Times New Roman" panose="02020603050405020304" pitchFamily="18" charset="0"/>
                <a:cs typeface="Times New Roman" panose="02020603050405020304" pitchFamily="18" charset="0"/>
              </a:rPr>
              <a:t>встановлення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нових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відносин</a:t>
            </a:r>
            <a:r>
              <a:rPr lang="ru-RU" dirty="0" smtClean="0">
                <a:latin typeface="Times New Roman" panose="02020603050405020304" pitchFamily="18" charset="0"/>
                <a:cs typeface="Times New Roman" panose="02020603050405020304" pitchFamily="18" charset="0"/>
              </a:rPr>
              <a:t> і </a:t>
            </a:r>
            <a:r>
              <a:rPr lang="ru-RU" dirty="0" err="1" smtClean="0">
                <a:latin typeface="Times New Roman" panose="02020603050405020304" pitchFamily="18" charset="0"/>
                <a:cs typeface="Times New Roman" panose="02020603050405020304" pitchFamily="18" charset="0"/>
              </a:rPr>
              <a:t>зобов’язань</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між</a:t>
            </a:r>
            <a:r>
              <a:rPr lang="ru-RU" dirty="0" smtClean="0">
                <a:latin typeface="Times New Roman" panose="02020603050405020304" pitchFamily="18" charset="0"/>
                <a:cs typeface="Times New Roman" panose="02020603050405020304" pitchFamily="18" charset="0"/>
              </a:rPr>
              <a:t> сторонами, </a:t>
            </a:r>
            <a:r>
              <a:rPr lang="ru-RU" dirty="0" err="1" smtClean="0">
                <a:latin typeface="Times New Roman" panose="02020603050405020304" pitchFamily="18" charset="0"/>
                <a:cs typeface="Times New Roman" panose="02020603050405020304" pitchFamily="18" charset="0"/>
              </a:rPr>
              <a:t>які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беруть</a:t>
            </a:r>
            <a:r>
              <a:rPr lang="ru-RU" dirty="0" smtClean="0">
                <a:latin typeface="Times New Roman" panose="02020603050405020304" pitchFamily="18" charset="0"/>
                <a:cs typeface="Times New Roman" panose="02020603050405020304" pitchFamily="18" charset="0"/>
              </a:rPr>
              <a:t> участь у них. </a:t>
            </a:r>
          </a:p>
          <a:p>
            <a:r>
              <a:rPr lang="ru-RU" dirty="0" smtClean="0">
                <a:latin typeface="Times New Roman" panose="02020603050405020304" pitchFamily="18" charset="0"/>
                <a:cs typeface="Times New Roman" panose="02020603050405020304" pitchFamily="18" charset="0"/>
              </a:rPr>
              <a:t>5. Переговори, </a:t>
            </a:r>
            <a:r>
              <a:rPr lang="ru-RU" dirty="0" err="1" smtClean="0">
                <a:latin typeface="Times New Roman" panose="02020603050405020304" pitchFamily="18" charset="0"/>
                <a:cs typeface="Times New Roman" panose="02020603050405020304" pitchFamily="18" charset="0"/>
              </a:rPr>
              <a:t>орієнтовані</a:t>
            </a:r>
            <a:r>
              <a:rPr lang="ru-RU" dirty="0" smtClean="0">
                <a:latin typeface="Times New Roman" panose="02020603050405020304" pitchFamily="18" charset="0"/>
                <a:cs typeface="Times New Roman" panose="02020603050405020304" pitchFamily="18" charset="0"/>
              </a:rPr>
              <a:t> на </a:t>
            </a:r>
            <a:r>
              <a:rPr lang="ru-RU" dirty="0" err="1" smtClean="0">
                <a:latin typeface="Times New Roman" panose="02020603050405020304" pitchFamily="18" charset="0"/>
                <a:cs typeface="Times New Roman" panose="02020603050405020304" pitchFamily="18" charset="0"/>
              </a:rPr>
              <a:t>отримання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побічних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результатів</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які</a:t>
            </a:r>
            <a:r>
              <a:rPr lang="ru-RU" dirty="0" smtClean="0">
                <a:latin typeface="Times New Roman" panose="02020603050405020304" pitchFamily="18" charset="0"/>
                <a:cs typeface="Times New Roman" panose="02020603050405020304" pitchFamily="18" charset="0"/>
              </a:rPr>
              <a:t> не </a:t>
            </a:r>
            <a:r>
              <a:rPr lang="ru-RU" dirty="0" err="1" smtClean="0">
                <a:latin typeface="Times New Roman" panose="02020603050405020304" pitchFamily="18" charset="0"/>
                <a:cs typeface="Times New Roman" panose="02020603050405020304" pitchFamily="18" charset="0"/>
              </a:rPr>
              <a:t>відзеркалюються</a:t>
            </a:r>
            <a:r>
              <a:rPr lang="ru-RU" dirty="0" smtClean="0">
                <a:latin typeface="Times New Roman" panose="02020603050405020304" pitchFamily="18" charset="0"/>
                <a:cs typeface="Times New Roman" panose="02020603050405020304" pitchFamily="18" charset="0"/>
              </a:rPr>
              <a:t> в </a:t>
            </a:r>
            <a:r>
              <a:rPr lang="ru-RU" dirty="0" err="1" smtClean="0">
                <a:latin typeface="Times New Roman" panose="02020603050405020304" pitchFamily="18" charset="0"/>
                <a:cs typeface="Times New Roman" panose="02020603050405020304" pitchFamily="18" charset="0"/>
              </a:rPr>
              <a:t>угоді</a:t>
            </a:r>
            <a:r>
              <a:rPr lang="ru-RU" dirty="0" smtClean="0">
                <a:latin typeface="Times New Roman" panose="02020603050405020304" pitchFamily="18" charset="0"/>
                <a:cs typeface="Times New Roman" panose="02020603050405020304" pitchFamily="18" charset="0"/>
              </a:rPr>
              <a:t> (у </a:t>
            </a:r>
            <a:r>
              <a:rPr lang="ru-RU" dirty="0" err="1" smtClean="0">
                <a:latin typeface="Times New Roman" panose="02020603050405020304" pitchFamily="18" charset="0"/>
                <a:cs typeface="Times New Roman" panose="02020603050405020304" pitchFamily="18" charset="0"/>
              </a:rPr>
              <a:t>разі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досягнення</a:t>
            </a:r>
            <a:r>
              <a:rPr lang="ru-RU" dirty="0" smtClean="0">
                <a:latin typeface="Times New Roman" panose="02020603050405020304" pitchFamily="18" charset="0"/>
                <a:cs typeface="Times New Roman" panose="02020603050405020304" pitchFamily="18" charset="0"/>
              </a:rPr>
              <a:t> угоди). Як </a:t>
            </a:r>
            <a:r>
              <a:rPr lang="ru-RU" dirty="0" err="1" smtClean="0">
                <a:latin typeface="Times New Roman" panose="02020603050405020304" pitchFamily="18" charset="0"/>
                <a:cs typeface="Times New Roman" panose="02020603050405020304" pitchFamily="18" charset="0"/>
              </a:rPr>
              <a:t>побічні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результати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може</a:t>
            </a:r>
            <a:r>
              <a:rPr lang="ru-RU" dirty="0" smtClean="0">
                <a:latin typeface="Times New Roman" panose="02020603050405020304" pitchFamily="18" charset="0"/>
                <a:cs typeface="Times New Roman" panose="02020603050405020304" pitchFamily="18" charset="0"/>
              </a:rPr>
              <a:t> бути </a:t>
            </a:r>
            <a:r>
              <a:rPr lang="ru-RU" dirty="0" err="1" smtClean="0">
                <a:latin typeface="Times New Roman" panose="02020603050405020304" pitchFamily="18" charset="0"/>
                <a:cs typeface="Times New Roman" panose="02020603050405020304" pitchFamily="18" charset="0"/>
              </a:rPr>
              <a:t>встановлення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контактів</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виявлення</a:t>
            </a:r>
            <a:r>
              <a:rPr lang="ru-RU" dirty="0" smtClean="0">
                <a:latin typeface="Times New Roman" panose="02020603050405020304" pitchFamily="18" charset="0"/>
                <a:cs typeface="Times New Roman" panose="02020603050405020304" pitchFamily="18" charset="0"/>
              </a:rPr>
              <a:t> думки </a:t>
            </a:r>
            <a:r>
              <a:rPr lang="ru-RU" dirty="0" err="1" smtClean="0">
                <a:latin typeface="Times New Roman" panose="02020603050405020304" pitchFamily="18" charset="0"/>
                <a:cs typeface="Times New Roman" panose="02020603050405020304" pitchFamily="18" charset="0"/>
              </a:rPr>
              <a:t>партнерів</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формування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впливу</a:t>
            </a:r>
            <a:r>
              <a:rPr lang="ru-RU" dirty="0" smtClean="0">
                <a:latin typeface="Times New Roman" panose="02020603050405020304" pitchFamily="18" charset="0"/>
                <a:cs typeface="Times New Roman" panose="02020603050405020304" pitchFamily="18" charset="0"/>
              </a:rPr>
              <a:t> на </a:t>
            </a:r>
            <a:r>
              <a:rPr lang="ru-RU" dirty="0" err="1" smtClean="0">
                <a:latin typeface="Times New Roman" panose="02020603050405020304" pitchFamily="18" charset="0"/>
                <a:cs typeface="Times New Roman" panose="02020603050405020304" pitchFamily="18" charset="0"/>
              </a:rPr>
              <a:t>громадську</a:t>
            </a:r>
            <a:r>
              <a:rPr lang="ru-RU" dirty="0" smtClean="0">
                <a:latin typeface="Times New Roman" panose="02020603050405020304" pitchFamily="18" charset="0"/>
                <a:cs typeface="Times New Roman" panose="02020603050405020304" pitchFamily="18" charset="0"/>
              </a:rPr>
              <a:t> думку та </a:t>
            </a:r>
            <a:r>
              <a:rPr lang="ru-RU" dirty="0" err="1" smtClean="0">
                <a:latin typeface="Times New Roman" panose="02020603050405020304" pitchFamily="18" charset="0"/>
                <a:cs typeface="Times New Roman" panose="02020603050405020304" pitchFamily="18" charset="0"/>
              </a:rPr>
              <a:t>ін</a:t>
            </a:r>
            <a:r>
              <a:rPr lang="ru-RU" dirty="0" smtClean="0">
                <a:latin typeface="Times New Roman" panose="02020603050405020304" pitchFamily="18" charset="0"/>
                <a:cs typeface="Times New Roman" panose="02020603050405020304" pitchFamily="18" charset="0"/>
              </a:rPr>
              <a:t>. </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9425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197346"/>
            <a:ext cx="8640960" cy="3416320"/>
          </a:xfrm>
          <a:prstGeom prst="rect">
            <a:avLst/>
          </a:prstGeom>
        </p:spPr>
        <p:txBody>
          <a:bodyPr wrap="square">
            <a:spAutoFit/>
          </a:bodyPr>
          <a:lstStyle/>
          <a:p>
            <a:r>
              <a:rPr lang="uk-UA" dirty="0" smtClean="0">
                <a:latin typeface="Times New Roman" panose="02020603050405020304" pitchFamily="18" charset="0"/>
                <a:cs typeface="Times New Roman" panose="02020603050405020304" pitchFamily="18" charset="0"/>
              </a:rPr>
              <a:t>Х. </a:t>
            </a:r>
            <a:r>
              <a:rPr lang="uk-UA" dirty="0" err="1" smtClean="0">
                <a:latin typeface="Times New Roman" panose="02020603050405020304" pitchFamily="18" charset="0"/>
                <a:cs typeface="Times New Roman" panose="02020603050405020304" pitchFamily="18" charset="0"/>
              </a:rPr>
              <a:t>Райффа</a:t>
            </a:r>
            <a:r>
              <a:rPr lang="uk-UA" dirty="0" smtClean="0">
                <a:latin typeface="Times New Roman" panose="02020603050405020304" pitchFamily="18" charset="0"/>
                <a:cs typeface="Times New Roman" panose="02020603050405020304" pitchFamily="18" charset="0"/>
              </a:rPr>
              <a:t> залишив помітний слід у науці про переговори. Він ставиться до переговорів як до особливої галузі людських знань і людської діяльності. Його ідея про те, що кожна розсудлива людина повинна володіти вмінням ефективно залагоджувати суперечки і розбіжності, отримала широке визнання. </a:t>
            </a:r>
          </a:p>
          <a:p>
            <a:r>
              <a:rPr lang="uk-UA" dirty="0" smtClean="0">
                <a:latin typeface="Times New Roman" panose="02020603050405020304" pitchFamily="18" charset="0"/>
                <a:cs typeface="Times New Roman" panose="02020603050405020304" pitchFamily="18" charset="0"/>
              </a:rPr>
              <a:t>Мистецтво і науку про переговори він поєднує з досягненнями системної науки в галузі розробки й ухвалення рішень. Х. </a:t>
            </a:r>
            <a:r>
              <a:rPr lang="uk-UA" dirty="0" err="1" smtClean="0">
                <a:latin typeface="Times New Roman" panose="02020603050405020304" pitchFamily="18" charset="0"/>
                <a:cs typeface="Times New Roman" panose="02020603050405020304" pitchFamily="18" charset="0"/>
              </a:rPr>
              <a:t>Райффа</a:t>
            </a:r>
            <a:r>
              <a:rPr lang="uk-UA" dirty="0" smtClean="0">
                <a:latin typeface="Times New Roman" panose="02020603050405020304" pitchFamily="18" charset="0"/>
                <a:cs typeface="Times New Roman" panose="02020603050405020304" pitchFamily="18" charset="0"/>
              </a:rPr>
              <a:t> першим увів в обіг поняття «інтерактивного процесу» ухвалення рішень, що означало: є сукупність рішень, що не нав’язуються однією стороною, а виробляються спільно в процесі переговорів. </a:t>
            </a:r>
          </a:p>
          <a:p>
            <a:r>
              <a:rPr lang="uk-UA" dirty="0" smtClean="0">
                <a:latin typeface="Times New Roman" panose="02020603050405020304" pitchFamily="18" charset="0"/>
                <a:cs typeface="Times New Roman" panose="02020603050405020304" pitchFamily="18" charset="0"/>
              </a:rPr>
              <a:t>Як подальший розвиток ідей і висновків Х. </a:t>
            </a:r>
            <a:r>
              <a:rPr lang="uk-UA" dirty="0" err="1" smtClean="0">
                <a:latin typeface="Times New Roman" panose="02020603050405020304" pitchFamily="18" charset="0"/>
                <a:cs typeface="Times New Roman" panose="02020603050405020304" pitchFamily="18" charset="0"/>
              </a:rPr>
              <a:t>Райффи</a:t>
            </a:r>
            <a:r>
              <a:rPr lang="uk-UA" dirty="0" smtClean="0">
                <a:latin typeface="Times New Roman" panose="02020603050405020304" pitchFamily="18" charset="0"/>
                <a:cs typeface="Times New Roman" panose="02020603050405020304" pitchFamily="18" charset="0"/>
              </a:rPr>
              <a:t> з’явилися роботи Р. Фішера й У. Юрі, які підкреслювали, що ефективна стратегія переговорів — це стратегія згоди, пошуку і примноження загальних інтересів і вміння їх поєднувати так, щоб згодом не було бажання порушити досягнуту угоду. </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05600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8712968" cy="3970318"/>
          </a:xfrm>
          <a:prstGeom prst="rect">
            <a:avLst/>
          </a:prstGeom>
        </p:spPr>
        <p:txBody>
          <a:bodyPr wrap="square">
            <a:spAutoFit/>
          </a:bodyPr>
          <a:lstStyle/>
          <a:p>
            <a:r>
              <a:rPr lang="uk-UA" dirty="0" smtClean="0">
                <a:latin typeface="Times New Roman" panose="02020603050405020304" pitchFamily="18" charset="0"/>
                <a:cs typeface="Times New Roman" panose="02020603050405020304" pitchFamily="18" charset="0"/>
              </a:rPr>
              <a:t>Р. Фішер, У. Юрі — сучасні американські вчені, фахівці у сфері теорії і практики переговорів, автори бестселера «Шлях до згоди, або переговори без поразки». Вони назвали свій шлях ведення переговорів методом принципових переговорів, який полягає в тому, щоб розв’язувати проблеми на основі їхніх якісних властивостей, а не торгуватися з приводу того, на що може чи ні піти кожна зі сторін. </a:t>
            </a:r>
          </a:p>
          <a:p>
            <a:r>
              <a:rPr lang="uk-UA" dirty="0" smtClean="0">
                <a:latin typeface="Times New Roman" panose="02020603050405020304" pitchFamily="18" charset="0"/>
                <a:cs typeface="Times New Roman" panose="02020603050405020304" pitchFamily="18" charset="0"/>
              </a:rPr>
              <a:t>Метод принципових переговорів означає жорсткий підхід до розгляду суті справи, але передбачає м’який підхід до стосунків між учасниками переговорів. </a:t>
            </a:r>
          </a:p>
          <a:p>
            <a:r>
              <a:rPr lang="uk-UA" dirty="0" smtClean="0">
                <a:latin typeface="Times New Roman" panose="02020603050405020304" pitchFamily="18" charset="0"/>
                <a:cs typeface="Times New Roman" panose="02020603050405020304" pitchFamily="18" charset="0"/>
              </a:rPr>
              <a:t>Нині не тільки в США, але й у всіх розвинених країнах Європи відбувається стрімке зростання прихильників альтернативних методів і форм урегулювання соціальних конфліктів і суспільних суперечок. </a:t>
            </a:r>
          </a:p>
          <a:p>
            <a:r>
              <a:rPr lang="uk-UA" dirty="0" smtClean="0">
                <a:latin typeface="Times New Roman" panose="02020603050405020304" pitchFamily="18" charset="0"/>
                <a:cs typeface="Times New Roman" panose="02020603050405020304" pitchFamily="18" charset="0"/>
              </a:rPr>
              <a:t>Розвиток цих організаційних форм і методів іде лінією все глибшої і всебічної </a:t>
            </a:r>
            <a:r>
              <a:rPr lang="uk-UA" dirty="0" err="1" smtClean="0">
                <a:latin typeface="Times New Roman" panose="02020603050405020304" pitchFamily="18" charset="0"/>
                <a:cs typeface="Times New Roman" panose="02020603050405020304" pitchFamily="18" charset="0"/>
              </a:rPr>
              <a:t>суб’єктивації</a:t>
            </a:r>
            <a:r>
              <a:rPr lang="uk-UA" dirty="0" smtClean="0">
                <a:latin typeface="Times New Roman" panose="02020603050405020304" pitchFamily="18" charset="0"/>
                <a:cs typeface="Times New Roman" panose="02020603050405020304" pitchFamily="18" charset="0"/>
              </a:rPr>
              <a:t>, тобто все активнішого залучення творчого потенціалу сторін. З огляду на це, принципові переговори є ефективним методом врегулювання розбіжностей і суперечок</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46117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8640960" cy="5355312"/>
          </a:xfrm>
          <a:prstGeom prst="rect">
            <a:avLst/>
          </a:prstGeom>
        </p:spPr>
        <p:txBody>
          <a:bodyPr wrap="square">
            <a:spAutoFit/>
          </a:bodyPr>
          <a:lstStyle/>
          <a:p>
            <a:pPr algn="ctr"/>
            <a:r>
              <a:rPr lang="uk-UA" b="1" dirty="0" smtClean="0">
                <a:solidFill>
                  <a:schemeClr val="tx1"/>
                </a:solidFill>
              </a:rPr>
              <a:t>2. Стратегії ведення переговорів</a:t>
            </a:r>
          </a:p>
          <a:p>
            <a:pPr algn="ctr"/>
            <a:r>
              <a:rPr lang="uk-UA" b="1" dirty="0" smtClean="0">
                <a:solidFill>
                  <a:schemeClr val="tx1"/>
                </a:solidFill>
              </a:rPr>
              <a:t> </a:t>
            </a:r>
            <a:endParaRPr lang="uk-UA" dirty="0" smtClean="0">
              <a:solidFill>
                <a:schemeClr val="tx1"/>
              </a:solidFill>
            </a:endParaRPr>
          </a:p>
          <a:p>
            <a:pPr algn="just"/>
            <a:r>
              <a:rPr lang="uk-UA" dirty="0" smtClean="0">
                <a:solidFill>
                  <a:schemeClr val="tx1"/>
                </a:solidFill>
              </a:rPr>
              <a:t>Вступаючи в переговори, учасники можуть використовувати різні стратегії їх ведення. Вибір тієї чи іншої стратегії залежить від ситуації, у </a:t>
            </a:r>
            <a:r>
              <a:rPr lang="uk-UA" dirty="0" err="1" smtClean="0">
                <a:solidFill>
                  <a:schemeClr val="tx1"/>
                </a:solidFill>
              </a:rPr>
              <a:t>якіи</a:t>
            </a:r>
            <a:r>
              <a:rPr lang="uk-UA" dirty="0" smtClean="0">
                <a:solidFill>
                  <a:schemeClr val="tx1"/>
                </a:solidFill>
              </a:rPr>
              <a:t>̆ ведуться переговори; готовності сторін реалізувати інтереси один одного, розуміння успіху переговорів їх учасниками. </a:t>
            </a:r>
          </a:p>
          <a:p>
            <a:pPr algn="just"/>
            <a:r>
              <a:rPr lang="uk-UA" dirty="0" smtClean="0">
                <a:solidFill>
                  <a:schemeClr val="tx1"/>
                </a:solidFill>
              </a:rPr>
              <a:t>Виділяють дві основні </a:t>
            </a:r>
            <a:r>
              <a:rPr lang="uk-UA" b="1" i="1" dirty="0" smtClean="0">
                <a:solidFill>
                  <a:schemeClr val="tx1"/>
                </a:solidFill>
              </a:rPr>
              <a:t>стратегії ведення переговорів</a:t>
            </a:r>
            <a:r>
              <a:rPr lang="uk-UA" dirty="0" smtClean="0">
                <a:solidFill>
                  <a:schemeClr val="tx1"/>
                </a:solidFill>
              </a:rPr>
              <a:t>: </a:t>
            </a:r>
          </a:p>
          <a:p>
            <a:pPr algn="just"/>
            <a:endParaRPr lang="uk-UA" dirty="0" smtClean="0">
              <a:solidFill>
                <a:schemeClr val="tx1"/>
              </a:solidFill>
            </a:endParaRPr>
          </a:p>
          <a:p>
            <a:pPr algn="just"/>
            <a:r>
              <a:rPr lang="uk-UA" dirty="0" smtClean="0">
                <a:solidFill>
                  <a:schemeClr val="tx1"/>
                </a:solidFill>
              </a:rPr>
              <a:t>1) </a:t>
            </a:r>
            <a:r>
              <a:rPr lang="uk-UA" dirty="0" err="1" smtClean="0">
                <a:solidFill>
                  <a:schemeClr val="tx1"/>
                </a:solidFill>
              </a:rPr>
              <a:t>позиційнии</a:t>
            </a:r>
            <a:r>
              <a:rPr lang="uk-UA" dirty="0" smtClean="0">
                <a:solidFill>
                  <a:schemeClr val="tx1"/>
                </a:solidFill>
              </a:rPr>
              <a:t>̆ торг, </a:t>
            </a:r>
            <a:r>
              <a:rPr lang="uk-UA" dirty="0" err="1" smtClean="0">
                <a:solidFill>
                  <a:schemeClr val="tx1"/>
                </a:solidFill>
              </a:rPr>
              <a:t>орієнтовании</a:t>
            </a:r>
            <a:r>
              <a:rPr lang="uk-UA" dirty="0" smtClean="0">
                <a:solidFill>
                  <a:schemeClr val="tx1"/>
                </a:solidFill>
              </a:rPr>
              <a:t>̆ на </a:t>
            </a:r>
            <a:r>
              <a:rPr lang="uk-UA" dirty="0" err="1" smtClean="0">
                <a:solidFill>
                  <a:schemeClr val="tx1"/>
                </a:solidFill>
              </a:rPr>
              <a:t>конфронтаційнии</a:t>
            </a:r>
            <a:r>
              <a:rPr lang="uk-UA" dirty="0" smtClean="0">
                <a:solidFill>
                  <a:schemeClr val="tx1"/>
                </a:solidFill>
              </a:rPr>
              <a:t>̆ тип поведінки; </a:t>
            </a:r>
          </a:p>
          <a:p>
            <a:pPr algn="just"/>
            <a:r>
              <a:rPr lang="uk-UA" dirty="0" smtClean="0">
                <a:solidFill>
                  <a:schemeClr val="tx1"/>
                </a:solidFill>
              </a:rPr>
              <a:t>2) конструктивні переговори, що передбачають </a:t>
            </a:r>
            <a:r>
              <a:rPr lang="uk-UA" dirty="0" err="1" smtClean="0">
                <a:solidFill>
                  <a:schemeClr val="tx1"/>
                </a:solidFill>
              </a:rPr>
              <a:t>партнерськии</a:t>
            </a:r>
            <a:r>
              <a:rPr lang="uk-UA" dirty="0" smtClean="0">
                <a:solidFill>
                  <a:schemeClr val="tx1"/>
                </a:solidFill>
              </a:rPr>
              <a:t>̆ тип поведінки сторін. </a:t>
            </a:r>
          </a:p>
          <a:p>
            <a:pPr algn="just"/>
            <a:r>
              <a:rPr lang="uk-UA" dirty="0" smtClean="0">
                <a:solidFill>
                  <a:schemeClr val="tx1"/>
                </a:solidFill>
              </a:rPr>
              <a:t>Кожна з названих </a:t>
            </a:r>
            <a:r>
              <a:rPr lang="uk-UA" dirty="0" err="1" smtClean="0">
                <a:solidFill>
                  <a:schemeClr val="tx1"/>
                </a:solidFill>
              </a:rPr>
              <a:t>стратегіи</a:t>
            </a:r>
            <a:r>
              <a:rPr lang="uk-UA" dirty="0" smtClean="0">
                <a:solidFill>
                  <a:schemeClr val="tx1"/>
                </a:solidFill>
              </a:rPr>
              <a:t>̆ має свою специфіку. </a:t>
            </a:r>
          </a:p>
          <a:p>
            <a:pPr algn="just"/>
            <a:endParaRPr lang="uk-UA" dirty="0" smtClean="0">
              <a:solidFill>
                <a:schemeClr val="tx1"/>
              </a:solidFill>
            </a:endParaRPr>
          </a:p>
          <a:p>
            <a:pPr algn="just"/>
            <a:r>
              <a:rPr lang="uk-UA" b="1" dirty="0" smtClean="0">
                <a:solidFill>
                  <a:schemeClr val="tx1"/>
                </a:solidFill>
              </a:rPr>
              <a:t>Позиційний торг </a:t>
            </a:r>
            <a:r>
              <a:rPr lang="uk-UA" dirty="0" smtClean="0">
                <a:solidFill>
                  <a:schemeClr val="tx1"/>
                </a:solidFill>
              </a:rPr>
              <a:t>є такою стратегію ведення переговорів, при </a:t>
            </a:r>
            <a:r>
              <a:rPr lang="uk-UA" dirty="0" err="1" smtClean="0">
                <a:solidFill>
                  <a:schemeClr val="tx1"/>
                </a:solidFill>
              </a:rPr>
              <a:t>якіи</a:t>
            </a:r>
            <a:r>
              <a:rPr lang="uk-UA" dirty="0" smtClean="0">
                <a:solidFill>
                  <a:schemeClr val="tx1"/>
                </a:solidFill>
              </a:rPr>
              <a:t>̆ сторони орієнтовані на </a:t>
            </a:r>
            <a:r>
              <a:rPr lang="uk-UA" b="1" i="1" dirty="0" smtClean="0">
                <a:solidFill>
                  <a:schemeClr val="tx1"/>
                </a:solidFill>
              </a:rPr>
              <a:t>конфронтацію </a:t>
            </a:r>
            <a:r>
              <a:rPr lang="uk-UA" dirty="0" smtClean="0">
                <a:solidFill>
                  <a:schemeClr val="tx1"/>
                </a:solidFill>
              </a:rPr>
              <a:t>і ведуть суперечку про конкретні позиції. </a:t>
            </a:r>
          </a:p>
          <a:p>
            <a:pPr algn="just"/>
            <a:r>
              <a:rPr lang="uk-UA" dirty="0" smtClean="0">
                <a:solidFill>
                  <a:schemeClr val="tx1"/>
                </a:solidFill>
              </a:rPr>
              <a:t>Важливо розрізняти позиції і інтереси. </a:t>
            </a:r>
          </a:p>
          <a:p>
            <a:pPr algn="just"/>
            <a:r>
              <a:rPr lang="uk-UA" b="1" i="1" dirty="0" smtClean="0">
                <a:solidFill>
                  <a:schemeClr val="tx1"/>
                </a:solidFill>
              </a:rPr>
              <a:t>Позиції </a:t>
            </a:r>
            <a:r>
              <a:rPr lang="uk-UA" dirty="0" smtClean="0">
                <a:solidFill>
                  <a:schemeClr val="tx1"/>
                </a:solidFill>
              </a:rPr>
              <a:t>– це те, </a:t>
            </a:r>
            <a:r>
              <a:rPr lang="uk-UA" b="1" i="1" dirty="0" smtClean="0">
                <a:solidFill>
                  <a:schemeClr val="tx1"/>
                </a:solidFill>
              </a:rPr>
              <a:t>що </a:t>
            </a:r>
            <a:r>
              <a:rPr lang="uk-UA" dirty="0" smtClean="0">
                <a:solidFill>
                  <a:schemeClr val="tx1"/>
                </a:solidFill>
              </a:rPr>
              <a:t>сторони хочуть домогтися у ході переговорів. </a:t>
            </a:r>
            <a:r>
              <a:rPr lang="uk-UA" b="1" i="1" dirty="0" smtClean="0">
                <a:solidFill>
                  <a:schemeClr val="tx1"/>
                </a:solidFill>
              </a:rPr>
              <a:t>Інтереси, </a:t>
            </a:r>
            <a:r>
              <a:rPr lang="uk-UA" dirty="0" smtClean="0">
                <a:solidFill>
                  <a:schemeClr val="tx1"/>
                </a:solidFill>
              </a:rPr>
              <a:t>що лежать в основі </a:t>
            </a:r>
            <a:r>
              <a:rPr lang="uk-UA" dirty="0" err="1" smtClean="0">
                <a:solidFill>
                  <a:schemeClr val="tx1"/>
                </a:solidFill>
              </a:rPr>
              <a:t>позиціи</a:t>
            </a:r>
            <a:r>
              <a:rPr lang="uk-UA" dirty="0" smtClean="0">
                <a:solidFill>
                  <a:schemeClr val="tx1"/>
                </a:solidFill>
              </a:rPr>
              <a:t>̆, вказують на те, </a:t>
            </a:r>
            <a:r>
              <a:rPr lang="uk-UA" b="1" i="1" dirty="0" smtClean="0">
                <a:solidFill>
                  <a:schemeClr val="tx1"/>
                </a:solidFill>
              </a:rPr>
              <a:t>чому </a:t>
            </a:r>
            <a:r>
              <a:rPr lang="uk-UA" dirty="0" smtClean="0">
                <a:solidFill>
                  <a:schemeClr val="tx1"/>
                </a:solidFill>
              </a:rPr>
              <a:t>сторони хочуть домогтися того, про що заявляють. Якщо позиції не досить ясно </a:t>
            </a:r>
            <a:r>
              <a:rPr lang="uk-UA" dirty="0" err="1" smtClean="0">
                <a:solidFill>
                  <a:schemeClr val="tx1"/>
                </a:solidFill>
              </a:rPr>
              <a:t>формулюються</a:t>
            </a:r>
            <a:r>
              <a:rPr lang="uk-UA" dirty="0" smtClean="0">
                <a:solidFill>
                  <a:schemeClr val="tx1"/>
                </a:solidFill>
              </a:rPr>
              <a:t> учасниками, то виявити інтереси, які стоять за тією чи іншою позицією, набагато складніше. </a:t>
            </a:r>
            <a:endParaRPr lang="uk-UA" dirty="0">
              <a:solidFill>
                <a:schemeClr val="tx1"/>
              </a:solidFill>
            </a:endParaRPr>
          </a:p>
        </p:txBody>
      </p:sp>
    </p:spTree>
    <p:extLst>
      <p:ext uri="{BB962C8B-B14F-4D97-AF65-F5344CB8AC3E}">
        <p14:creationId xmlns:p14="http://schemas.microsoft.com/office/powerpoint/2010/main" val="896700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2440" y="260648"/>
            <a:ext cx="8928992" cy="4524315"/>
          </a:xfrm>
          <a:prstGeom prst="rect">
            <a:avLst/>
          </a:prstGeom>
        </p:spPr>
        <p:txBody>
          <a:bodyPr wrap="square">
            <a:spAutoFit/>
          </a:bodyPr>
          <a:lstStyle/>
          <a:p>
            <a:pPr algn="just"/>
            <a:r>
              <a:rPr lang="uk-UA" dirty="0" smtClean="0">
                <a:solidFill>
                  <a:schemeClr val="tx1"/>
                </a:solidFill>
                <a:latin typeface="Times New Roman" panose="02020603050405020304" pitchFamily="18" charset="0"/>
                <a:cs typeface="Times New Roman" panose="02020603050405020304" pitchFamily="18" charset="0"/>
              </a:rPr>
              <a:t>У цілому </a:t>
            </a:r>
            <a:r>
              <a:rPr lang="uk-UA" dirty="0" err="1" smtClean="0">
                <a:solidFill>
                  <a:schemeClr val="tx1"/>
                </a:solidFill>
                <a:latin typeface="Times New Roman" panose="02020603050405020304" pitchFamily="18" charset="0"/>
                <a:cs typeface="Times New Roman" panose="02020603050405020304" pitchFamily="18" charset="0"/>
              </a:rPr>
              <a:t>позиційнии</a:t>
            </a:r>
            <a:r>
              <a:rPr lang="uk-UA" dirty="0" smtClean="0">
                <a:solidFill>
                  <a:schemeClr val="tx1"/>
                </a:solidFill>
                <a:latin typeface="Times New Roman" panose="02020603050405020304" pitchFamily="18" charset="0"/>
                <a:cs typeface="Times New Roman" panose="02020603050405020304" pitchFamily="18" charset="0"/>
              </a:rPr>
              <a:t>̆ торг має такі </a:t>
            </a:r>
            <a:r>
              <a:rPr lang="uk-UA" b="1" i="1" dirty="0" smtClean="0">
                <a:solidFill>
                  <a:schemeClr val="tx1"/>
                </a:solidFill>
                <a:latin typeface="Times New Roman" panose="02020603050405020304" pitchFamily="18" charset="0"/>
                <a:cs typeface="Times New Roman" panose="02020603050405020304" pitchFamily="18" charset="0"/>
              </a:rPr>
              <a:t>особливості</a:t>
            </a:r>
            <a:r>
              <a:rPr lang="uk-UA" dirty="0" smtClean="0">
                <a:solidFill>
                  <a:schemeClr val="tx1"/>
                </a:solidFill>
                <a:latin typeface="Times New Roman" panose="02020603050405020304" pitchFamily="18" charset="0"/>
                <a:cs typeface="Times New Roman" panose="02020603050405020304" pitchFamily="18" charset="0"/>
              </a:rPr>
              <a:t>: </a:t>
            </a:r>
          </a:p>
          <a:p>
            <a:pPr algn="just"/>
            <a:r>
              <a:rPr lang="uk-UA" dirty="0" smtClean="0">
                <a:solidFill>
                  <a:schemeClr val="tx1"/>
                </a:solidFill>
                <a:latin typeface="Times New Roman" panose="02020603050405020304" pitchFamily="18" charset="0"/>
                <a:cs typeface="Times New Roman" panose="02020603050405020304" pitchFamily="18" charset="0"/>
              </a:rPr>
              <a:t>• учасники переговорів прагнуть до реалізації власних </a:t>
            </a:r>
            <a:r>
              <a:rPr lang="uk-UA" dirty="0" err="1" smtClean="0">
                <a:solidFill>
                  <a:schemeClr val="tx1"/>
                </a:solidFill>
                <a:latin typeface="Times New Roman" panose="02020603050405020304" pitchFamily="18" charset="0"/>
                <a:cs typeface="Times New Roman" panose="02020603050405020304" pitchFamily="18" charset="0"/>
              </a:rPr>
              <a:t>цілеи</a:t>
            </a:r>
            <a:r>
              <a:rPr lang="uk-UA" dirty="0" smtClean="0">
                <a:solidFill>
                  <a:schemeClr val="tx1"/>
                </a:solidFill>
                <a:latin typeface="Times New Roman" panose="02020603050405020304" pitchFamily="18" charset="0"/>
                <a:cs typeface="Times New Roman" panose="02020603050405020304" pitchFamily="18" charset="0"/>
              </a:rPr>
              <a:t>̆ у максимально повному обсязі, мало піклуючись про те, наскільки опоненти будуть задоволені підсумками переговорів; </a:t>
            </a:r>
          </a:p>
          <a:p>
            <a:pPr algn="just"/>
            <a:r>
              <a:rPr lang="uk-UA" dirty="0" smtClean="0">
                <a:solidFill>
                  <a:schemeClr val="tx1"/>
                </a:solidFill>
                <a:latin typeface="Times New Roman" panose="02020603050405020304" pitchFamily="18" charset="0"/>
                <a:cs typeface="Times New Roman" panose="02020603050405020304" pitchFamily="18" charset="0"/>
              </a:rPr>
              <a:t>• переговори ведуться на основі початкових (тобто висунутих на самому початку переговорів) </a:t>
            </a:r>
            <a:r>
              <a:rPr lang="uk-UA" dirty="0" err="1" smtClean="0">
                <a:solidFill>
                  <a:schemeClr val="tx1"/>
                </a:solidFill>
                <a:latin typeface="Times New Roman" panose="02020603050405020304" pitchFamily="18" charset="0"/>
                <a:cs typeface="Times New Roman" panose="02020603050405020304" pitchFamily="18" charset="0"/>
              </a:rPr>
              <a:t>крайніх</a:t>
            </a:r>
            <a:r>
              <a:rPr lang="uk-UA" dirty="0" smtClean="0">
                <a:solidFill>
                  <a:schemeClr val="tx1"/>
                </a:solidFill>
                <a:latin typeface="Times New Roman" panose="02020603050405020304" pitchFamily="18" charset="0"/>
                <a:cs typeface="Times New Roman" panose="02020603050405020304" pitchFamily="18" charset="0"/>
              </a:rPr>
              <a:t> позицій̆, які сторони прагнуть відстоювати; </a:t>
            </a:r>
          </a:p>
          <a:p>
            <a:pPr algn="just"/>
            <a:r>
              <a:rPr lang="uk-UA" dirty="0" smtClean="0">
                <a:solidFill>
                  <a:schemeClr val="tx1"/>
                </a:solidFill>
                <a:latin typeface="Times New Roman" panose="02020603050405020304" pitchFamily="18" charset="0"/>
                <a:cs typeface="Times New Roman" panose="02020603050405020304" pitchFamily="18" charset="0"/>
              </a:rPr>
              <a:t>• підкреслюється відмінність між сторонами, а подібність, навіть якщо воно є, часто відкидається; </a:t>
            </a:r>
          </a:p>
          <a:p>
            <a:pPr algn="just"/>
            <a:r>
              <a:rPr lang="uk-UA" dirty="0" smtClean="0">
                <a:solidFill>
                  <a:schemeClr val="tx1"/>
                </a:solidFill>
                <a:latin typeface="Times New Roman" panose="02020603050405020304" pitchFamily="18" charset="0"/>
                <a:cs typeface="Times New Roman" panose="02020603050405020304" pitchFamily="18" charset="0"/>
              </a:rPr>
              <a:t>• дії учасників спрямовані передусім один на одного, а не на вирішення проблеми; </a:t>
            </a:r>
          </a:p>
          <a:p>
            <a:pPr algn="just"/>
            <a:r>
              <a:rPr lang="uk-UA" dirty="0" smtClean="0">
                <a:solidFill>
                  <a:schemeClr val="tx1"/>
                </a:solidFill>
                <a:latin typeface="Times New Roman" panose="02020603050405020304" pitchFamily="18" charset="0"/>
                <a:cs typeface="Times New Roman" panose="02020603050405020304" pitchFamily="18" charset="0"/>
              </a:rPr>
              <a:t>• сторони прагнуть приховати або спотворити інформацію про свої справжні наміри і цілі; </a:t>
            </a:r>
          </a:p>
          <a:p>
            <a:pPr algn="just"/>
            <a:r>
              <a:rPr lang="uk-UA" dirty="0" smtClean="0">
                <a:solidFill>
                  <a:schemeClr val="tx1"/>
                </a:solidFill>
                <a:latin typeface="Times New Roman" panose="02020603050405020304" pitchFamily="18" charset="0"/>
                <a:cs typeface="Times New Roman" panose="02020603050405020304" pitchFamily="18" charset="0"/>
              </a:rPr>
              <a:t>• перспектива провалу переговорів може підштовхнути сторони до певного зближення і спроб виробити компромісну угоду, але спільні дії при цьому мають </a:t>
            </a:r>
            <a:r>
              <a:rPr lang="uk-UA" dirty="0" err="1" smtClean="0">
                <a:solidFill>
                  <a:schemeClr val="tx1"/>
                </a:solidFill>
                <a:latin typeface="Times New Roman" panose="02020603050405020304" pitchFamily="18" charset="0"/>
                <a:cs typeface="Times New Roman" panose="02020603050405020304" pitchFamily="18" charset="0"/>
              </a:rPr>
              <a:t>вимушении</a:t>
            </a:r>
            <a:r>
              <a:rPr lang="uk-UA" dirty="0" smtClean="0">
                <a:solidFill>
                  <a:schemeClr val="tx1"/>
                </a:solidFill>
                <a:latin typeface="Times New Roman" panose="02020603050405020304" pitchFamily="18" charset="0"/>
                <a:cs typeface="Times New Roman" panose="02020603050405020304" pitchFamily="18" charset="0"/>
              </a:rPr>
              <a:t>̆ характер; </a:t>
            </a:r>
          </a:p>
          <a:p>
            <a:pPr algn="just"/>
            <a:r>
              <a:rPr lang="uk-UA" dirty="0" smtClean="0">
                <a:solidFill>
                  <a:schemeClr val="tx1"/>
                </a:solidFill>
                <a:latin typeface="Times New Roman" panose="02020603050405020304" pitchFamily="18" charset="0"/>
                <a:cs typeface="Times New Roman" panose="02020603050405020304" pitchFamily="18" charset="0"/>
              </a:rPr>
              <a:t>• у результаті </a:t>
            </a:r>
            <a:r>
              <a:rPr lang="uk-UA" dirty="0" err="1" smtClean="0">
                <a:solidFill>
                  <a:schemeClr val="tx1"/>
                </a:solidFill>
                <a:latin typeface="Times New Roman" panose="02020603050405020304" pitchFamily="18" charset="0"/>
                <a:cs typeface="Times New Roman" panose="02020603050405020304" pitchFamily="18" charset="0"/>
              </a:rPr>
              <a:t>найчастіше</a:t>
            </a:r>
            <a:r>
              <a:rPr lang="uk-UA" dirty="0" smtClean="0">
                <a:solidFill>
                  <a:schemeClr val="tx1"/>
                </a:solidFill>
                <a:latin typeface="Times New Roman" panose="02020603050405020304" pitchFamily="18" charset="0"/>
                <a:cs typeface="Times New Roman" panose="02020603050405020304" pitchFamily="18" charset="0"/>
              </a:rPr>
              <a:t> досягається угода, що задовольнить кожну зі сторін в </a:t>
            </a:r>
            <a:r>
              <a:rPr lang="uk-UA" dirty="0" err="1" smtClean="0">
                <a:solidFill>
                  <a:schemeClr val="tx1"/>
                </a:solidFill>
                <a:latin typeface="Times New Roman" panose="02020603050405020304" pitchFamily="18" charset="0"/>
                <a:cs typeface="Times New Roman" panose="02020603050405020304" pitchFamily="18" charset="0"/>
              </a:rPr>
              <a:t>меншіи</a:t>
            </a:r>
            <a:r>
              <a:rPr lang="uk-UA" dirty="0" smtClean="0">
                <a:solidFill>
                  <a:schemeClr val="tx1"/>
                </a:solidFill>
                <a:latin typeface="Times New Roman" panose="02020603050405020304" pitchFamily="18" charset="0"/>
                <a:cs typeface="Times New Roman" panose="02020603050405020304" pitchFamily="18" charset="0"/>
              </a:rPr>
              <a:t>̆ мірі, ніж це могло б бути.</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28469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332656"/>
            <a:ext cx="8712968" cy="5632311"/>
          </a:xfrm>
          <a:prstGeom prst="rect">
            <a:avLst/>
          </a:prstGeom>
        </p:spPr>
        <p:txBody>
          <a:bodyPr wrap="square">
            <a:spAutoFit/>
          </a:bodyPr>
          <a:lstStyle/>
          <a:p>
            <a:pPr algn="just"/>
            <a:r>
              <a:rPr lang="uk-UA" noProof="1" smtClean="0">
                <a:solidFill>
                  <a:schemeClr val="tx1"/>
                </a:solidFill>
                <a:latin typeface="Times New Roman" panose="02020603050405020304" pitchFamily="18" charset="0"/>
                <a:cs typeface="Times New Roman" panose="02020603050405020304" pitchFamily="18" charset="0"/>
              </a:rPr>
              <a:t>• учасники спільно аналізують проблему і спільно шукають варіанти її вирішення, демонструючи іншій стороні, що вони є партнерами, а не супротивниками; </a:t>
            </a:r>
          </a:p>
          <a:p>
            <a:pPr algn="just"/>
            <a:r>
              <a:rPr lang="uk-UA" noProof="1" smtClean="0">
                <a:solidFill>
                  <a:schemeClr val="tx1"/>
                </a:solidFill>
                <a:latin typeface="Times New Roman" panose="02020603050405020304" pitchFamily="18" charset="0"/>
                <a:cs typeface="Times New Roman" panose="02020603050405020304" pitchFamily="18" charset="0"/>
              </a:rPr>
              <a:t>• увага концентрується не на позиціях, а на інтересах сторін, що передбачає їх виявлення, пошук спільних інтересів, пояснення власних інтересів і їх значимості опонентові, визнання важливості і значення інтересів іншої сторони; </a:t>
            </a:r>
          </a:p>
          <a:p>
            <a:pPr algn="just"/>
            <a:r>
              <a:rPr lang="uk-UA" noProof="1" smtClean="0">
                <a:solidFill>
                  <a:schemeClr val="tx1"/>
                </a:solidFill>
                <a:latin typeface="Times New Roman" panose="02020603050405020304" pitchFamily="18" charset="0"/>
                <a:cs typeface="Times New Roman" panose="02020603050405020304" pitchFamily="18" charset="0"/>
              </a:rPr>
              <a:t>• учасники переговорів орієнтовані на пошук взаємовигідних варіантів вирішення проблеми, що вимагає не звужувати розрив між позиціями в пошуках єдиного правильного рішення, а збільшувати число можливих варіантів, відокремлювати пошук варіантів від їх оцінки, з'ясовувати, який варіант є кращим для іншої сторони; </a:t>
            </a:r>
          </a:p>
          <a:p>
            <a:pPr algn="just"/>
            <a:r>
              <a:rPr lang="uk-UA" noProof="1" smtClean="0">
                <a:solidFill>
                  <a:schemeClr val="tx1"/>
                </a:solidFill>
                <a:latin typeface="Times New Roman" panose="02020603050405020304" pitchFamily="18" charset="0"/>
                <a:cs typeface="Times New Roman" panose="02020603050405020304" pitchFamily="18" charset="0"/>
              </a:rPr>
              <a:t>• сторони прагнуть використовувати об'єктивні критерії, що дозволяє виробити розумну угоду, а тому повинні відкрито обговорювати проблему і взаємні доводи, не повинні піддаватися можливому тиску;.</a:t>
            </a:r>
          </a:p>
          <a:p>
            <a:pPr algn="just"/>
            <a:endParaRPr lang="uk-UA" noProof="1" smtClean="0">
              <a:solidFill>
                <a:schemeClr val="tx1"/>
              </a:solidFill>
              <a:latin typeface="Times New Roman" panose="02020603050405020304" pitchFamily="18" charset="0"/>
              <a:cs typeface="Times New Roman" panose="02020603050405020304" pitchFamily="18" charset="0"/>
            </a:endParaRPr>
          </a:p>
          <a:p>
            <a:pPr algn="just"/>
            <a:r>
              <a:rPr lang="uk-UA" b="1" noProof="1" smtClean="0">
                <a:solidFill>
                  <a:schemeClr val="tx1"/>
                </a:solidFill>
                <a:latin typeface="Times New Roman" panose="02020603050405020304" pitchFamily="18" charset="0"/>
                <a:cs typeface="Times New Roman" panose="02020603050405020304" pitchFamily="18" charset="0"/>
              </a:rPr>
              <a:t>Конструктивні переговори. </a:t>
            </a:r>
            <a:r>
              <a:rPr lang="uk-UA" noProof="1" smtClean="0">
                <a:solidFill>
                  <a:schemeClr val="tx1"/>
                </a:solidFill>
                <a:latin typeface="Times New Roman" panose="02020603050405020304" pitchFamily="18" charset="0"/>
                <a:cs typeface="Times New Roman" panose="02020603050405020304" pitchFamily="18" charset="0"/>
              </a:rPr>
              <a:t>На відміну від позиційного торгу, який орієнтований на конфронтаційний тип поведінки учасників, конструктивні переговори – це реалізація </a:t>
            </a:r>
            <a:r>
              <a:rPr lang="uk-UA" b="1" i="1" noProof="1" smtClean="0">
                <a:solidFill>
                  <a:schemeClr val="tx1"/>
                </a:solidFill>
                <a:latin typeface="Times New Roman" panose="02020603050405020304" pitchFamily="18" charset="0"/>
                <a:cs typeface="Times New Roman" panose="02020603050405020304" pitchFamily="18" charset="0"/>
              </a:rPr>
              <a:t>партнерського </a:t>
            </a:r>
            <a:r>
              <a:rPr lang="uk-UA" noProof="1" smtClean="0">
                <a:solidFill>
                  <a:schemeClr val="tx1"/>
                </a:solidFill>
                <a:latin typeface="Times New Roman" panose="02020603050405020304" pitchFamily="18" charset="0"/>
                <a:cs typeface="Times New Roman" panose="02020603050405020304" pitchFamily="18" charset="0"/>
              </a:rPr>
              <a:t>підходу. Ця стратегія передбачає взаємне прагнення сторін до вироблення рішення, яке максимально задовольняє інтереси кожної з них. </a:t>
            </a:r>
          </a:p>
          <a:p>
            <a:pPr algn="just"/>
            <a:r>
              <a:rPr lang="uk-UA" noProof="1" smtClean="0">
                <a:solidFill>
                  <a:schemeClr val="tx1"/>
                </a:solidFill>
                <a:latin typeface="Times New Roman" panose="02020603050405020304" pitchFamily="18" charset="0"/>
                <a:cs typeface="Times New Roman" panose="02020603050405020304" pitchFamily="18" charset="0"/>
              </a:rPr>
              <a:t>Основні </a:t>
            </a:r>
            <a:r>
              <a:rPr lang="uk-UA" b="1" i="1" noProof="1" smtClean="0">
                <a:solidFill>
                  <a:schemeClr val="tx1"/>
                </a:solidFill>
                <a:latin typeface="Times New Roman" panose="02020603050405020304" pitchFamily="18" charset="0"/>
                <a:cs typeface="Times New Roman" panose="02020603050405020304" pitchFamily="18" charset="0"/>
              </a:rPr>
              <a:t>особливості </a:t>
            </a:r>
            <a:r>
              <a:rPr lang="uk-UA" noProof="1" smtClean="0">
                <a:solidFill>
                  <a:schemeClr val="tx1"/>
                </a:solidFill>
                <a:latin typeface="Times New Roman" panose="02020603050405020304" pitchFamily="18" charset="0"/>
                <a:cs typeface="Times New Roman" panose="02020603050405020304" pitchFamily="18" charset="0"/>
              </a:rPr>
              <a:t>конструктивних переговорів детально розкриті їх переконаними прихильниками Р. Фішером і У. Юрі (у термінології названих дослідників ця стратегія називається «принципові переговори»):</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55962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1444" y="260648"/>
            <a:ext cx="8712968" cy="5632311"/>
          </a:xfrm>
          <a:prstGeom prst="rect">
            <a:avLst/>
          </a:prstGeom>
        </p:spPr>
        <p:txBody>
          <a:bodyPr wrap="square">
            <a:spAutoFit/>
          </a:bodyPr>
          <a:lstStyle/>
          <a:p>
            <a:pPr algn="just"/>
            <a:r>
              <a:rPr lang="uk-UA" noProof="1" smtClean="0">
                <a:solidFill>
                  <a:schemeClr val="tx1"/>
                </a:solidFill>
                <a:latin typeface="Times New Roman" panose="02020603050405020304" pitchFamily="18" charset="0"/>
                <a:cs typeface="Times New Roman" panose="02020603050405020304" pitchFamily="18" charset="0"/>
              </a:rPr>
              <a:t>Стратегію конструктивних переговорів, при всіх наявних її перевагах, не слід абсолютизувати, оскільки у ході її реалізації виникають певні </a:t>
            </a:r>
            <a:r>
              <a:rPr lang="uk-UA" b="1" i="1" noProof="1" smtClean="0">
                <a:solidFill>
                  <a:schemeClr val="tx1"/>
                </a:solidFill>
                <a:latin typeface="Times New Roman" panose="02020603050405020304" pitchFamily="18" charset="0"/>
                <a:cs typeface="Times New Roman" panose="02020603050405020304" pitchFamily="18" charset="0"/>
              </a:rPr>
              <a:t>труднощі</a:t>
            </a:r>
            <a:r>
              <a:rPr lang="uk-UA" noProof="1" smtClean="0">
                <a:solidFill>
                  <a:schemeClr val="tx1"/>
                </a:solidFill>
                <a:latin typeface="Times New Roman" panose="02020603050405020304" pitchFamily="18" charset="0"/>
                <a:cs typeface="Times New Roman" panose="02020603050405020304" pitchFamily="18" charset="0"/>
              </a:rPr>
              <a:t>, а саме: </a:t>
            </a:r>
          </a:p>
          <a:p>
            <a:pPr algn="just"/>
            <a:endParaRPr lang="uk-UA" noProof="1" smtClean="0">
              <a:solidFill>
                <a:schemeClr val="tx1"/>
              </a:solidFill>
              <a:latin typeface="Times New Roman" panose="02020603050405020304" pitchFamily="18" charset="0"/>
              <a:cs typeface="Times New Roman" panose="02020603050405020304" pitchFamily="18" charset="0"/>
            </a:endParaRPr>
          </a:p>
          <a:p>
            <a:pPr algn="just"/>
            <a:r>
              <a:rPr lang="uk-UA" noProof="1" smtClean="0">
                <a:solidFill>
                  <a:schemeClr val="tx1"/>
                </a:solidFill>
                <a:latin typeface="Times New Roman" panose="02020603050405020304" pitchFamily="18" charset="0"/>
                <a:cs typeface="Times New Roman" panose="02020603050405020304" pitchFamily="18" charset="0"/>
              </a:rPr>
              <a:t>• у процесі переговорів люди і спірні проблеми розділяються, що передбачає чітке розмежування взаємин опонентів і самої проблеми; вміння поставити себе на місце опонента і спробувати зрозуміти його точку зору; узгодження домовленостей з принципами сторін; наполегливість у бажанні розібратися з проблемою і шанобливе ставлення до людей; </a:t>
            </a:r>
          </a:p>
          <a:p>
            <a:pPr algn="just"/>
            <a:r>
              <a:rPr lang="uk-UA" noProof="1" smtClean="0">
                <a:solidFill>
                  <a:schemeClr val="tx1"/>
                </a:solidFill>
                <a:latin typeface="Times New Roman" panose="02020603050405020304" pitchFamily="18" charset="0"/>
                <a:cs typeface="Times New Roman" panose="02020603050405020304" pitchFamily="18" charset="0"/>
              </a:rPr>
              <a:t>• досягнута угода має максимально враховувати інтереси всіх учасників переговорів. </a:t>
            </a:r>
          </a:p>
          <a:p>
            <a:pPr algn="just"/>
            <a:r>
              <a:rPr lang="uk-UA" noProof="1" smtClean="0">
                <a:solidFill>
                  <a:schemeClr val="tx1"/>
                </a:solidFill>
                <a:latin typeface="Times New Roman" panose="02020603050405020304" pitchFamily="18" charset="0"/>
                <a:cs typeface="Times New Roman" panose="02020603050405020304" pitchFamily="18" charset="0"/>
              </a:rPr>
              <a:t>• вибір цієї стратегії не може бути зроблений в односторонньому порядку, адже основний її зміст полягає в орієнтації на співпрацю, яка може бути тільки обопільною; </a:t>
            </a:r>
          </a:p>
          <a:p>
            <a:pPr algn="just"/>
            <a:r>
              <a:rPr lang="uk-UA" noProof="1" smtClean="0">
                <a:solidFill>
                  <a:schemeClr val="tx1"/>
                </a:solidFill>
                <a:latin typeface="Times New Roman" panose="02020603050405020304" pitchFamily="18" charset="0"/>
                <a:cs typeface="Times New Roman" panose="02020603050405020304" pitchFamily="18" charset="0"/>
              </a:rPr>
              <a:t>• використання цієї стратегії переговорів в умовах конфлікту стає проблематичним тому, що конфліктуючим сторонам дуже непросто, опинившись за столом переговорів, відразу ж перейти від конфронтації і протиборства до партнерства, – їм потрібен певний час для зміни сприйняття ситуації і покращення ставлення один до одного; </a:t>
            </a:r>
          </a:p>
          <a:p>
            <a:pPr algn="just"/>
            <a:r>
              <a:rPr lang="uk-UA" noProof="1" smtClean="0">
                <a:solidFill>
                  <a:schemeClr val="tx1"/>
                </a:solidFill>
                <a:latin typeface="Times New Roman" panose="02020603050405020304" pitchFamily="18" charset="0"/>
                <a:cs typeface="Times New Roman" panose="02020603050405020304" pitchFamily="18" charset="0"/>
              </a:rPr>
              <a:t>• ця стратегія не може вважатися оптимальною у тих випадках, коли переговори ведуться з приводу обмеженого ресурсу, на володіння яким претендують учасники. У цьому випадку взаємовиключні інтереси швидше потребують вирішення проблеми на основі компромісу, коли розділ предмета розбіжностей порівну сприймається сторонами як найбільш справедливе рішення. </a:t>
            </a:r>
            <a:endParaRPr lang="uk-UA" noProof="1">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6983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188640"/>
            <a:ext cx="8856984" cy="5909310"/>
          </a:xfrm>
          <a:prstGeom prst="rect">
            <a:avLst/>
          </a:prstGeom>
        </p:spPr>
        <p:txBody>
          <a:bodyPr wrap="square">
            <a:spAutoFit/>
          </a:bodyPr>
          <a:lstStyle/>
          <a:p>
            <a:pPr marL="342900" indent="-342900">
              <a:buAutoNum type="arabicPeriod"/>
            </a:pPr>
            <a:r>
              <a:rPr lang="uk-UA" b="1" dirty="0" smtClean="0">
                <a:latin typeface="Times New Roman" panose="02020603050405020304" pitchFamily="18" charset="0"/>
                <a:cs typeface="Times New Roman" panose="02020603050405020304" pitchFamily="18" charset="0"/>
              </a:rPr>
              <a:t>Історія зародження переговорів </a:t>
            </a:r>
          </a:p>
          <a:p>
            <a:r>
              <a:rPr lang="uk-UA" dirty="0" smtClean="0">
                <a:latin typeface="Times New Roman" panose="02020603050405020304" pitchFamily="18" charset="0"/>
                <a:cs typeface="Times New Roman" panose="02020603050405020304" pitchFamily="18" charset="0"/>
              </a:rPr>
              <a:t>Переговори — стародавній та універсальний засіб розв’язання людьми конфліктів різного типу: від міжособистісних до міждержавних. Вони дозволяють знаходити згоду там, де інтереси не збігаються, думки, позиції або погляди сторін істотно розходяться. Переговори — це спільна, </a:t>
            </a:r>
            <a:r>
              <a:rPr lang="uk-UA" dirty="0" err="1" smtClean="0">
                <a:latin typeface="Times New Roman" panose="02020603050405020304" pitchFamily="18" charset="0"/>
                <a:cs typeface="Times New Roman" panose="02020603050405020304" pitchFamily="18" charset="0"/>
              </a:rPr>
              <a:t>дво</a:t>
            </a:r>
            <a:r>
              <a:rPr lang="uk-UA" dirty="0" smtClean="0">
                <a:latin typeface="Times New Roman" panose="02020603050405020304" pitchFamily="18" charset="0"/>
                <a:cs typeface="Times New Roman" panose="02020603050405020304" pitchFamily="18" charset="0"/>
              </a:rPr>
              <a:t>- або багатостороння контактна взаємодія сторін для прийняття взаємоприйнятних рішень, які вважаються найкращими в певній ситуації. </a:t>
            </a:r>
          </a:p>
          <a:p>
            <a:r>
              <a:rPr lang="uk-UA" dirty="0" smtClean="0">
                <a:latin typeface="Times New Roman" panose="02020603050405020304" pitchFamily="18" charset="0"/>
                <a:cs typeface="Times New Roman" panose="02020603050405020304" pitchFamily="18" charset="0"/>
              </a:rPr>
              <a:t>Виникнення поняття «переговори» історично пов’язане з появою дипломатії і дипломатів. </a:t>
            </a:r>
          </a:p>
          <a:p>
            <a:r>
              <a:rPr lang="uk-UA" dirty="0" smtClean="0">
                <a:latin typeface="Times New Roman" panose="02020603050405020304" pitchFamily="18" charset="0"/>
                <a:cs typeface="Times New Roman" panose="02020603050405020304" pitchFamily="18" charset="0"/>
              </a:rPr>
              <a:t>Слово «дипломат» походить від старогрецького слова «диплома» й означає офіційні документи (зокрема, сучасною термінологією, посвідчення, інструкція, сьогоднішні «вірчі грамоти»). Буквально воно означало «подвоюю», від способу, яким ці документи складалися. У Стародавній Греції посли, що прямували на переговори, отримували інструкції, грамоти, що засвідчували їхні повноваження. Останні пред’являлися посадовцю міста, що відав дипломатичними справами. Ці документи були дощечками, складеними разом. Їх називали диплома. Звідси походить і сам термін «дипломатія». Утім, саме це слово почали вживати пізніше, на початку </a:t>
            </a:r>
            <a:r>
              <a:rPr lang="en-US" dirty="0" smtClean="0">
                <a:latin typeface="Times New Roman" panose="02020603050405020304" pitchFamily="18" charset="0"/>
                <a:cs typeface="Times New Roman" panose="02020603050405020304" pitchFamily="18" charset="0"/>
              </a:rPr>
              <a:t>XVII </a:t>
            </a:r>
            <a:r>
              <a:rPr lang="uk-UA" dirty="0" smtClean="0">
                <a:latin typeface="Times New Roman" panose="02020603050405020304" pitchFamily="18" charset="0"/>
                <a:cs typeface="Times New Roman" panose="02020603050405020304" pitchFamily="18" charset="0"/>
              </a:rPr>
              <a:t>ст. В Англії, наприклад, перший випадок уживання поняття «дипломатія» відносять до 1645 р. У 1693 р. відомий німецький філософ, математик і мовознавець Г. В. </a:t>
            </a:r>
            <a:r>
              <a:rPr lang="uk-UA" dirty="0" err="1" smtClean="0">
                <a:latin typeface="Times New Roman" panose="02020603050405020304" pitchFamily="18" charset="0"/>
                <a:cs typeface="Times New Roman" panose="02020603050405020304" pitchFamily="18" charset="0"/>
              </a:rPr>
              <a:t>Лейбніц</a:t>
            </a:r>
            <a:r>
              <a:rPr lang="uk-UA" dirty="0" smtClean="0">
                <a:latin typeface="Times New Roman" panose="02020603050405020304" pitchFamily="18" charset="0"/>
                <a:cs typeface="Times New Roman" panose="02020603050405020304" pitchFamily="18" charset="0"/>
              </a:rPr>
              <a:t> (до речі, він розробив на прохання Петра </a:t>
            </a:r>
            <a:r>
              <a:rPr lang="en-US" dirty="0" smtClean="0">
                <a:latin typeface="Times New Roman" panose="02020603050405020304" pitchFamily="18" charset="0"/>
                <a:cs typeface="Times New Roman" panose="02020603050405020304" pitchFamily="18" charset="0"/>
              </a:rPr>
              <a:t>I </a:t>
            </a:r>
            <a:r>
              <a:rPr lang="uk-UA" dirty="0" smtClean="0">
                <a:latin typeface="Times New Roman" panose="02020603050405020304" pitchFamily="18" charset="0"/>
                <a:cs typeface="Times New Roman" panose="02020603050405020304" pitchFamily="18" charset="0"/>
              </a:rPr>
              <a:t>проекти освіти й управління в Росії) опублікував «Зведення дипломатичного права», у якому ужив слово «дипломатичний» (лат. — </a:t>
            </a:r>
            <a:r>
              <a:rPr lang="en-US" dirty="0" err="1" smtClean="0">
                <a:latin typeface="Times New Roman" panose="02020603050405020304" pitchFamily="18" charset="0"/>
                <a:cs typeface="Times New Roman" panose="02020603050405020304" pitchFamily="18" charset="0"/>
              </a:rPr>
              <a:t>diplomaticus</a:t>
            </a:r>
            <a:r>
              <a:rPr lang="en-US" dirty="0" smtClean="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З тих пір воно означає те, що «стосується міжнародних відносин». </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60487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84270" y="180251"/>
            <a:ext cx="8712968" cy="6463308"/>
          </a:xfrm>
          <a:prstGeom prst="rect">
            <a:avLst/>
          </a:prstGeom>
        </p:spPr>
        <p:txBody>
          <a:bodyPr wrap="square">
            <a:spAutoFit/>
          </a:bodyPr>
          <a:lstStyle/>
          <a:p>
            <a:pPr algn="ctr"/>
            <a:r>
              <a:rPr lang="uk-UA" b="1" noProof="1" smtClean="0">
                <a:solidFill>
                  <a:schemeClr val="tx1"/>
                </a:solidFill>
                <a:latin typeface="Times New Roman" panose="02020603050405020304" pitchFamily="18" charset="0"/>
                <a:cs typeface="Times New Roman" panose="02020603050405020304" pitchFamily="18" charset="0"/>
              </a:rPr>
              <a:t>Основні стадії переговорів </a:t>
            </a:r>
          </a:p>
          <a:p>
            <a:pPr algn="ctr"/>
            <a:endParaRPr lang="uk-UA" noProof="1" smtClean="0">
              <a:solidFill>
                <a:schemeClr val="tx1"/>
              </a:solidFill>
              <a:latin typeface="Times New Roman" panose="02020603050405020304" pitchFamily="18" charset="0"/>
              <a:cs typeface="Times New Roman" panose="02020603050405020304" pitchFamily="18" charset="0"/>
            </a:endParaRPr>
          </a:p>
          <a:p>
            <a:pPr algn="just"/>
            <a:r>
              <a:rPr lang="uk-UA" noProof="1" smtClean="0">
                <a:solidFill>
                  <a:schemeClr val="tx1"/>
                </a:solidFill>
                <a:latin typeface="Times New Roman" panose="02020603050405020304" pitchFamily="18" charset="0"/>
                <a:cs typeface="Times New Roman" panose="02020603050405020304" pitchFamily="18" charset="0"/>
              </a:rPr>
              <a:t>Переговори представляють собою неоднорідний процес, що включає кілька стадій, кожна з яких відрізняється своїми завданнями. Найпростіша і водночас найбільш змістовна модель переговорного процесу запропонована Μ. Лебедєвою у роботі «Вас чекають переговори». Відповідно до запропонованого ними підходу можна виділити </a:t>
            </a:r>
            <a:r>
              <a:rPr lang="uk-UA" b="1" i="1" noProof="1" smtClean="0">
                <a:solidFill>
                  <a:schemeClr val="tx1"/>
                </a:solidFill>
                <a:latin typeface="Times New Roman" panose="02020603050405020304" pitchFamily="18" charset="0"/>
                <a:cs typeface="Times New Roman" panose="02020603050405020304" pitchFamily="18" charset="0"/>
              </a:rPr>
              <a:t>три стадії переговорів: </a:t>
            </a:r>
          </a:p>
          <a:p>
            <a:pPr algn="just"/>
            <a:endParaRPr lang="uk-UA" noProof="1" smtClean="0">
              <a:solidFill>
                <a:schemeClr val="tx1"/>
              </a:solidFill>
              <a:latin typeface="Times New Roman" panose="02020603050405020304" pitchFamily="18" charset="0"/>
              <a:cs typeface="Times New Roman" panose="02020603050405020304" pitchFamily="18" charset="0"/>
            </a:endParaRPr>
          </a:p>
          <a:p>
            <a:pPr algn="just"/>
            <a:r>
              <a:rPr lang="uk-UA" noProof="1" smtClean="0">
                <a:solidFill>
                  <a:schemeClr val="tx1"/>
                </a:solidFill>
                <a:latin typeface="Times New Roman" panose="02020603050405020304" pitchFamily="18" charset="0"/>
                <a:cs typeface="Times New Roman" panose="02020603050405020304" pitchFamily="18" charset="0"/>
              </a:rPr>
              <a:t>1) підготовка до переговорів; </a:t>
            </a:r>
          </a:p>
          <a:p>
            <a:pPr algn="just"/>
            <a:r>
              <a:rPr lang="uk-UA" noProof="1" smtClean="0">
                <a:solidFill>
                  <a:schemeClr val="tx1"/>
                </a:solidFill>
                <a:latin typeface="Times New Roman" panose="02020603050405020304" pitchFamily="18" charset="0"/>
                <a:cs typeface="Times New Roman" panose="02020603050405020304" pitchFamily="18" charset="0"/>
              </a:rPr>
              <a:t>2) процес ведення переговорів; </a:t>
            </a:r>
          </a:p>
          <a:p>
            <a:pPr algn="just"/>
            <a:r>
              <a:rPr lang="uk-UA" noProof="1" smtClean="0">
                <a:solidFill>
                  <a:schemeClr val="tx1"/>
                </a:solidFill>
                <a:latin typeface="Times New Roman" panose="02020603050405020304" pitchFamily="18" charset="0"/>
                <a:cs typeface="Times New Roman" panose="02020603050405020304" pitchFamily="18" charset="0"/>
              </a:rPr>
              <a:t>3) аналіз результатів переговорів і виконання досягнутих домовленостей. </a:t>
            </a:r>
          </a:p>
          <a:p>
            <a:pPr algn="just"/>
            <a:r>
              <a:rPr lang="uk-UA" noProof="1" smtClean="0">
                <a:solidFill>
                  <a:schemeClr val="tx1"/>
                </a:solidFill>
                <a:latin typeface="Times New Roman" panose="02020603050405020304" pitchFamily="18" charset="0"/>
                <a:cs typeface="Times New Roman" panose="02020603050405020304" pitchFamily="18" charset="0"/>
              </a:rPr>
              <a:t>Зупинимося докладніше на характеристиці названих стадій. </a:t>
            </a:r>
          </a:p>
          <a:p>
            <a:pPr algn="just"/>
            <a:endParaRPr lang="uk-UA" noProof="1" smtClean="0">
              <a:solidFill>
                <a:schemeClr val="tx1"/>
              </a:solidFill>
              <a:latin typeface="Times New Roman" panose="02020603050405020304" pitchFamily="18" charset="0"/>
              <a:cs typeface="Times New Roman" panose="02020603050405020304" pitchFamily="18" charset="0"/>
            </a:endParaRPr>
          </a:p>
          <a:p>
            <a:pPr algn="just"/>
            <a:r>
              <a:rPr lang="uk-UA" b="1" noProof="1" smtClean="0">
                <a:solidFill>
                  <a:schemeClr val="tx1"/>
                </a:solidFill>
                <a:latin typeface="Times New Roman" panose="02020603050405020304" pitchFamily="18" charset="0"/>
                <a:cs typeface="Times New Roman" panose="02020603050405020304" pitchFamily="18" charset="0"/>
              </a:rPr>
              <a:t>Підготовка до переговорів. </a:t>
            </a:r>
            <a:r>
              <a:rPr lang="uk-UA" noProof="1" smtClean="0">
                <a:solidFill>
                  <a:schemeClr val="tx1"/>
                </a:solidFill>
                <a:latin typeface="Times New Roman" panose="02020603050405020304" pitchFamily="18" charset="0"/>
                <a:cs typeface="Times New Roman" panose="02020603050405020304" pitchFamily="18" charset="0"/>
              </a:rPr>
              <a:t>Ретельна підготовка до переговорів – це запорука їх успішного проведення. Найчастіше люди відчувають спокусу йти по шляху найменшого опору, тому економлять час і сили на підготовці до переговорів. Уявіть собі просту життєву ситуацію: опинившись у незнайомому місті, ви вирішили дістатися з точки А у точу Б на таксі. Велика ймовірність того, що доставлять вас на місце, вибравши найдовший і найдорожчий маршрут. Якщо таке з Вами дійсно траплялося, значить, ви платили за те, що не були підготовлені достатньою мірою до цілком очікуваної ситуації. Навіть цей простий приклад демонструє важливість підготовчої роботи, а в умовах реальних ділових переговорів вона є абсолютно необхідною. </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23010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260648"/>
            <a:ext cx="8784976" cy="5632311"/>
          </a:xfrm>
          <a:prstGeom prst="rect">
            <a:avLst/>
          </a:prstGeom>
        </p:spPr>
        <p:txBody>
          <a:bodyPr wrap="square">
            <a:spAutoFit/>
          </a:bodyPr>
          <a:lstStyle/>
          <a:p>
            <a:pPr algn="just"/>
            <a:r>
              <a:rPr lang="uk-UA" noProof="1" smtClean="0">
                <a:solidFill>
                  <a:schemeClr val="tx1"/>
                </a:solidFill>
                <a:latin typeface="Times New Roman" panose="02020603050405020304" pitchFamily="18" charset="0"/>
                <a:cs typeface="Times New Roman" panose="02020603050405020304" pitchFamily="18" charset="0"/>
              </a:rPr>
              <a:t>Підготовчий період може початися задовго до фактичного старту переговорів і включає два основних аспекти: організаційний і змістовний. </a:t>
            </a:r>
          </a:p>
          <a:p>
            <a:pPr algn="just"/>
            <a:endParaRPr lang="uk-UA" noProof="1" smtClean="0">
              <a:solidFill>
                <a:schemeClr val="tx1"/>
              </a:solidFill>
              <a:latin typeface="Times New Roman" panose="02020603050405020304" pitchFamily="18" charset="0"/>
              <a:cs typeface="Times New Roman" panose="02020603050405020304" pitchFamily="18" charset="0"/>
            </a:endParaRPr>
          </a:p>
          <a:p>
            <a:pPr algn="just"/>
            <a:r>
              <a:rPr lang="uk-UA" b="1" noProof="1" smtClean="0">
                <a:solidFill>
                  <a:schemeClr val="tx1"/>
                </a:solidFill>
                <a:latin typeface="Times New Roman" panose="02020603050405020304" pitchFamily="18" charset="0"/>
                <a:cs typeface="Times New Roman" panose="02020603050405020304" pitchFamily="18" charset="0"/>
              </a:rPr>
              <a:t>Організаційний аспект. </a:t>
            </a:r>
            <a:r>
              <a:rPr lang="uk-UA" noProof="1" smtClean="0">
                <a:solidFill>
                  <a:schemeClr val="tx1"/>
                </a:solidFill>
                <a:latin typeface="Times New Roman" panose="02020603050405020304" pitchFamily="18" charset="0"/>
                <a:cs typeface="Times New Roman" panose="02020603050405020304" pitchFamily="18" charset="0"/>
              </a:rPr>
              <a:t>Незалежно від теми майбутніх переговорів у ході їх підготовки сторони мають узгодити ряд питань процедурного характеру. </a:t>
            </a:r>
          </a:p>
          <a:p>
            <a:pPr algn="just"/>
            <a:endParaRPr lang="uk-UA" noProof="1" smtClean="0">
              <a:solidFill>
                <a:schemeClr val="tx1"/>
              </a:solidFill>
              <a:latin typeface="Times New Roman" panose="02020603050405020304" pitchFamily="18" charset="0"/>
              <a:cs typeface="Times New Roman" panose="02020603050405020304" pitchFamily="18" charset="0"/>
            </a:endParaRPr>
          </a:p>
          <a:p>
            <a:pPr algn="just"/>
            <a:r>
              <a:rPr lang="uk-UA" noProof="1" smtClean="0">
                <a:solidFill>
                  <a:schemeClr val="tx1"/>
                </a:solidFill>
                <a:latin typeface="Times New Roman" panose="02020603050405020304" pitchFamily="18" charset="0"/>
                <a:cs typeface="Times New Roman" panose="02020603050405020304" pitchFamily="18" charset="0"/>
              </a:rPr>
              <a:t>Передусім необхідно здійснити </a:t>
            </a:r>
            <a:r>
              <a:rPr lang="uk-UA" b="1" i="1" noProof="1" smtClean="0">
                <a:solidFill>
                  <a:schemeClr val="tx1"/>
                </a:solidFill>
                <a:latin typeface="Times New Roman" panose="02020603050405020304" pitchFamily="18" charset="0"/>
                <a:cs typeface="Times New Roman" panose="02020603050405020304" pitchFamily="18" charset="0"/>
              </a:rPr>
              <a:t>вибір місця і часу зустрічі. </a:t>
            </a:r>
            <a:r>
              <a:rPr lang="uk-UA" noProof="1" smtClean="0">
                <a:solidFill>
                  <a:schemeClr val="tx1"/>
                </a:solidFill>
                <a:latin typeface="Times New Roman" panose="02020603050405020304" pitchFamily="18" charset="0"/>
                <a:cs typeface="Times New Roman" panose="02020603050405020304" pitchFamily="18" charset="0"/>
              </a:rPr>
              <a:t>Тут можуть бути реалізовані різні варіанти. При виборі місця проведення переговорів слід пам'ятати про те, що люди комфортніше почуваються на «своїй території», ніж на «чужій», незалежно від того, чи це кабінет, офіс чи країна. А тому приймаюча сторона має певну перевагу. Можливий і вибір нейтральної території. </a:t>
            </a:r>
          </a:p>
          <a:p>
            <a:pPr algn="just"/>
            <a:endParaRPr lang="uk-UA" noProof="1" smtClean="0">
              <a:solidFill>
                <a:schemeClr val="tx1"/>
              </a:solidFill>
              <a:latin typeface="Times New Roman" panose="02020603050405020304" pitchFamily="18" charset="0"/>
              <a:cs typeface="Times New Roman" panose="02020603050405020304" pitchFamily="18" charset="0"/>
            </a:endParaRPr>
          </a:p>
          <a:p>
            <a:pPr algn="just"/>
            <a:r>
              <a:rPr lang="uk-UA" b="1" i="1" noProof="1" smtClean="0">
                <a:solidFill>
                  <a:schemeClr val="tx1"/>
                </a:solidFill>
                <a:latin typeface="Times New Roman" panose="02020603050405020304" pitchFamily="18" charset="0"/>
                <a:cs typeface="Times New Roman" panose="02020603050405020304" pitchFamily="18" charset="0"/>
              </a:rPr>
              <a:t>Визначення порядку денного </a:t>
            </a:r>
            <a:r>
              <a:rPr lang="uk-UA" noProof="1" smtClean="0">
                <a:solidFill>
                  <a:schemeClr val="tx1"/>
                </a:solidFill>
                <a:latin typeface="Times New Roman" panose="02020603050405020304" pitchFamily="18" charset="0"/>
                <a:cs typeface="Times New Roman" panose="02020603050405020304" pitchFamily="18" charset="0"/>
              </a:rPr>
              <a:t>– не менш важлива складова підготовки до переговорів. Порядок денний виступає впливовим інструментом для регулювання ходу переговорів. У процесі його складання визначається коло питань для обговорення, встановлюється порядок їх обговорення, вирішується питання про тривалість виступів опонентів. Розробка порядку денного може перетворитися у непросту проблему. Однак, якщо порядок денний розроблений якісно, то це вносить ясність у процедуру проведення засідань, що особливо важливо за наявності цілого ряду проблем, а також у ситуаціях багатосторонніх переговорів.</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47129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476672"/>
            <a:ext cx="8640960" cy="4524315"/>
          </a:xfrm>
          <a:prstGeom prst="rect">
            <a:avLst/>
          </a:prstGeom>
        </p:spPr>
        <p:txBody>
          <a:bodyPr wrap="square">
            <a:spAutoFit/>
          </a:bodyPr>
          <a:lstStyle/>
          <a:p>
            <a:pPr algn="just"/>
            <a:r>
              <a:rPr lang="uk-UA" dirty="0" err="1" smtClean="0">
                <a:solidFill>
                  <a:schemeClr val="tx1"/>
                </a:solidFill>
                <a:latin typeface="Times New Roman" panose="02020603050405020304" pitchFamily="18" charset="0"/>
                <a:cs typeface="Times New Roman" panose="02020603050405020304" pitchFamily="18" charset="0"/>
              </a:rPr>
              <a:t>Організаційна</a:t>
            </a:r>
            <a:r>
              <a:rPr lang="uk-UA" dirty="0" smtClean="0">
                <a:solidFill>
                  <a:schemeClr val="tx1"/>
                </a:solidFill>
                <a:latin typeface="Times New Roman" panose="02020603050405020304" pitchFamily="18" charset="0"/>
                <a:cs typeface="Times New Roman" panose="02020603050405020304" pitchFamily="18" charset="0"/>
              </a:rPr>
              <a:t> сторона підготовчого періоду пов'язана і з рішенням важливого завдання – </a:t>
            </a:r>
            <a:r>
              <a:rPr lang="uk-UA" b="1" i="1" dirty="0" smtClean="0">
                <a:solidFill>
                  <a:schemeClr val="tx1"/>
                </a:solidFill>
                <a:latin typeface="Times New Roman" panose="02020603050405020304" pitchFamily="18" charset="0"/>
                <a:cs typeface="Times New Roman" panose="02020603050405020304" pitchFamily="18" charset="0"/>
              </a:rPr>
              <a:t>формування складу учасників переговорів. </a:t>
            </a:r>
            <a:r>
              <a:rPr lang="uk-UA" dirty="0" smtClean="0">
                <a:solidFill>
                  <a:schemeClr val="tx1"/>
                </a:solidFill>
                <a:latin typeface="Times New Roman" panose="02020603050405020304" pitchFamily="18" charset="0"/>
                <a:cs typeface="Times New Roman" panose="02020603050405020304" pitchFamily="18" charset="0"/>
              </a:rPr>
              <a:t>У цьому випадку необхідно вирішити такі питання: хто очолить делегацію, </a:t>
            </a:r>
            <a:r>
              <a:rPr lang="uk-UA" dirty="0" err="1" smtClean="0">
                <a:solidFill>
                  <a:schemeClr val="tx1"/>
                </a:solidFill>
                <a:latin typeface="Times New Roman" panose="02020603050405020304" pitchFamily="18" charset="0"/>
                <a:cs typeface="Times New Roman" panose="02020603050405020304" pitchFamily="18" charset="0"/>
              </a:rPr>
              <a:t>якии</a:t>
            </a:r>
            <a:r>
              <a:rPr lang="uk-UA" dirty="0" smtClean="0">
                <a:solidFill>
                  <a:schemeClr val="tx1"/>
                </a:solidFill>
                <a:latin typeface="Times New Roman" panose="02020603050405020304" pitchFamily="18" charset="0"/>
                <a:cs typeface="Times New Roman" panose="02020603050405020304" pitchFamily="18" charset="0"/>
              </a:rPr>
              <a:t>̆ буде її </a:t>
            </a:r>
            <a:r>
              <a:rPr lang="uk-UA" dirty="0" err="1" smtClean="0">
                <a:solidFill>
                  <a:schemeClr val="tx1"/>
                </a:solidFill>
                <a:latin typeface="Times New Roman" panose="02020603050405020304" pitchFamily="18" charset="0"/>
                <a:cs typeface="Times New Roman" panose="02020603050405020304" pitchFamily="18" charset="0"/>
              </a:rPr>
              <a:t>кількіснии</a:t>
            </a:r>
            <a:r>
              <a:rPr lang="uk-UA" dirty="0" smtClean="0">
                <a:solidFill>
                  <a:schemeClr val="tx1"/>
                </a:solidFill>
                <a:latin typeface="Times New Roman" panose="02020603050405020304" pitchFamily="18" charset="0"/>
                <a:cs typeface="Times New Roman" panose="02020603050405020304" pitchFamily="18" charset="0"/>
              </a:rPr>
              <a:t>̆ і </a:t>
            </a:r>
            <a:r>
              <a:rPr lang="uk-UA" dirty="0" err="1" smtClean="0">
                <a:solidFill>
                  <a:schemeClr val="tx1"/>
                </a:solidFill>
                <a:latin typeface="Times New Roman" panose="02020603050405020304" pitchFamily="18" charset="0"/>
                <a:cs typeface="Times New Roman" panose="02020603050405020304" pitchFamily="18" charset="0"/>
              </a:rPr>
              <a:t>персональнии</a:t>
            </a:r>
            <a:r>
              <a:rPr lang="uk-UA" dirty="0" smtClean="0">
                <a:solidFill>
                  <a:schemeClr val="tx1"/>
                </a:solidFill>
                <a:latin typeface="Times New Roman" panose="02020603050405020304" pitchFamily="18" charset="0"/>
                <a:cs typeface="Times New Roman" panose="02020603050405020304" pitchFamily="18" charset="0"/>
              </a:rPr>
              <a:t>̆ склад. Вирішуючи питання про главу делегації, важливо враховувати не тільки рівень проведення переговорів, наявність повноважень для </a:t>
            </a:r>
            <a:r>
              <a:rPr lang="uk-UA" dirty="0" err="1" smtClean="0">
                <a:solidFill>
                  <a:schemeClr val="tx1"/>
                </a:solidFill>
                <a:latin typeface="Times New Roman" panose="02020603050405020304" pitchFamily="18" charset="0"/>
                <a:cs typeface="Times New Roman" panose="02020603050405020304" pitchFamily="18" charset="0"/>
              </a:rPr>
              <a:t>прийняття</a:t>
            </a:r>
            <a:r>
              <a:rPr lang="uk-UA" dirty="0" smtClean="0">
                <a:solidFill>
                  <a:schemeClr val="tx1"/>
                </a:solidFill>
                <a:latin typeface="Times New Roman" panose="02020603050405020304" pitchFamily="18" charset="0"/>
                <a:cs typeface="Times New Roman" panose="02020603050405020304" pitchFamily="18" charset="0"/>
              </a:rPr>
              <a:t> тих чи інших рішень, але і можливі особисті симпатії і антипатії опонентів. </a:t>
            </a:r>
          </a:p>
          <a:p>
            <a:pPr algn="just"/>
            <a:r>
              <a:rPr lang="uk-UA" b="1" dirty="0" smtClean="0">
                <a:solidFill>
                  <a:schemeClr val="tx1"/>
                </a:solidFill>
                <a:latin typeface="Times New Roman" panose="02020603050405020304" pitchFamily="18" charset="0"/>
                <a:cs typeface="Times New Roman" panose="02020603050405020304" pitchFamily="18" charset="0"/>
              </a:rPr>
              <a:t>Змістовний аспект. </a:t>
            </a:r>
            <a:r>
              <a:rPr lang="uk-UA" dirty="0" smtClean="0">
                <a:solidFill>
                  <a:schemeClr val="tx1"/>
                </a:solidFill>
                <a:latin typeface="Times New Roman" panose="02020603050405020304" pitchFamily="18" charset="0"/>
                <a:cs typeface="Times New Roman" panose="02020603050405020304" pitchFamily="18" charset="0"/>
              </a:rPr>
              <a:t>У ході підготовчого періоду сторони обов'язково вирішують ряд завдань, які і складають власне підготовку до </a:t>
            </a:r>
            <a:r>
              <a:rPr lang="uk-UA" dirty="0" err="1" smtClean="0">
                <a:solidFill>
                  <a:schemeClr val="tx1"/>
                </a:solidFill>
                <a:latin typeface="Times New Roman" panose="02020603050405020304" pitchFamily="18" charset="0"/>
                <a:cs typeface="Times New Roman" panose="02020603050405020304" pitchFamily="18" charset="0"/>
              </a:rPr>
              <a:t>майбутніх</a:t>
            </a:r>
            <a:r>
              <a:rPr lang="uk-UA" dirty="0" smtClean="0">
                <a:solidFill>
                  <a:schemeClr val="tx1"/>
                </a:solidFill>
                <a:latin typeface="Times New Roman" panose="02020603050405020304" pitchFamily="18" charset="0"/>
                <a:cs typeface="Times New Roman" panose="02020603050405020304" pitchFamily="18" charset="0"/>
              </a:rPr>
              <a:t> переговорів: </a:t>
            </a:r>
            <a:endParaRPr lang="uk-UA" noProof="1" smtClean="0">
              <a:solidFill>
                <a:schemeClr val="tx1"/>
              </a:solidFill>
              <a:latin typeface="Times New Roman" panose="02020603050405020304" pitchFamily="18" charset="0"/>
              <a:cs typeface="Times New Roman" panose="02020603050405020304" pitchFamily="18" charset="0"/>
            </a:endParaRPr>
          </a:p>
          <a:p>
            <a:pPr algn="just"/>
            <a:r>
              <a:rPr lang="uk-UA" dirty="0" smtClean="0">
                <a:solidFill>
                  <a:schemeClr val="tx1"/>
                </a:solidFill>
                <a:latin typeface="Times New Roman" panose="02020603050405020304" pitchFamily="18" charset="0"/>
                <a:cs typeface="Times New Roman" panose="02020603050405020304" pitchFamily="18" charset="0"/>
              </a:rPr>
              <a:t>• аналіз проблеми та інтересів сторін; </a:t>
            </a:r>
          </a:p>
          <a:p>
            <a:pPr algn="just"/>
            <a:r>
              <a:rPr lang="uk-UA" dirty="0" smtClean="0">
                <a:solidFill>
                  <a:schemeClr val="tx1"/>
                </a:solidFill>
                <a:latin typeface="Times New Roman" panose="02020603050405020304" pitchFamily="18" charset="0"/>
                <a:cs typeface="Times New Roman" panose="02020603050405020304" pitchFamily="18" charset="0"/>
              </a:rPr>
              <a:t>• оцінка можливих альтернатив до переговорної угоди; </a:t>
            </a:r>
          </a:p>
          <a:p>
            <a:pPr algn="just"/>
            <a:r>
              <a:rPr lang="uk-UA" dirty="0" smtClean="0">
                <a:solidFill>
                  <a:schemeClr val="tx1"/>
                </a:solidFill>
                <a:latin typeface="Times New Roman" panose="02020603050405020304" pitchFamily="18" charset="0"/>
                <a:cs typeface="Times New Roman" panose="02020603050405020304" pitchFamily="18" charset="0"/>
              </a:rPr>
              <a:t>• визначення переговорної позиції; </a:t>
            </a:r>
          </a:p>
          <a:p>
            <a:pPr algn="just"/>
            <a:r>
              <a:rPr lang="uk-UA" dirty="0" smtClean="0">
                <a:solidFill>
                  <a:schemeClr val="tx1"/>
                </a:solidFill>
                <a:latin typeface="Times New Roman" panose="02020603050405020304" pitchFamily="18" charset="0"/>
                <a:cs typeface="Times New Roman" panose="02020603050405020304" pitchFamily="18" charset="0"/>
              </a:rPr>
              <a:t>• розробка різних варіантів вирішення проблеми і формулювання відповідних </a:t>
            </a:r>
            <a:r>
              <a:rPr lang="uk-UA" dirty="0" err="1" smtClean="0">
                <a:solidFill>
                  <a:schemeClr val="tx1"/>
                </a:solidFill>
                <a:latin typeface="Times New Roman" panose="02020603050405020304" pitchFamily="18" charset="0"/>
                <a:cs typeface="Times New Roman" panose="02020603050405020304" pitchFamily="18" charset="0"/>
              </a:rPr>
              <a:t>пропозиціи</a:t>
            </a:r>
            <a:r>
              <a:rPr lang="uk-UA" dirty="0" smtClean="0">
                <a:solidFill>
                  <a:schemeClr val="tx1"/>
                </a:solidFill>
                <a:latin typeface="Times New Roman" panose="02020603050405020304" pitchFamily="18" charset="0"/>
                <a:cs typeface="Times New Roman" panose="02020603050405020304" pitchFamily="18" charset="0"/>
              </a:rPr>
              <a:t>̆; </a:t>
            </a:r>
          </a:p>
          <a:p>
            <a:pPr algn="just"/>
            <a:r>
              <a:rPr lang="uk-UA" dirty="0" smtClean="0">
                <a:solidFill>
                  <a:schemeClr val="tx1"/>
                </a:solidFill>
                <a:latin typeface="Times New Roman" panose="02020603050405020304" pitchFamily="18" charset="0"/>
                <a:cs typeface="Times New Roman" panose="02020603050405020304" pitchFamily="18" charset="0"/>
              </a:rPr>
              <a:t>• підготовка необхідних документів і матеріалів. </a:t>
            </a:r>
          </a:p>
          <a:p>
            <a:pPr algn="just"/>
            <a:r>
              <a:rPr lang="uk-UA" dirty="0" smtClean="0">
                <a:solidFill>
                  <a:schemeClr val="tx1"/>
                </a:solidFill>
                <a:latin typeface="Times New Roman" panose="02020603050405020304" pitchFamily="18" charset="0"/>
                <a:cs typeface="Times New Roman" panose="02020603050405020304" pitchFamily="18" charset="0"/>
              </a:rPr>
              <a:t>1. </a:t>
            </a:r>
            <a:r>
              <a:rPr lang="uk-UA" dirty="0" err="1" smtClean="0">
                <a:solidFill>
                  <a:schemeClr val="tx1"/>
                </a:solidFill>
                <a:latin typeface="Times New Roman" panose="02020603050405020304" pitchFamily="18" charset="0"/>
                <a:cs typeface="Times New Roman" panose="02020603050405020304" pitchFamily="18" charset="0"/>
              </a:rPr>
              <a:t>Найважливіша</a:t>
            </a:r>
            <a:r>
              <a:rPr lang="uk-UA" dirty="0" smtClean="0">
                <a:solidFill>
                  <a:schemeClr val="tx1"/>
                </a:solidFill>
                <a:latin typeface="Times New Roman" panose="02020603050405020304" pitchFamily="18" charset="0"/>
                <a:cs typeface="Times New Roman" panose="02020603050405020304" pitchFamily="18" charset="0"/>
              </a:rPr>
              <a:t> складова змістовної сторони підготовчої роботи – це </a:t>
            </a:r>
            <a:r>
              <a:rPr lang="uk-UA" b="1" i="1" dirty="0" smtClean="0">
                <a:solidFill>
                  <a:schemeClr val="tx1"/>
                </a:solidFill>
                <a:latin typeface="Times New Roman" panose="02020603050405020304" pitchFamily="18" charset="0"/>
                <a:cs typeface="Times New Roman" panose="02020603050405020304" pitchFamily="18" charset="0"/>
              </a:rPr>
              <a:t>аналіз проблеми та інтересів сторін. </a:t>
            </a:r>
            <a:endParaRPr lang="uk-UA"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399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188640"/>
            <a:ext cx="8784976" cy="3693319"/>
          </a:xfrm>
          <a:prstGeom prst="rect">
            <a:avLst/>
          </a:prstGeom>
        </p:spPr>
        <p:txBody>
          <a:bodyPr wrap="square">
            <a:spAutoFit/>
          </a:bodyPr>
          <a:lstStyle/>
          <a:p>
            <a:pPr algn="just"/>
            <a:r>
              <a:rPr lang="uk-UA" dirty="0" smtClean="0">
                <a:solidFill>
                  <a:schemeClr val="tx1"/>
                </a:solidFill>
              </a:rPr>
              <a:t>2. До початку переговорів кожна зі сторін повинна </a:t>
            </a:r>
            <a:r>
              <a:rPr lang="uk-UA" b="1" i="1" dirty="0" smtClean="0">
                <a:solidFill>
                  <a:schemeClr val="tx1"/>
                </a:solidFill>
              </a:rPr>
              <a:t>оцінити можливі альтернативи переговорній угоді. </a:t>
            </a:r>
            <a:r>
              <a:rPr lang="uk-UA" dirty="0" smtClean="0">
                <a:solidFill>
                  <a:schemeClr val="tx1"/>
                </a:solidFill>
              </a:rPr>
              <a:t>Це необхідно на </a:t>
            </a:r>
            <a:r>
              <a:rPr lang="uk-UA" dirty="0" err="1" smtClean="0">
                <a:solidFill>
                  <a:schemeClr val="tx1"/>
                </a:solidFill>
              </a:rPr>
              <a:t>тои</a:t>
            </a:r>
            <a:r>
              <a:rPr lang="uk-UA" dirty="0" smtClean="0">
                <a:solidFill>
                  <a:schemeClr val="tx1"/>
                </a:solidFill>
              </a:rPr>
              <a:t>̆ випадок, якщо переговори </a:t>
            </a:r>
            <a:r>
              <a:rPr lang="uk-UA" dirty="0" err="1" smtClean="0">
                <a:solidFill>
                  <a:schemeClr val="tx1"/>
                </a:solidFill>
              </a:rPr>
              <a:t>нс</a:t>
            </a:r>
            <a:r>
              <a:rPr lang="uk-UA" dirty="0" smtClean="0">
                <a:solidFill>
                  <a:schemeClr val="tx1"/>
                </a:solidFill>
              </a:rPr>
              <a:t> </a:t>
            </a:r>
            <a:r>
              <a:rPr lang="uk-UA" dirty="0" err="1" smtClean="0">
                <a:solidFill>
                  <a:schemeClr val="tx1"/>
                </a:solidFill>
              </a:rPr>
              <a:t>завершаться</a:t>
            </a:r>
            <a:r>
              <a:rPr lang="uk-UA" dirty="0" smtClean="0">
                <a:solidFill>
                  <a:schemeClr val="tx1"/>
                </a:solidFill>
              </a:rPr>
              <a:t> успіхом. Р. Фішер і У. Юрі запропонували </a:t>
            </a:r>
            <a:r>
              <a:rPr lang="uk-UA" dirty="0" err="1" smtClean="0">
                <a:solidFill>
                  <a:schemeClr val="tx1"/>
                </a:solidFill>
              </a:rPr>
              <a:t>спеціальнии</a:t>
            </a:r>
            <a:r>
              <a:rPr lang="uk-UA" dirty="0" smtClean="0">
                <a:solidFill>
                  <a:schemeClr val="tx1"/>
                </a:solidFill>
              </a:rPr>
              <a:t>̆ термін BATNA (абревіатура від </a:t>
            </a:r>
            <a:r>
              <a:rPr lang="uk-UA" dirty="0" err="1" smtClean="0">
                <a:solidFill>
                  <a:schemeClr val="tx1"/>
                </a:solidFill>
              </a:rPr>
              <a:t>англійського</a:t>
            </a:r>
            <a:r>
              <a:rPr lang="uk-UA" dirty="0" smtClean="0">
                <a:solidFill>
                  <a:schemeClr val="tx1"/>
                </a:solidFill>
              </a:rPr>
              <a:t> </a:t>
            </a:r>
            <a:r>
              <a:rPr lang="uk-UA" dirty="0" err="1" smtClean="0">
                <a:solidFill>
                  <a:schemeClr val="tx1"/>
                </a:solidFill>
              </a:rPr>
              <a:t>Best</a:t>
            </a:r>
            <a:r>
              <a:rPr lang="uk-UA" dirty="0" smtClean="0">
                <a:solidFill>
                  <a:schemeClr val="tx1"/>
                </a:solidFill>
              </a:rPr>
              <a:t> </a:t>
            </a:r>
            <a:r>
              <a:rPr lang="uk-UA" dirty="0" err="1" smtClean="0">
                <a:solidFill>
                  <a:schemeClr val="tx1"/>
                </a:solidFill>
              </a:rPr>
              <a:t>Alternative</a:t>
            </a:r>
            <a:r>
              <a:rPr lang="uk-UA" dirty="0" smtClean="0">
                <a:solidFill>
                  <a:schemeClr val="tx1"/>
                </a:solidFill>
              </a:rPr>
              <a:t> То a </a:t>
            </a:r>
            <a:r>
              <a:rPr lang="uk-UA" dirty="0" err="1" smtClean="0">
                <a:solidFill>
                  <a:schemeClr val="tx1"/>
                </a:solidFill>
              </a:rPr>
              <a:t>Negotiated</a:t>
            </a:r>
            <a:r>
              <a:rPr lang="uk-UA" dirty="0" smtClean="0">
                <a:solidFill>
                  <a:schemeClr val="tx1"/>
                </a:solidFill>
              </a:rPr>
              <a:t> </a:t>
            </a:r>
            <a:r>
              <a:rPr lang="uk-UA" dirty="0" err="1" smtClean="0">
                <a:solidFill>
                  <a:schemeClr val="tx1"/>
                </a:solidFill>
              </a:rPr>
              <a:t>Agreement</a:t>
            </a:r>
            <a:r>
              <a:rPr lang="uk-UA" dirty="0" smtClean="0">
                <a:solidFill>
                  <a:schemeClr val="tx1"/>
                </a:solidFill>
              </a:rPr>
              <a:t>) – </a:t>
            </a:r>
            <a:r>
              <a:rPr lang="uk-UA" b="1" i="1" dirty="0" smtClean="0">
                <a:solidFill>
                  <a:schemeClr val="tx1"/>
                </a:solidFill>
              </a:rPr>
              <a:t>найкраща альтернатива переговорній угоді</a:t>
            </a:r>
            <a:r>
              <a:rPr lang="uk-UA" dirty="0" smtClean="0">
                <a:solidFill>
                  <a:schemeClr val="tx1"/>
                </a:solidFill>
              </a:rPr>
              <a:t>, яку вони визначають так: міра, яка здатна захистити від </a:t>
            </a:r>
            <a:r>
              <a:rPr lang="uk-UA" dirty="0" err="1" smtClean="0">
                <a:solidFill>
                  <a:schemeClr val="tx1"/>
                </a:solidFill>
              </a:rPr>
              <a:t>прийняття</a:t>
            </a:r>
            <a:r>
              <a:rPr lang="uk-UA" dirty="0" smtClean="0">
                <a:solidFill>
                  <a:schemeClr val="tx1"/>
                </a:solidFill>
              </a:rPr>
              <a:t> небажаної угоди і одночасно запобігти відмові від можливої доцільної домовленості. </a:t>
            </a:r>
          </a:p>
          <a:p>
            <a:pPr algn="just"/>
            <a:r>
              <a:rPr lang="uk-UA" dirty="0" smtClean="0">
                <a:solidFill>
                  <a:schemeClr val="tx1"/>
                </a:solidFill>
              </a:rPr>
              <a:t>Варто визначити не тільки </a:t>
            </a:r>
            <a:r>
              <a:rPr lang="uk-UA" dirty="0" err="1" smtClean="0">
                <a:solidFill>
                  <a:schemeClr val="tx1"/>
                </a:solidFill>
              </a:rPr>
              <a:t>найкращу</a:t>
            </a:r>
            <a:r>
              <a:rPr lang="uk-UA" dirty="0" smtClean="0">
                <a:solidFill>
                  <a:schemeClr val="tx1"/>
                </a:solidFill>
              </a:rPr>
              <a:t> альтернативу, але і подумати над другим і третім альтернативними варіантами. </a:t>
            </a:r>
          </a:p>
          <a:p>
            <a:pPr algn="just"/>
            <a:r>
              <a:rPr lang="uk-UA" dirty="0" smtClean="0">
                <a:solidFill>
                  <a:schemeClr val="tx1"/>
                </a:solidFill>
              </a:rPr>
              <a:t>Розробка можливих альтернатив передбачає проведення таких </a:t>
            </a:r>
            <a:r>
              <a:rPr lang="uk-UA" dirty="0" err="1" smtClean="0">
                <a:solidFill>
                  <a:schemeClr val="tx1"/>
                </a:solidFill>
              </a:rPr>
              <a:t>операціи</a:t>
            </a:r>
            <a:r>
              <a:rPr lang="uk-UA" dirty="0" smtClean="0">
                <a:solidFill>
                  <a:schemeClr val="tx1"/>
                </a:solidFill>
              </a:rPr>
              <a:t>̆: </a:t>
            </a:r>
            <a:endParaRPr lang="uk-UA" noProof="1" smtClean="0">
              <a:solidFill>
                <a:schemeClr val="tx1"/>
              </a:solidFill>
            </a:endParaRPr>
          </a:p>
          <a:p>
            <a:pPr algn="just"/>
            <a:r>
              <a:rPr lang="uk-UA" dirty="0" smtClean="0">
                <a:solidFill>
                  <a:schemeClr val="tx1"/>
                </a:solidFill>
              </a:rPr>
              <a:t>• обдумування плану </a:t>
            </a:r>
            <a:r>
              <a:rPr lang="uk-UA" dirty="0" err="1" smtClean="0">
                <a:solidFill>
                  <a:schemeClr val="tx1"/>
                </a:solidFill>
              </a:rPr>
              <a:t>діи</a:t>
            </a:r>
            <a:r>
              <a:rPr lang="uk-UA" dirty="0" smtClean="0">
                <a:solidFill>
                  <a:schemeClr val="tx1"/>
                </a:solidFill>
              </a:rPr>
              <a:t>̆ на </a:t>
            </a:r>
            <a:r>
              <a:rPr lang="uk-UA" dirty="0" err="1" smtClean="0">
                <a:solidFill>
                  <a:schemeClr val="tx1"/>
                </a:solidFill>
              </a:rPr>
              <a:t>тои</a:t>
            </a:r>
            <a:r>
              <a:rPr lang="uk-UA" dirty="0" smtClean="0">
                <a:solidFill>
                  <a:schemeClr val="tx1"/>
                </a:solidFill>
              </a:rPr>
              <a:t>̆ випадок, якщо угода не буде досягнута; </a:t>
            </a:r>
          </a:p>
          <a:p>
            <a:pPr algn="just"/>
            <a:r>
              <a:rPr lang="uk-UA" dirty="0" smtClean="0">
                <a:solidFill>
                  <a:schemeClr val="tx1"/>
                </a:solidFill>
              </a:rPr>
              <a:t>• удосконалення кількох кращих </a:t>
            </a:r>
            <a:r>
              <a:rPr lang="uk-UA" dirty="0" err="1" smtClean="0">
                <a:solidFill>
                  <a:schemeClr val="tx1"/>
                </a:solidFill>
              </a:rPr>
              <a:t>ідеи</a:t>
            </a:r>
            <a:r>
              <a:rPr lang="uk-UA" dirty="0" smtClean="0">
                <a:solidFill>
                  <a:schemeClr val="tx1"/>
                </a:solidFill>
              </a:rPr>
              <a:t>̆ і розробка їх практичного втілення; </a:t>
            </a:r>
          </a:p>
          <a:p>
            <a:pPr algn="just"/>
            <a:r>
              <a:rPr lang="uk-UA" dirty="0" smtClean="0">
                <a:solidFill>
                  <a:schemeClr val="tx1"/>
                </a:solidFill>
              </a:rPr>
              <a:t>• вибір </a:t>
            </a:r>
            <a:r>
              <a:rPr lang="uk-UA" dirty="0" err="1" smtClean="0">
                <a:solidFill>
                  <a:schemeClr val="tx1"/>
                </a:solidFill>
              </a:rPr>
              <a:t>найбільш</a:t>
            </a:r>
            <a:r>
              <a:rPr lang="uk-UA" dirty="0" smtClean="0">
                <a:solidFill>
                  <a:schemeClr val="tx1"/>
                </a:solidFill>
              </a:rPr>
              <a:t> </a:t>
            </a:r>
            <a:r>
              <a:rPr lang="uk-UA" dirty="0" err="1" smtClean="0">
                <a:solidFill>
                  <a:schemeClr val="tx1"/>
                </a:solidFill>
              </a:rPr>
              <a:t>прийнятного</a:t>
            </a:r>
            <a:r>
              <a:rPr lang="uk-UA" dirty="0" smtClean="0">
                <a:solidFill>
                  <a:schemeClr val="tx1"/>
                </a:solidFill>
              </a:rPr>
              <a:t> варіанту для </a:t>
            </a:r>
            <a:r>
              <a:rPr lang="uk-UA" dirty="0" err="1" smtClean="0">
                <a:solidFill>
                  <a:schemeClr val="tx1"/>
                </a:solidFill>
              </a:rPr>
              <a:t>його</a:t>
            </a:r>
            <a:r>
              <a:rPr lang="uk-UA" dirty="0" smtClean="0">
                <a:solidFill>
                  <a:schemeClr val="tx1"/>
                </a:solidFill>
              </a:rPr>
              <a:t> </a:t>
            </a:r>
            <a:r>
              <a:rPr lang="uk-UA" dirty="0" err="1" smtClean="0">
                <a:solidFill>
                  <a:schemeClr val="tx1"/>
                </a:solidFill>
              </a:rPr>
              <a:t>здійснення</a:t>
            </a:r>
            <a:r>
              <a:rPr lang="uk-UA" dirty="0" smtClean="0">
                <a:solidFill>
                  <a:schemeClr val="tx1"/>
                </a:solidFill>
              </a:rPr>
              <a:t> у тому випадку, якщо під час переговорів угоду з опонентами не буде досягнуто</a:t>
            </a:r>
            <a:endParaRPr lang="uk-UA" dirty="0"/>
          </a:p>
        </p:txBody>
      </p:sp>
      <p:sp>
        <p:nvSpPr>
          <p:cNvPr id="5" name="Прямоугольник 4"/>
          <p:cNvSpPr/>
          <p:nvPr/>
        </p:nvSpPr>
        <p:spPr>
          <a:xfrm>
            <a:off x="197768" y="4005064"/>
            <a:ext cx="8784976" cy="2031325"/>
          </a:xfrm>
          <a:prstGeom prst="rect">
            <a:avLst/>
          </a:prstGeom>
        </p:spPr>
        <p:txBody>
          <a:bodyPr wrap="square">
            <a:spAutoFit/>
          </a:bodyPr>
          <a:lstStyle/>
          <a:p>
            <a:pPr algn="just"/>
            <a:r>
              <a:rPr lang="uk-UA" dirty="0" smtClean="0">
                <a:solidFill>
                  <a:schemeClr val="tx1"/>
                </a:solidFill>
              </a:rPr>
              <a:t>3. </a:t>
            </a:r>
            <a:r>
              <a:rPr lang="uk-UA" dirty="0" err="1" smtClean="0">
                <a:solidFill>
                  <a:schemeClr val="tx1"/>
                </a:solidFill>
              </a:rPr>
              <a:t>Наступнии</a:t>
            </a:r>
            <a:r>
              <a:rPr lang="uk-UA" dirty="0" smtClean="0">
                <a:solidFill>
                  <a:schemeClr val="tx1"/>
                </a:solidFill>
              </a:rPr>
              <a:t>̆ крок у підготовці до переговорів – це </a:t>
            </a:r>
            <a:r>
              <a:rPr lang="uk-UA" b="1" i="1" dirty="0" smtClean="0">
                <a:solidFill>
                  <a:schemeClr val="tx1"/>
                </a:solidFill>
              </a:rPr>
              <a:t>визначення переговорної позиції. </a:t>
            </a:r>
            <a:r>
              <a:rPr lang="uk-UA" dirty="0" err="1" smtClean="0">
                <a:solidFill>
                  <a:schemeClr val="tx1"/>
                </a:solidFill>
              </a:rPr>
              <a:t>Найчастіше</a:t>
            </a:r>
            <a:r>
              <a:rPr lang="uk-UA" dirty="0" smtClean="0">
                <a:solidFill>
                  <a:schemeClr val="tx1"/>
                </a:solidFill>
              </a:rPr>
              <a:t> учасники переговорів мають на увазі під позицією </a:t>
            </a:r>
            <a:r>
              <a:rPr lang="uk-UA" dirty="0" err="1" smtClean="0">
                <a:solidFill>
                  <a:schemeClr val="tx1"/>
                </a:solidFill>
              </a:rPr>
              <a:t>офіційно</a:t>
            </a:r>
            <a:r>
              <a:rPr lang="uk-UA" dirty="0" smtClean="0">
                <a:solidFill>
                  <a:schemeClr val="tx1"/>
                </a:solidFill>
              </a:rPr>
              <a:t> заявлену точку зору, погляд на проблему. Сторони повинні продумати питання про позиції, які будуть винесені на початок переговорів. Опоненти часто схильні починати обговорення з розгляду тих аспектів проблеми, за якими їх позиції не збігаються. Подібна тактика може призвести до ускладнення переговорного процесу, і перспектива досягнення угоди стає вельми примарною. </a:t>
            </a:r>
            <a:endParaRPr lang="uk-UA" dirty="0">
              <a:solidFill>
                <a:schemeClr val="tx1"/>
              </a:solidFill>
            </a:endParaRPr>
          </a:p>
        </p:txBody>
      </p:sp>
    </p:spTree>
    <p:extLst>
      <p:ext uri="{BB962C8B-B14F-4D97-AF65-F5344CB8AC3E}">
        <p14:creationId xmlns:p14="http://schemas.microsoft.com/office/powerpoint/2010/main" val="12620508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41993" y="116632"/>
            <a:ext cx="8856984" cy="6186309"/>
          </a:xfrm>
          <a:prstGeom prst="rect">
            <a:avLst/>
          </a:prstGeom>
        </p:spPr>
        <p:txBody>
          <a:bodyPr wrap="square">
            <a:spAutoFit/>
          </a:bodyPr>
          <a:lstStyle/>
          <a:p>
            <a:pPr algn="just"/>
            <a:r>
              <a:rPr lang="uk-UA" noProof="1" smtClean="0">
                <a:solidFill>
                  <a:schemeClr val="tx1"/>
                </a:solidFill>
                <a:latin typeface="Times New Roman" panose="02020603050405020304" pitchFamily="18" charset="0"/>
                <a:cs typeface="Times New Roman" panose="02020603050405020304" pitchFamily="18" charset="0"/>
              </a:rPr>
              <a:t>4. У процесі підготовки до переговорів кожному з учасників необхідно також </a:t>
            </a:r>
            <a:r>
              <a:rPr lang="uk-UA" b="1" i="1" noProof="1" smtClean="0">
                <a:solidFill>
                  <a:schemeClr val="tx1"/>
                </a:solidFill>
                <a:latin typeface="Times New Roman" panose="02020603050405020304" pitchFamily="18" charset="0"/>
                <a:cs typeface="Times New Roman" panose="02020603050405020304" pitchFamily="18" charset="0"/>
              </a:rPr>
              <a:t>розробити різні варіанти вирішення проблеми і сформулювати пропозиції, </a:t>
            </a:r>
            <a:r>
              <a:rPr lang="uk-UA" noProof="1" smtClean="0">
                <a:solidFill>
                  <a:schemeClr val="tx1"/>
                </a:solidFill>
                <a:latin typeface="Times New Roman" panose="02020603050405020304" pitchFamily="18" charset="0"/>
                <a:cs typeface="Times New Roman" panose="02020603050405020304" pitchFamily="18" charset="0"/>
              </a:rPr>
              <a:t>які відповідають тому чи іншому варіанту рішення. Навіть якщо предметом обговорення є одна проблема, то і в цій ситуації навряд чи можна говорити про наявність лише двох варіантів її вирішення – по одному на кожного опонента. Такий підхід сторін відразу заводить переговори, що ще й не почалися, у глухий кут, тому що, швидше за все, ці варіанти вирішення взаємонеприйнятні. Навпаки, слід збільшити «пиріг», перш ніж розділити його. Тому, готуючись до майбутніх переговорів, необхідно розробити кілька можливих варіантів вирішення, враховуючи як власні інтереси, так і інтереси опонентів. На думку Р. Фішера і У. Юрі: «... майстерність у винаході варіантів – найкорисніша характеристика у переговорах». </a:t>
            </a:r>
          </a:p>
          <a:p>
            <a:pPr algn="just"/>
            <a:r>
              <a:rPr lang="uk-UA" noProof="1" smtClean="0">
                <a:solidFill>
                  <a:schemeClr val="tx1"/>
                </a:solidFill>
                <a:latin typeface="Times New Roman" panose="02020603050405020304" pitchFamily="18" charset="0"/>
                <a:cs typeface="Times New Roman" panose="02020603050405020304" pitchFamily="18" charset="0"/>
              </a:rPr>
              <a:t>Настільки ж важливо сформулювати і пропозиції, які відповідають тому чи іншому пропонованому варіанту рішення. Висунуті пропозиції, по суті, є вінцем підготовчої роботи, що відображають бачення учасників проблеми, їх інтересів, можливих прийнятних для них альтернатив, заявлених позицій, варіантів вирішення. Тому пропозиції сторін повинні бути зрозумілі і точні. </a:t>
            </a:r>
          </a:p>
          <a:p>
            <a:pPr algn="just"/>
            <a:r>
              <a:rPr lang="uk-UA" noProof="1" smtClean="0">
                <a:solidFill>
                  <a:schemeClr val="tx1"/>
                </a:solidFill>
                <a:latin typeface="Times New Roman" panose="02020603050405020304" pitchFamily="18" charset="0"/>
                <a:cs typeface="Times New Roman" panose="02020603050405020304" pitchFamily="18" charset="0"/>
              </a:rPr>
              <a:t>5. Змістовна сторона попередньої роботи завершується </a:t>
            </a:r>
            <a:r>
              <a:rPr lang="uk-UA" b="1" i="1" noProof="1" smtClean="0">
                <a:solidFill>
                  <a:schemeClr val="tx1"/>
                </a:solidFill>
                <a:latin typeface="Times New Roman" panose="02020603050405020304" pitchFamily="18" charset="0"/>
                <a:cs typeface="Times New Roman" panose="02020603050405020304" pitchFamily="18" charset="0"/>
              </a:rPr>
              <a:t>підготовкою необхідних матеріалів </a:t>
            </a:r>
            <a:r>
              <a:rPr lang="uk-UA" noProof="1" smtClean="0">
                <a:solidFill>
                  <a:schemeClr val="tx1"/>
                </a:solidFill>
                <a:latin typeface="Times New Roman" panose="02020603050405020304" pitchFamily="18" charset="0"/>
                <a:cs typeface="Times New Roman" panose="02020603050405020304" pitchFamily="18" charset="0"/>
              </a:rPr>
              <a:t>довідкового характеру </a:t>
            </a:r>
            <a:r>
              <a:rPr lang="uk-UA" b="1" i="1" noProof="1" smtClean="0">
                <a:solidFill>
                  <a:schemeClr val="tx1"/>
                </a:solidFill>
                <a:latin typeface="Times New Roman" panose="02020603050405020304" pitchFamily="18" charset="0"/>
                <a:cs typeface="Times New Roman" panose="02020603050405020304" pitchFamily="18" charset="0"/>
              </a:rPr>
              <a:t>та документів </a:t>
            </a:r>
            <a:r>
              <a:rPr lang="uk-UA" noProof="1" smtClean="0">
                <a:solidFill>
                  <a:schemeClr val="tx1"/>
                </a:solidFill>
                <a:latin typeface="Times New Roman" panose="02020603050405020304" pitchFamily="18" charset="0"/>
                <a:cs typeface="Times New Roman" panose="02020603050405020304" pitchFamily="18" charset="0"/>
              </a:rPr>
              <a:t>(текстів виступів, проектів пропозицій, передбачуваних підсумкових документів). Вирішення цього завдання завершує змістовну частину підготовки до переговорів. Письмова форма викладу хороша тим, що змушує відточувати точність формулювань, логіку пропозицій, обґрунтованість рішень, що позитивно позначиться на ході ведення переговорів.</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40863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16632"/>
            <a:ext cx="8712968" cy="2862322"/>
          </a:xfrm>
          <a:prstGeom prst="rect">
            <a:avLst/>
          </a:prstGeom>
        </p:spPr>
        <p:txBody>
          <a:bodyPr wrap="square">
            <a:spAutoFit/>
          </a:bodyPr>
          <a:lstStyle/>
          <a:p>
            <a:pPr algn="just"/>
            <a:endParaRPr lang="uk-UA" noProof="1" smtClean="0">
              <a:solidFill>
                <a:schemeClr val="tx1"/>
              </a:solidFill>
            </a:endParaRPr>
          </a:p>
          <a:p>
            <a:pPr algn="just"/>
            <a:r>
              <a:rPr lang="uk-UA" noProof="1" smtClean="0">
                <a:latin typeface="Times New Roman" panose="02020603050405020304" pitchFamily="18" charset="0"/>
                <a:cs typeface="Times New Roman" panose="02020603050405020304" pitchFamily="18" charset="0"/>
              </a:rPr>
              <a:t>Уточнюється:</a:t>
            </a:r>
          </a:p>
          <a:p>
            <a:pPr algn="just"/>
            <a:r>
              <a:rPr lang="uk-UA" noProof="1" smtClean="0">
                <a:solidFill>
                  <a:schemeClr val="tx1"/>
                </a:solidFill>
                <a:latin typeface="Times New Roman" panose="02020603050405020304" pitchFamily="18" charset="0"/>
                <a:cs typeface="Times New Roman" panose="02020603050405020304" pitchFamily="18" charset="0"/>
              </a:rPr>
              <a:t>порядок денний; </a:t>
            </a:r>
          </a:p>
          <a:p>
            <a:pPr algn="just"/>
            <a:r>
              <a:rPr lang="uk-UA" noProof="1" smtClean="0">
                <a:solidFill>
                  <a:schemeClr val="tx1"/>
                </a:solidFill>
                <a:latin typeface="Times New Roman" panose="02020603050405020304" pitchFamily="18" charset="0"/>
                <a:cs typeface="Times New Roman" panose="02020603050405020304" pitchFamily="18" charset="0"/>
              </a:rPr>
              <a:t> тимчасові рамки як окремих зустрічей, так і самого переговорного процесу; </a:t>
            </a:r>
          </a:p>
          <a:p>
            <a:pPr algn="just"/>
            <a:r>
              <a:rPr lang="uk-UA" noProof="1" smtClean="0">
                <a:solidFill>
                  <a:schemeClr val="tx1"/>
                </a:solidFill>
                <a:latin typeface="Times New Roman" panose="02020603050405020304" pitchFamily="18" charset="0"/>
                <a:cs typeface="Times New Roman" panose="02020603050405020304" pitchFamily="18" charset="0"/>
              </a:rPr>
              <a:t> черговість виступів опонентів; </a:t>
            </a:r>
          </a:p>
          <a:p>
            <a:pPr algn="just"/>
            <a:r>
              <a:rPr lang="uk-UA" noProof="1" smtClean="0">
                <a:solidFill>
                  <a:schemeClr val="tx1"/>
                </a:solidFill>
                <a:latin typeface="Times New Roman" panose="02020603050405020304" pitchFamily="18" charset="0"/>
                <a:cs typeface="Times New Roman" panose="02020603050405020304" pitchFamily="18" charset="0"/>
              </a:rPr>
              <a:t>порядок прийняття рішень. </a:t>
            </a:r>
          </a:p>
          <a:p>
            <a:pPr algn="just"/>
            <a:r>
              <a:rPr lang="uk-UA" noProof="1" smtClean="0">
                <a:solidFill>
                  <a:schemeClr val="tx1"/>
                </a:solidFill>
                <a:latin typeface="Times New Roman" panose="02020603050405020304" pitchFamily="18" charset="0"/>
                <a:cs typeface="Times New Roman" panose="02020603050405020304" pitchFamily="18" charset="0"/>
              </a:rPr>
              <a:t>Проведена учасниками цілеспрямована підготовка до переговорів дозволяє мінімізувати ризики їх ускладнень або зриву і розраховувати на результативність майбутнього переговорного процесу. Не варто забувати – «той, хто добре підготувався до бою, наполовину переміг». </a:t>
            </a:r>
            <a:endParaRPr lang="uk-UA" noProof="1">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51786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332656"/>
            <a:ext cx="8784976" cy="5078313"/>
          </a:xfrm>
          <a:prstGeom prst="rect">
            <a:avLst/>
          </a:prstGeom>
        </p:spPr>
        <p:txBody>
          <a:bodyPr wrap="square">
            <a:spAutoFit/>
          </a:bodyPr>
          <a:lstStyle/>
          <a:p>
            <a:pPr algn="just"/>
            <a:endParaRPr lang="uk-UA" noProof="1" smtClean="0">
              <a:solidFill>
                <a:schemeClr val="tx1"/>
              </a:solidFill>
            </a:endParaRPr>
          </a:p>
          <a:p>
            <a:pPr algn="just"/>
            <a:endParaRPr lang="uk-UA" noProof="1"/>
          </a:p>
          <a:p>
            <a:pPr algn="just"/>
            <a:r>
              <a:rPr lang="uk-UA" noProof="1" smtClean="0">
                <a:solidFill>
                  <a:schemeClr val="tx1"/>
                </a:solidFill>
              </a:rPr>
              <a:t>Процес ведення переговорів пов'язаний з прямою взаємодією опонентів і є неоднорідним за своїми завданнями. Відповідно можна виділити наступні </a:t>
            </a:r>
            <a:r>
              <a:rPr lang="uk-UA" b="1" i="1" noProof="1" smtClean="0">
                <a:solidFill>
                  <a:schemeClr val="tx1"/>
                </a:solidFill>
              </a:rPr>
              <a:t>етапи ведення переговорів</a:t>
            </a:r>
            <a:r>
              <a:rPr lang="uk-UA" noProof="1" smtClean="0">
                <a:solidFill>
                  <a:schemeClr val="tx1"/>
                </a:solidFill>
              </a:rPr>
              <a:t>: </a:t>
            </a:r>
          </a:p>
          <a:p>
            <a:pPr algn="just"/>
            <a:r>
              <a:rPr lang="uk-UA" noProof="1" smtClean="0">
                <a:solidFill>
                  <a:schemeClr val="tx1"/>
                </a:solidFill>
              </a:rPr>
              <a:t>1) уточнення інтересів і позицій сторін; </a:t>
            </a:r>
          </a:p>
          <a:p>
            <a:pPr algn="just"/>
            <a:r>
              <a:rPr lang="uk-UA" noProof="1" smtClean="0">
                <a:solidFill>
                  <a:schemeClr val="tx1"/>
                </a:solidFill>
              </a:rPr>
              <a:t>2) обговорення, що передбачає вироблення можливих варіантів вирішення проблеми; </a:t>
            </a:r>
          </a:p>
          <a:p>
            <a:pPr algn="just"/>
            <a:r>
              <a:rPr lang="uk-UA" noProof="1" smtClean="0">
                <a:solidFill>
                  <a:schemeClr val="tx1"/>
                </a:solidFill>
              </a:rPr>
              <a:t>3) досягнення угоди. </a:t>
            </a:r>
          </a:p>
          <a:p>
            <a:pPr algn="just"/>
            <a:r>
              <a:rPr lang="uk-UA" b="1" noProof="1" smtClean="0">
                <a:solidFill>
                  <a:schemeClr val="tx1"/>
                </a:solidFill>
              </a:rPr>
              <a:t>Уточнення інтересів і позицій сторін. </a:t>
            </a:r>
            <a:r>
              <a:rPr lang="uk-UA" noProof="1" smtClean="0">
                <a:solidFill>
                  <a:schemeClr val="tx1"/>
                </a:solidFill>
              </a:rPr>
              <a:t>Попередньо проведена підготовка до переговорів не означає, що сторони мають повне і адекватне уявлення про інтереси та позиції одна одної. Тому на першому етапі ведення переговорів взаємодія між опонентами полягає передусім у </a:t>
            </a:r>
            <a:r>
              <a:rPr lang="uk-UA" b="1" i="1" noProof="1" smtClean="0">
                <a:solidFill>
                  <a:schemeClr val="tx1"/>
                </a:solidFill>
              </a:rPr>
              <a:t>обміні інформацією </a:t>
            </a:r>
            <a:r>
              <a:rPr lang="uk-UA" noProof="1" smtClean="0">
                <a:solidFill>
                  <a:schemeClr val="tx1"/>
                </a:solidFill>
              </a:rPr>
              <a:t>щодо найбільш важливих спірних питань, інтересів сторін, точок зору і позицій одна одної щодо наявної проблеми. </a:t>
            </a:r>
          </a:p>
          <a:p>
            <a:pPr algn="just"/>
            <a:r>
              <a:rPr lang="uk-UA" noProof="1" smtClean="0">
                <a:solidFill>
                  <a:schemeClr val="tx1"/>
                </a:solidFill>
              </a:rPr>
              <a:t>Важливість цього етапу полягає і в тому, що він має істотне значення для </a:t>
            </a:r>
            <a:r>
              <a:rPr lang="uk-UA" b="1" i="1" noProof="1" smtClean="0">
                <a:solidFill>
                  <a:schemeClr val="tx1"/>
                </a:solidFill>
              </a:rPr>
              <a:t>формування атмосфери, </a:t>
            </a:r>
            <a:r>
              <a:rPr lang="uk-UA" noProof="1" smtClean="0">
                <a:solidFill>
                  <a:schemeClr val="tx1"/>
                </a:solidFill>
              </a:rPr>
              <a:t>в якій будуть проходити переговори. Якщо сторони не зуміли налагодити нормальні робочі відносини, то у них навряд чи є шанс досягти якихось домовленостей. </a:t>
            </a:r>
            <a:endParaRPr lang="uk-UA" noProof="1">
              <a:solidFill>
                <a:schemeClr val="tx1"/>
              </a:solidFill>
            </a:endParaRPr>
          </a:p>
        </p:txBody>
      </p:sp>
    </p:spTree>
    <p:extLst>
      <p:ext uri="{BB962C8B-B14F-4D97-AF65-F5344CB8AC3E}">
        <p14:creationId xmlns:p14="http://schemas.microsoft.com/office/powerpoint/2010/main" val="18631290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8495" y="404664"/>
            <a:ext cx="8784976" cy="4247317"/>
          </a:xfrm>
          <a:prstGeom prst="rect">
            <a:avLst/>
          </a:prstGeom>
        </p:spPr>
        <p:txBody>
          <a:bodyPr wrap="square">
            <a:spAutoFit/>
          </a:bodyPr>
          <a:lstStyle/>
          <a:p>
            <a:pPr algn="just"/>
            <a:r>
              <a:rPr lang="uk-UA" b="1" i="1" noProof="1" smtClean="0">
                <a:solidFill>
                  <a:schemeClr val="tx1"/>
                </a:solidFill>
                <a:latin typeface="Times New Roman" panose="02020603050405020304" pitchFamily="18" charset="0"/>
                <a:cs typeface="Times New Roman" panose="02020603050405020304" pitchFamily="18" charset="0"/>
              </a:rPr>
              <a:t>Елементи, що сприяють формуванню доброзичливої атмосфери в процесі ведення переговорів (Р. Фішер, С. Браун): </a:t>
            </a:r>
            <a:endParaRPr lang="uk-UA" noProof="1" smtClean="0">
              <a:solidFill>
                <a:schemeClr val="tx1"/>
              </a:solidFill>
              <a:latin typeface="Times New Roman" panose="02020603050405020304" pitchFamily="18" charset="0"/>
              <a:cs typeface="Times New Roman" panose="02020603050405020304" pitchFamily="18" charset="0"/>
            </a:endParaRPr>
          </a:p>
          <a:p>
            <a:pPr algn="just"/>
            <a:r>
              <a:rPr lang="uk-UA" noProof="1" smtClean="0">
                <a:solidFill>
                  <a:schemeClr val="tx1"/>
                </a:solidFill>
                <a:latin typeface="Times New Roman" panose="02020603050405020304" pitchFamily="18" charset="0"/>
                <a:cs typeface="Times New Roman" panose="02020603050405020304" pitchFamily="18" charset="0"/>
              </a:rPr>
              <a:t>1. </a:t>
            </a:r>
            <a:r>
              <a:rPr lang="uk-UA" b="1" i="1" noProof="1" smtClean="0">
                <a:solidFill>
                  <a:schemeClr val="tx1"/>
                </a:solidFill>
                <a:latin typeface="Times New Roman" panose="02020603050405020304" pitchFamily="18" charset="0"/>
                <a:cs typeface="Times New Roman" panose="02020603050405020304" pitchFamily="18" charset="0"/>
              </a:rPr>
              <a:t>Раціональність. </a:t>
            </a:r>
            <a:r>
              <a:rPr lang="uk-UA" noProof="1" smtClean="0">
                <a:solidFill>
                  <a:schemeClr val="tx1"/>
                </a:solidFill>
                <a:latin typeface="Times New Roman" panose="02020603050405020304" pitchFamily="18" charset="0"/>
                <a:cs typeface="Times New Roman" panose="02020603050405020304" pitchFamily="18" charset="0"/>
              </a:rPr>
              <a:t>Необхідно зберігати спокій, навіть якщо інша сторона проявляє емоції. Будь-яка нестриманість руйнівним чином діє на взаємини сторін. </a:t>
            </a:r>
          </a:p>
          <a:p>
            <a:pPr algn="just"/>
            <a:r>
              <a:rPr lang="uk-UA" noProof="1" smtClean="0">
                <a:solidFill>
                  <a:schemeClr val="tx1"/>
                </a:solidFill>
                <a:latin typeface="Times New Roman" panose="02020603050405020304" pitchFamily="18" charset="0"/>
                <a:cs typeface="Times New Roman" panose="02020603050405020304" pitchFamily="18" charset="0"/>
              </a:rPr>
              <a:t>2. </a:t>
            </a:r>
            <a:r>
              <a:rPr lang="uk-UA" b="1" i="1" noProof="1" smtClean="0">
                <a:solidFill>
                  <a:schemeClr val="tx1"/>
                </a:solidFill>
                <a:latin typeface="Times New Roman" panose="02020603050405020304" pitchFamily="18" charset="0"/>
                <a:cs typeface="Times New Roman" panose="02020603050405020304" pitchFamily="18" charset="0"/>
              </a:rPr>
              <a:t>Розуміння. </a:t>
            </a:r>
            <a:r>
              <a:rPr lang="uk-UA" noProof="1" smtClean="0">
                <a:solidFill>
                  <a:schemeClr val="tx1"/>
                </a:solidFill>
                <a:latin typeface="Times New Roman" panose="02020603050405020304" pitchFamily="18" charset="0"/>
                <a:cs typeface="Times New Roman" panose="02020603050405020304" pitchFamily="18" charset="0"/>
              </a:rPr>
              <a:t>Постарайтеся зрозуміти опонента. Зневага до його точки зору обмежує можливість досягнення угоди. </a:t>
            </a:r>
          </a:p>
          <a:p>
            <a:pPr algn="just"/>
            <a:r>
              <a:rPr lang="uk-UA" noProof="1" smtClean="0">
                <a:solidFill>
                  <a:schemeClr val="tx1"/>
                </a:solidFill>
                <a:latin typeface="Times New Roman" panose="02020603050405020304" pitchFamily="18" charset="0"/>
                <a:cs typeface="Times New Roman" panose="02020603050405020304" pitchFamily="18" charset="0"/>
              </a:rPr>
              <a:t>3. </a:t>
            </a:r>
            <a:r>
              <a:rPr lang="uk-UA" b="1" i="1" noProof="1" smtClean="0">
                <a:solidFill>
                  <a:schemeClr val="tx1"/>
                </a:solidFill>
                <a:latin typeface="Times New Roman" panose="02020603050405020304" pitchFamily="18" charset="0"/>
                <a:cs typeface="Times New Roman" panose="02020603050405020304" pitchFamily="18" charset="0"/>
              </a:rPr>
              <a:t>Спілкування. </a:t>
            </a:r>
            <a:r>
              <a:rPr lang="uk-UA" noProof="1" smtClean="0">
                <a:solidFill>
                  <a:schemeClr val="tx1"/>
                </a:solidFill>
                <a:latin typeface="Times New Roman" panose="02020603050405020304" pitchFamily="18" charset="0"/>
                <a:cs typeface="Times New Roman" panose="02020603050405020304" pitchFamily="18" charset="0"/>
              </a:rPr>
              <a:t>Прямі контакти завжди можуть бути використані для поліпшення відносин між опонентами. </a:t>
            </a:r>
          </a:p>
          <a:p>
            <a:pPr algn="just"/>
            <a:r>
              <a:rPr lang="uk-UA" noProof="1" smtClean="0">
                <a:solidFill>
                  <a:schemeClr val="tx1"/>
                </a:solidFill>
                <a:latin typeface="Times New Roman" panose="02020603050405020304" pitchFamily="18" charset="0"/>
                <a:cs typeface="Times New Roman" panose="02020603050405020304" pitchFamily="18" charset="0"/>
              </a:rPr>
              <a:t>4. </a:t>
            </a:r>
            <a:r>
              <a:rPr lang="uk-UA" b="1" i="1" noProof="1" smtClean="0">
                <a:solidFill>
                  <a:schemeClr val="tx1"/>
                </a:solidFill>
                <a:latin typeface="Times New Roman" panose="02020603050405020304" pitchFamily="18" charset="0"/>
                <a:cs typeface="Times New Roman" panose="02020603050405020304" pitchFamily="18" charset="0"/>
              </a:rPr>
              <a:t>Достовірність. </a:t>
            </a:r>
            <a:r>
              <a:rPr lang="uk-UA" noProof="1" smtClean="0">
                <a:solidFill>
                  <a:schemeClr val="tx1"/>
                </a:solidFill>
                <a:latin typeface="Times New Roman" panose="02020603050405020304" pitchFamily="18" charset="0"/>
                <a:cs typeface="Times New Roman" panose="02020603050405020304" pitchFamily="18" charset="0"/>
              </a:rPr>
              <a:t>Уникайте використання неправдивої інформації. </a:t>
            </a:r>
          </a:p>
          <a:p>
            <a:pPr algn="just"/>
            <a:r>
              <a:rPr lang="uk-UA" noProof="1" smtClean="0">
                <a:solidFill>
                  <a:schemeClr val="tx1"/>
                </a:solidFill>
                <a:latin typeface="Times New Roman" panose="02020603050405020304" pitchFamily="18" charset="0"/>
                <a:cs typeface="Times New Roman" panose="02020603050405020304" pitchFamily="18" charset="0"/>
              </a:rPr>
              <a:t>5. </a:t>
            </a:r>
            <a:r>
              <a:rPr lang="uk-UA" b="1" i="1" noProof="1" smtClean="0">
                <a:solidFill>
                  <a:schemeClr val="tx1"/>
                </a:solidFill>
                <a:latin typeface="Times New Roman" panose="02020603050405020304" pitchFamily="18" charset="0"/>
                <a:cs typeface="Times New Roman" panose="02020603050405020304" pitchFamily="18" charset="0"/>
              </a:rPr>
              <a:t>Уникання повчального тону. </a:t>
            </a:r>
            <a:r>
              <a:rPr lang="uk-UA" noProof="1" smtClean="0">
                <a:solidFill>
                  <a:schemeClr val="tx1"/>
                </a:solidFill>
                <a:latin typeface="Times New Roman" panose="02020603050405020304" pitchFamily="18" charset="0"/>
                <a:cs typeface="Times New Roman" panose="02020603050405020304" pitchFamily="18" charset="0"/>
              </a:rPr>
              <a:t>Зневажливі інтонації, менторський тон, безапеляційність висловлювань трактуються як демонстрація переваги, прояв неповаги і викликають роздратування. </a:t>
            </a:r>
          </a:p>
          <a:p>
            <a:pPr algn="just"/>
            <a:r>
              <a:rPr lang="uk-UA" noProof="1" smtClean="0">
                <a:solidFill>
                  <a:schemeClr val="tx1"/>
                </a:solidFill>
                <a:latin typeface="Times New Roman" panose="02020603050405020304" pitchFamily="18" charset="0"/>
                <a:cs typeface="Times New Roman" panose="02020603050405020304" pitchFamily="18" charset="0"/>
              </a:rPr>
              <a:t>6. </a:t>
            </a:r>
            <a:r>
              <a:rPr lang="uk-UA" b="1" i="1" noProof="1" smtClean="0">
                <a:solidFill>
                  <a:schemeClr val="tx1"/>
                </a:solidFill>
                <a:latin typeface="Times New Roman" panose="02020603050405020304" pitchFamily="18" charset="0"/>
                <a:cs typeface="Times New Roman" panose="02020603050405020304" pitchFamily="18" charset="0"/>
              </a:rPr>
              <a:t>Відкритість до сприйняття іншої точки зору. </a:t>
            </a:r>
            <a:r>
              <a:rPr lang="uk-UA" noProof="1" smtClean="0">
                <a:solidFill>
                  <a:schemeClr val="tx1"/>
                </a:solidFill>
                <a:latin typeface="Times New Roman" panose="02020603050405020304" pitchFamily="18" charset="0"/>
                <a:cs typeface="Times New Roman" panose="02020603050405020304" pitchFamily="18" charset="0"/>
              </a:rPr>
              <a:t>Постарайтеся вникнути в суть уявлень опонента. Адже зрозуміти точку зору іншого – ще не означає погодитися з нею. А нетерпимість до поглядів опонента – це якраз вірний шлях до розриву відносин. </a:t>
            </a:r>
            <a:endParaRPr lang="uk-UA" noProof="1">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5234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260648"/>
            <a:ext cx="8784976" cy="4524315"/>
          </a:xfrm>
          <a:prstGeom prst="rect">
            <a:avLst/>
          </a:prstGeom>
        </p:spPr>
        <p:txBody>
          <a:bodyPr wrap="square">
            <a:spAutoFit/>
          </a:bodyPr>
          <a:lstStyle/>
          <a:p>
            <a:pPr algn="just"/>
            <a:r>
              <a:rPr lang="uk-UA" b="1" noProof="1" smtClean="0">
                <a:latin typeface="Times New Roman" panose="02020603050405020304" pitchFamily="18" charset="0"/>
                <a:cs typeface="Times New Roman" panose="02020603050405020304" pitchFamily="18" charset="0"/>
              </a:rPr>
              <a:t>Етап </a:t>
            </a:r>
            <a:r>
              <a:rPr lang="uk-UA" b="1" noProof="1">
                <a:latin typeface="Times New Roman" panose="02020603050405020304" pitchFamily="18" charset="0"/>
                <a:cs typeface="Times New Roman" panose="02020603050405020304" pitchFamily="18" charset="0"/>
              </a:rPr>
              <a:t>о</a:t>
            </a:r>
            <a:r>
              <a:rPr lang="uk-UA" b="1" noProof="1" smtClean="0">
                <a:solidFill>
                  <a:schemeClr val="tx1"/>
                </a:solidFill>
                <a:latin typeface="Times New Roman" panose="02020603050405020304" pitchFamily="18" charset="0"/>
                <a:cs typeface="Times New Roman" panose="02020603050405020304" pitchFamily="18" charset="0"/>
              </a:rPr>
              <a:t>бговорення </a:t>
            </a:r>
            <a:r>
              <a:rPr lang="uk-UA" noProof="1" smtClean="0">
                <a:solidFill>
                  <a:schemeClr val="tx1"/>
                </a:solidFill>
                <a:latin typeface="Times New Roman" panose="02020603050405020304" pitchFamily="18" charset="0"/>
                <a:cs typeface="Times New Roman" panose="02020603050405020304" pitchFamily="18" charset="0"/>
              </a:rPr>
              <a:t>– це другий етап ведення переговорів, найвідповідальніший і, як правило, найважчий. На цьому етапі учасники переговорів повинні </a:t>
            </a:r>
            <a:r>
              <a:rPr lang="uk-UA" b="1" i="1" noProof="1" smtClean="0">
                <a:solidFill>
                  <a:schemeClr val="tx1"/>
                </a:solidFill>
                <a:latin typeface="Times New Roman" panose="02020603050405020304" pitchFamily="18" charset="0"/>
                <a:cs typeface="Times New Roman" panose="02020603050405020304" pitchFamily="18" charset="0"/>
              </a:rPr>
              <a:t>виробити основні параметри спільного вирішення проблеми. </a:t>
            </a:r>
            <a:r>
              <a:rPr lang="uk-UA" noProof="1" smtClean="0">
                <a:solidFill>
                  <a:schemeClr val="tx1"/>
                </a:solidFill>
                <a:latin typeface="Times New Roman" panose="02020603050405020304" pitchFamily="18" charset="0"/>
                <a:cs typeface="Times New Roman" panose="02020603050405020304" pitchFamily="18" charset="0"/>
              </a:rPr>
              <a:t>Вносячи пропозиції, розкриваючи той чи інший варіант рішення і обговорюючи ці варіанти, опоненти можуть посилити або послабити власні позиції, багато в чому визначаючи цим результат переговорів. Не останню роль відіграють уміння слухати, переконувати, задавати питання, мислити творчо. Варто зупинитися детальніше на цих уміннях. </a:t>
            </a:r>
          </a:p>
          <a:p>
            <a:pPr algn="just"/>
            <a:r>
              <a:rPr lang="uk-UA" b="1" i="1" noProof="1" smtClean="0">
                <a:solidFill>
                  <a:schemeClr val="tx1"/>
                </a:solidFill>
                <a:latin typeface="Times New Roman" panose="02020603050405020304" pitchFamily="18" charset="0"/>
                <a:cs typeface="Times New Roman" panose="02020603050405020304" pitchFamily="18" charset="0"/>
              </a:rPr>
              <a:t>1. Уміння слухати </a:t>
            </a:r>
            <a:r>
              <a:rPr lang="uk-UA" noProof="1" smtClean="0">
                <a:solidFill>
                  <a:schemeClr val="tx1"/>
                </a:solidFill>
                <a:latin typeface="Times New Roman" panose="02020603050405020304" pitchFamily="18" charset="0"/>
                <a:cs typeface="Times New Roman" panose="02020603050405020304" pitchFamily="18" charset="0"/>
              </a:rPr>
              <a:t>лежить в основі будь-яких переговорів. Часто опоненти впевнені, що вони адекватно зрозуміють один одного, не докладаючи особливих зусиль. Однак слухання – це дуже непросте мистецтво. Для адекватного сприйняття і розуміння інформації учасники переговорів мають опанувати прийоми нерефлексивного і рефлексивного слухання. </a:t>
            </a:r>
          </a:p>
          <a:p>
            <a:pPr algn="just"/>
            <a:r>
              <a:rPr lang="uk-UA" b="1" i="1" noProof="1" smtClean="0">
                <a:solidFill>
                  <a:schemeClr val="tx1"/>
                </a:solidFill>
                <a:latin typeface="Times New Roman" panose="02020603050405020304" pitchFamily="18" charset="0"/>
                <a:cs typeface="Times New Roman" panose="02020603050405020304" pitchFamily="18" charset="0"/>
              </a:rPr>
              <a:t>2. Уміння переконувати </a:t>
            </a:r>
            <a:r>
              <a:rPr lang="uk-UA" noProof="1" smtClean="0">
                <a:solidFill>
                  <a:schemeClr val="tx1"/>
                </a:solidFill>
                <a:latin typeface="Times New Roman" panose="02020603050405020304" pitchFamily="18" charset="0"/>
                <a:cs typeface="Times New Roman" panose="02020603050405020304" pitchFamily="18" charset="0"/>
              </a:rPr>
              <a:t>необхідне для того, щоб домогтися згоди опонента з висловленою точкою зору. Характерною особливістю переконання є те, що воно звернене передусім до розуму людини і здійснюється за допомогою аргументації, тобто системи тверджень, призначених для обгрунтування або спростування будь-якої думки. </a:t>
            </a:r>
            <a:endParaRPr lang="uk-UA" noProof="1">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17073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58847"/>
            <a:ext cx="8856984" cy="3693319"/>
          </a:xfrm>
          <a:prstGeom prst="rect">
            <a:avLst/>
          </a:prstGeom>
        </p:spPr>
        <p:txBody>
          <a:bodyPr wrap="square">
            <a:spAutoFit/>
          </a:bodyPr>
          <a:lstStyle/>
          <a:p>
            <a:pPr algn="just"/>
            <a:r>
              <a:rPr lang="uk-UA" b="1" i="1" noProof="1" smtClean="0">
                <a:solidFill>
                  <a:schemeClr val="tx1"/>
                </a:solidFill>
                <a:latin typeface="Times New Roman" panose="02020603050405020304" pitchFamily="18" charset="0"/>
                <a:cs typeface="Times New Roman" panose="02020603050405020304" pitchFamily="18" charset="0"/>
              </a:rPr>
              <a:t>Методи аргументації</a:t>
            </a:r>
            <a:r>
              <a:rPr lang="uk-UA" noProof="1" smtClean="0">
                <a:solidFill>
                  <a:schemeClr val="tx1"/>
                </a:solidFill>
                <a:latin typeface="Times New Roman" panose="02020603050405020304" pitchFamily="18" charset="0"/>
                <a:cs typeface="Times New Roman" panose="02020603050405020304" pitchFamily="18" charset="0"/>
              </a:rPr>
              <a:t>: </a:t>
            </a:r>
          </a:p>
          <a:p>
            <a:pPr algn="just"/>
            <a:r>
              <a:rPr lang="uk-UA" noProof="1" smtClean="0">
                <a:solidFill>
                  <a:schemeClr val="tx1"/>
                </a:solidFill>
                <a:latin typeface="Times New Roman" panose="02020603050405020304" pitchFamily="18" charset="0"/>
                <a:cs typeface="Times New Roman" panose="02020603050405020304" pitchFamily="18" charset="0"/>
              </a:rPr>
              <a:t>1) </a:t>
            </a:r>
            <a:r>
              <a:rPr lang="uk-UA" b="1" i="1" noProof="1" smtClean="0">
                <a:solidFill>
                  <a:schemeClr val="tx1"/>
                </a:solidFill>
                <a:latin typeface="Times New Roman" panose="02020603050405020304" pitchFamily="18" charset="0"/>
                <a:cs typeface="Times New Roman" panose="02020603050405020304" pitchFamily="18" charset="0"/>
              </a:rPr>
              <a:t>фундаментальний </a:t>
            </a:r>
            <a:r>
              <a:rPr lang="uk-UA" noProof="1" smtClean="0">
                <a:solidFill>
                  <a:schemeClr val="tx1"/>
                </a:solidFill>
                <a:latin typeface="Times New Roman" panose="02020603050405020304" pitchFamily="18" charset="0"/>
                <a:cs typeface="Times New Roman" panose="02020603050405020304" pitchFamily="18" charset="0"/>
              </a:rPr>
              <a:t>– виклад фактів і конкретних відомостей; </a:t>
            </a:r>
          </a:p>
          <a:p>
            <a:pPr algn="just"/>
            <a:r>
              <a:rPr lang="uk-UA" noProof="1" smtClean="0">
                <a:solidFill>
                  <a:schemeClr val="tx1"/>
                </a:solidFill>
                <a:latin typeface="Times New Roman" panose="02020603050405020304" pitchFamily="18" charset="0"/>
                <a:cs typeface="Times New Roman" panose="02020603050405020304" pitchFamily="18" charset="0"/>
              </a:rPr>
              <a:t>2) </a:t>
            </a:r>
            <a:r>
              <a:rPr lang="uk-UA" b="1" i="1" noProof="1" smtClean="0">
                <a:solidFill>
                  <a:schemeClr val="tx1"/>
                </a:solidFill>
                <a:latin typeface="Times New Roman" panose="02020603050405020304" pitchFamily="18" charset="0"/>
                <a:cs typeface="Times New Roman" panose="02020603050405020304" pitchFamily="18" charset="0"/>
              </a:rPr>
              <a:t>метод протиріччя </a:t>
            </a:r>
            <a:r>
              <a:rPr lang="uk-UA" noProof="1" smtClean="0">
                <a:solidFill>
                  <a:schemeClr val="tx1"/>
                </a:solidFill>
                <a:latin typeface="Times New Roman" panose="02020603050405020304" pitchFamily="18" charset="0"/>
                <a:cs typeface="Times New Roman" panose="02020603050405020304" pitchFamily="18" charset="0"/>
              </a:rPr>
              <a:t>– заснований на виявленні суперечностей у міркуваннях опонента; </a:t>
            </a:r>
          </a:p>
          <a:p>
            <a:pPr algn="just"/>
            <a:r>
              <a:rPr lang="uk-UA" noProof="1" smtClean="0">
                <a:solidFill>
                  <a:schemeClr val="tx1"/>
                </a:solidFill>
                <a:latin typeface="Times New Roman" panose="02020603050405020304" pitchFamily="18" charset="0"/>
                <a:cs typeface="Times New Roman" panose="02020603050405020304" pitchFamily="18" charset="0"/>
              </a:rPr>
              <a:t>3) </a:t>
            </a:r>
            <a:r>
              <a:rPr lang="uk-UA" b="1" i="1" noProof="1" smtClean="0">
                <a:solidFill>
                  <a:schemeClr val="tx1"/>
                </a:solidFill>
                <a:latin typeface="Times New Roman" panose="02020603050405020304" pitchFamily="18" charset="0"/>
                <a:cs typeface="Times New Roman" panose="02020603050405020304" pitchFamily="18" charset="0"/>
              </a:rPr>
              <a:t>метод формулювання висновків </a:t>
            </a:r>
            <a:r>
              <a:rPr lang="uk-UA" noProof="1" smtClean="0">
                <a:solidFill>
                  <a:schemeClr val="tx1"/>
                </a:solidFill>
                <a:latin typeface="Times New Roman" panose="02020603050405020304" pitchFamily="18" charset="0"/>
                <a:cs typeface="Times New Roman" panose="02020603050405020304" pitchFamily="18" charset="0"/>
              </a:rPr>
              <a:t>– заснований на точній аргументації, яка за допомогою власних висновків веде до бажаного підсумку; </a:t>
            </a:r>
          </a:p>
          <a:p>
            <a:pPr algn="just"/>
            <a:r>
              <a:rPr lang="uk-UA" noProof="1" smtClean="0">
                <a:solidFill>
                  <a:schemeClr val="tx1"/>
                </a:solidFill>
                <a:latin typeface="Times New Roman" panose="02020603050405020304" pitchFamily="18" charset="0"/>
                <a:cs typeface="Times New Roman" panose="02020603050405020304" pitchFamily="18" charset="0"/>
              </a:rPr>
              <a:t>4) </a:t>
            </a:r>
            <a:r>
              <a:rPr lang="uk-UA" b="1" i="1" noProof="1" smtClean="0">
                <a:solidFill>
                  <a:schemeClr val="tx1"/>
                </a:solidFill>
                <a:latin typeface="Times New Roman" panose="02020603050405020304" pitchFamily="18" charset="0"/>
                <a:cs typeface="Times New Roman" panose="02020603050405020304" pitchFamily="18" charset="0"/>
              </a:rPr>
              <a:t>метод порівняння </a:t>
            </a:r>
            <a:r>
              <a:rPr lang="uk-UA" noProof="1" smtClean="0">
                <a:solidFill>
                  <a:schemeClr val="tx1"/>
                </a:solidFill>
                <a:latin typeface="Times New Roman" panose="02020603050405020304" pitchFamily="18" charset="0"/>
                <a:cs typeface="Times New Roman" panose="02020603050405020304" pitchFamily="18" charset="0"/>
              </a:rPr>
              <a:t>– додає міркуванням яскравості, робить їх більш зримими; </a:t>
            </a:r>
          </a:p>
          <a:p>
            <a:pPr algn="just"/>
            <a:r>
              <a:rPr lang="uk-UA" noProof="1" smtClean="0">
                <a:solidFill>
                  <a:schemeClr val="tx1"/>
                </a:solidFill>
                <a:latin typeface="Times New Roman" panose="02020603050405020304" pitchFamily="18" charset="0"/>
                <a:cs typeface="Times New Roman" panose="02020603050405020304" pitchFamily="18" charset="0"/>
              </a:rPr>
              <a:t>5) </a:t>
            </a:r>
            <a:r>
              <a:rPr lang="uk-UA" b="1" i="1" noProof="1" smtClean="0">
                <a:solidFill>
                  <a:schemeClr val="tx1"/>
                </a:solidFill>
                <a:latin typeface="Times New Roman" panose="02020603050405020304" pitchFamily="18" charset="0"/>
                <a:cs typeface="Times New Roman" panose="02020603050405020304" pitchFamily="18" charset="0"/>
              </a:rPr>
              <a:t>метод «так ..., але» </a:t>
            </a:r>
            <a:r>
              <a:rPr lang="uk-UA" noProof="1" smtClean="0">
                <a:solidFill>
                  <a:schemeClr val="tx1"/>
                </a:solidFill>
                <a:latin typeface="Times New Roman" panose="02020603050405020304" pitchFamily="18" charset="0"/>
                <a:cs typeface="Times New Roman" panose="02020603050405020304" pitchFamily="18" charset="0"/>
              </a:rPr>
              <a:t>використовується у тому випадку, якщо опонент акцентує увагу або тільки на перевагах, або тільки на слабких сторонах обговорюваного варіанта вирішення проблеми. Метод дозволяє спочатку погодитися з твердженням, а потім заперечити його, що дає хороший психологічний ефект; </a:t>
            </a:r>
          </a:p>
          <a:p>
            <a:pPr algn="just"/>
            <a:r>
              <a:rPr lang="uk-UA" noProof="1" smtClean="0">
                <a:solidFill>
                  <a:schemeClr val="tx1"/>
                </a:solidFill>
                <a:latin typeface="Times New Roman" panose="02020603050405020304" pitchFamily="18" charset="0"/>
                <a:cs typeface="Times New Roman" panose="02020603050405020304" pitchFamily="18" charset="0"/>
              </a:rPr>
              <a:t>6) </a:t>
            </a:r>
            <a:r>
              <a:rPr lang="uk-UA" b="1" i="1" noProof="1" smtClean="0">
                <a:solidFill>
                  <a:schemeClr val="tx1"/>
                </a:solidFill>
                <a:latin typeface="Times New Roman" panose="02020603050405020304" pitchFamily="18" charset="0"/>
                <a:cs typeface="Times New Roman" panose="02020603050405020304" pitchFamily="18" charset="0"/>
              </a:rPr>
              <a:t>метод підхоплення репліки </a:t>
            </a:r>
            <a:r>
              <a:rPr lang="uk-UA" noProof="1" smtClean="0">
                <a:solidFill>
                  <a:schemeClr val="tx1"/>
                </a:solidFill>
                <a:latin typeface="Times New Roman" panose="02020603050405020304" pitchFamily="18" charset="0"/>
                <a:cs typeface="Times New Roman" panose="02020603050405020304" pitchFamily="18" charset="0"/>
              </a:rPr>
              <a:t>– передбачає вміння застосувати репліку опонента з метою посилення власної аргументації. </a:t>
            </a:r>
            <a:endParaRPr lang="uk-UA" noProof="1">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4569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88640"/>
            <a:ext cx="8928992" cy="6192688"/>
          </a:xfrm>
        </p:spPr>
        <p:txBody>
          <a:bodyPr/>
          <a:lstStyle/>
          <a:p>
            <a:pPr marL="0" indent="0" algn="just">
              <a:buNone/>
            </a:pPr>
            <a:r>
              <a:rPr lang="uk-UA" dirty="0" smtClean="0">
                <a:latin typeface="Times New Roman" panose="02020603050405020304" pitchFamily="18" charset="0"/>
                <a:cs typeface="Times New Roman" panose="02020603050405020304" pitchFamily="18" charset="0"/>
              </a:rPr>
              <a:t>          Але, мабуть, першим у тому значенні, якого ми надаємо цьому слову, поняття «дипломатія» стало вживатися Франсуа </a:t>
            </a:r>
            <a:r>
              <a:rPr lang="uk-UA" dirty="0" err="1" smtClean="0">
                <a:latin typeface="Times New Roman" panose="02020603050405020304" pitchFamily="18" charset="0"/>
                <a:cs typeface="Times New Roman" panose="02020603050405020304" pitchFamily="18" charset="0"/>
              </a:rPr>
              <a:t>Кальєром</a:t>
            </a:r>
            <a:r>
              <a:rPr lang="uk-UA" dirty="0" smtClean="0">
                <a:latin typeface="Times New Roman" panose="02020603050405020304" pitchFamily="18" charset="0"/>
                <a:cs typeface="Times New Roman" panose="02020603050405020304" pitchFamily="18" charset="0"/>
              </a:rPr>
              <a:t> — французьким дипломатом, що жив у </a:t>
            </a:r>
            <a:r>
              <a:rPr lang="en-US" dirty="0" smtClean="0">
                <a:latin typeface="Times New Roman" panose="02020603050405020304" pitchFamily="18" charset="0"/>
                <a:cs typeface="Times New Roman" panose="02020603050405020304" pitchFamily="18" charset="0"/>
              </a:rPr>
              <a:t>XVIII </a:t>
            </a:r>
            <a:r>
              <a:rPr lang="uk-UA" dirty="0" smtClean="0">
                <a:latin typeface="Times New Roman" panose="02020603050405020304" pitchFamily="18" charset="0"/>
                <a:cs typeface="Times New Roman" panose="02020603050405020304" pitchFamily="18" charset="0"/>
              </a:rPr>
              <a:t>ст.; основоположником навчання мистецтва ведення переговорів. Він був послом Людовика </a:t>
            </a:r>
            <a:r>
              <a:rPr lang="en-US" dirty="0" smtClean="0">
                <a:latin typeface="Times New Roman" panose="02020603050405020304" pitchFamily="18" charset="0"/>
                <a:cs typeface="Times New Roman" panose="02020603050405020304" pitchFamily="18" charset="0"/>
              </a:rPr>
              <a:t>XIV </a:t>
            </a:r>
            <a:r>
              <a:rPr lang="uk-UA" dirty="0" smtClean="0">
                <a:latin typeface="Times New Roman" panose="02020603050405020304" pitchFamily="18" charset="0"/>
                <a:cs typeface="Times New Roman" panose="02020603050405020304" pitchFamily="18" charset="0"/>
              </a:rPr>
              <a:t>в декількох європейський країнах, учасником важливих і успішних переговорів. У 1716 р. Ф. </a:t>
            </a:r>
            <a:r>
              <a:rPr lang="uk-UA" dirty="0" err="1" smtClean="0">
                <a:latin typeface="Times New Roman" panose="02020603050405020304" pitchFamily="18" charset="0"/>
                <a:cs typeface="Times New Roman" panose="02020603050405020304" pitchFamily="18" charset="0"/>
              </a:rPr>
              <a:t>Кальєр</a:t>
            </a:r>
            <a:r>
              <a:rPr lang="uk-UA" dirty="0" smtClean="0">
                <a:latin typeface="Times New Roman" panose="02020603050405020304" pitchFamily="18" charset="0"/>
                <a:cs typeface="Times New Roman" panose="02020603050405020304" pitchFamily="18" charset="0"/>
              </a:rPr>
              <a:t> опублікував книгу «Способи ведення </a:t>
            </a:r>
            <a:r>
              <a:rPr lang="uk-UA" dirty="0" smtClean="0">
                <a:latin typeface="Times New Roman" panose="02020603050405020304" pitchFamily="18" charset="0"/>
                <a:cs typeface="Times New Roman" panose="02020603050405020304" pitchFamily="18" charset="0"/>
              </a:rPr>
              <a:t>переговорів з монархами». </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82583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88640"/>
            <a:ext cx="8712968" cy="2862322"/>
          </a:xfrm>
          <a:prstGeom prst="rect">
            <a:avLst/>
          </a:prstGeom>
        </p:spPr>
        <p:txBody>
          <a:bodyPr wrap="square">
            <a:spAutoFit/>
          </a:bodyPr>
          <a:lstStyle/>
          <a:p>
            <a:pPr algn="just"/>
            <a:r>
              <a:rPr lang="uk-UA" b="1" i="1" noProof="1" smtClean="0">
                <a:solidFill>
                  <a:schemeClr val="tx1"/>
                </a:solidFill>
                <a:latin typeface="Times New Roman" panose="02020603050405020304" pitchFamily="18" charset="0"/>
                <a:cs typeface="Times New Roman" panose="02020603050405020304" pitchFamily="18" charset="0"/>
              </a:rPr>
              <a:t>3. Уміння задавати питання </a:t>
            </a:r>
            <a:r>
              <a:rPr lang="uk-UA" noProof="1" smtClean="0">
                <a:solidFill>
                  <a:schemeClr val="tx1"/>
                </a:solidFill>
                <a:latin typeface="Times New Roman" panose="02020603050405020304" pitchFamily="18" charset="0"/>
                <a:cs typeface="Times New Roman" panose="02020603050405020304" pitchFamily="18" charset="0"/>
              </a:rPr>
              <a:t>– не менш важлива складова ефективного обговорення пропозицій сторін. Правильно поставлене запитання дозволяє уточнити точку зору опонента, отримати від нього додаткову інформацію, активізувати процес обговорення, направити дискусію у потрібне русло. </a:t>
            </a:r>
          </a:p>
          <a:p>
            <a:pPr algn="just"/>
            <a:r>
              <a:rPr lang="uk-UA" noProof="1" smtClean="0">
                <a:solidFill>
                  <a:schemeClr val="tx1"/>
                </a:solidFill>
                <a:latin typeface="Times New Roman" panose="02020603050405020304" pitchFamily="18" charset="0"/>
                <a:cs typeface="Times New Roman" panose="02020603050405020304" pitchFamily="18" charset="0"/>
              </a:rPr>
              <a:t>Нагадаємо, що існують закриті і відкриті, інформаційні, дзеркальні і естафетні питання. Найчастіше виділяють такі види питань: </a:t>
            </a:r>
          </a:p>
          <a:p>
            <a:pPr algn="just"/>
            <a:r>
              <a:rPr lang="uk-UA" b="1" i="1" noProof="1" smtClean="0">
                <a:solidFill>
                  <a:schemeClr val="tx1"/>
                </a:solidFill>
                <a:latin typeface="Times New Roman" panose="02020603050405020304" pitchFamily="18" charset="0"/>
                <a:cs typeface="Times New Roman" panose="02020603050405020304" pitchFamily="18" charset="0"/>
              </a:rPr>
              <a:t>4. Уміння мислити творчо. </a:t>
            </a:r>
            <a:r>
              <a:rPr lang="uk-UA" noProof="1" smtClean="0">
                <a:solidFill>
                  <a:schemeClr val="tx1"/>
                </a:solidFill>
                <a:latin typeface="Times New Roman" panose="02020603050405020304" pitchFamily="18" charset="0"/>
                <a:cs typeface="Times New Roman" panose="02020603050405020304" pitchFamily="18" charset="0"/>
              </a:rPr>
              <a:t>Всі зусилля сторін у процесі обговорення пропозицій щодо розроблення можливих варіантів вирішення проблеми можуть обернутися крахом, якщо опоненти самі створюють перешкоди на цьому шляху. Проблема полягає в тому, що люди нерідко схильні до </a:t>
            </a:r>
            <a:r>
              <a:rPr lang="uk-UA" b="1" i="1" noProof="1" smtClean="0">
                <a:solidFill>
                  <a:schemeClr val="tx1"/>
                </a:solidFill>
                <a:latin typeface="Times New Roman" panose="02020603050405020304" pitchFamily="18" charset="0"/>
                <a:cs typeface="Times New Roman" panose="02020603050405020304" pitchFamily="18" charset="0"/>
              </a:rPr>
              <a:t>шаблонного </a:t>
            </a:r>
            <a:r>
              <a:rPr lang="uk-UA" noProof="1" smtClean="0">
                <a:solidFill>
                  <a:schemeClr val="tx1"/>
                </a:solidFill>
                <a:latin typeface="Times New Roman" panose="02020603050405020304" pitchFamily="18" charset="0"/>
                <a:cs typeface="Times New Roman" panose="02020603050405020304" pitchFamily="18" charset="0"/>
              </a:rPr>
              <a:t>мислення. </a:t>
            </a:r>
            <a:endParaRPr lang="uk-UA" noProof="1">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95717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332656"/>
            <a:ext cx="8712968" cy="3693319"/>
          </a:xfrm>
          <a:prstGeom prst="rect">
            <a:avLst/>
          </a:prstGeom>
        </p:spPr>
        <p:txBody>
          <a:bodyPr wrap="square">
            <a:spAutoFit/>
          </a:bodyPr>
          <a:lstStyle/>
          <a:p>
            <a:pPr algn="just"/>
            <a:r>
              <a:rPr lang="uk-UA" b="1" i="1" noProof="1" smtClean="0">
                <a:solidFill>
                  <a:schemeClr val="tx1"/>
                </a:solidFill>
              </a:rPr>
              <a:t>Типові помилки, що сковують творче мислення опонентів: </a:t>
            </a:r>
            <a:endParaRPr lang="uk-UA" noProof="1" smtClean="0">
              <a:solidFill>
                <a:schemeClr val="tx1"/>
              </a:solidFill>
            </a:endParaRPr>
          </a:p>
          <a:p>
            <a:pPr algn="just"/>
            <a:r>
              <a:rPr lang="uk-UA" noProof="1" smtClean="0">
                <a:solidFill>
                  <a:schemeClr val="tx1"/>
                </a:solidFill>
              </a:rPr>
              <a:t>1. </a:t>
            </a:r>
            <a:r>
              <a:rPr lang="uk-UA" b="1" i="1" noProof="1" smtClean="0">
                <a:solidFill>
                  <a:schemeClr val="tx1"/>
                </a:solidFill>
              </a:rPr>
              <a:t>Передчасне судження. </a:t>
            </a:r>
            <a:r>
              <a:rPr lang="uk-UA" noProof="1" smtClean="0">
                <a:solidFill>
                  <a:schemeClr val="tx1"/>
                </a:solidFill>
              </a:rPr>
              <a:t>Критичний настрій і попередні оцінки звужують поле зору, обмежуючи кількість пропонованих варіантів. Безліч переговорів могло б мати кращий результат, якби їх учасники не відкидали відразу чужі ідеї. </a:t>
            </a:r>
          </a:p>
          <a:p>
            <a:pPr algn="just"/>
            <a:r>
              <a:rPr lang="uk-UA" noProof="1" smtClean="0">
                <a:solidFill>
                  <a:schemeClr val="tx1"/>
                </a:solidFill>
              </a:rPr>
              <a:t>2. </a:t>
            </a:r>
            <a:r>
              <a:rPr lang="uk-UA" b="1" i="1" noProof="1" smtClean="0">
                <a:solidFill>
                  <a:schemeClr val="tx1"/>
                </a:solidFill>
              </a:rPr>
              <a:t>Пошук єдиного варіанту. </a:t>
            </a:r>
            <a:r>
              <a:rPr lang="uk-UA" noProof="1" smtClean="0">
                <a:solidFill>
                  <a:schemeClr val="tx1"/>
                </a:solidFill>
              </a:rPr>
              <a:t>Оскільки в основу угоди ляже якесь одне рішення, сторони з самого початку прагнуть знайти цей єдиний варіант. </a:t>
            </a:r>
          </a:p>
          <a:p>
            <a:pPr algn="just"/>
            <a:r>
              <a:rPr lang="uk-UA" noProof="1" smtClean="0">
                <a:solidFill>
                  <a:schemeClr val="tx1"/>
                </a:solidFill>
              </a:rPr>
              <a:t>3. </a:t>
            </a:r>
            <a:r>
              <a:rPr lang="uk-UA" b="1" i="1" noProof="1" smtClean="0">
                <a:solidFill>
                  <a:schemeClr val="tx1"/>
                </a:solidFill>
              </a:rPr>
              <a:t>Впевненість у неможливості «збільшити пиріг». </a:t>
            </a:r>
            <a:r>
              <a:rPr lang="uk-UA" noProof="1" smtClean="0">
                <a:solidFill>
                  <a:schemeClr val="tx1"/>
                </a:solidFill>
              </a:rPr>
              <a:t>Перешкодою для створення різноманітних варіантів вирішення проблеми є впевненість опонентів у тому, що виграш для одного можливий лише за рахунок програшу іншого. </a:t>
            </a:r>
          </a:p>
          <a:p>
            <a:pPr algn="just"/>
            <a:r>
              <a:rPr lang="uk-UA" noProof="1" smtClean="0">
                <a:solidFill>
                  <a:schemeClr val="tx1"/>
                </a:solidFill>
              </a:rPr>
              <a:t>4. </a:t>
            </a:r>
            <a:r>
              <a:rPr lang="uk-UA" b="1" i="1" noProof="1" smtClean="0">
                <a:solidFill>
                  <a:schemeClr val="tx1"/>
                </a:solidFill>
              </a:rPr>
              <a:t>«Вирішення їхньої проблеми </a:t>
            </a:r>
            <a:r>
              <a:rPr lang="uk-UA" noProof="1" smtClean="0">
                <a:solidFill>
                  <a:schemeClr val="tx1"/>
                </a:solidFill>
              </a:rPr>
              <a:t>– </a:t>
            </a:r>
            <a:r>
              <a:rPr lang="uk-UA" b="1" i="1" noProof="1" smtClean="0">
                <a:solidFill>
                  <a:schemeClr val="tx1"/>
                </a:solidFill>
              </a:rPr>
              <a:t>це їхня проблема</a:t>
            </a:r>
            <a:r>
              <a:rPr lang="uk-UA" noProof="1" smtClean="0">
                <a:solidFill>
                  <a:schemeClr val="tx1"/>
                </a:solidFill>
              </a:rPr>
              <a:t>». Вступаючи на шлях переговорів, учасники орієнтуються на укладання тієї чи іншої угоди. Але при цьому часто концентрують зусилля головним чином на способах реалізації лише власних інтересів, надаючи іншій стороні самостійно піклуватися про вирішення своїх проблем. </a:t>
            </a:r>
            <a:endParaRPr lang="uk-UA" noProof="1">
              <a:solidFill>
                <a:schemeClr val="tx1"/>
              </a:solidFill>
            </a:endParaRPr>
          </a:p>
        </p:txBody>
      </p:sp>
    </p:spTree>
    <p:extLst>
      <p:ext uri="{BB962C8B-B14F-4D97-AF65-F5344CB8AC3E}">
        <p14:creationId xmlns:p14="http://schemas.microsoft.com/office/powerpoint/2010/main" val="23492843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476672"/>
            <a:ext cx="8496944" cy="4524315"/>
          </a:xfrm>
          <a:prstGeom prst="rect">
            <a:avLst/>
          </a:prstGeom>
        </p:spPr>
        <p:txBody>
          <a:bodyPr wrap="square">
            <a:spAutoFit/>
          </a:bodyPr>
          <a:lstStyle/>
          <a:p>
            <a:pPr algn="just"/>
            <a:r>
              <a:rPr lang="uk-UA" b="1" noProof="1" smtClean="0">
                <a:solidFill>
                  <a:schemeClr val="tx1"/>
                </a:solidFill>
              </a:rPr>
              <a:t>Рекомендації щодо створення варіантів вирішення проблеми. </a:t>
            </a:r>
            <a:endParaRPr lang="uk-UA" noProof="1" smtClean="0">
              <a:solidFill>
                <a:schemeClr val="tx1"/>
              </a:solidFill>
            </a:endParaRPr>
          </a:p>
          <a:p>
            <a:pPr algn="just"/>
            <a:r>
              <a:rPr lang="uk-UA" noProof="1" smtClean="0">
                <a:solidFill>
                  <a:schemeClr val="tx1"/>
                </a:solidFill>
              </a:rPr>
              <a:t>1. </a:t>
            </a:r>
            <a:r>
              <a:rPr lang="uk-UA" b="1" i="1" noProof="1" smtClean="0">
                <a:solidFill>
                  <a:schemeClr val="tx1"/>
                </a:solidFill>
              </a:rPr>
              <a:t>Відокремлюйте пошук варіантів від їх оцінки. </a:t>
            </a:r>
            <a:r>
              <a:rPr lang="uk-UA" noProof="1" smtClean="0">
                <a:solidFill>
                  <a:schemeClr val="tx1"/>
                </a:solidFill>
              </a:rPr>
              <a:t>Учасникам переговорів необхідно спочатку виробити можливі рішення і лише потім вибирати найбільш прийнятні серед них. </a:t>
            </a:r>
          </a:p>
          <a:p>
            <a:pPr algn="just"/>
            <a:r>
              <a:rPr lang="uk-UA" noProof="1" smtClean="0">
                <a:solidFill>
                  <a:schemeClr val="tx1"/>
                </a:solidFill>
              </a:rPr>
              <a:t>2. </a:t>
            </a:r>
            <a:r>
              <a:rPr lang="uk-UA" b="1" i="1" noProof="1" smtClean="0">
                <a:solidFill>
                  <a:schemeClr val="tx1"/>
                </a:solidFill>
              </a:rPr>
              <a:t>Розширюйте коло варіантів. </a:t>
            </a:r>
            <a:r>
              <a:rPr lang="uk-UA" noProof="1" smtClean="0">
                <a:solidFill>
                  <a:schemeClr val="tx1"/>
                </a:solidFill>
              </a:rPr>
              <a:t>Імовірність того, що вирішення проблеми буде знайдене, велика лише в тому випадку, якщо сторонам є з чого вибирати. </a:t>
            </a:r>
          </a:p>
          <a:p>
            <a:pPr algn="just"/>
            <a:r>
              <a:rPr lang="uk-UA" noProof="1" smtClean="0">
                <a:solidFill>
                  <a:schemeClr val="tx1"/>
                </a:solidFill>
              </a:rPr>
              <a:t>3. </a:t>
            </a:r>
            <a:r>
              <a:rPr lang="uk-UA" b="1" i="1" noProof="1" smtClean="0">
                <a:solidFill>
                  <a:schemeClr val="tx1"/>
                </a:solidFill>
              </a:rPr>
              <a:t>Шукайте взаємну вигоду. </a:t>
            </a:r>
            <a:r>
              <a:rPr lang="uk-UA" noProof="1" smtClean="0">
                <a:solidFill>
                  <a:schemeClr val="tx1"/>
                </a:solidFill>
              </a:rPr>
              <a:t>Найчастіше опоненти розглядають переговори як бій, у якому може бути тільки один переможець. При такому підході або переговори заходять у глухий кут, або ціна перемоги виявляється занадто високою. Ефективнішим буде інший шлях: </a:t>
            </a:r>
          </a:p>
          <a:p>
            <a:pPr algn="just"/>
            <a:r>
              <a:rPr lang="uk-UA" noProof="1" smtClean="0">
                <a:solidFill>
                  <a:schemeClr val="tx1"/>
                </a:solidFill>
              </a:rPr>
              <a:t>• опонентам необхідно виявити </a:t>
            </a:r>
            <a:r>
              <a:rPr lang="uk-UA" b="1" i="1" noProof="1" smtClean="0">
                <a:solidFill>
                  <a:schemeClr val="tx1"/>
                </a:solidFill>
              </a:rPr>
              <a:t>спільні </a:t>
            </a:r>
            <a:r>
              <a:rPr lang="uk-UA" noProof="1" smtClean="0">
                <a:solidFill>
                  <a:schemeClr val="tx1"/>
                </a:solidFill>
              </a:rPr>
              <a:t>інтереси, які сприяють досягненню угоди; </a:t>
            </a:r>
          </a:p>
          <a:p>
            <a:pPr algn="just"/>
            <a:r>
              <a:rPr lang="uk-UA" noProof="1" smtClean="0">
                <a:solidFill>
                  <a:schemeClr val="tx1"/>
                </a:solidFill>
              </a:rPr>
              <a:t>• учасникам переговорів слід орієнтуватися на оптимальне задоволення </a:t>
            </a:r>
            <a:r>
              <a:rPr lang="uk-UA" b="1" i="1" noProof="1" smtClean="0">
                <a:solidFill>
                  <a:schemeClr val="tx1"/>
                </a:solidFill>
              </a:rPr>
              <a:t>протилежних </a:t>
            </a:r>
            <a:r>
              <a:rPr lang="uk-UA" noProof="1" smtClean="0">
                <a:solidFill>
                  <a:schemeClr val="tx1"/>
                </a:solidFill>
              </a:rPr>
              <a:t>інтересів; </a:t>
            </a:r>
          </a:p>
          <a:p>
            <a:pPr algn="just"/>
            <a:r>
              <a:rPr lang="uk-UA" noProof="1" smtClean="0">
                <a:solidFill>
                  <a:schemeClr val="tx1"/>
                </a:solidFill>
              </a:rPr>
              <a:t>• успіх переговорів може бути забезпечений узгодженням різних інтересів, які </a:t>
            </a:r>
            <a:r>
              <a:rPr lang="uk-UA" b="1" i="1" noProof="1" smtClean="0">
                <a:solidFill>
                  <a:schemeClr val="tx1"/>
                </a:solidFill>
              </a:rPr>
              <a:t>не перетинаються</a:t>
            </a:r>
            <a:r>
              <a:rPr lang="uk-UA" noProof="1" smtClean="0">
                <a:solidFill>
                  <a:schemeClr val="tx1"/>
                </a:solidFill>
              </a:rPr>
              <a:t>. У цьому випадку задоволення інтересів однієї сторони не зачіпає інтереси іншої. </a:t>
            </a:r>
            <a:endParaRPr lang="uk-UA" noProof="1">
              <a:solidFill>
                <a:schemeClr val="tx1"/>
              </a:solidFill>
            </a:endParaRPr>
          </a:p>
        </p:txBody>
      </p:sp>
    </p:spTree>
    <p:extLst>
      <p:ext uri="{BB962C8B-B14F-4D97-AF65-F5344CB8AC3E}">
        <p14:creationId xmlns:p14="http://schemas.microsoft.com/office/powerpoint/2010/main" val="42767880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97346"/>
            <a:ext cx="8640960" cy="3693319"/>
          </a:xfrm>
          <a:prstGeom prst="rect">
            <a:avLst/>
          </a:prstGeom>
        </p:spPr>
        <p:txBody>
          <a:bodyPr wrap="square">
            <a:spAutoFit/>
          </a:bodyPr>
          <a:lstStyle/>
          <a:p>
            <a:pPr algn="just"/>
            <a:r>
              <a:rPr lang="uk-UA" b="1" noProof="1" smtClean="0">
                <a:solidFill>
                  <a:schemeClr val="tx1"/>
                </a:solidFill>
                <a:latin typeface="Times New Roman" panose="02020603050405020304" pitchFamily="18" charset="0"/>
                <a:cs typeface="Times New Roman" panose="02020603050405020304" pitchFamily="18" charset="0"/>
              </a:rPr>
              <a:t>Досягнення угоди. Переговорний простір </a:t>
            </a:r>
            <a:endParaRPr lang="uk-UA" noProof="1" smtClean="0">
              <a:solidFill>
                <a:schemeClr val="tx1"/>
              </a:solidFill>
              <a:latin typeface="Times New Roman" panose="02020603050405020304" pitchFamily="18" charset="0"/>
              <a:cs typeface="Times New Roman" panose="02020603050405020304" pitchFamily="18" charset="0"/>
            </a:endParaRPr>
          </a:p>
          <a:p>
            <a:pPr algn="just"/>
            <a:r>
              <a:rPr lang="uk-UA" noProof="1" smtClean="0">
                <a:solidFill>
                  <a:schemeClr val="tx1"/>
                </a:solidFill>
                <a:latin typeface="Times New Roman" panose="02020603050405020304" pitchFamily="18" charset="0"/>
                <a:cs typeface="Times New Roman" panose="02020603050405020304" pitchFamily="18" charset="0"/>
              </a:rPr>
              <a:t>Третій етап ведення переговорів завершує тривалий і важкий пошук рішення проблеми: сторони приступають до </a:t>
            </a:r>
            <a:r>
              <a:rPr lang="uk-UA" b="1" i="1" noProof="1" smtClean="0">
                <a:solidFill>
                  <a:schemeClr val="tx1"/>
                </a:solidFill>
                <a:latin typeface="Times New Roman" panose="02020603050405020304" pitchFamily="18" charset="0"/>
                <a:cs typeface="Times New Roman" panose="02020603050405020304" pitchFamily="18" charset="0"/>
              </a:rPr>
              <a:t>розроблення підсумкових домовленостей. </a:t>
            </a:r>
          </a:p>
          <a:p>
            <a:pPr algn="just"/>
            <a:r>
              <a:rPr lang="uk-UA" b="1" noProof="1" smtClean="0">
                <a:solidFill>
                  <a:schemeClr val="tx1"/>
                </a:solidFill>
                <a:latin typeface="Times New Roman" panose="02020603050405020304" pitchFamily="18" charset="0"/>
                <a:cs typeface="Times New Roman" panose="02020603050405020304" pitchFamily="18" charset="0"/>
              </a:rPr>
              <a:t>Типи рішень у ході досягнення угоди </a:t>
            </a:r>
            <a:endParaRPr lang="uk-UA" noProof="1" smtClean="0">
              <a:solidFill>
                <a:schemeClr val="tx1"/>
              </a:solidFill>
              <a:latin typeface="Times New Roman" panose="02020603050405020304" pitchFamily="18" charset="0"/>
              <a:cs typeface="Times New Roman" panose="02020603050405020304" pitchFamily="18" charset="0"/>
            </a:endParaRPr>
          </a:p>
          <a:p>
            <a:pPr algn="just"/>
            <a:r>
              <a:rPr lang="uk-UA" noProof="1" smtClean="0">
                <a:solidFill>
                  <a:schemeClr val="tx1"/>
                </a:solidFill>
                <a:latin typeface="Times New Roman" panose="02020603050405020304" pitchFamily="18" charset="0"/>
                <a:cs typeface="Times New Roman" panose="02020603050405020304" pitchFamily="18" charset="0"/>
              </a:rPr>
              <a:t>Відмінності у підсумкових домовленостях залежать від того, який </a:t>
            </a:r>
            <a:r>
              <a:rPr lang="uk-UA" b="1" i="1" noProof="1" smtClean="0">
                <a:solidFill>
                  <a:schemeClr val="tx1"/>
                </a:solidFill>
                <a:latin typeface="Times New Roman" panose="02020603050405020304" pitchFamily="18" charset="0"/>
                <a:cs typeface="Times New Roman" panose="02020603050405020304" pitchFamily="18" charset="0"/>
              </a:rPr>
              <a:t>тип рішення </a:t>
            </a:r>
            <a:r>
              <a:rPr lang="uk-UA" noProof="1" smtClean="0">
                <a:solidFill>
                  <a:schemeClr val="tx1"/>
                </a:solidFill>
                <a:latin typeface="Times New Roman" panose="02020603050405020304" pitchFamily="18" charset="0"/>
                <a:cs typeface="Times New Roman" panose="02020603050405020304" pitchFamily="18" charset="0"/>
              </a:rPr>
              <a:t>ліг в їх основу. </a:t>
            </a:r>
          </a:p>
          <a:p>
            <a:pPr algn="just"/>
            <a:r>
              <a:rPr lang="uk-UA" noProof="1" smtClean="0">
                <a:solidFill>
                  <a:schemeClr val="tx1"/>
                </a:solidFill>
                <a:latin typeface="Times New Roman" panose="02020603050405020304" pitchFamily="18" charset="0"/>
                <a:cs typeface="Times New Roman" panose="02020603050405020304" pitchFamily="18" charset="0"/>
              </a:rPr>
              <a:t>1. </a:t>
            </a:r>
            <a:r>
              <a:rPr lang="uk-UA" b="1" i="1" noProof="1" smtClean="0">
                <a:solidFill>
                  <a:schemeClr val="tx1"/>
                </a:solidFill>
                <a:latin typeface="Times New Roman" panose="02020603050405020304" pitchFamily="18" charset="0"/>
                <a:cs typeface="Times New Roman" panose="02020603050405020304" pitchFamily="18" charset="0"/>
              </a:rPr>
              <a:t>Серединне </a:t>
            </a:r>
            <a:r>
              <a:rPr lang="uk-UA" noProof="1" smtClean="0">
                <a:solidFill>
                  <a:schemeClr val="tx1"/>
                </a:solidFill>
                <a:latin typeface="Times New Roman" panose="02020603050405020304" pitchFamily="18" charset="0"/>
                <a:cs typeface="Times New Roman" panose="02020603050405020304" pitchFamily="18" charset="0"/>
              </a:rPr>
              <a:t>або </a:t>
            </a:r>
            <a:r>
              <a:rPr lang="uk-UA" b="1" i="1" noProof="1" smtClean="0">
                <a:solidFill>
                  <a:schemeClr val="tx1"/>
                </a:solidFill>
                <a:latin typeface="Times New Roman" panose="02020603050405020304" pitchFamily="18" charset="0"/>
                <a:cs typeface="Times New Roman" panose="02020603050405020304" pitchFamily="18" charset="0"/>
              </a:rPr>
              <a:t>компромісне рішення </a:t>
            </a:r>
            <a:r>
              <a:rPr lang="uk-UA" noProof="1" smtClean="0">
                <a:solidFill>
                  <a:schemeClr val="tx1"/>
                </a:solidFill>
                <a:latin typeface="Times New Roman" panose="02020603050405020304" pitchFamily="18" charset="0"/>
                <a:cs typeface="Times New Roman" panose="02020603050405020304" pitchFamily="18" charset="0"/>
              </a:rPr>
              <a:t>– типове рішення на переговорах, досягається у випадку, коли сторони йдуть на взаємні поступки. При цьому поступки повинні бути приблизно рівноцінні. Найлегше це визначити в ситуації «купівлі – продажу». Продавець запитує максимальну ціну за свій товар, а покупець пропонує мінімальну. Якщо сторони зацікавлені в укладанні угоди, то починається «переговорний танець»: продавець і покупець, не випускаючи з уваги власної вигоди, роблять послідовні поступки. </a:t>
            </a:r>
            <a:endParaRPr lang="uk-UA" noProof="1">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27239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260648"/>
            <a:ext cx="8640960" cy="4801314"/>
          </a:xfrm>
          <a:prstGeom prst="rect">
            <a:avLst/>
          </a:prstGeom>
        </p:spPr>
        <p:txBody>
          <a:bodyPr wrap="square">
            <a:spAutoFit/>
          </a:bodyPr>
          <a:lstStyle/>
          <a:p>
            <a:pPr algn="just"/>
            <a:r>
              <a:rPr lang="uk-UA" b="1" i="1" noProof="1" smtClean="0">
                <a:solidFill>
                  <a:schemeClr val="tx1"/>
                </a:solidFill>
                <a:latin typeface="Times New Roman" panose="02020603050405020304" pitchFamily="18" charset="0"/>
                <a:cs typeface="Times New Roman" panose="02020603050405020304" pitchFamily="18" charset="0"/>
              </a:rPr>
              <a:t>2. Асиметричне рішення </a:t>
            </a:r>
            <a:r>
              <a:rPr lang="uk-UA" noProof="1" smtClean="0">
                <a:solidFill>
                  <a:schemeClr val="tx1"/>
                </a:solidFill>
                <a:latin typeface="Times New Roman" panose="02020603050405020304" pitchFamily="18" charset="0"/>
                <a:cs typeface="Times New Roman" panose="02020603050405020304" pitchFamily="18" charset="0"/>
              </a:rPr>
              <a:t>відрізняється тим, що поступки однієї зі сторін значно перевищують поступки іншої. Угода на основі такого рішення найчастіше приймається в наступних ситуаціях: </a:t>
            </a:r>
          </a:p>
          <a:p>
            <a:pPr algn="just"/>
            <a:r>
              <a:rPr lang="uk-UA" noProof="1" smtClean="0">
                <a:solidFill>
                  <a:schemeClr val="tx1"/>
                </a:solidFill>
                <a:latin typeface="Times New Roman" panose="02020603050405020304" pitchFamily="18" charset="0"/>
                <a:cs typeface="Times New Roman" panose="02020603050405020304" pitchFamily="18" charset="0"/>
              </a:rPr>
              <a:t>• має місце значна різниця у співвідношенні сил опонентів; </a:t>
            </a:r>
          </a:p>
          <a:p>
            <a:pPr algn="just"/>
            <a:r>
              <a:rPr lang="uk-UA" noProof="1" smtClean="0">
                <a:solidFill>
                  <a:schemeClr val="tx1"/>
                </a:solidFill>
                <a:latin typeface="Times New Roman" panose="02020603050405020304" pitchFamily="18" charset="0"/>
                <a:cs typeface="Times New Roman" panose="02020603050405020304" pitchFamily="18" charset="0"/>
              </a:rPr>
              <a:t>• одна зі сторін готова значною мірою поступитися своїми інтересами заради майбутньої очікуваної вигоди; </a:t>
            </a:r>
          </a:p>
          <a:p>
            <a:pPr algn="just"/>
            <a:r>
              <a:rPr lang="uk-UA" noProof="1" smtClean="0">
                <a:solidFill>
                  <a:schemeClr val="tx1"/>
                </a:solidFill>
                <a:latin typeface="Times New Roman" panose="02020603050405020304" pitchFamily="18" charset="0"/>
                <a:cs typeface="Times New Roman" panose="02020603050405020304" pitchFamily="18" charset="0"/>
              </a:rPr>
              <a:t>• проблема, яка потребує вирішення, для одного з учасників менш важлива в порівнянні з перспективами подальших взаємин; </a:t>
            </a:r>
          </a:p>
          <a:p>
            <a:pPr algn="just"/>
            <a:r>
              <a:rPr lang="uk-UA" noProof="1" smtClean="0">
                <a:solidFill>
                  <a:schemeClr val="tx1"/>
                </a:solidFill>
                <a:latin typeface="Times New Roman" panose="02020603050405020304" pitchFamily="18" charset="0"/>
                <a:cs typeface="Times New Roman" panose="02020603050405020304" pitchFamily="18" charset="0"/>
              </a:rPr>
              <a:t>• переговори ведуться на тлі конфліктних відносин; </a:t>
            </a:r>
          </a:p>
          <a:p>
            <a:pPr algn="just"/>
            <a:r>
              <a:rPr lang="uk-UA" noProof="1" smtClean="0">
                <a:solidFill>
                  <a:schemeClr val="tx1"/>
                </a:solidFill>
                <a:latin typeface="Times New Roman" panose="02020603050405020304" pitchFamily="18" charset="0"/>
                <a:cs typeface="Times New Roman" panose="02020603050405020304" pitchFamily="18" charset="0"/>
              </a:rPr>
              <a:t>• один з учасників переговорів вважає подальшу конфронтацію ризикованою і такою, що загрожує великими втратами.</a:t>
            </a:r>
          </a:p>
          <a:p>
            <a:pPr algn="just"/>
            <a:r>
              <a:rPr lang="uk-UA" noProof="1" smtClean="0">
                <a:solidFill>
                  <a:schemeClr val="tx1"/>
                </a:solidFill>
                <a:latin typeface="Times New Roman" panose="02020603050405020304" pitchFamily="18" charset="0"/>
                <a:cs typeface="Times New Roman" panose="02020603050405020304" pitchFamily="18" charset="0"/>
              </a:rPr>
              <a:t>3. </a:t>
            </a:r>
            <a:r>
              <a:rPr lang="uk-UA" b="1" i="1" noProof="1" smtClean="0">
                <a:solidFill>
                  <a:schemeClr val="tx1"/>
                </a:solidFill>
                <a:latin typeface="Times New Roman" panose="02020603050405020304" pitchFamily="18" charset="0"/>
                <a:cs typeface="Times New Roman" panose="02020603050405020304" pitchFamily="18" charset="0"/>
              </a:rPr>
              <a:t>Принципово нове рішення </a:t>
            </a:r>
            <a:r>
              <a:rPr lang="uk-UA" noProof="1" smtClean="0">
                <a:solidFill>
                  <a:schemeClr val="tx1"/>
                </a:solidFill>
                <a:latin typeface="Times New Roman" panose="02020603050405020304" pitchFamily="18" charset="0"/>
                <a:cs typeface="Times New Roman" panose="02020603050405020304" pitchFamily="18" charset="0"/>
              </a:rPr>
              <a:t>– це те, яке максимально задовольняє інтереси кожної зі сторін. Пошук такого рішення найбільш складний і вимагає кропіткої роботи учасників переговорів. Таке рішення може бути знайдене на основі ретельного аналізу співвідношення інтересів сторін. Це дозволяє виявити </a:t>
            </a:r>
            <a:r>
              <a:rPr lang="uk-UA" b="1" i="1" noProof="1" smtClean="0">
                <a:solidFill>
                  <a:schemeClr val="tx1"/>
                </a:solidFill>
                <a:latin typeface="Times New Roman" panose="02020603050405020304" pitchFamily="18" charset="0"/>
                <a:cs typeface="Times New Roman" panose="02020603050405020304" pitchFamily="18" charset="0"/>
              </a:rPr>
              <a:t>інтереси, які не перетинаються, </a:t>
            </a:r>
            <a:r>
              <a:rPr lang="uk-UA" noProof="1" smtClean="0">
                <a:solidFill>
                  <a:schemeClr val="tx1"/>
                </a:solidFill>
                <a:latin typeface="Times New Roman" panose="02020603050405020304" pitchFamily="18" charset="0"/>
                <a:cs typeface="Times New Roman" panose="02020603050405020304" pitchFamily="18" charset="0"/>
              </a:rPr>
              <a:t>і тим самим завершити переговори на умовах взаємного задоволення сторін.  </a:t>
            </a:r>
            <a:endParaRPr lang="uk-UA" noProof="1">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66413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404664"/>
            <a:ext cx="8640960" cy="5755422"/>
          </a:xfrm>
          <a:prstGeom prst="rect">
            <a:avLst/>
          </a:prstGeom>
        </p:spPr>
        <p:txBody>
          <a:bodyPr wrap="square">
            <a:spAutoFit/>
          </a:bodyPr>
          <a:lstStyle/>
          <a:p>
            <a:pPr algn="just"/>
            <a:r>
              <a:rPr lang="uk-UA" sz="1600" noProof="1" smtClean="0">
                <a:solidFill>
                  <a:schemeClr val="tx1"/>
                </a:solidFill>
                <a:latin typeface="Times New Roman" panose="02020603050405020304" pitchFamily="18" charset="0"/>
                <a:cs typeface="Times New Roman" panose="02020603050405020304" pitchFamily="18" charset="0"/>
              </a:rPr>
              <a:t>Наступний крок учасників переговорів під час роботи над угодою – за допомогою об'єктивних критеріїв вибрати найбільш </a:t>
            </a:r>
            <a:r>
              <a:rPr lang="uk-UA" sz="1600" b="1" i="1" noProof="1" smtClean="0">
                <a:solidFill>
                  <a:schemeClr val="tx1"/>
                </a:solidFill>
                <a:latin typeface="Times New Roman" panose="02020603050405020304" pitchFamily="18" charset="0"/>
                <a:cs typeface="Times New Roman" panose="02020603050405020304" pitchFamily="18" charset="0"/>
              </a:rPr>
              <a:t>прийнятне рішення. </a:t>
            </a:r>
            <a:r>
              <a:rPr lang="uk-UA" sz="1600" noProof="1" smtClean="0">
                <a:solidFill>
                  <a:schemeClr val="tx1"/>
                </a:solidFill>
                <a:latin typeface="Times New Roman" panose="02020603050405020304" pitchFamily="18" charset="0"/>
                <a:cs typeface="Times New Roman" panose="02020603050405020304" pitchFamily="18" charset="0"/>
              </a:rPr>
              <a:t>Незалежно від того, чи застосовується позиційний торг, чи конструктивні переговори, розраховувати на міцність домовленостей можна тоді, коли в їх основі – рішення, яке влаштовує обидві сторони. </a:t>
            </a:r>
          </a:p>
          <a:p>
            <a:pPr algn="just"/>
            <a:r>
              <a:rPr lang="uk-UA" sz="1600" noProof="1" smtClean="0">
                <a:solidFill>
                  <a:schemeClr val="tx1"/>
                </a:solidFill>
                <a:latin typeface="Times New Roman" panose="02020603050405020304" pitchFamily="18" charset="0"/>
                <a:cs typeface="Times New Roman" panose="02020603050405020304" pitchFamily="18" charset="0"/>
              </a:rPr>
              <a:t>І нарешті, останнє – </a:t>
            </a:r>
            <a:r>
              <a:rPr lang="uk-UA" sz="1600" b="1" i="1" noProof="1" smtClean="0">
                <a:solidFill>
                  <a:schemeClr val="tx1"/>
                </a:solidFill>
                <a:latin typeface="Times New Roman" panose="02020603050405020304" pitchFamily="18" charset="0"/>
                <a:cs typeface="Times New Roman" panose="02020603050405020304" pitchFamily="18" charset="0"/>
              </a:rPr>
              <a:t>затвердження рішення </a:t>
            </a:r>
            <a:r>
              <a:rPr lang="uk-UA" sz="1600" noProof="1" smtClean="0">
                <a:solidFill>
                  <a:schemeClr val="tx1"/>
                </a:solidFill>
                <a:latin typeface="Times New Roman" panose="02020603050405020304" pitchFamily="18" charset="0"/>
                <a:cs typeface="Times New Roman" panose="02020603050405020304" pitchFamily="18" charset="0"/>
              </a:rPr>
              <a:t>на основі обраного методу. На двосторонніх переговорах процедура ухвалення рішення достатньо проста. Якщо опоненти орієнтуються на стратегію торгу, то рішення приймається, якщо обидві сторони згодні з ним або одна сторона просто капітулювала. У ситуації конструктивних переговорів має місце не тільки обопільна згода сторін, але і відсутність вимушеного характеру такої згоди. На багатосторонніх переговорах застосовуються два </a:t>
            </a:r>
            <a:r>
              <a:rPr lang="uk-UA" sz="1600" b="1" i="1" noProof="1" smtClean="0">
                <a:solidFill>
                  <a:schemeClr val="tx1"/>
                </a:solidFill>
                <a:latin typeface="Times New Roman" panose="02020603050405020304" pitchFamily="18" charset="0"/>
                <a:cs typeface="Times New Roman" panose="02020603050405020304" pitchFamily="18" charset="0"/>
              </a:rPr>
              <a:t>методи прийняття рішення: </a:t>
            </a:r>
            <a:r>
              <a:rPr lang="uk-UA" sz="1600" noProof="1" smtClean="0">
                <a:solidFill>
                  <a:schemeClr val="tx1"/>
                </a:solidFill>
                <a:latin typeface="Times New Roman" panose="02020603050405020304" pitchFamily="18" charset="0"/>
                <a:cs typeface="Times New Roman" panose="02020603050405020304" pitchFamily="18" charset="0"/>
              </a:rPr>
              <a:t>консенсус і більшість голосів</a:t>
            </a:r>
          </a:p>
          <a:p>
            <a:pPr algn="just"/>
            <a:r>
              <a:rPr lang="uk-UA" sz="1600" b="1" i="1" noProof="1" smtClean="0">
                <a:solidFill>
                  <a:schemeClr val="tx1"/>
                </a:solidFill>
                <a:latin typeface="Times New Roman" panose="02020603050405020304" pitchFamily="18" charset="0"/>
                <a:cs typeface="Times New Roman" panose="02020603050405020304" pitchFamily="18" charset="0"/>
              </a:rPr>
              <a:t>Метод консенсусу </a:t>
            </a:r>
            <a:r>
              <a:rPr lang="uk-UA" sz="1600" noProof="1" smtClean="0">
                <a:solidFill>
                  <a:schemeClr val="tx1"/>
                </a:solidFill>
                <a:latin typeface="Times New Roman" panose="02020603050405020304" pitchFamily="18" charset="0"/>
                <a:cs typeface="Times New Roman" panose="02020603050405020304" pitchFamily="18" charset="0"/>
              </a:rPr>
              <a:t>(від лат. </a:t>
            </a:r>
            <a:r>
              <a:rPr lang="uk-UA" sz="1600" b="1" i="1" noProof="1" smtClean="0">
                <a:solidFill>
                  <a:schemeClr val="tx1"/>
                </a:solidFill>
                <a:latin typeface="Times New Roman" panose="02020603050405020304" pitchFamily="18" charset="0"/>
                <a:cs typeface="Times New Roman" panose="02020603050405020304" pitchFamily="18" charset="0"/>
              </a:rPr>
              <a:t>Consensus </a:t>
            </a:r>
            <a:r>
              <a:rPr lang="uk-UA" sz="1600" noProof="1" smtClean="0">
                <a:solidFill>
                  <a:schemeClr val="tx1"/>
                </a:solidFill>
                <a:latin typeface="Times New Roman" panose="02020603050405020304" pitchFamily="18" charset="0"/>
                <a:cs typeface="Times New Roman" panose="02020603050405020304" pitchFamily="18" charset="0"/>
              </a:rPr>
              <a:t>– згода, одностайність) передбачає згоду всіх учасників переговорів з виробленим рішенням. Метод базується на «визнанні чужих інтересів як умови здійснення інтересів власних». Угоди, вироблені на основі консенсусу, найбільш міцні, оскільки цей метод несумісний з негативною позицією хоча б одного з опонентів. Однак, консенсус має і недоліки: </a:t>
            </a:r>
          </a:p>
          <a:p>
            <a:pPr algn="just"/>
            <a:r>
              <a:rPr lang="uk-UA" sz="1600" noProof="1" smtClean="0">
                <a:solidFill>
                  <a:schemeClr val="tx1"/>
                </a:solidFill>
                <a:latin typeface="Times New Roman" panose="02020603050405020304" pitchFamily="18" charset="0"/>
                <a:cs typeface="Times New Roman" panose="02020603050405020304" pitchFamily="18" charset="0"/>
              </a:rPr>
              <a:t>• якщо хоча б один з опонентів заперечує, то рішення не буде затверджене, і переговори зайдуть у безвихідь; </a:t>
            </a:r>
          </a:p>
          <a:p>
            <a:pPr algn="just"/>
            <a:r>
              <a:rPr lang="uk-UA" sz="1600" noProof="1" smtClean="0">
                <a:solidFill>
                  <a:schemeClr val="tx1"/>
                </a:solidFill>
                <a:latin typeface="Times New Roman" panose="02020603050405020304" pitchFamily="18" charset="0"/>
                <a:cs typeface="Times New Roman" panose="02020603050405020304" pitchFamily="18" charset="0"/>
              </a:rPr>
              <a:t>• необхідність багаторазових погоджень може бути використана для затягування переговорного процесу; </a:t>
            </a:r>
          </a:p>
          <a:p>
            <a:pPr algn="just"/>
            <a:r>
              <a:rPr lang="uk-UA" sz="1600" noProof="1" smtClean="0">
                <a:solidFill>
                  <a:schemeClr val="tx1"/>
                </a:solidFill>
                <a:latin typeface="Times New Roman" panose="02020603050405020304" pitchFamily="18" charset="0"/>
                <a:cs typeface="Times New Roman" panose="02020603050405020304" pitchFamily="18" charset="0"/>
              </a:rPr>
              <a:t>• небезпека зриву переговорів практично на фініші може змусити сторони до прийняття рішень з розпливчастими формулюваннями. </a:t>
            </a:r>
          </a:p>
          <a:p>
            <a:pPr algn="just"/>
            <a:r>
              <a:rPr lang="uk-UA" sz="1600" noProof="1" smtClean="0">
                <a:solidFill>
                  <a:schemeClr val="tx1"/>
                </a:solidFill>
                <a:latin typeface="Times New Roman" panose="02020603050405020304" pitchFamily="18" charset="0"/>
                <a:cs typeface="Times New Roman" panose="02020603050405020304" pitchFamily="18" charset="0"/>
              </a:rPr>
              <a:t>Якщо ж учасники переговорів використовують </a:t>
            </a:r>
            <a:r>
              <a:rPr lang="uk-UA" sz="1600" b="1" i="1" noProof="1" smtClean="0">
                <a:solidFill>
                  <a:schemeClr val="tx1"/>
                </a:solidFill>
                <a:latin typeface="Times New Roman" panose="02020603050405020304" pitchFamily="18" charset="0"/>
                <a:cs typeface="Times New Roman" panose="02020603050405020304" pitchFamily="18" charset="0"/>
              </a:rPr>
              <a:t>метод більшості </a:t>
            </a:r>
            <a:r>
              <a:rPr lang="uk-UA" sz="1600" noProof="1" smtClean="0">
                <a:solidFill>
                  <a:schemeClr val="tx1"/>
                </a:solidFill>
                <a:latin typeface="Times New Roman" panose="02020603050405020304" pitchFamily="18" charset="0"/>
                <a:cs typeface="Times New Roman" panose="02020603050405020304" pitchFamily="18" charset="0"/>
              </a:rPr>
              <a:t>для затвердження рішення</a:t>
            </a:r>
            <a:r>
              <a:rPr lang="uk-UA" sz="1600" b="1" i="1" noProof="1" smtClean="0">
                <a:solidFill>
                  <a:schemeClr val="tx1"/>
                </a:solidFill>
                <a:latin typeface="Times New Roman" panose="02020603050405020304" pitchFamily="18" charset="0"/>
                <a:cs typeface="Times New Roman" panose="02020603050405020304" pitchFamily="18" charset="0"/>
              </a:rPr>
              <a:t>, </a:t>
            </a:r>
            <a:r>
              <a:rPr lang="uk-UA" sz="1600" noProof="1" smtClean="0">
                <a:solidFill>
                  <a:schemeClr val="tx1"/>
                </a:solidFill>
                <a:latin typeface="Times New Roman" panose="02020603050405020304" pitchFamily="18" charset="0"/>
                <a:cs typeface="Times New Roman" panose="02020603050405020304" pitchFamily="18" charset="0"/>
              </a:rPr>
              <a:t>то у них більше шансів досягти згоди. . </a:t>
            </a:r>
            <a:endParaRPr lang="uk-UA" sz="1600" noProof="1">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35119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88640"/>
            <a:ext cx="8640960" cy="923330"/>
          </a:xfrm>
          <a:prstGeom prst="rect">
            <a:avLst/>
          </a:prstGeom>
        </p:spPr>
        <p:txBody>
          <a:bodyPr wrap="square">
            <a:spAutoFit/>
          </a:bodyPr>
          <a:lstStyle/>
          <a:p>
            <a:pPr algn="just"/>
            <a:r>
              <a:rPr lang="uk-UA" noProof="1" smtClean="0">
                <a:solidFill>
                  <a:schemeClr val="tx1"/>
                </a:solidFill>
                <a:latin typeface="Times New Roman" panose="02020603050405020304" pitchFamily="18" charset="0"/>
                <a:cs typeface="Times New Roman" panose="02020603050405020304" pitchFamily="18" charset="0"/>
              </a:rPr>
              <a:t>У разі успіху переговори завершуються </a:t>
            </a:r>
            <a:r>
              <a:rPr lang="uk-UA" b="1" i="1" noProof="1" smtClean="0">
                <a:solidFill>
                  <a:schemeClr val="tx1"/>
                </a:solidFill>
                <a:latin typeface="Times New Roman" panose="02020603050405020304" pitchFamily="18" charset="0"/>
                <a:cs typeface="Times New Roman" panose="02020603050405020304" pitchFamily="18" charset="0"/>
              </a:rPr>
              <a:t>закріпленням рішення у підсумкових документах </a:t>
            </a:r>
            <a:r>
              <a:rPr lang="uk-UA" noProof="1" smtClean="0">
                <a:solidFill>
                  <a:schemeClr val="tx1"/>
                </a:solidFill>
                <a:latin typeface="Times New Roman" panose="02020603050405020304" pitchFamily="18" charset="0"/>
                <a:cs typeface="Times New Roman" panose="02020603050405020304" pitchFamily="18" charset="0"/>
              </a:rPr>
              <a:t>або </a:t>
            </a:r>
            <a:r>
              <a:rPr lang="uk-UA" b="1" i="1" noProof="1" smtClean="0">
                <a:solidFill>
                  <a:schemeClr val="tx1"/>
                </a:solidFill>
                <a:latin typeface="Times New Roman" panose="02020603050405020304" pitchFamily="18" charset="0"/>
                <a:cs typeface="Times New Roman" panose="02020603050405020304" pitchFamily="18" charset="0"/>
              </a:rPr>
              <a:t>обмежуються усними домовленостями </a:t>
            </a:r>
            <a:r>
              <a:rPr lang="uk-UA" noProof="1" smtClean="0">
                <a:solidFill>
                  <a:schemeClr val="tx1"/>
                </a:solidFill>
                <a:latin typeface="Times New Roman" panose="02020603050405020304" pitchFamily="18" charset="0"/>
                <a:cs typeface="Times New Roman" panose="02020603050405020304" pitchFamily="18" charset="0"/>
              </a:rPr>
              <a:t>– залежно від ступеня офіційності ситуації. </a:t>
            </a:r>
            <a:endParaRPr lang="uk-UA" noProof="1">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2891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03773" y="332656"/>
            <a:ext cx="8784976" cy="5078313"/>
          </a:xfrm>
          <a:prstGeom prst="rect">
            <a:avLst/>
          </a:prstGeom>
        </p:spPr>
        <p:txBody>
          <a:bodyPr wrap="square">
            <a:spAutoFit/>
          </a:bodyPr>
          <a:lstStyle/>
          <a:p>
            <a:r>
              <a:rPr lang="uk-UA" dirty="0" smtClean="0"/>
              <a:t>Слово «дипломат» він ще не вживав, вважаючи за краще говорити про «парламентерів». Але слово «дипломатія» в цій книзі фіксується і саме в тому значенні, у якому ми його розуміємо зараз. </a:t>
            </a:r>
          </a:p>
          <a:p>
            <a:r>
              <a:rPr lang="uk-UA" dirty="0" smtClean="0"/>
              <a:t>Спочатку зародження переговорів і дипломатії пов’язувалося з діяльністю богів. Так було в Греції і Римі, у середні століття. У </a:t>
            </a:r>
            <a:r>
              <a:rPr lang="en-US" dirty="0" smtClean="0"/>
              <a:t>XVI </a:t>
            </a:r>
            <a:r>
              <a:rPr lang="uk-UA" dirty="0" smtClean="0"/>
              <a:t>ст. вважалося, що першими дипломатами були ангели — вони вели переговори між небом і землею. Якщо підходити з наукового погляду, то слід зазначити, що переговори і дипломатія з’явилися з виникненням родового суспільства, появою племен, першого обміну продуктами, товарами, першими проблемами, пов’язаними з територіями для полювання, землеробства, рибальства і їхніми межами. Там, де утворилися перші групи людей, виникли і проблеми взаємин між ними, розгоралися суперечки і навіть конфлікти. Спочатку вони розв’язувалися силою, але дуже швидко люди дійшли висновку, що часто розбіжності вигідніше розв’язувати не силою, не бійкою, не битвами, а домовленістю, тобто завдяки переговорам. Тим більше, що врегулювання суперечок за принципом — хто сильний той і має рацію — призводило не до врегулювання, а до озлоблення і нових глибших конфліктів. Суперечки виникали часто і всередині одного племені, усередині сім’ї, і люди поступово навчилися їх розв’язувати не зброєю, а словом найстарішого, який і виступав у ролі своєрідного дипломата. </a:t>
            </a:r>
            <a:endParaRPr lang="uk-UA" dirty="0"/>
          </a:p>
        </p:txBody>
      </p:sp>
    </p:spTree>
    <p:extLst>
      <p:ext uri="{BB962C8B-B14F-4D97-AF65-F5344CB8AC3E}">
        <p14:creationId xmlns:p14="http://schemas.microsoft.com/office/powerpoint/2010/main" val="849255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260648"/>
            <a:ext cx="8856984" cy="646331"/>
          </a:xfrm>
          <a:prstGeom prst="rect">
            <a:avLst/>
          </a:prstGeom>
        </p:spPr>
        <p:txBody>
          <a:bodyPr wrap="square">
            <a:spAutoFit/>
          </a:bodyPr>
          <a:lstStyle/>
          <a:p>
            <a:r>
              <a:rPr lang="uk-UA" dirty="0" smtClean="0">
                <a:latin typeface="Times New Roman" panose="02020603050405020304" pitchFamily="18" charset="0"/>
                <a:cs typeface="Times New Roman" panose="02020603050405020304" pitchFamily="18" charset="0"/>
              </a:rPr>
              <a:t>           Інститут переговорів формувався поступово, повільно, непросто. Історія людства знає такі примітивні форми інституту переговорів, як </a:t>
            </a:r>
            <a:r>
              <a:rPr lang="uk-UA" dirty="0" err="1" smtClean="0">
                <a:latin typeface="Times New Roman" panose="02020603050405020304" pitchFamily="18" charset="0"/>
                <a:cs typeface="Times New Roman" panose="02020603050405020304" pitchFamily="18" charset="0"/>
              </a:rPr>
              <a:t>проксенія</a:t>
            </a:r>
            <a:r>
              <a:rPr lang="uk-UA" dirty="0" smtClean="0">
                <a:latin typeface="Times New Roman" panose="02020603050405020304" pitchFamily="18" charset="0"/>
                <a:cs typeface="Times New Roman" panose="02020603050405020304" pitchFamily="18" charset="0"/>
              </a:rPr>
              <a:t>, </a:t>
            </a:r>
            <a:r>
              <a:rPr lang="uk-UA" dirty="0" err="1" smtClean="0">
                <a:latin typeface="Times New Roman" panose="02020603050405020304" pitchFamily="18" charset="0"/>
                <a:cs typeface="Times New Roman" panose="02020603050405020304" pitchFamily="18" charset="0"/>
              </a:rPr>
              <a:t>амфіктіони</a:t>
            </a:r>
            <a:r>
              <a:rPr lang="uk-UA" dirty="0" smtClean="0">
                <a:latin typeface="Times New Roman" panose="02020603050405020304" pitchFamily="18" charset="0"/>
                <a:cs typeface="Times New Roman" panose="02020603050405020304" pitchFamily="18" charset="0"/>
              </a:rPr>
              <a:t>, </a:t>
            </a:r>
            <a:r>
              <a:rPr lang="uk-UA" dirty="0" err="1" smtClean="0">
                <a:latin typeface="Times New Roman" panose="02020603050405020304" pitchFamily="18" charset="0"/>
                <a:cs typeface="Times New Roman" panose="02020603050405020304" pitchFamily="18" charset="0"/>
              </a:rPr>
              <a:t>пілагори</a:t>
            </a:r>
            <a:r>
              <a:rPr lang="uk-UA" dirty="0" smtClean="0"/>
              <a:t>. </a:t>
            </a:r>
            <a:endParaRPr lang="uk-UA" dirty="0"/>
          </a:p>
        </p:txBody>
      </p:sp>
      <p:sp>
        <p:nvSpPr>
          <p:cNvPr id="5" name="Прямоугольник 4"/>
          <p:cNvSpPr/>
          <p:nvPr/>
        </p:nvSpPr>
        <p:spPr>
          <a:xfrm>
            <a:off x="251520" y="1052736"/>
            <a:ext cx="8712968" cy="5632311"/>
          </a:xfrm>
          <a:prstGeom prst="rect">
            <a:avLst/>
          </a:prstGeom>
        </p:spPr>
        <p:txBody>
          <a:bodyPr wrap="square">
            <a:spAutoFit/>
          </a:bodyPr>
          <a:lstStyle/>
          <a:p>
            <a:r>
              <a:rPr lang="ru-RU"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Проксенія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або</a:t>
            </a:r>
            <a:r>
              <a:rPr lang="ru-RU" dirty="0" smtClean="0">
                <a:latin typeface="Times New Roman" panose="02020603050405020304" pitchFamily="18" charset="0"/>
                <a:cs typeface="Times New Roman" panose="02020603050405020304" pitchFamily="18" charset="0"/>
              </a:rPr>
              <a:t> закон </a:t>
            </a:r>
            <a:r>
              <a:rPr lang="ru-RU" dirty="0" err="1" smtClean="0">
                <a:latin typeface="Times New Roman" panose="02020603050405020304" pitchFamily="18" charset="0"/>
                <a:cs typeface="Times New Roman" panose="02020603050405020304" pitchFamily="18" charset="0"/>
              </a:rPr>
              <a:t>гостинності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існував</a:t>
            </a:r>
            <a:r>
              <a:rPr lang="ru-RU" dirty="0" smtClean="0">
                <a:latin typeface="Times New Roman" panose="02020603050405020304" pitchFamily="18" charset="0"/>
                <a:cs typeface="Times New Roman" panose="02020603050405020304" pitchFamily="18" charset="0"/>
              </a:rPr>
              <a:t> у </a:t>
            </a:r>
            <a:r>
              <a:rPr lang="ru-RU" dirty="0" err="1" smtClean="0">
                <a:latin typeface="Times New Roman" panose="02020603050405020304" pitchFamily="18" charset="0"/>
                <a:cs typeface="Times New Roman" panose="02020603050405020304" pitchFamily="18" charset="0"/>
              </a:rPr>
              <a:t>відносинах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між</a:t>
            </a:r>
            <a:r>
              <a:rPr lang="ru-RU" dirty="0" smtClean="0">
                <a:latin typeface="Times New Roman" panose="02020603050405020304" pitchFamily="18" charset="0"/>
                <a:cs typeface="Times New Roman" panose="02020603050405020304" pitchFamily="18" charset="0"/>
              </a:rPr>
              <a:t> родами, племенами та </a:t>
            </a:r>
            <a:r>
              <a:rPr lang="ru-RU" dirty="0" err="1" smtClean="0">
                <a:latin typeface="Times New Roman" panose="02020603050405020304" pitchFamily="18" charset="0"/>
                <a:cs typeface="Times New Roman" panose="02020603050405020304" pitchFamily="18" charset="0"/>
              </a:rPr>
              <a:t>грецькими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полісами</a:t>
            </a:r>
            <a:r>
              <a:rPr lang="ru-RU" dirty="0" smtClean="0">
                <a:latin typeface="Times New Roman" panose="02020603050405020304" pitchFamily="18" charset="0"/>
                <a:cs typeface="Times New Roman" panose="02020603050405020304" pitchFamily="18" charset="0"/>
              </a:rPr>
              <a:t> в </a:t>
            </a:r>
            <a:r>
              <a:rPr lang="ru-RU" dirty="0" err="1" smtClean="0">
                <a:latin typeface="Times New Roman" panose="02020603050405020304" pitchFamily="18" charset="0"/>
                <a:cs typeface="Times New Roman" panose="02020603050405020304" pitchFamily="18" charset="0"/>
              </a:rPr>
              <a:t>античні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часи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Проксен</a:t>
            </a:r>
            <a:r>
              <a:rPr lang="ru-RU" dirty="0" smtClean="0">
                <a:latin typeface="Times New Roman" panose="02020603050405020304" pitchFamily="18" charset="0"/>
                <a:cs typeface="Times New Roman" panose="02020603050405020304" pitchFamily="18" charset="0"/>
              </a:rPr>
              <a:t> – </a:t>
            </a:r>
            <a:r>
              <a:rPr lang="ru-RU" dirty="0" err="1" smtClean="0">
                <a:latin typeface="Times New Roman" panose="02020603050405020304" pitchFamily="18" charset="0"/>
                <a:cs typeface="Times New Roman" panose="02020603050405020304" pitchFamily="18" charset="0"/>
              </a:rPr>
              <a:t>людина</a:t>
            </a:r>
            <a:r>
              <a:rPr lang="ru-RU" dirty="0" smtClean="0">
                <a:latin typeface="Times New Roman" panose="02020603050405020304" pitchFamily="18" charset="0"/>
                <a:cs typeface="Times New Roman" panose="02020603050405020304" pitchFamily="18" charset="0"/>
              </a:rPr>
              <a:t>, яка </a:t>
            </a:r>
            <a:r>
              <a:rPr lang="ru-RU" dirty="0" err="1" smtClean="0">
                <a:latin typeface="Times New Roman" panose="02020603050405020304" pitchFamily="18" charset="0"/>
                <a:cs typeface="Times New Roman" panose="02020603050405020304" pitchFamily="18" charset="0"/>
              </a:rPr>
              <a:t>уклала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конвенцію</a:t>
            </a:r>
            <a:r>
              <a:rPr lang="ru-RU" dirty="0" smtClean="0">
                <a:latin typeface="Times New Roman" panose="02020603050405020304" pitchFamily="18" charset="0"/>
                <a:cs typeface="Times New Roman" panose="02020603050405020304" pitchFamily="18" charset="0"/>
              </a:rPr>
              <a:t> з </a:t>
            </a:r>
            <a:r>
              <a:rPr lang="ru-RU" dirty="0" err="1" smtClean="0">
                <a:latin typeface="Times New Roman" panose="02020603050405020304" pitchFamily="18" charset="0"/>
                <a:cs typeface="Times New Roman" panose="02020603050405020304" pitchFamily="18" charset="0"/>
              </a:rPr>
              <a:t>даним</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містом</a:t>
            </a:r>
            <a:r>
              <a:rPr lang="ru-RU" dirty="0" smtClean="0">
                <a:latin typeface="Times New Roman" panose="02020603050405020304" pitchFamily="18" charset="0"/>
                <a:cs typeface="Times New Roman" panose="02020603050405020304" pitchFamily="18" charset="0"/>
              </a:rPr>
              <a:t>, тому </a:t>
            </a:r>
            <a:r>
              <a:rPr lang="ru-RU" dirty="0" err="1" smtClean="0">
                <a:latin typeface="Times New Roman" panose="02020603050405020304" pitchFamily="18" charset="0"/>
                <a:cs typeface="Times New Roman" panose="02020603050405020304" pitchFamily="18" charset="0"/>
              </a:rPr>
              <a:t>користувалася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перевагами</a:t>
            </a:r>
            <a:r>
              <a:rPr lang="ru-RU" dirty="0" smtClean="0">
                <a:latin typeface="Times New Roman" panose="02020603050405020304" pitchFamily="18" charset="0"/>
                <a:cs typeface="Times New Roman" panose="02020603050405020304" pitchFamily="18" charset="0"/>
              </a:rPr>
              <a:t> у </a:t>
            </a:r>
            <a:r>
              <a:rPr lang="ru-RU" dirty="0" err="1" smtClean="0">
                <a:latin typeface="Times New Roman" panose="02020603050405020304" pitchFamily="18" charset="0"/>
                <a:cs typeface="Times New Roman" panose="02020603050405020304" pitchFamily="18" charset="0"/>
              </a:rPr>
              <a:t>торгівлі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судочинстві</a:t>
            </a:r>
            <a:r>
              <a:rPr lang="ru-RU" dirty="0" smtClean="0">
                <a:latin typeface="Times New Roman" panose="02020603050405020304" pitchFamily="18" charset="0"/>
                <a:cs typeface="Times New Roman" panose="02020603050405020304" pitchFamily="18" charset="0"/>
              </a:rPr>
              <a:t>, а </a:t>
            </a:r>
            <a:r>
              <a:rPr lang="ru-RU" dirty="0" err="1" smtClean="0">
                <a:latin typeface="Times New Roman" panose="02020603050405020304" pitchFamily="18" charset="0"/>
                <a:cs typeface="Times New Roman" panose="02020603050405020304" pitchFamily="18" charset="0"/>
              </a:rPr>
              <a:t>зі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свого</a:t>
            </a:r>
            <a:r>
              <a:rPr lang="ru-RU" dirty="0" smtClean="0">
                <a:latin typeface="Times New Roman" panose="02020603050405020304" pitchFamily="18" charset="0"/>
                <a:cs typeface="Times New Roman" panose="02020603050405020304" pitchFamily="18" charset="0"/>
              </a:rPr>
              <a:t> боку вона брала на себе </a:t>
            </a:r>
            <a:r>
              <a:rPr lang="ru-RU" dirty="0" err="1" smtClean="0">
                <a:latin typeface="Times New Roman" panose="02020603050405020304" pitchFamily="18" charset="0"/>
                <a:cs typeface="Times New Roman" panose="02020603050405020304" pitchFamily="18" charset="0"/>
              </a:rPr>
              <a:t>зобов’язання</a:t>
            </a:r>
            <a:r>
              <a:rPr lang="ru-RU" dirty="0" smtClean="0">
                <a:latin typeface="Times New Roman" panose="02020603050405020304" pitchFamily="18" charset="0"/>
                <a:cs typeface="Times New Roman" panose="02020603050405020304" pitchFamily="18" charset="0"/>
              </a:rPr>
              <a:t> по </a:t>
            </a:r>
            <a:r>
              <a:rPr lang="ru-RU" dirty="0" err="1" smtClean="0">
                <a:latin typeface="Times New Roman" panose="02020603050405020304" pitchFamily="18" charset="0"/>
                <a:cs typeface="Times New Roman" panose="02020603050405020304" pitchFamily="18" charset="0"/>
              </a:rPr>
              <a:t>відношенню</a:t>
            </a:r>
            <a:r>
              <a:rPr lang="ru-RU" dirty="0" smtClean="0">
                <a:latin typeface="Times New Roman" panose="02020603050405020304" pitchFamily="18" charset="0"/>
                <a:cs typeface="Times New Roman" panose="02020603050405020304" pitchFamily="18" charset="0"/>
              </a:rPr>
              <a:t> до </a:t>
            </a:r>
            <a:r>
              <a:rPr lang="ru-RU" dirty="0" err="1" smtClean="0">
                <a:latin typeface="Times New Roman" panose="02020603050405020304" pitchFamily="18" charset="0"/>
                <a:cs typeface="Times New Roman" panose="02020603050405020304" pitchFamily="18" charset="0"/>
              </a:rPr>
              <a:t>міста</a:t>
            </a:r>
            <a:r>
              <a:rPr lang="ru-RU" dirty="0" smtClean="0">
                <a:latin typeface="Times New Roman" panose="02020603050405020304" pitchFamily="18" charset="0"/>
                <a:cs typeface="Times New Roman" panose="02020603050405020304" pitchFamily="18" charset="0"/>
              </a:rPr>
              <a:t>, де вона </a:t>
            </a:r>
            <a:r>
              <a:rPr lang="ru-RU" dirty="0" err="1" smtClean="0">
                <a:latin typeface="Times New Roman" panose="02020603050405020304" pitchFamily="18" charset="0"/>
                <a:cs typeface="Times New Roman" panose="02020603050405020304" pitchFamily="18" charset="0"/>
              </a:rPr>
              <a:t>користувалася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перевагами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гостинності</a:t>
            </a:r>
            <a:r>
              <a:rPr lang="ru-RU" dirty="0" smtClean="0">
                <a:latin typeface="Times New Roman" panose="02020603050405020304" pitchFamily="18" charset="0"/>
                <a:cs typeface="Times New Roman" panose="02020603050405020304" pitchFamily="18" charset="0"/>
              </a:rPr>
              <a:t>, у </a:t>
            </a:r>
            <a:r>
              <a:rPr lang="ru-RU" dirty="0" err="1" smtClean="0">
                <a:latin typeface="Times New Roman" panose="02020603050405020304" pitchFamily="18" charset="0"/>
                <a:cs typeface="Times New Roman" panose="02020603050405020304" pitchFamily="18" charset="0"/>
              </a:rPr>
              <a:t>всьому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сприяти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інтересам</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рідного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міста</a:t>
            </a:r>
            <a:r>
              <a:rPr lang="ru-RU" dirty="0" smtClean="0">
                <a:latin typeface="Times New Roman" panose="02020603050405020304" pitchFamily="18" charset="0"/>
                <a:cs typeface="Times New Roman" panose="02020603050405020304" pitchFamily="18" charset="0"/>
              </a:rPr>
              <a:t>, бути </a:t>
            </a:r>
            <a:r>
              <a:rPr lang="ru-RU" dirty="0" err="1" smtClean="0">
                <a:latin typeface="Times New Roman" panose="02020603050405020304" pitchFamily="18" charset="0"/>
                <a:cs typeface="Times New Roman" panose="02020603050405020304" pitchFamily="18" charset="0"/>
              </a:rPr>
              <a:t>посередником</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між</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рідним</a:t>
            </a:r>
            <a:r>
              <a:rPr lang="ru-RU" dirty="0" smtClean="0">
                <a:latin typeface="Times New Roman" panose="02020603050405020304" pitchFamily="18" charset="0"/>
                <a:cs typeface="Times New Roman" panose="02020603050405020304" pitchFamily="18" charset="0"/>
              </a:rPr>
              <a:t> та «чужим» </a:t>
            </a:r>
            <a:r>
              <a:rPr lang="ru-RU" dirty="0" err="1" smtClean="0">
                <a:latin typeface="Times New Roman" panose="02020603050405020304" pitchFamily="18" charset="0"/>
                <a:cs typeface="Times New Roman" panose="02020603050405020304" pitchFamily="18" charset="0"/>
              </a:rPr>
              <a:t>містом</a:t>
            </a:r>
            <a:r>
              <a:rPr lang="ru-RU" dirty="0" smtClean="0">
                <a:latin typeface="Times New Roman" panose="02020603050405020304" pitchFamily="18" charset="0"/>
                <a:cs typeface="Times New Roman" panose="02020603050405020304" pitchFamily="18" charset="0"/>
              </a:rPr>
              <a:t>». </a:t>
            </a:r>
          </a:p>
          <a:p>
            <a:r>
              <a:rPr lang="ru-RU" dirty="0" smtClean="0">
                <a:latin typeface="Times New Roman" panose="02020603050405020304" pitchFamily="18" charset="0"/>
                <a:cs typeface="Times New Roman" panose="02020603050405020304" pitchFamily="18" charset="0"/>
              </a:rPr>
              <a:t>          Посольства, </a:t>
            </a:r>
            <a:r>
              <a:rPr lang="ru-RU" dirty="0" err="1" smtClean="0">
                <a:latin typeface="Times New Roman" panose="02020603050405020304" pitchFamily="18" charset="0"/>
                <a:cs typeface="Times New Roman" panose="02020603050405020304" pitchFamily="18" charset="0"/>
              </a:rPr>
              <a:t>які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доставалися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чужин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знаходили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обов’язково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одразу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свого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проксена</a:t>
            </a:r>
            <a:r>
              <a:rPr lang="ru-RU" dirty="0" smtClean="0">
                <a:latin typeface="Times New Roman" panose="02020603050405020304" pitchFamily="18" charset="0"/>
                <a:cs typeface="Times New Roman" panose="02020603050405020304" pitchFamily="18" charset="0"/>
              </a:rPr>
              <a:t> і </a:t>
            </a:r>
            <a:r>
              <a:rPr lang="ru-RU" dirty="0" err="1" smtClean="0">
                <a:latin typeface="Times New Roman" panose="02020603050405020304" pitchFamily="18" charset="0"/>
                <a:cs typeface="Times New Roman" panose="02020603050405020304" pitchFamily="18" charset="0"/>
              </a:rPr>
              <a:t>звертались</a:t>
            </a:r>
            <a:r>
              <a:rPr lang="ru-RU" dirty="0" smtClean="0">
                <a:latin typeface="Times New Roman" panose="02020603050405020304" pitchFamily="18" charset="0"/>
                <a:cs typeface="Times New Roman" panose="02020603050405020304" pitchFamily="18" charset="0"/>
              </a:rPr>
              <a:t> з </a:t>
            </a:r>
            <a:r>
              <a:rPr lang="ru-RU" dirty="0" err="1" smtClean="0">
                <a:latin typeface="Times New Roman" panose="02020603050405020304" pitchFamily="18" charset="0"/>
                <a:cs typeface="Times New Roman" panose="02020603050405020304" pitchFamily="18" charset="0"/>
              </a:rPr>
              <a:t>пропозиціями</a:t>
            </a:r>
            <a:r>
              <a:rPr lang="ru-RU" dirty="0" smtClean="0">
                <a:latin typeface="Times New Roman" panose="02020603050405020304" pitchFamily="18" charset="0"/>
                <a:cs typeface="Times New Roman" panose="02020603050405020304" pitchFamily="18" charset="0"/>
              </a:rPr>
              <a:t> через </a:t>
            </a:r>
            <a:r>
              <a:rPr lang="ru-RU" dirty="0" err="1" smtClean="0">
                <a:latin typeface="Times New Roman" panose="02020603050405020304" pitchFamily="18" charset="0"/>
                <a:cs typeface="Times New Roman" panose="02020603050405020304" pitchFamily="18" charset="0"/>
              </a:rPr>
              <a:t>нього</a:t>
            </a:r>
            <a:r>
              <a:rPr lang="ru-RU" dirty="0" smtClean="0">
                <a:latin typeface="Times New Roman" panose="02020603050405020304" pitchFamily="18" charset="0"/>
                <a:cs typeface="Times New Roman" panose="02020603050405020304" pitchFamily="18" charset="0"/>
              </a:rPr>
              <a:t>. Таким чином, через </a:t>
            </a:r>
            <a:r>
              <a:rPr lang="ru-RU" dirty="0" err="1" smtClean="0">
                <a:latin typeface="Times New Roman" panose="02020603050405020304" pitchFamily="18" charset="0"/>
                <a:cs typeface="Times New Roman" panose="02020603050405020304" pitchFamily="18" charset="0"/>
              </a:rPr>
              <a:t>інститут</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проксенії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закладалася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інституціональна</a:t>
            </a:r>
            <a:r>
              <a:rPr lang="ru-RU" dirty="0" smtClean="0">
                <a:latin typeface="Times New Roman" panose="02020603050405020304" pitchFamily="18" charset="0"/>
                <a:cs typeface="Times New Roman" panose="02020603050405020304" pitchFamily="18" charset="0"/>
              </a:rPr>
              <a:t> база </a:t>
            </a:r>
            <a:r>
              <a:rPr lang="ru-RU" dirty="0" err="1" smtClean="0">
                <a:latin typeface="Times New Roman" panose="02020603050405020304" pitchFamily="18" charset="0"/>
                <a:cs typeface="Times New Roman" panose="02020603050405020304" pitchFamily="18" charset="0"/>
              </a:rPr>
              <a:t>переговорів</a:t>
            </a:r>
            <a:r>
              <a:rPr lang="ru-RU" dirty="0" smtClean="0">
                <a:latin typeface="Times New Roman" panose="02020603050405020304" pitchFamily="18" charset="0"/>
                <a:cs typeface="Times New Roman" panose="02020603050405020304" pitchFamily="18" charset="0"/>
              </a:rPr>
              <a:t>. </a:t>
            </a:r>
          </a:p>
          <a:p>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Амфіктіони</a:t>
            </a:r>
            <a:r>
              <a:rPr lang="ru-RU" b="1"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це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міжрелігійні</a:t>
            </a:r>
            <a:r>
              <a:rPr lang="ru-RU" dirty="0" smtClean="0">
                <a:latin typeface="Times New Roman" panose="02020603050405020304" pitchFamily="18" charset="0"/>
                <a:cs typeface="Times New Roman" panose="02020603050405020304" pitchFamily="18" charset="0"/>
              </a:rPr>
              <a:t> угоди (</a:t>
            </a:r>
            <a:r>
              <a:rPr lang="ru-RU" dirty="0" err="1" smtClean="0">
                <a:latin typeface="Times New Roman" panose="02020603050405020304" pitchFamily="18" charset="0"/>
                <a:cs typeface="Times New Roman" panose="02020603050405020304" pitchFamily="18" charset="0"/>
              </a:rPr>
              <a:t>конвенції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щодо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охорони</a:t>
            </a:r>
            <a:r>
              <a:rPr lang="ru-RU" dirty="0" smtClean="0">
                <a:latin typeface="Times New Roman" panose="02020603050405020304" pitchFamily="18" charset="0"/>
                <a:cs typeface="Times New Roman" panose="02020603050405020304" pitchFamily="18" charset="0"/>
              </a:rPr>
              <a:t> святилища, </a:t>
            </a:r>
            <a:r>
              <a:rPr lang="ru-RU" dirty="0" err="1" smtClean="0">
                <a:latin typeface="Times New Roman" panose="02020603050405020304" pitchFamily="18" charset="0"/>
                <a:cs typeface="Times New Roman" panose="02020603050405020304" pitchFamily="18" charset="0"/>
              </a:rPr>
              <a:t>навколо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якого</a:t>
            </a:r>
            <a:r>
              <a:rPr lang="ru-RU" dirty="0" smtClean="0">
                <a:latin typeface="Times New Roman" panose="02020603050405020304" pitchFamily="18" charset="0"/>
                <a:cs typeface="Times New Roman" panose="02020603050405020304" pitchFamily="18" charset="0"/>
              </a:rPr>
              <a:t> проживали племена. </a:t>
            </a:r>
            <a:r>
              <a:rPr lang="ru-RU" dirty="0" err="1" smtClean="0">
                <a:latin typeface="Times New Roman" panose="02020603050405020304" pitchFamily="18" charset="0"/>
                <a:cs typeface="Times New Roman" panose="02020603050405020304" pitchFamily="18" charset="0"/>
              </a:rPr>
              <a:t>Термін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амфіктіони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дослівно</a:t>
            </a:r>
            <a:r>
              <a:rPr lang="ru-RU" dirty="0" smtClean="0">
                <a:latin typeface="Times New Roman" panose="02020603050405020304" pitchFamily="18" charset="0"/>
                <a:cs typeface="Times New Roman" panose="02020603050405020304" pitchFamily="18" charset="0"/>
              </a:rPr>
              <a:t> означав «тих, </a:t>
            </a:r>
            <a:r>
              <a:rPr lang="ru-RU" dirty="0" err="1" smtClean="0">
                <a:latin typeface="Times New Roman" panose="02020603050405020304" pitchFamily="18" charset="0"/>
                <a:cs typeface="Times New Roman" panose="02020603050405020304" pitchFamily="18" charset="0"/>
              </a:rPr>
              <a:t>хто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живе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навколо</a:t>
            </a:r>
            <a:r>
              <a:rPr lang="ru-RU" dirty="0" smtClean="0">
                <a:latin typeface="Times New Roman" panose="02020603050405020304" pitchFamily="18" charset="0"/>
                <a:cs typeface="Times New Roman" panose="02020603050405020304" pitchFamily="18" charset="0"/>
              </a:rPr>
              <a:t>». </a:t>
            </a:r>
          </a:p>
          <a:p>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Спочатку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амфіктіонові</a:t>
            </a:r>
            <a:r>
              <a:rPr lang="ru-RU" dirty="0" smtClean="0">
                <a:latin typeface="Times New Roman" panose="02020603050405020304" pitchFamily="18" charset="0"/>
                <a:cs typeface="Times New Roman" panose="02020603050405020304" pitchFamily="18" charset="0"/>
              </a:rPr>
              <a:t> угоди </a:t>
            </a:r>
            <a:r>
              <a:rPr lang="ru-RU" dirty="0" err="1" smtClean="0">
                <a:latin typeface="Times New Roman" panose="02020603050405020304" pitchFamily="18" charset="0"/>
                <a:cs typeface="Times New Roman" panose="02020603050405020304" pitchFamily="18" charset="0"/>
              </a:rPr>
              <a:t>присвячувалися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охороні</a:t>
            </a:r>
            <a:r>
              <a:rPr lang="ru-RU" dirty="0" smtClean="0">
                <a:latin typeface="Times New Roman" panose="02020603050405020304" pitchFamily="18" charset="0"/>
                <a:cs typeface="Times New Roman" panose="02020603050405020304" pitchFamily="18" charset="0"/>
              </a:rPr>
              <a:t> святилища, </a:t>
            </a:r>
            <a:r>
              <a:rPr lang="ru-RU" dirty="0" err="1" smtClean="0">
                <a:latin typeface="Times New Roman" panose="02020603050405020304" pitchFamily="18" charset="0"/>
                <a:cs typeface="Times New Roman" panose="02020603050405020304" pitchFamily="18" charset="0"/>
              </a:rPr>
              <a:t>жертвоприношень</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спільного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проведення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ритуалів</a:t>
            </a:r>
            <a:r>
              <a:rPr lang="ru-RU" dirty="0" smtClean="0">
                <a:latin typeface="Times New Roman" panose="02020603050405020304" pitchFamily="18" charset="0"/>
                <a:cs typeface="Times New Roman" panose="02020603050405020304" pitchFamily="18" charset="0"/>
              </a:rPr>
              <a:t>, а в </a:t>
            </a:r>
            <a:r>
              <a:rPr lang="ru-RU" dirty="0" err="1" smtClean="0">
                <a:latin typeface="Times New Roman" panose="02020603050405020304" pitchFamily="18" charset="0"/>
                <a:cs typeface="Times New Roman" panose="02020603050405020304" pitchFamily="18" charset="0"/>
              </a:rPr>
              <a:t>подальшому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стосувалися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питань</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ведення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війни</a:t>
            </a:r>
            <a:r>
              <a:rPr lang="ru-RU" dirty="0" smtClean="0">
                <a:latin typeface="Times New Roman" panose="02020603050405020304" pitchFamily="18" charset="0"/>
                <a:cs typeface="Times New Roman" panose="02020603050405020304" pitchFamily="18" charset="0"/>
              </a:rPr>
              <a:t> й </a:t>
            </a:r>
            <a:r>
              <a:rPr lang="ru-RU" dirty="0" err="1" smtClean="0">
                <a:latin typeface="Times New Roman" panose="02020603050405020304" pitchFamily="18" charset="0"/>
                <a:cs typeface="Times New Roman" panose="02020603050405020304" pitchFamily="18" charset="0"/>
              </a:rPr>
              <a:t>укладення</a:t>
            </a:r>
            <a:r>
              <a:rPr lang="ru-RU" dirty="0" smtClean="0">
                <a:latin typeface="Times New Roman" panose="02020603050405020304" pitchFamily="18" charset="0"/>
                <a:cs typeface="Times New Roman" panose="02020603050405020304" pitchFamily="18" charset="0"/>
              </a:rPr>
              <a:t> миру. </a:t>
            </a:r>
            <a:r>
              <a:rPr lang="ru-RU" dirty="0" err="1" smtClean="0">
                <a:latin typeface="Times New Roman" panose="02020603050405020304" pitchFamily="18" charset="0"/>
                <a:cs typeface="Times New Roman" panose="02020603050405020304" pitchFamily="18" charset="0"/>
              </a:rPr>
              <a:t>Під</a:t>
            </a:r>
            <a:r>
              <a:rPr lang="ru-RU" dirty="0" smtClean="0">
                <a:latin typeface="Times New Roman" panose="02020603050405020304" pitchFamily="18" charset="0"/>
                <a:cs typeface="Times New Roman" panose="02020603050405020304" pitchFamily="18" charset="0"/>
              </a:rPr>
              <a:t> час </a:t>
            </a:r>
            <a:r>
              <a:rPr lang="ru-RU" dirty="0" err="1" smtClean="0">
                <a:latin typeface="Times New Roman" panose="02020603050405020304" pitchFamily="18" charset="0"/>
                <a:cs typeface="Times New Roman" panose="02020603050405020304" pitchFamily="18" charset="0"/>
              </a:rPr>
              <a:t>святкувань</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присвячених</a:t>
            </a:r>
            <a:r>
              <a:rPr lang="ru-RU" dirty="0" smtClean="0">
                <a:latin typeface="Times New Roman" panose="02020603050405020304" pitchFamily="18" charset="0"/>
                <a:cs typeface="Times New Roman" panose="02020603050405020304" pitchFamily="18" charset="0"/>
              </a:rPr>
              <a:t> божествам, </a:t>
            </a:r>
            <a:r>
              <a:rPr lang="ru-RU" dirty="0" err="1" smtClean="0">
                <a:latin typeface="Times New Roman" panose="02020603050405020304" pitchFamily="18" charset="0"/>
                <a:cs typeface="Times New Roman" panose="02020603050405020304" pitchFamily="18" charset="0"/>
              </a:rPr>
              <a:t>що</a:t>
            </a:r>
            <a:r>
              <a:rPr lang="ru-RU" dirty="0" smtClean="0">
                <a:latin typeface="Times New Roman" panose="02020603050405020304" pitchFamily="18" charset="0"/>
                <a:cs typeface="Times New Roman" panose="02020603050405020304" pitchFamily="18" charset="0"/>
              </a:rPr>
              <a:t> входили в предмет </a:t>
            </a:r>
            <a:r>
              <a:rPr lang="ru-RU" dirty="0" err="1" smtClean="0">
                <a:latin typeface="Times New Roman" panose="02020603050405020304" pitchFamily="18" charset="0"/>
                <a:cs typeface="Times New Roman" panose="02020603050405020304" pitchFamily="18" charset="0"/>
              </a:rPr>
              <a:t>амфіктіонових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угод</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встановлювалося</a:t>
            </a:r>
            <a:r>
              <a:rPr lang="ru-RU" dirty="0" smtClean="0">
                <a:latin typeface="Times New Roman" panose="02020603050405020304" pitchFamily="18" charset="0"/>
                <a:cs typeface="Times New Roman" panose="02020603050405020304" pitchFamily="18" charset="0"/>
              </a:rPr>
              <a:t> «Боже </a:t>
            </a:r>
            <a:r>
              <a:rPr lang="ru-RU" dirty="0" err="1" smtClean="0">
                <a:latin typeface="Times New Roman" panose="02020603050405020304" pitchFamily="18" charset="0"/>
                <a:cs typeface="Times New Roman" panose="02020603050405020304" pitchFamily="18" charset="0"/>
              </a:rPr>
              <a:t>перемир’я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припинялися</a:t>
            </a:r>
            <a:r>
              <a:rPr lang="ru-RU" dirty="0" smtClean="0">
                <a:latin typeface="Times New Roman" panose="02020603050405020304" pitchFamily="18" charset="0"/>
                <a:cs typeface="Times New Roman" panose="02020603050405020304" pitchFamily="18" charset="0"/>
              </a:rPr>
              <a:t> сварки та </a:t>
            </a:r>
            <a:r>
              <a:rPr lang="ru-RU" dirty="0" err="1" smtClean="0">
                <a:latin typeface="Times New Roman" panose="02020603050405020304" pitchFamily="18" charset="0"/>
                <a:cs typeface="Times New Roman" panose="02020603050405020304" pitchFamily="18" charset="0"/>
              </a:rPr>
              <a:t>збройні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конфлікти</a:t>
            </a:r>
            <a:r>
              <a:rPr lang="ru-RU" dirty="0" smtClean="0">
                <a:latin typeface="Times New Roman" panose="02020603050405020304" pitchFamily="18" charset="0"/>
                <a:cs typeface="Times New Roman" panose="02020603050405020304" pitchFamily="18" charset="0"/>
              </a:rPr>
              <a:t>». </a:t>
            </a:r>
          </a:p>
          <a:p>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Пілагори</a:t>
            </a:r>
            <a:r>
              <a:rPr lang="ru-RU" b="1"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це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своєрідна</a:t>
            </a:r>
            <a:r>
              <a:rPr lang="ru-RU" dirty="0" smtClean="0">
                <a:latin typeface="Times New Roman" panose="02020603050405020304" pitchFamily="18" charset="0"/>
                <a:cs typeface="Times New Roman" panose="02020603050405020304" pitchFamily="18" charset="0"/>
              </a:rPr>
              <a:t> рада, яка </a:t>
            </a:r>
            <a:r>
              <a:rPr lang="ru-RU" dirty="0" err="1" smtClean="0">
                <a:latin typeface="Times New Roman" panose="02020603050405020304" pitchFamily="18" charset="0"/>
                <a:cs typeface="Times New Roman" panose="02020603050405020304" pitchFamily="18" charset="0"/>
              </a:rPr>
              <a:t>приймала</a:t>
            </a:r>
            <a:r>
              <a:rPr lang="ru-RU" dirty="0" smtClean="0">
                <a:latin typeface="Times New Roman" panose="02020603050405020304" pitchFamily="18" charset="0"/>
                <a:cs typeface="Times New Roman" panose="02020603050405020304" pitchFamily="18" charset="0"/>
              </a:rPr>
              <a:t> присяги </a:t>
            </a:r>
            <a:r>
              <a:rPr lang="ru-RU" dirty="0" err="1" smtClean="0">
                <a:latin typeface="Times New Roman" panose="02020603050405020304" pitchFamily="18" charset="0"/>
                <a:cs typeface="Times New Roman" panose="02020603050405020304" pitchFamily="18" charset="0"/>
              </a:rPr>
              <a:t>амфіктіонів</a:t>
            </a:r>
            <a:r>
              <a:rPr lang="ru-RU" dirty="0" smtClean="0">
                <a:latin typeface="Times New Roman" panose="02020603050405020304" pitchFamily="18" charset="0"/>
                <a:cs typeface="Times New Roman" panose="02020603050405020304" pitchFamily="18" charset="0"/>
              </a:rPr>
              <a:t> та </a:t>
            </a:r>
            <a:r>
              <a:rPr lang="ru-RU" dirty="0" err="1" smtClean="0">
                <a:latin typeface="Times New Roman" panose="02020603050405020304" pitchFamily="18" charset="0"/>
                <a:cs typeface="Times New Roman" panose="02020603050405020304" pitchFamily="18" charset="0"/>
              </a:rPr>
              <a:t>засвідчувала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їх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дієвість</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Кажучи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сучасною</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мовою</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пілагори</a:t>
            </a:r>
            <a:r>
              <a:rPr lang="ru-RU" dirty="0" smtClean="0">
                <a:latin typeface="Times New Roman" panose="02020603050405020304" pitchFamily="18" charset="0"/>
                <a:cs typeface="Times New Roman" panose="02020603050405020304" pitchFamily="18" charset="0"/>
              </a:rPr>
              <a:t> – </a:t>
            </a:r>
            <a:r>
              <a:rPr lang="ru-RU" dirty="0" err="1" smtClean="0">
                <a:latin typeface="Times New Roman" panose="02020603050405020304" pitchFamily="18" charset="0"/>
                <a:cs typeface="Times New Roman" panose="02020603050405020304" pitchFamily="18" charset="0"/>
              </a:rPr>
              <a:t>це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держави</a:t>
            </a:r>
            <a:r>
              <a:rPr lang="ru-RU" dirty="0" smtClean="0">
                <a:latin typeface="Times New Roman" panose="02020603050405020304" pitchFamily="18" charset="0"/>
                <a:cs typeface="Times New Roman" panose="02020603050405020304" pitchFamily="18" charset="0"/>
              </a:rPr>
              <a:t> – </a:t>
            </a:r>
            <a:r>
              <a:rPr lang="ru-RU" dirty="0" err="1" smtClean="0">
                <a:latin typeface="Times New Roman" panose="02020603050405020304" pitchFamily="18" charset="0"/>
                <a:cs typeface="Times New Roman" panose="02020603050405020304" pitchFamily="18" charset="0"/>
              </a:rPr>
              <a:t>депозитарії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тобто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хранителі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узгоджених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домовленостей</a:t>
            </a:r>
            <a:r>
              <a:rPr lang="ru-RU" dirty="0" smtClean="0">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7076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88640"/>
            <a:ext cx="8640960" cy="2585323"/>
          </a:xfrm>
          <a:prstGeom prst="rect">
            <a:avLst/>
          </a:prstGeom>
        </p:spPr>
        <p:txBody>
          <a:bodyPr wrap="square">
            <a:spAutoFit/>
          </a:bodyPr>
          <a:lstStyle/>
          <a:p>
            <a:r>
              <a:rPr lang="uk-UA" dirty="0" smtClean="0">
                <a:latin typeface="Times New Roman" panose="02020603050405020304" pitchFamily="18" charset="0"/>
                <a:cs typeface="Times New Roman" panose="02020603050405020304" pitchFamily="18" charset="0"/>
              </a:rPr>
              <a:t>Постійно зазнаючи видозмін, інститут переговорів почав вміщувати такі елементи:</a:t>
            </a:r>
          </a:p>
          <a:p>
            <a:r>
              <a:rPr lang="uk-UA" dirty="0" smtClean="0">
                <a:latin typeface="Times New Roman" panose="02020603050405020304" pitchFamily="18" charset="0"/>
                <a:cs typeface="Times New Roman" panose="02020603050405020304" pitchFamily="18" charset="0"/>
              </a:rPr>
              <a:t> принципи переговорів; </a:t>
            </a:r>
          </a:p>
          <a:p>
            <a:pPr marL="285750" indent="-285750">
              <a:buFontTx/>
              <a:buChar char="-"/>
            </a:pPr>
            <a:r>
              <a:rPr lang="uk-UA" dirty="0" smtClean="0">
                <a:latin typeface="Times New Roman" panose="02020603050405020304" pitchFamily="18" charset="0"/>
                <a:cs typeface="Times New Roman" panose="02020603050405020304" pitchFamily="18" charset="0"/>
              </a:rPr>
              <a:t>норми організації; </a:t>
            </a:r>
          </a:p>
          <a:p>
            <a:pPr marL="285750" indent="-285750">
              <a:buFontTx/>
              <a:buChar char="-"/>
            </a:pPr>
            <a:r>
              <a:rPr lang="uk-UA" dirty="0" smtClean="0">
                <a:latin typeface="Times New Roman" panose="02020603050405020304" pitchFamily="18" charset="0"/>
                <a:cs typeface="Times New Roman" panose="02020603050405020304" pitchFamily="18" charset="0"/>
              </a:rPr>
              <a:t>форми і способи проведення; </a:t>
            </a:r>
          </a:p>
          <a:p>
            <a:pPr marL="285750" indent="-285750">
              <a:buFontTx/>
              <a:buChar char="-"/>
            </a:pPr>
            <a:r>
              <a:rPr lang="uk-UA" dirty="0" smtClean="0">
                <a:latin typeface="Times New Roman" panose="02020603050405020304" pitchFamily="18" charset="0"/>
                <a:cs typeface="Times New Roman" panose="02020603050405020304" pitchFamily="18" charset="0"/>
              </a:rPr>
              <a:t>моральний кодекс та етикетну культуру переговорів; </a:t>
            </a:r>
          </a:p>
          <a:p>
            <a:pPr marL="285750" indent="-285750">
              <a:buFontTx/>
              <a:buChar char="-"/>
            </a:pPr>
            <a:r>
              <a:rPr lang="uk-UA" dirty="0" smtClean="0">
                <a:latin typeface="Times New Roman" panose="02020603050405020304" pitchFamily="18" charset="0"/>
                <a:cs typeface="Times New Roman" panose="02020603050405020304" pitchFamily="18" charset="0"/>
              </a:rPr>
              <a:t>специфічні результати переговорів у вигляді угод, домовленостей, конвенцій, декларацій, меморандумів, джентльменських угод та інших форм закріплення підсумків роботи;</a:t>
            </a:r>
          </a:p>
          <a:p>
            <a:pPr marL="285750" indent="-285750">
              <a:buFontTx/>
              <a:buChar char="-"/>
            </a:pPr>
            <a:r>
              <a:rPr lang="uk-UA" dirty="0" smtClean="0">
                <a:latin typeface="Times New Roman" panose="02020603050405020304" pitchFamily="18" charset="0"/>
                <a:cs typeface="Times New Roman" panose="02020603050405020304" pitchFamily="18" charset="0"/>
              </a:rPr>
              <a:t> теорію переговорів.</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853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59296" y="260648"/>
            <a:ext cx="8784976" cy="4524315"/>
          </a:xfrm>
          <a:prstGeom prst="rect">
            <a:avLst/>
          </a:prstGeom>
        </p:spPr>
        <p:txBody>
          <a:bodyPr wrap="square">
            <a:spAutoFit/>
          </a:bodyPr>
          <a:lstStyle/>
          <a:p>
            <a:pPr algn="just"/>
            <a:r>
              <a:rPr lang="ru-RU" dirty="0" err="1" smtClean="0">
                <a:latin typeface="Times New Roman" panose="02020603050405020304" pitchFamily="18" charset="0"/>
                <a:cs typeface="Times New Roman" panose="02020603050405020304" pitchFamily="18" charset="0"/>
              </a:rPr>
              <a:t>Інститут</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переговорів</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має</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власні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історичні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етапи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становлення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Першою</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письмовою</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угодою</a:t>
            </a:r>
            <a:r>
              <a:rPr lang="ru-RU" dirty="0" smtClean="0">
                <a:latin typeface="Times New Roman" panose="02020603050405020304" pitchFamily="18" charset="0"/>
                <a:cs typeface="Times New Roman" panose="02020603050405020304" pitchFamily="18" charset="0"/>
              </a:rPr>
              <a:t>, яка </a:t>
            </a:r>
            <a:r>
              <a:rPr lang="ru-RU" dirty="0" err="1" smtClean="0">
                <a:latin typeface="Times New Roman" panose="02020603050405020304" pitchFamily="18" charset="0"/>
                <a:cs typeface="Times New Roman" panose="02020603050405020304" pitchFamily="18" charset="0"/>
              </a:rPr>
              <a:t>виникла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внаслідок</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проведення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переговорів</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вважається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письмова</a:t>
            </a:r>
            <a:r>
              <a:rPr lang="ru-RU" dirty="0" smtClean="0">
                <a:latin typeface="Times New Roman" panose="02020603050405020304" pitchFamily="18" charset="0"/>
                <a:cs typeface="Times New Roman" panose="02020603050405020304" pitchFamily="18" charset="0"/>
              </a:rPr>
              <a:t> угода </a:t>
            </a:r>
            <a:r>
              <a:rPr lang="ru-RU" dirty="0" err="1" smtClean="0">
                <a:latin typeface="Times New Roman" panose="02020603050405020304" pitchFamily="18" charset="0"/>
                <a:cs typeface="Times New Roman" panose="02020603050405020304" pitchFamily="18" charset="0"/>
              </a:rPr>
              <a:t>між</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єгипетським</a:t>
            </a:r>
            <a:r>
              <a:rPr lang="ru-RU" dirty="0" smtClean="0">
                <a:latin typeface="Times New Roman" panose="02020603050405020304" pitchFamily="18" charset="0"/>
                <a:cs typeface="Times New Roman" panose="02020603050405020304" pitchFamily="18" charset="0"/>
              </a:rPr>
              <a:t> царем </a:t>
            </a:r>
            <a:r>
              <a:rPr lang="ru-RU" dirty="0" err="1" smtClean="0">
                <a:latin typeface="Times New Roman" panose="02020603050405020304" pitchFamily="18" charset="0"/>
                <a:cs typeface="Times New Roman" panose="02020603050405020304" pitchFamily="18" charset="0"/>
              </a:rPr>
              <a:t>Рамзесом</a:t>
            </a:r>
            <a:r>
              <a:rPr lang="ru-RU" dirty="0" smtClean="0">
                <a:latin typeface="Times New Roman" panose="02020603050405020304" pitchFamily="18" charset="0"/>
                <a:cs typeface="Times New Roman" panose="02020603050405020304" pitchFamily="18" charset="0"/>
              </a:rPr>
              <a:t> XI та королем </a:t>
            </a:r>
            <a:r>
              <a:rPr lang="ru-RU" dirty="0" err="1" smtClean="0">
                <a:latin typeface="Times New Roman" panose="02020603050405020304" pitchFamily="18" charset="0"/>
                <a:cs typeface="Times New Roman" panose="02020603050405020304" pitchFamily="18" charset="0"/>
              </a:rPr>
              <a:t>хеттів</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Хатушилем</a:t>
            </a:r>
            <a:r>
              <a:rPr lang="ru-RU" dirty="0" smtClean="0">
                <a:latin typeface="Times New Roman" panose="02020603050405020304" pitchFamily="18" charset="0"/>
                <a:cs typeface="Times New Roman" panose="02020603050405020304" pitchFamily="18" charset="0"/>
              </a:rPr>
              <a:t> III у 1278 </a:t>
            </a:r>
            <a:r>
              <a:rPr lang="ru-RU" dirty="0" err="1" smtClean="0">
                <a:latin typeface="Times New Roman" panose="02020603050405020304" pitchFamily="18" charset="0"/>
                <a:cs typeface="Times New Roman" panose="02020603050405020304" pitchFamily="18" charset="0"/>
              </a:rPr>
              <a:t>році</a:t>
            </a:r>
            <a:r>
              <a:rPr lang="ru-RU" dirty="0" smtClean="0">
                <a:latin typeface="Times New Roman" panose="02020603050405020304" pitchFamily="18" charset="0"/>
                <a:cs typeface="Times New Roman" panose="02020603050405020304" pitchFamily="18" charset="0"/>
              </a:rPr>
              <a:t> до </a:t>
            </a:r>
            <a:r>
              <a:rPr lang="ru-RU" dirty="0" err="1" smtClean="0">
                <a:latin typeface="Times New Roman" panose="02020603050405020304" pitchFamily="18" charset="0"/>
                <a:cs typeface="Times New Roman" panose="02020603050405020304" pitchFamily="18" charset="0"/>
              </a:rPr>
              <a:t>Різдва</a:t>
            </a:r>
            <a:r>
              <a:rPr lang="ru-RU" dirty="0" smtClean="0">
                <a:latin typeface="Times New Roman" panose="02020603050405020304" pitchFamily="18" charset="0"/>
                <a:cs typeface="Times New Roman" panose="02020603050405020304" pitchFamily="18" charset="0"/>
              </a:rPr>
              <a:t> Христового. На </a:t>
            </a:r>
            <a:r>
              <a:rPr lang="ru-RU" dirty="0" err="1" smtClean="0">
                <a:latin typeface="Times New Roman" panose="02020603050405020304" pitchFamily="18" charset="0"/>
                <a:cs typeface="Times New Roman" panose="02020603050405020304" pitchFamily="18" charset="0"/>
              </a:rPr>
              <a:t>срібній</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пластині</a:t>
            </a:r>
            <a:r>
              <a:rPr lang="ru-RU" dirty="0" smtClean="0">
                <a:latin typeface="Times New Roman" panose="02020603050405020304" pitchFamily="18" charset="0"/>
                <a:cs typeface="Times New Roman" panose="02020603050405020304" pitchFamily="18" charset="0"/>
              </a:rPr>
              <a:t> з текстом угоди </a:t>
            </a:r>
            <a:r>
              <a:rPr lang="ru-RU" dirty="0" err="1" smtClean="0">
                <a:latin typeface="Times New Roman" panose="02020603050405020304" pitchFamily="18" charset="0"/>
                <a:cs typeface="Times New Roman" panose="02020603050405020304" pitchFamily="18" charset="0"/>
              </a:rPr>
              <a:t>було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також</a:t>
            </a:r>
            <a:r>
              <a:rPr lang="ru-RU" dirty="0" smtClean="0">
                <a:latin typeface="Times New Roman" panose="02020603050405020304" pitchFamily="18" charset="0"/>
                <a:cs typeface="Times New Roman" panose="02020603050405020304" pitchFamily="18" charset="0"/>
              </a:rPr>
              <a:t> і </a:t>
            </a:r>
            <a:r>
              <a:rPr lang="ru-RU" dirty="0" err="1" smtClean="0">
                <a:latin typeface="Times New Roman" panose="02020603050405020304" pitchFamily="18" charset="0"/>
                <a:cs typeface="Times New Roman" panose="02020603050405020304" pitchFamily="18" charset="0"/>
              </a:rPr>
              <a:t>зображення</a:t>
            </a:r>
            <a:r>
              <a:rPr lang="ru-RU" dirty="0" smtClean="0">
                <a:latin typeface="Times New Roman" panose="02020603050405020304" pitchFamily="18" charset="0"/>
                <a:cs typeface="Times New Roman" panose="02020603050405020304" pitchFamily="18" charset="0"/>
              </a:rPr>
              <a:t> короля з королевою та богами, </a:t>
            </a:r>
            <a:r>
              <a:rPr lang="ru-RU" dirty="0" err="1" smtClean="0">
                <a:latin typeface="Times New Roman" panose="02020603050405020304" pitchFamily="18" charset="0"/>
                <a:cs typeface="Times New Roman" panose="02020603050405020304" pitchFamily="18" charset="0"/>
              </a:rPr>
              <a:t>що</a:t>
            </a:r>
            <a:r>
              <a:rPr lang="ru-RU" dirty="0" smtClean="0">
                <a:latin typeface="Times New Roman" panose="02020603050405020304" pitchFamily="18" charset="0"/>
                <a:cs typeface="Times New Roman" panose="02020603050405020304" pitchFamily="18" charset="0"/>
              </a:rPr>
              <a:t> й </a:t>
            </a:r>
            <a:r>
              <a:rPr lang="ru-RU" dirty="0" err="1" smtClean="0">
                <a:latin typeface="Times New Roman" panose="02020603050405020304" pitchFamily="18" charset="0"/>
                <a:cs typeface="Times New Roman" panose="02020603050405020304" pitchFamily="18" charset="0"/>
              </a:rPr>
              <a:t>засвідчувало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автентичність</a:t>
            </a:r>
            <a:r>
              <a:rPr lang="ru-RU" dirty="0" smtClean="0">
                <a:latin typeface="Times New Roman" panose="02020603050405020304" pitchFamily="18" charset="0"/>
                <a:cs typeface="Times New Roman" panose="02020603050405020304" pitchFamily="18" charset="0"/>
              </a:rPr>
              <a:t> тексту. У </a:t>
            </a:r>
            <a:r>
              <a:rPr lang="ru-RU" dirty="0" err="1" smtClean="0">
                <a:latin typeface="Times New Roman" panose="02020603050405020304" pitchFamily="18" charset="0"/>
                <a:cs typeface="Times New Roman" panose="02020603050405020304" pitchFamily="18" charset="0"/>
              </a:rPr>
              <a:t>подальшому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скріплення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підписами</a:t>
            </a:r>
            <a:r>
              <a:rPr lang="ru-RU" dirty="0" smtClean="0">
                <a:latin typeface="Times New Roman" panose="02020603050405020304" pitchFamily="18" charset="0"/>
                <a:cs typeface="Times New Roman" panose="02020603050405020304" pitchFamily="18" charset="0"/>
              </a:rPr>
              <a:t> і </a:t>
            </a:r>
            <a:r>
              <a:rPr lang="ru-RU" dirty="0" err="1" smtClean="0">
                <a:latin typeface="Times New Roman" panose="02020603050405020304" pitchFamily="18" charset="0"/>
                <a:cs typeface="Times New Roman" panose="02020603050405020304" pitchFamily="18" charset="0"/>
              </a:rPr>
              <a:t>печаткою</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текстів</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міжнародних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угод</a:t>
            </a:r>
            <a:r>
              <a:rPr lang="ru-RU" dirty="0" smtClean="0">
                <a:latin typeface="Times New Roman" panose="02020603050405020304" pitchFamily="18" charset="0"/>
                <a:cs typeface="Times New Roman" panose="02020603050405020304" pitchFamily="18" charset="0"/>
              </a:rPr>
              <a:t> стало атрибутом </a:t>
            </a:r>
            <a:r>
              <a:rPr lang="ru-RU" dirty="0" err="1" smtClean="0">
                <a:latin typeface="Times New Roman" panose="02020603050405020304" pitchFamily="18" charset="0"/>
                <a:cs typeface="Times New Roman" panose="02020603050405020304" pitchFamily="18" charset="0"/>
              </a:rPr>
              <a:t>цього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важливого</a:t>
            </a:r>
            <a:r>
              <a:rPr lang="ru-RU" dirty="0" smtClean="0">
                <a:latin typeface="Times New Roman" panose="02020603050405020304" pitchFamily="18" charset="0"/>
                <a:cs typeface="Times New Roman" panose="02020603050405020304" pitchFamily="18" charset="0"/>
              </a:rPr>
              <a:t> документа. </a:t>
            </a:r>
          </a:p>
          <a:p>
            <a:pPr algn="just"/>
            <a:r>
              <a:rPr lang="ru-RU" dirty="0" err="1" smtClean="0">
                <a:latin typeface="Times New Roman" panose="02020603050405020304" pitchFamily="18" charset="0"/>
                <a:cs typeface="Times New Roman" panose="02020603050405020304" pitchFamily="18" charset="0"/>
              </a:rPr>
              <a:t>Ведення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переговорів</a:t>
            </a:r>
            <a:r>
              <a:rPr lang="ru-RU" dirty="0" smtClean="0">
                <a:latin typeface="Times New Roman" panose="02020603050405020304" pitchFamily="18" charset="0"/>
                <a:cs typeface="Times New Roman" panose="02020603050405020304" pitchFamily="18" charset="0"/>
              </a:rPr>
              <a:t> у </a:t>
            </a:r>
            <a:r>
              <a:rPr lang="ru-RU" dirty="0" err="1" smtClean="0">
                <a:latin typeface="Times New Roman" panose="02020603050405020304" pitchFamily="18" charset="0"/>
                <a:cs typeface="Times New Roman" panose="02020603050405020304" pitchFamily="18" charset="0"/>
              </a:rPr>
              <a:t>чужій</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країні</a:t>
            </a:r>
            <a:r>
              <a:rPr lang="ru-RU" dirty="0" smtClean="0">
                <a:latin typeface="Times New Roman" panose="02020603050405020304" pitchFamily="18" charset="0"/>
                <a:cs typeface="Times New Roman" panose="02020603050405020304" pitchFamily="18" charset="0"/>
              </a:rPr>
              <a:t> в </a:t>
            </a:r>
            <a:r>
              <a:rPr lang="ru-RU" dirty="0" err="1" smtClean="0">
                <a:latin typeface="Times New Roman" panose="02020603050405020304" pitchFamily="18" charset="0"/>
                <a:cs typeface="Times New Roman" panose="02020603050405020304" pitchFamily="18" charset="0"/>
              </a:rPr>
              <a:t>стародавні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часи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було</a:t>
            </a:r>
            <a:r>
              <a:rPr lang="ru-RU" dirty="0" smtClean="0">
                <a:latin typeface="Times New Roman" panose="02020603050405020304" pitchFamily="18" charset="0"/>
                <a:cs typeface="Times New Roman" panose="02020603050405020304" pitchFamily="18" charset="0"/>
              </a:rPr>
              <a:t> справою </a:t>
            </a:r>
            <a:r>
              <a:rPr lang="ru-RU" dirty="0" err="1" smtClean="0">
                <a:latin typeface="Times New Roman" panose="02020603050405020304" pitchFamily="18" charset="0"/>
                <a:cs typeface="Times New Roman" panose="02020603050405020304" pitchFamily="18" charset="0"/>
              </a:rPr>
              <a:t>небезпечною</a:t>
            </a:r>
            <a:r>
              <a:rPr lang="ru-RU" dirty="0" smtClean="0">
                <a:latin typeface="Times New Roman" panose="02020603050405020304" pitchFamily="18" charset="0"/>
                <a:cs typeface="Times New Roman" panose="02020603050405020304" pitchFamily="18" charset="0"/>
              </a:rPr>
              <a:t>, тому </a:t>
            </a:r>
            <a:r>
              <a:rPr lang="ru-RU" dirty="0" err="1" smtClean="0">
                <a:latin typeface="Times New Roman" panose="02020603050405020304" pitchFamily="18" charset="0"/>
                <a:cs typeface="Times New Roman" panose="02020603050405020304" pitchFamily="18" charset="0"/>
              </a:rPr>
              <a:t>збереглися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тексти-поради</a:t>
            </a:r>
            <a:r>
              <a:rPr lang="ru-RU" dirty="0" smtClean="0">
                <a:latin typeface="Times New Roman" panose="02020603050405020304" pitchFamily="18" charset="0"/>
                <a:cs typeface="Times New Roman" panose="02020603050405020304" pitchFamily="18" charset="0"/>
              </a:rPr>
              <a:t> послам, </a:t>
            </a:r>
            <a:r>
              <a:rPr lang="ru-RU" dirty="0" err="1" smtClean="0">
                <a:latin typeface="Times New Roman" panose="02020603050405020304" pitchFamily="18" charset="0"/>
                <a:cs typeface="Times New Roman" panose="02020603050405020304" pitchFamily="18" charset="0"/>
              </a:rPr>
              <a:t>що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відправлялися</a:t>
            </a:r>
            <a:r>
              <a:rPr lang="ru-RU" dirty="0" smtClean="0">
                <a:latin typeface="Times New Roman" panose="02020603050405020304" pitchFamily="18" charset="0"/>
                <a:cs typeface="Times New Roman" panose="02020603050405020304" pitchFamily="18" charset="0"/>
              </a:rPr>
              <a:t> на переговори, у </a:t>
            </a:r>
            <a:r>
              <a:rPr lang="ru-RU" dirty="0" err="1" smtClean="0">
                <a:latin typeface="Times New Roman" panose="02020603050405020304" pitchFamily="18" charset="0"/>
                <a:cs typeface="Times New Roman" panose="02020603050405020304" pitchFamily="18" charset="0"/>
              </a:rPr>
              <a:t>яких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тим</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радили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зробити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заповіт</a:t>
            </a:r>
            <a:r>
              <a:rPr lang="ru-RU" dirty="0" smtClean="0">
                <a:latin typeface="Times New Roman" panose="02020603050405020304" pitchFamily="18" charset="0"/>
                <a:cs typeface="Times New Roman" panose="02020603050405020304" pitchFamily="18" charset="0"/>
              </a:rPr>
              <a:t> на </a:t>
            </a:r>
            <a:r>
              <a:rPr lang="ru-RU" dirty="0" err="1" smtClean="0">
                <a:latin typeface="Times New Roman" panose="02020603050405020304" pitchFamily="18" charset="0"/>
                <a:cs typeface="Times New Roman" panose="02020603050405020304" pitchFamily="18" charset="0"/>
              </a:rPr>
              <a:t>користь</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дітей</a:t>
            </a:r>
            <a:r>
              <a:rPr lang="ru-RU" dirty="0" smtClean="0">
                <a:latin typeface="Times New Roman" panose="02020603050405020304" pitchFamily="18" charset="0"/>
                <a:cs typeface="Times New Roman" panose="02020603050405020304" pitchFamily="18" charset="0"/>
              </a:rPr>
              <a:t>, а </a:t>
            </a:r>
            <a:r>
              <a:rPr lang="ru-RU" dirty="0" err="1" smtClean="0">
                <a:latin typeface="Times New Roman" panose="02020603050405020304" pitchFamily="18" charset="0"/>
                <a:cs typeface="Times New Roman" panose="02020603050405020304" pitchFamily="18" charset="0"/>
              </a:rPr>
              <a:t>їм</a:t>
            </a:r>
            <a:r>
              <a:rPr lang="ru-RU" dirty="0" smtClean="0">
                <a:latin typeface="Times New Roman" panose="02020603050405020304" pitchFamily="18" charset="0"/>
                <a:cs typeface="Times New Roman" panose="02020603050405020304" pitchFamily="18" charset="0"/>
              </a:rPr>
              <a:t> самим бути </a:t>
            </a:r>
            <a:r>
              <a:rPr lang="ru-RU" dirty="0" err="1" smtClean="0">
                <a:latin typeface="Times New Roman" panose="02020603050405020304" pitchFamily="18" charset="0"/>
                <a:cs typeface="Times New Roman" panose="02020603050405020304" pitchFamily="18" charset="0"/>
              </a:rPr>
              <a:t>насторожі</a:t>
            </a:r>
            <a:r>
              <a:rPr lang="ru-RU" dirty="0" smtClean="0">
                <a:latin typeface="Times New Roman" panose="02020603050405020304" pitchFamily="18" charset="0"/>
                <a:cs typeface="Times New Roman" panose="02020603050405020304" pitchFamily="18" charset="0"/>
              </a:rPr>
              <a:t> і </a:t>
            </a:r>
            <a:r>
              <a:rPr lang="ru-RU" dirty="0" err="1" smtClean="0">
                <a:latin typeface="Times New Roman" panose="02020603050405020304" pitchFamily="18" charset="0"/>
                <a:cs typeface="Times New Roman" panose="02020603050405020304" pitchFamily="18" charset="0"/>
              </a:rPr>
              <a:t>тримати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каміння</a:t>
            </a:r>
            <a:r>
              <a:rPr lang="ru-RU" dirty="0" smtClean="0">
                <a:latin typeface="Times New Roman" panose="02020603050405020304" pitchFamily="18" charset="0"/>
                <a:cs typeface="Times New Roman" panose="02020603050405020304" pitchFamily="18" charset="0"/>
              </a:rPr>
              <a:t> за </a:t>
            </a:r>
            <a:r>
              <a:rPr lang="ru-RU" dirty="0" err="1" smtClean="0">
                <a:latin typeface="Times New Roman" panose="02020603050405020304" pitchFamily="18" charset="0"/>
                <a:cs typeface="Times New Roman" panose="02020603050405020304" pitchFamily="18" charset="0"/>
              </a:rPr>
              <a:t>паском</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тобто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мати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зброю</a:t>
            </a:r>
            <a:r>
              <a:rPr lang="ru-RU" dirty="0" smtClean="0">
                <a:latin typeface="Times New Roman" panose="02020603050405020304" pitchFamily="18" charset="0"/>
                <a:cs typeface="Times New Roman" panose="02020603050405020304" pitchFamily="18" charset="0"/>
              </a:rPr>
              <a:t> для </a:t>
            </a:r>
            <a:r>
              <a:rPr lang="ru-RU" dirty="0" err="1" smtClean="0">
                <a:latin typeface="Times New Roman" panose="02020603050405020304" pitchFamily="18" charset="0"/>
                <a:cs typeface="Times New Roman" panose="02020603050405020304" pitchFamily="18" charset="0"/>
              </a:rPr>
              <a:t>самоохорони</a:t>
            </a:r>
            <a:r>
              <a:rPr lang="ru-RU" dirty="0" smtClean="0">
                <a:latin typeface="Times New Roman" panose="02020603050405020304" pitchFamily="18" charset="0"/>
                <a:cs typeface="Times New Roman" panose="02020603050405020304" pitchFamily="18" charset="0"/>
              </a:rPr>
              <a:t>. </a:t>
            </a:r>
          </a:p>
          <a:p>
            <a:pPr algn="just"/>
            <a:r>
              <a:rPr lang="ru-RU" dirty="0" smtClean="0">
                <a:latin typeface="Times New Roman" panose="02020603050405020304" pitchFamily="18" charset="0"/>
                <a:cs typeface="Times New Roman" panose="02020603050405020304" pitchFamily="18" charset="0"/>
              </a:rPr>
              <a:t>У </a:t>
            </a:r>
            <a:r>
              <a:rPr lang="ru-RU" dirty="0" err="1" smtClean="0">
                <a:latin typeface="Times New Roman" panose="02020603050405020304" pitchFamily="18" charset="0"/>
                <a:cs typeface="Times New Roman" panose="02020603050405020304" pitchFamily="18" charset="0"/>
              </a:rPr>
              <a:t>подальшій</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історії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людства</a:t>
            </a:r>
            <a:r>
              <a:rPr lang="ru-RU" dirty="0" smtClean="0">
                <a:latin typeface="Times New Roman" panose="02020603050405020304" pitchFamily="18" charset="0"/>
                <a:cs typeface="Times New Roman" panose="02020603050405020304" pitchFamily="18" charset="0"/>
              </a:rPr>
              <a:t> проблема </a:t>
            </a:r>
            <a:r>
              <a:rPr lang="ru-RU" dirty="0" err="1" smtClean="0">
                <a:latin typeface="Times New Roman" panose="02020603050405020304" pitchFamily="18" charset="0"/>
                <a:cs typeface="Times New Roman" panose="02020603050405020304" pitchFamily="18" charset="0"/>
              </a:rPr>
              <a:t>безпеки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послів</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перетворилась</a:t>
            </a:r>
            <a:r>
              <a:rPr lang="ru-RU" dirty="0" smtClean="0">
                <a:latin typeface="Times New Roman" panose="02020603050405020304" pitchFamily="18" charset="0"/>
                <a:cs typeface="Times New Roman" panose="02020603050405020304" pitchFamily="18" charset="0"/>
              </a:rPr>
              <a:t> у </a:t>
            </a:r>
            <a:r>
              <a:rPr lang="ru-RU" dirty="0" err="1" smtClean="0">
                <a:latin typeface="Times New Roman" panose="02020603050405020304" pitchFamily="18" charset="0"/>
                <a:cs typeface="Times New Roman" panose="02020603050405020304" pitchFamily="18" charset="0"/>
              </a:rPr>
              <a:t>питання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щодо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забезпечення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їхньої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недоторканності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Звідси</a:t>
            </a:r>
            <a:r>
              <a:rPr lang="ru-RU" dirty="0" smtClean="0">
                <a:latin typeface="Times New Roman" panose="02020603050405020304" pitchFamily="18" charset="0"/>
                <a:cs typeface="Times New Roman" panose="02020603050405020304" pitchFamily="18" charset="0"/>
              </a:rPr>
              <a:t> й символ — </a:t>
            </a:r>
            <a:r>
              <a:rPr lang="ru-RU" dirty="0" err="1" smtClean="0">
                <a:latin typeface="Times New Roman" panose="02020603050405020304" pitchFamily="18" charset="0"/>
                <a:cs typeface="Times New Roman" panose="02020603050405020304" pitchFamily="18" charset="0"/>
              </a:rPr>
              <a:t>білий</a:t>
            </a:r>
            <a:r>
              <a:rPr lang="ru-RU" dirty="0" smtClean="0">
                <a:latin typeface="Times New Roman" panose="02020603050405020304" pitchFamily="18" charset="0"/>
                <a:cs typeface="Times New Roman" panose="02020603050405020304" pitchFamily="18" charset="0"/>
              </a:rPr>
              <a:t> прапор парламентера, </a:t>
            </a:r>
            <a:r>
              <a:rPr lang="ru-RU" dirty="0" err="1" smtClean="0">
                <a:latin typeface="Times New Roman" panose="02020603050405020304" pitchFamily="18" charset="0"/>
                <a:cs typeface="Times New Roman" panose="02020603050405020304" pitchFamily="18" charset="0"/>
              </a:rPr>
              <a:t>який</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відряджувався</a:t>
            </a:r>
            <a:r>
              <a:rPr lang="ru-RU" dirty="0" smtClean="0">
                <a:latin typeface="Times New Roman" panose="02020603050405020304" pitchFamily="18" charset="0"/>
                <a:cs typeface="Times New Roman" panose="02020603050405020304" pitchFamily="18" charset="0"/>
              </a:rPr>
              <a:t> для </a:t>
            </a:r>
            <a:r>
              <a:rPr lang="ru-RU" dirty="0" err="1" smtClean="0">
                <a:latin typeface="Times New Roman" panose="02020603050405020304" pitchFamily="18" charset="0"/>
                <a:cs typeface="Times New Roman" panose="02020603050405020304" pitchFamily="18" charset="0"/>
              </a:rPr>
              <a:t>мирних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переговорів</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під</a:t>
            </a:r>
            <a:r>
              <a:rPr lang="ru-RU" dirty="0" smtClean="0">
                <a:latin typeface="Times New Roman" panose="02020603050405020304" pitchFamily="18" charset="0"/>
                <a:cs typeface="Times New Roman" panose="02020603050405020304" pitchFamily="18" charset="0"/>
              </a:rPr>
              <a:t> час </a:t>
            </a:r>
            <a:r>
              <a:rPr lang="ru-RU" dirty="0" err="1" smtClean="0">
                <a:latin typeface="Times New Roman" panose="02020603050405020304" pitchFamily="18" charset="0"/>
                <a:cs typeface="Times New Roman" panose="02020603050405020304" pitchFamily="18" charset="0"/>
              </a:rPr>
              <a:t>бойових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дій</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Забезпечення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недоторканності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переговірників</a:t>
            </a:r>
            <a:r>
              <a:rPr lang="ru-RU" dirty="0" smtClean="0">
                <a:latin typeface="Times New Roman" panose="02020603050405020304" pitchFamily="18" charset="0"/>
                <a:cs typeface="Times New Roman" panose="02020603050405020304" pitchFamily="18" charset="0"/>
              </a:rPr>
              <a:t> у </a:t>
            </a:r>
            <a:r>
              <a:rPr lang="ru-RU" dirty="0" err="1" smtClean="0">
                <a:latin typeface="Times New Roman" panose="02020603050405020304" pitchFamily="18" charset="0"/>
                <a:cs typeface="Times New Roman" panose="02020603050405020304" pitchFamily="18" charset="0"/>
              </a:rPr>
              <a:t>міжнародних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конфліктних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ситуаціях</a:t>
            </a:r>
            <a:r>
              <a:rPr lang="ru-RU" dirty="0" smtClean="0">
                <a:latin typeface="Times New Roman" panose="02020603050405020304" pitchFamily="18" charset="0"/>
                <a:cs typeface="Times New Roman" panose="02020603050405020304" pitchFamily="18" charset="0"/>
              </a:rPr>
              <a:t> й </a:t>
            </a:r>
            <a:r>
              <a:rPr lang="ru-RU" dirty="0" err="1" smtClean="0">
                <a:latin typeface="Times New Roman" panose="02020603050405020304" pitchFamily="18" charset="0"/>
                <a:cs typeface="Times New Roman" panose="02020603050405020304" pitchFamily="18" charset="0"/>
              </a:rPr>
              <a:t>дотепер</a:t>
            </a:r>
            <a:r>
              <a:rPr lang="ru-RU" dirty="0" smtClean="0">
                <a:latin typeface="Times New Roman" panose="02020603050405020304" pitchFamily="18" charset="0"/>
                <a:cs typeface="Times New Roman" panose="02020603050405020304" pitchFamily="18" charset="0"/>
              </a:rPr>
              <a:t> є </a:t>
            </a:r>
            <a:r>
              <a:rPr lang="ru-RU" dirty="0" err="1" smtClean="0">
                <a:latin typeface="Times New Roman" panose="02020603050405020304" pitchFamily="18" charset="0"/>
                <a:cs typeface="Times New Roman" panose="02020603050405020304" pitchFamily="18" charset="0"/>
              </a:rPr>
              <a:t>важливим</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завданням</a:t>
            </a:r>
            <a:r>
              <a:rPr lang="ru-RU" dirty="0" smtClean="0">
                <a:latin typeface="Times New Roman" panose="02020603050405020304" pitchFamily="18" charset="0"/>
                <a:cs typeface="Times New Roman" panose="02020603050405020304" pitchFamily="18" charset="0"/>
              </a:rPr>
              <a:t>. </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7145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61151" y="188640"/>
            <a:ext cx="8703337" cy="3970318"/>
          </a:xfrm>
          <a:prstGeom prst="rect">
            <a:avLst/>
          </a:prstGeom>
        </p:spPr>
        <p:txBody>
          <a:bodyPr wrap="square">
            <a:spAutoFit/>
          </a:bodyPr>
          <a:lstStyle/>
          <a:p>
            <a:r>
              <a:rPr lang="uk-UA" dirty="0" smtClean="0"/>
              <a:t>Для ведення переговорів завжди необхідні були такі особливі якості, як: мудрість, хитрість, уміння розплутувати складні проблеми, а символом переговірників у Давній Греції став «жезл Гермеса» — палиця, на верхівці якої були крила птаха, що означало маневр, рух, здатність обминати небезпечні місця, та два «вузли», які слід було «розв’язати». </a:t>
            </a:r>
          </a:p>
          <a:p>
            <a:r>
              <a:rPr lang="uk-UA" dirty="0" smtClean="0"/>
              <a:t>Від часів Давнього Риму почав формуватися етикет переговорів: звичай обмінюватися подарунками, вшановувати послів, які вже носили з собою особливу відзнаку посла чужоземної держави — золотий перстень. </a:t>
            </a:r>
          </a:p>
          <a:p>
            <a:r>
              <a:rPr lang="uk-UA" dirty="0" smtClean="0"/>
              <a:t>У часи Середньовіччя посилали делегації послів у далекі країни для налагодження контактів і запобігання майбутнім зіткненням торговельних інтересів і конфліктам, але ставилися до них нерідко жорстоко і навмисно образливо для того, щоб підкреслити могутність і велич країни-господаря. В Оттоманській Порті, наприклад, посла садовили на гнилий стілець, де він кілька годин вимушений був слухати процес обговорення другорядних питань в очікуванні своєї черги на заслуховування.</a:t>
            </a:r>
            <a:endParaRPr lang="uk-UA" dirty="0"/>
          </a:p>
        </p:txBody>
      </p:sp>
    </p:spTree>
    <p:extLst>
      <p:ext uri="{BB962C8B-B14F-4D97-AF65-F5344CB8AC3E}">
        <p14:creationId xmlns:p14="http://schemas.microsoft.com/office/powerpoint/2010/main" val="715257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40682" y="260647"/>
            <a:ext cx="8784976" cy="120032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      У </a:t>
            </a:r>
            <a:r>
              <a:rPr lang="ru-RU" dirty="0" err="1" smtClean="0">
                <a:latin typeface="Times New Roman" panose="02020603050405020304" pitchFamily="18" charset="0"/>
                <a:cs typeface="Times New Roman" panose="02020603050405020304" pitchFamily="18" charset="0"/>
              </a:rPr>
              <a:t>Японії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послів</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примушували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повзком</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наближатися</a:t>
            </a:r>
            <a:r>
              <a:rPr lang="ru-RU" dirty="0" smtClean="0">
                <a:latin typeface="Times New Roman" panose="02020603050405020304" pitchFamily="18" charset="0"/>
                <a:cs typeface="Times New Roman" panose="02020603050405020304" pitchFamily="18" charset="0"/>
              </a:rPr>
              <a:t> до </a:t>
            </a:r>
            <a:r>
              <a:rPr lang="ru-RU" dirty="0" err="1" smtClean="0">
                <a:latin typeface="Times New Roman" panose="02020603050405020304" pitchFamily="18" charset="0"/>
                <a:cs typeface="Times New Roman" panose="02020603050405020304" pitchFamily="18" charset="0"/>
              </a:rPr>
              <a:t>високопоставлених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господарів</a:t>
            </a:r>
            <a:r>
              <a:rPr lang="ru-RU" dirty="0" smtClean="0">
                <a:latin typeface="Times New Roman" panose="02020603050405020304" pitchFamily="18" charset="0"/>
                <a:cs typeface="Times New Roman" panose="02020603050405020304" pitchFamily="18" charset="0"/>
              </a:rPr>
              <a:t>, а в </a:t>
            </a:r>
            <a:r>
              <a:rPr lang="ru-RU" dirty="0" err="1" smtClean="0">
                <a:latin typeface="Times New Roman" panose="02020603050405020304" pitchFamily="18" charset="0"/>
                <a:cs typeface="Times New Roman" panose="02020603050405020304" pitchFamily="18" charset="0"/>
              </a:rPr>
              <a:t>Китаї</a:t>
            </a:r>
            <a:r>
              <a:rPr lang="ru-RU" dirty="0" smtClean="0">
                <a:latin typeface="Times New Roman" panose="02020603050405020304" pitchFamily="18" charset="0"/>
                <a:cs typeface="Times New Roman" panose="02020603050405020304" pitchFamily="18" charset="0"/>
              </a:rPr>
              <a:t> — </a:t>
            </a:r>
            <a:r>
              <a:rPr lang="ru-RU" dirty="0" err="1" smtClean="0">
                <a:latin typeface="Times New Roman" panose="02020603050405020304" pitchFamily="18" charset="0"/>
                <a:cs typeface="Times New Roman" panose="02020603050405020304" pitchFamily="18" charset="0"/>
              </a:rPr>
              <a:t>робити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дев’ять</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поклонів</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імператорові</a:t>
            </a:r>
            <a:r>
              <a:rPr lang="ru-RU" dirty="0" smtClean="0">
                <a:latin typeface="Times New Roman" panose="02020603050405020304" pitchFamily="18" charset="0"/>
                <a:cs typeface="Times New Roman" panose="02020603050405020304" pitchFamily="18" charset="0"/>
              </a:rPr>
              <a:t>. </a:t>
            </a:r>
          </a:p>
          <a:p>
            <a:pPr algn="just"/>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У </a:t>
            </a:r>
            <a:r>
              <a:rPr lang="ru-RU" dirty="0" err="1" smtClean="0">
                <a:latin typeface="Times New Roman" panose="02020603050405020304" pitchFamily="18" charset="0"/>
                <a:cs typeface="Times New Roman" panose="02020603050405020304" pitchFamily="18" charset="0"/>
              </a:rPr>
              <a:t>сучасних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дипломатичних</a:t>
            </a:r>
            <a:r>
              <a:rPr lang="ru-RU" dirty="0" smtClean="0">
                <a:latin typeface="Times New Roman" panose="02020603050405020304" pitchFamily="18" charset="0"/>
                <a:cs typeface="Times New Roman" panose="02020603050405020304" pitchFamily="18" charset="0"/>
              </a:rPr>
              <a:t> переговорах </a:t>
            </a:r>
            <a:r>
              <a:rPr lang="ru-RU" dirty="0" err="1" smtClean="0">
                <a:latin typeface="Times New Roman" panose="02020603050405020304" pitchFamily="18" charset="0"/>
                <a:cs typeface="Times New Roman" panose="02020603050405020304" pitchFamily="18" charset="0"/>
              </a:rPr>
              <a:t>такі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речі</a:t>
            </a:r>
            <a:r>
              <a:rPr lang="ru-RU" dirty="0" smtClean="0">
                <a:latin typeface="Times New Roman" panose="02020603050405020304" pitchFamily="18" charset="0"/>
                <a:cs typeface="Times New Roman" panose="02020603050405020304" pitchFamily="18" charset="0"/>
              </a:rPr>
              <a:t> давно не </a:t>
            </a:r>
            <a:r>
              <a:rPr lang="ru-RU" dirty="0" err="1" smtClean="0">
                <a:latin typeface="Times New Roman" panose="02020603050405020304" pitchFamily="18" charset="0"/>
                <a:cs typeface="Times New Roman" panose="02020603050405020304" pitchFamily="18" charset="0"/>
              </a:rPr>
              <a:t>практикують</a:t>
            </a:r>
            <a:r>
              <a:rPr lang="ru-RU" dirty="0" smtClean="0">
                <a:latin typeface="Times New Roman" panose="02020603050405020304" pitchFamily="18" charset="0"/>
                <a:cs typeface="Times New Roman" panose="02020603050405020304" pitchFamily="18" charset="0"/>
              </a:rPr>
              <a:t>, але </a:t>
            </a:r>
            <a:r>
              <a:rPr lang="ru-RU" b="1" dirty="0" smtClean="0">
                <a:latin typeface="Times New Roman" panose="02020603050405020304" pitchFamily="18" charset="0"/>
                <a:cs typeface="Times New Roman" panose="02020603050405020304" pitchFamily="18" charset="0"/>
              </a:rPr>
              <a:t>принцип </a:t>
            </a:r>
            <a:r>
              <a:rPr lang="ru-RU" b="1" dirty="0" err="1" smtClean="0">
                <a:latin typeface="Times New Roman" panose="02020603050405020304" pitchFamily="18" charset="0"/>
                <a:cs typeface="Times New Roman" panose="02020603050405020304" pitchFamily="18" charset="0"/>
              </a:rPr>
              <a:t>рівност</a:t>
            </a:r>
            <a:r>
              <a:rPr lang="ru-RU" dirty="0" err="1" smtClean="0">
                <a:latin typeface="Times New Roman" panose="02020603050405020304" pitchFamily="18" charset="0"/>
                <a:cs typeface="Times New Roman" panose="02020603050405020304" pitchFamily="18" charset="0"/>
              </a:rPr>
              <a:t>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взаємної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поваги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сторін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тільки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продовжує</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утверджуватися</a:t>
            </a:r>
            <a:r>
              <a:rPr lang="ru-RU" dirty="0" smtClean="0">
                <a:latin typeface="Times New Roman" panose="02020603050405020304" pitchFamily="18" charset="0"/>
                <a:cs typeface="Times New Roman" panose="02020603050405020304" pitchFamily="18" charset="0"/>
              </a:rPr>
              <a:t>. </a:t>
            </a:r>
            <a:endParaRPr lang="uk-UA"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240398" y="1415960"/>
            <a:ext cx="8724090" cy="923330"/>
          </a:xfrm>
          <a:prstGeom prst="rect">
            <a:avLst/>
          </a:prstGeom>
        </p:spPr>
        <p:txBody>
          <a:bodyPr wrap="square">
            <a:spAutoFit/>
          </a:bodyPr>
          <a:lstStyle/>
          <a:p>
            <a:r>
              <a:rPr lang="uk-UA" b="1" dirty="0" smtClean="0">
                <a:latin typeface="Times New Roman" panose="02020603050405020304" pitchFamily="18" charset="0"/>
                <a:cs typeface="Times New Roman" panose="02020603050405020304" pitchFamily="18" charset="0"/>
              </a:rPr>
              <a:t>Соціальність переговорів </a:t>
            </a:r>
            <a:r>
              <a:rPr lang="uk-UA" dirty="0" smtClean="0">
                <a:latin typeface="Times New Roman" panose="02020603050405020304" pitchFamily="18" charset="0"/>
                <a:cs typeface="Times New Roman" panose="02020603050405020304" pitchFamily="18" charset="0"/>
              </a:rPr>
              <a:t>полягає в тому, що ця взаємодія двох або більше сторін притаманна тільки групам людей, прошаркам, верствам. Переговори проводять особи і делегації, які й репрезентують якісь соціальні сили. </a:t>
            </a:r>
            <a:endParaRPr lang="uk-UA"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341962" y="2348880"/>
            <a:ext cx="8424936" cy="3693319"/>
          </a:xfrm>
          <a:prstGeom prst="rect">
            <a:avLst/>
          </a:prstGeom>
        </p:spPr>
        <p:txBody>
          <a:bodyPr wrap="square">
            <a:spAutoFit/>
          </a:bodyPr>
          <a:lstStyle/>
          <a:p>
            <a:r>
              <a:rPr lang="uk-UA" b="1" dirty="0" smtClean="0">
                <a:latin typeface="Times New Roman" panose="02020603050405020304" pitchFamily="18" charset="0"/>
                <a:cs typeface="Times New Roman" panose="02020603050405020304" pitchFamily="18" charset="0"/>
              </a:rPr>
              <a:t>Комунікативний аспект </a:t>
            </a:r>
            <a:r>
              <a:rPr lang="uk-UA" dirty="0" smtClean="0">
                <a:latin typeface="Times New Roman" panose="02020603050405020304" pitchFamily="18" charset="0"/>
                <a:cs typeface="Times New Roman" panose="02020603050405020304" pitchFamily="18" charset="0"/>
              </a:rPr>
              <a:t>переговорів означає, що переговори можливі за умови, коли сторони здійснюють змістовне спілкування. Кожна з них начебто каже: «Говоріть, Я Вас слухаю і намагаюся зрозуміти». У психологічному плані комунікація переговорів складається із зіставлення «я-позицій», з обміну інформацією між опонентами з приводу змісту конфлікту та виходу з нього, можливого варіанта розв’язання проблеми. </a:t>
            </a:r>
          </a:p>
          <a:p>
            <a:r>
              <a:rPr lang="uk-UA" b="1" dirty="0" smtClean="0">
                <a:latin typeface="Times New Roman" panose="02020603050405020304" pitchFamily="18" charset="0"/>
                <a:cs typeface="Times New Roman" panose="02020603050405020304" pitchFamily="18" charset="0"/>
              </a:rPr>
              <a:t>Ігровий аспект </a:t>
            </a:r>
            <a:r>
              <a:rPr lang="uk-UA" dirty="0" smtClean="0">
                <a:latin typeface="Times New Roman" panose="02020603050405020304" pitchFamily="18" charset="0"/>
                <a:cs typeface="Times New Roman" panose="02020603050405020304" pitchFamily="18" charset="0"/>
              </a:rPr>
              <a:t>переговорів означає, що сторони врешті-решт сприймають переговорний процес як справедливу гру, результатом якої може бути досягнення обопільної вигоди. Нідерландський філософ </a:t>
            </a:r>
            <a:r>
              <a:rPr lang="uk-UA" dirty="0" err="1" smtClean="0">
                <a:latin typeface="Times New Roman" panose="02020603050405020304" pitchFamily="18" charset="0"/>
                <a:cs typeface="Times New Roman" panose="02020603050405020304" pitchFamily="18" charset="0"/>
              </a:rPr>
              <a:t>Йоган</a:t>
            </a:r>
            <a:r>
              <a:rPr lang="uk-UA" dirty="0" smtClean="0">
                <a:latin typeface="Times New Roman" panose="02020603050405020304" pitchFamily="18" charset="0"/>
                <a:cs typeface="Times New Roman" panose="02020603050405020304" pitchFamily="18" charset="0"/>
              </a:rPr>
              <a:t> </a:t>
            </a:r>
            <a:r>
              <a:rPr lang="uk-UA" dirty="0" err="1" smtClean="0">
                <a:latin typeface="Times New Roman" panose="02020603050405020304" pitchFamily="18" charset="0"/>
                <a:cs typeface="Times New Roman" panose="02020603050405020304" pitchFamily="18" charset="0"/>
              </a:rPr>
              <a:t>Гейзінга</a:t>
            </a:r>
            <a:r>
              <a:rPr lang="uk-UA" dirty="0" smtClean="0">
                <a:latin typeface="Times New Roman" panose="02020603050405020304" pitchFamily="18" charset="0"/>
                <a:cs typeface="Times New Roman" panose="02020603050405020304" pitchFamily="18" charset="0"/>
              </a:rPr>
              <a:t> вбачав у грі універсальне культурне явище на рівні сутності будь-якої діяльності людини. Він писав: «є така давня мудрість (трохи дешевенька, щоправда): що б не робила людина, все то гра», а далі стверджував, що «передовсім усяка гра є добровільною діяльністю». </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052047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6163</Words>
  <Application>Microsoft Office PowerPoint</Application>
  <PresentationFormat>Экран (4:3)</PresentationFormat>
  <Paragraphs>196</Paragraphs>
  <Slides>36</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36</vt:i4>
      </vt:variant>
    </vt:vector>
  </HeadingPairs>
  <TitlesOfParts>
    <vt:vector size="37"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Пользователь Windows</cp:lastModifiedBy>
  <cp:revision>9</cp:revision>
  <dcterms:created xsi:type="dcterms:W3CDTF">2024-03-07T09:08:22Z</dcterms:created>
  <dcterms:modified xsi:type="dcterms:W3CDTF">2024-03-07T10:32:06Z</dcterms:modified>
</cp:coreProperties>
</file>