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75" r:id="rId9"/>
    <p:sldId id="264" r:id="rId10"/>
    <p:sldId id="276" r:id="rId11"/>
    <p:sldId id="265" r:id="rId12"/>
    <p:sldId id="277" r:id="rId13"/>
    <p:sldId id="272" r:id="rId14"/>
    <p:sldId id="259" r:id="rId15"/>
    <p:sldId id="266" r:id="rId16"/>
    <p:sldId id="274" r:id="rId17"/>
    <p:sldId id="267" r:id="rId18"/>
    <p:sldId id="268" r:id="rId19"/>
    <p:sldId id="269" r:id="rId20"/>
    <p:sldId id="270" r:id="rId21"/>
    <p:sldId id="271" r:id="rId22"/>
    <p:sldId id="273" r:id="rId23"/>
    <p:sldId id="278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A49E-0B36-4220-BF41-20754B146CCA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3EAF-40CD-4620-A581-1519BD527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821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A49E-0B36-4220-BF41-20754B146CCA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3EAF-40CD-4620-A581-1519BD527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247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A49E-0B36-4220-BF41-20754B146CCA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3EAF-40CD-4620-A581-1519BD527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739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A49E-0B36-4220-BF41-20754B146CCA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3EAF-40CD-4620-A581-1519BD527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371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A49E-0B36-4220-BF41-20754B146CCA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3EAF-40CD-4620-A581-1519BD527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10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A49E-0B36-4220-BF41-20754B146CCA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3EAF-40CD-4620-A581-1519BD527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89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A49E-0B36-4220-BF41-20754B146CCA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3EAF-40CD-4620-A581-1519BD527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5129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A49E-0B36-4220-BF41-20754B146CCA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3EAF-40CD-4620-A581-1519BD527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280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A49E-0B36-4220-BF41-20754B146CCA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3EAF-40CD-4620-A581-1519BD527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711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A49E-0B36-4220-BF41-20754B146CCA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3EAF-40CD-4620-A581-1519BD527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184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9A49E-0B36-4220-BF41-20754B146CCA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3EAF-40CD-4620-A581-1519BD527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973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9A49E-0B36-4220-BF41-20754B146CCA}" type="datetimeFigureOut">
              <a:rPr lang="ru-RU" smtClean="0"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B3EAF-40CD-4620-A581-1519BD527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439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Шифрование данных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115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5016" y="1155595"/>
            <a:ext cx="6198664" cy="538207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569820" y="2066259"/>
            <a:ext cx="68243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dirty="0" smtClean="0">
                <a:solidFill>
                  <a:srgbClr val="0101FD"/>
                </a:solidFill>
                <a:effectLst/>
                <a:latin typeface="Consolas" panose="020B0609020204030204" pitchFamily="49" charset="0"/>
              </a:rPr>
              <a:t>CREATE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ASYMMETRIC </a:t>
            </a:r>
            <a:r>
              <a:rPr lang="en-US" b="0" i="0" dirty="0" smtClean="0">
                <a:solidFill>
                  <a:srgbClr val="0101FD"/>
                </a:solidFill>
                <a:effectLst/>
                <a:latin typeface="Consolas" panose="020B0609020204030204" pitchFamily="49" charset="0"/>
              </a:rPr>
              <a:t>KEY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i="0" dirty="0" err="1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PacificSales09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</a:t>
            </a:r>
            <a:endParaRPr lang="ru-RU" dirty="0">
              <a:solidFill>
                <a:srgbClr val="222222"/>
              </a:solidFill>
              <a:latin typeface="Consolas" panose="020B0609020204030204" pitchFamily="49" charset="0"/>
            </a:endParaRPr>
          </a:p>
          <a:p>
            <a:r>
              <a:rPr lang="en-US" b="0" i="0" dirty="0" smtClean="0">
                <a:solidFill>
                  <a:srgbClr val="0101FD"/>
                </a:solidFill>
                <a:effectLst/>
                <a:latin typeface="Consolas" panose="020B0609020204030204" pitchFamily="49" charset="0"/>
              </a:rPr>
              <a:t>WITH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ALGORITHM = </a:t>
            </a:r>
            <a:r>
              <a:rPr lang="en-US" b="0" i="0" dirty="0" err="1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RSA_2048</a:t>
            </a:r>
            <a:endParaRPr lang="ru-RU" b="0" i="0" dirty="0" smtClean="0">
              <a:solidFill>
                <a:srgbClr val="222222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ENCRYPTION </a:t>
            </a:r>
            <a:r>
              <a:rPr lang="en-US" b="0" i="0" dirty="0" smtClean="0">
                <a:solidFill>
                  <a:srgbClr val="0101FD"/>
                </a:solidFill>
                <a:effectLst/>
                <a:latin typeface="Consolas" panose="020B0609020204030204" pitchFamily="49" charset="0"/>
              </a:rPr>
              <a:t>BY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i="0" dirty="0" smtClean="0">
                <a:solidFill>
                  <a:srgbClr val="0101FD"/>
                </a:solidFill>
                <a:effectLst/>
                <a:latin typeface="Consolas" panose="020B0609020204030204" pitchFamily="49" charset="0"/>
              </a:rPr>
              <a:t>PASSWORD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i="0" dirty="0" smtClean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i="0" dirty="0" err="1" smtClean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enterStrongPasswordHere</a:t>
            </a:r>
            <a:r>
              <a:rPr lang="en-US" b="0" i="0" dirty="0" smtClean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&gt;'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;</a:t>
            </a:r>
            <a:endParaRPr lang="ru-RU" b="0" i="0" dirty="0" smtClean="0">
              <a:solidFill>
                <a:srgbClr val="222222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GO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569820" y="3372466"/>
            <a:ext cx="66221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dirty="0" smtClean="0">
                <a:solidFill>
                  <a:srgbClr val="0101FD"/>
                </a:solidFill>
                <a:effectLst/>
                <a:latin typeface="Consolas" panose="020B0609020204030204" pitchFamily="49" charset="0"/>
              </a:rPr>
              <a:t>CREATE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ASYMMETRIC </a:t>
            </a:r>
            <a:r>
              <a:rPr lang="en-US" b="0" i="0" dirty="0" smtClean="0">
                <a:solidFill>
                  <a:srgbClr val="0101FD"/>
                </a:solidFill>
                <a:effectLst/>
                <a:latin typeface="Consolas" panose="020B0609020204030204" pitchFamily="49" charset="0"/>
              </a:rPr>
              <a:t>KEY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i="0" dirty="0" err="1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PacificSales19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AUTHORIZATION Christina </a:t>
            </a:r>
          </a:p>
          <a:p>
            <a:r>
              <a:rPr lang="en-US" b="0" i="0" dirty="0" smtClean="0">
                <a:solidFill>
                  <a:srgbClr val="0101FD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i="0" dirty="0" smtClean="0">
                <a:solidFill>
                  <a:srgbClr val="0101FD"/>
                </a:solidFill>
                <a:effectLst/>
                <a:latin typeface="Consolas" panose="020B0609020204030204" pitchFamily="49" charset="0"/>
              </a:rPr>
              <a:t>FILE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i="0" dirty="0" smtClean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'c:\</a:t>
            </a:r>
            <a:r>
              <a:rPr lang="en-US" b="0" i="0" dirty="0" err="1" smtClean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PacSales</a:t>
            </a:r>
            <a:r>
              <a:rPr lang="en-US" b="0" i="0" dirty="0" smtClean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\Managers\</a:t>
            </a:r>
            <a:r>
              <a:rPr lang="en-US" b="0" i="0" dirty="0" err="1" smtClean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ChristinaCerts.tmp</a:t>
            </a:r>
            <a:r>
              <a:rPr lang="en-US" b="0" i="0" dirty="0" smtClean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ENCRYPTION </a:t>
            </a:r>
            <a:r>
              <a:rPr lang="en-US" b="0" i="0" dirty="0" smtClean="0">
                <a:solidFill>
                  <a:srgbClr val="0101FD"/>
                </a:solidFill>
                <a:effectLst/>
                <a:latin typeface="Consolas" panose="020B0609020204030204" pitchFamily="49" charset="0"/>
              </a:rPr>
              <a:t>BY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i="0" dirty="0" smtClean="0">
                <a:solidFill>
                  <a:srgbClr val="0101FD"/>
                </a:solidFill>
                <a:effectLst/>
                <a:latin typeface="Consolas" panose="020B0609020204030204" pitchFamily="49" charset="0"/>
              </a:rPr>
              <a:t>PASSWORD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i="0" dirty="0" smtClean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'&lt;</a:t>
            </a:r>
            <a:r>
              <a:rPr lang="en-US" b="0" i="0" dirty="0" err="1" smtClean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enterStrongPasswordHere</a:t>
            </a:r>
            <a:r>
              <a:rPr lang="en-US" b="0" i="0" dirty="0" smtClean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&gt;'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; </a:t>
            </a:r>
            <a:endParaRPr lang="ru-RU" dirty="0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78317" y="95618"/>
            <a:ext cx="11241506" cy="1325563"/>
          </a:xfrm>
        </p:spPr>
        <p:txBody>
          <a:bodyPr>
            <a:normAutofit/>
          </a:bodyPr>
          <a:lstStyle/>
          <a:p>
            <a:r>
              <a:rPr lang="ru-RU" dirty="0" smtClean="0"/>
              <a:t>Синтаксис -</a:t>
            </a:r>
            <a:r>
              <a:rPr lang="en-US" dirty="0" smtClean="0"/>
              <a:t> </a:t>
            </a:r>
            <a:r>
              <a:rPr lang="en-US" sz="2200" dirty="0" smtClean="0"/>
              <a:t>https://docs.microsoft.com/ru-ru/sql/t-sql/statements/create-asymmetric-key-transact-sql</a:t>
            </a:r>
            <a:r>
              <a:rPr lang="ru-RU" sz="2200" dirty="0" smtClean="0"/>
              <a:t> 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20964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err="1"/>
              <a:t>Сертификат</a:t>
            </a:r>
            <a:r>
              <a:rPr lang="uk-UA" dirty="0"/>
              <a:t> </a:t>
            </a:r>
            <a:r>
              <a:rPr lang="uk-UA" dirty="0" err="1"/>
              <a:t>открытого</a:t>
            </a:r>
            <a:r>
              <a:rPr lang="uk-UA" dirty="0"/>
              <a:t> </a:t>
            </a:r>
            <a:r>
              <a:rPr lang="uk-UA" dirty="0" smtClean="0"/>
              <a:t>ключа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err="1" smtClean="0"/>
              <a:t>представляет</a:t>
            </a:r>
            <a:r>
              <a:rPr lang="uk-UA" dirty="0" smtClean="0"/>
              <a:t> </a:t>
            </a:r>
            <a:r>
              <a:rPr lang="uk-UA" dirty="0" err="1" smtClean="0"/>
              <a:t>собой</a:t>
            </a:r>
            <a:r>
              <a:rPr lang="uk-UA" dirty="0" smtClean="0"/>
              <a:t> </a:t>
            </a:r>
            <a:r>
              <a:rPr lang="uk-UA" dirty="0" err="1" smtClean="0"/>
              <a:t>предложение</a:t>
            </a:r>
            <a:r>
              <a:rPr lang="uk-UA" dirty="0" smtClean="0"/>
              <a:t> с </a:t>
            </a:r>
            <a:r>
              <a:rPr lang="uk-UA" dirty="0" err="1" smtClean="0"/>
              <a:t>цифровой</a:t>
            </a:r>
            <a:r>
              <a:rPr lang="uk-UA" dirty="0" smtClean="0"/>
              <a:t> </a:t>
            </a:r>
            <a:r>
              <a:rPr lang="uk-UA" dirty="0" err="1" smtClean="0"/>
              <a:t>подписью</a:t>
            </a:r>
            <a:r>
              <a:rPr lang="uk-UA" dirty="0" smtClean="0"/>
              <a:t>, </a:t>
            </a:r>
            <a:r>
              <a:rPr lang="uk-UA" dirty="0" err="1" smtClean="0"/>
              <a:t>которое</a:t>
            </a:r>
            <a:r>
              <a:rPr lang="uk-UA" dirty="0" smtClean="0"/>
              <a:t> </a:t>
            </a:r>
            <a:r>
              <a:rPr lang="uk-UA" dirty="0" err="1" smtClean="0"/>
              <a:t>привязывает</a:t>
            </a:r>
            <a:r>
              <a:rPr lang="uk-UA" dirty="0" smtClean="0"/>
              <a:t> </a:t>
            </a:r>
            <a:r>
              <a:rPr lang="uk-UA" dirty="0" err="1" smtClean="0"/>
              <a:t>значение</a:t>
            </a:r>
            <a:r>
              <a:rPr lang="uk-UA" dirty="0" smtClean="0"/>
              <a:t> </a:t>
            </a:r>
            <a:r>
              <a:rPr lang="uk-UA" dirty="0" err="1" smtClean="0"/>
              <a:t>открытого</a:t>
            </a:r>
            <a:r>
              <a:rPr lang="uk-UA" dirty="0" smtClean="0"/>
              <a:t> ключа к </a:t>
            </a:r>
            <a:r>
              <a:rPr lang="uk-UA" dirty="0" err="1" smtClean="0"/>
              <a:t>определенному</a:t>
            </a:r>
            <a:r>
              <a:rPr lang="uk-UA" dirty="0" smtClean="0"/>
              <a:t> </a:t>
            </a:r>
            <a:r>
              <a:rPr lang="uk-UA" dirty="0" err="1" smtClean="0"/>
              <a:t>лицу</a:t>
            </a:r>
            <a:r>
              <a:rPr lang="uk-UA" dirty="0" smtClean="0"/>
              <a:t>, </a:t>
            </a:r>
            <a:r>
              <a:rPr lang="uk-UA" dirty="0" err="1" smtClean="0"/>
              <a:t>устройству</a:t>
            </a:r>
            <a:r>
              <a:rPr lang="uk-UA" dirty="0" smtClean="0"/>
              <a:t> </a:t>
            </a:r>
            <a:r>
              <a:rPr lang="uk-UA" dirty="0" err="1" smtClean="0"/>
              <a:t>или</a:t>
            </a:r>
            <a:r>
              <a:rPr lang="uk-UA" dirty="0" smtClean="0"/>
              <a:t> </a:t>
            </a:r>
            <a:r>
              <a:rPr lang="uk-UA" dirty="0" err="1" smtClean="0"/>
              <a:t>службе</a:t>
            </a:r>
            <a:r>
              <a:rPr lang="uk-UA" dirty="0" smtClean="0"/>
              <a:t>, </a:t>
            </a:r>
            <a:r>
              <a:rPr lang="uk-UA" dirty="0" err="1" smtClean="0"/>
              <a:t>которая</a:t>
            </a:r>
            <a:r>
              <a:rPr lang="uk-UA" dirty="0" smtClean="0"/>
              <a:t> </a:t>
            </a:r>
            <a:r>
              <a:rPr lang="uk-UA" dirty="0" err="1" smtClean="0"/>
              <a:t>владеет</a:t>
            </a:r>
            <a:r>
              <a:rPr lang="uk-UA" dirty="0" smtClean="0"/>
              <a:t> </a:t>
            </a:r>
            <a:r>
              <a:rPr lang="uk-UA" dirty="0" err="1" smtClean="0"/>
              <a:t>соответствующим</a:t>
            </a:r>
            <a:r>
              <a:rPr lang="uk-UA" dirty="0" smtClean="0"/>
              <a:t> </a:t>
            </a:r>
            <a:r>
              <a:rPr lang="uk-UA" dirty="0" err="1" smtClean="0"/>
              <a:t>открытым</a:t>
            </a:r>
            <a:r>
              <a:rPr lang="uk-UA" dirty="0" smtClean="0"/>
              <a:t> ключом. </a:t>
            </a:r>
          </a:p>
          <a:p>
            <a:r>
              <a:rPr lang="uk-UA" dirty="0" err="1" smtClean="0"/>
              <a:t>выдаются</a:t>
            </a:r>
            <a:r>
              <a:rPr lang="uk-UA" dirty="0" smtClean="0"/>
              <a:t> и </a:t>
            </a:r>
            <a:r>
              <a:rPr lang="uk-UA" dirty="0" err="1" smtClean="0"/>
              <a:t>подписываются</a:t>
            </a:r>
            <a:r>
              <a:rPr lang="uk-UA" dirty="0" smtClean="0"/>
              <a:t> центром </a:t>
            </a:r>
            <a:r>
              <a:rPr lang="uk-UA" dirty="0" err="1" smtClean="0"/>
              <a:t>сертифика</a:t>
            </a:r>
            <a:r>
              <a:rPr lang="uk-UA" dirty="0" smtClean="0"/>
              <a:t> </a:t>
            </a:r>
            <a:r>
              <a:rPr lang="uk-UA" dirty="0" err="1" smtClean="0"/>
              <a:t>ции</a:t>
            </a:r>
            <a:r>
              <a:rPr lang="uk-UA" dirty="0" smtClean="0"/>
              <a:t> (</a:t>
            </a:r>
            <a:r>
              <a:rPr lang="uk-UA" dirty="0" err="1" smtClean="0"/>
              <a:t>Certification</a:t>
            </a:r>
            <a:r>
              <a:rPr lang="uk-UA" dirty="0" smtClean="0"/>
              <a:t> </a:t>
            </a:r>
            <a:r>
              <a:rPr lang="uk-UA" dirty="0" err="1" smtClean="0"/>
              <a:t>Authority</a:t>
            </a:r>
            <a:r>
              <a:rPr lang="uk-UA" dirty="0" smtClean="0"/>
              <a:t> (</a:t>
            </a:r>
            <a:r>
              <a:rPr lang="uk-UA" dirty="0" err="1" smtClean="0"/>
              <a:t>CA</a:t>
            </a:r>
            <a:r>
              <a:rPr lang="uk-UA" dirty="0" smtClean="0"/>
              <a:t>)). </a:t>
            </a:r>
          </a:p>
          <a:p>
            <a:r>
              <a:rPr lang="uk-UA" dirty="0" err="1" smtClean="0"/>
              <a:t>Сущность</a:t>
            </a:r>
            <a:r>
              <a:rPr lang="uk-UA" dirty="0" smtClean="0"/>
              <a:t>, </a:t>
            </a:r>
            <a:r>
              <a:rPr lang="uk-UA" dirty="0" err="1" smtClean="0"/>
              <a:t>которая</a:t>
            </a:r>
            <a:r>
              <a:rPr lang="uk-UA" dirty="0" smtClean="0"/>
              <a:t> </a:t>
            </a:r>
            <a:r>
              <a:rPr lang="uk-UA" dirty="0" err="1" smtClean="0"/>
              <a:t>получает</a:t>
            </a:r>
            <a:r>
              <a:rPr lang="uk-UA" dirty="0" smtClean="0"/>
              <a:t> </a:t>
            </a:r>
            <a:r>
              <a:rPr lang="uk-UA" dirty="0" err="1" smtClean="0"/>
              <a:t>сертификат</a:t>
            </a:r>
            <a:r>
              <a:rPr lang="uk-UA" dirty="0" smtClean="0"/>
              <a:t> </a:t>
            </a:r>
            <a:r>
              <a:rPr lang="uk-UA" dirty="0" err="1" smtClean="0"/>
              <a:t>из</a:t>
            </a:r>
            <a:r>
              <a:rPr lang="uk-UA" dirty="0" smtClean="0"/>
              <a:t> центра </a:t>
            </a:r>
            <a:r>
              <a:rPr lang="uk-UA" dirty="0" err="1" smtClean="0"/>
              <a:t>сертификации</a:t>
            </a:r>
            <a:r>
              <a:rPr lang="uk-UA" dirty="0" smtClean="0"/>
              <a:t> (</a:t>
            </a:r>
            <a:r>
              <a:rPr lang="uk-UA" dirty="0" err="1" smtClean="0"/>
              <a:t>CA</a:t>
            </a:r>
            <a:r>
              <a:rPr lang="uk-UA" dirty="0" smtClean="0"/>
              <a:t>), </a:t>
            </a:r>
            <a:r>
              <a:rPr lang="uk-UA" dirty="0" err="1" smtClean="0"/>
              <a:t>является</a:t>
            </a:r>
            <a:r>
              <a:rPr lang="uk-UA" dirty="0" smtClean="0"/>
              <a:t> </a:t>
            </a:r>
            <a:r>
              <a:rPr lang="uk-UA" dirty="0" err="1" smtClean="0"/>
              <a:t>субъектом</a:t>
            </a:r>
            <a:r>
              <a:rPr lang="uk-UA" dirty="0" smtClean="0"/>
              <a:t> </a:t>
            </a:r>
            <a:r>
              <a:rPr lang="uk-UA" dirty="0" err="1" smtClean="0"/>
              <a:t>данного</a:t>
            </a:r>
            <a:r>
              <a:rPr lang="uk-UA" dirty="0" smtClean="0"/>
              <a:t> </a:t>
            </a:r>
            <a:r>
              <a:rPr lang="uk-UA" dirty="0" err="1" smtClean="0"/>
              <a:t>сертификата</a:t>
            </a:r>
            <a:r>
              <a:rPr lang="uk-UA" dirty="0" smtClean="0"/>
              <a:t> (</a:t>
            </a:r>
            <a:r>
              <a:rPr lang="uk-UA" dirty="0" err="1" smtClean="0"/>
              <a:t>certificate</a:t>
            </a:r>
            <a:r>
              <a:rPr lang="uk-UA" dirty="0" smtClean="0"/>
              <a:t> </a:t>
            </a:r>
            <a:r>
              <a:rPr lang="uk-UA" dirty="0" err="1" smtClean="0"/>
              <a:t>subject</a:t>
            </a:r>
            <a:r>
              <a:rPr lang="uk-UA" dirty="0" smtClean="0"/>
              <a:t>)</a:t>
            </a:r>
          </a:p>
          <a:p>
            <a:r>
              <a:rPr lang="uk-UA" dirty="0" err="1" smtClean="0"/>
              <a:t>Сертификаты</a:t>
            </a:r>
            <a:r>
              <a:rPr lang="uk-UA" dirty="0" smtClean="0"/>
              <a:t> </a:t>
            </a:r>
            <a:r>
              <a:rPr lang="uk-UA" dirty="0" err="1" smtClean="0"/>
              <a:t>содержат</a:t>
            </a:r>
            <a:r>
              <a:rPr lang="uk-UA" dirty="0" smtClean="0"/>
              <a:t> </a:t>
            </a:r>
            <a:r>
              <a:rPr lang="uk-UA" dirty="0" err="1" smtClean="0"/>
              <a:t>следующую</a:t>
            </a:r>
            <a:r>
              <a:rPr lang="uk-UA" dirty="0" smtClean="0"/>
              <a:t> </a:t>
            </a:r>
            <a:r>
              <a:rPr lang="uk-UA" dirty="0" err="1" smtClean="0"/>
              <a:t>информацию</a:t>
            </a:r>
            <a:r>
              <a:rPr lang="uk-UA" dirty="0" smtClean="0"/>
              <a:t>:  </a:t>
            </a:r>
            <a:r>
              <a:rPr lang="uk-UA" dirty="0" err="1" smtClean="0"/>
              <a:t>значение</a:t>
            </a:r>
            <a:r>
              <a:rPr lang="uk-UA" dirty="0" smtClean="0"/>
              <a:t> </a:t>
            </a:r>
            <a:r>
              <a:rPr lang="uk-UA" dirty="0" err="1" smtClean="0"/>
              <a:t>открытого</a:t>
            </a:r>
            <a:r>
              <a:rPr lang="uk-UA" dirty="0" smtClean="0"/>
              <a:t> ключа </a:t>
            </a:r>
            <a:r>
              <a:rPr lang="uk-UA" dirty="0" err="1" smtClean="0"/>
              <a:t>субъекта</a:t>
            </a:r>
            <a:r>
              <a:rPr lang="uk-UA" dirty="0" smtClean="0"/>
              <a:t>;  </a:t>
            </a:r>
            <a:r>
              <a:rPr lang="uk-UA" dirty="0" err="1" smtClean="0"/>
              <a:t>информацию</a:t>
            </a:r>
            <a:r>
              <a:rPr lang="uk-UA" dirty="0" smtClean="0"/>
              <a:t>, </a:t>
            </a:r>
            <a:r>
              <a:rPr lang="uk-UA" dirty="0" err="1" smtClean="0"/>
              <a:t>идентифицирующую</a:t>
            </a:r>
            <a:r>
              <a:rPr lang="uk-UA" dirty="0" smtClean="0"/>
              <a:t> </a:t>
            </a:r>
            <a:r>
              <a:rPr lang="uk-UA" dirty="0" err="1" smtClean="0"/>
              <a:t>субъекта</a:t>
            </a:r>
            <a:r>
              <a:rPr lang="uk-UA" dirty="0" smtClean="0"/>
              <a:t>;  </a:t>
            </a:r>
            <a:r>
              <a:rPr lang="uk-UA" dirty="0" err="1" smtClean="0"/>
              <a:t>информацию</a:t>
            </a:r>
            <a:r>
              <a:rPr lang="uk-UA" dirty="0" smtClean="0"/>
              <a:t>, </a:t>
            </a:r>
            <a:r>
              <a:rPr lang="uk-UA" dirty="0" err="1" smtClean="0"/>
              <a:t>идентифицирующую</a:t>
            </a:r>
            <a:r>
              <a:rPr lang="uk-UA" dirty="0" smtClean="0"/>
              <a:t> </a:t>
            </a:r>
            <a:r>
              <a:rPr lang="uk-UA" dirty="0" err="1" smtClean="0"/>
              <a:t>издателя</a:t>
            </a:r>
            <a:r>
              <a:rPr lang="uk-UA" dirty="0" smtClean="0"/>
              <a:t> </a:t>
            </a:r>
            <a:r>
              <a:rPr lang="uk-UA" dirty="0" err="1" smtClean="0"/>
              <a:t>сертификата</a:t>
            </a:r>
            <a:r>
              <a:rPr lang="uk-UA" dirty="0" smtClean="0"/>
              <a:t>;  </a:t>
            </a:r>
            <a:r>
              <a:rPr lang="uk-UA" dirty="0" err="1" smtClean="0"/>
              <a:t>цифровую</a:t>
            </a:r>
            <a:r>
              <a:rPr lang="uk-UA" dirty="0" smtClean="0"/>
              <a:t> </a:t>
            </a:r>
            <a:r>
              <a:rPr lang="uk-UA" dirty="0" err="1" smtClean="0"/>
              <a:t>подпись</a:t>
            </a:r>
            <a:r>
              <a:rPr lang="uk-UA" dirty="0" smtClean="0"/>
              <a:t> </a:t>
            </a:r>
            <a:r>
              <a:rPr lang="uk-UA" dirty="0" err="1" smtClean="0"/>
              <a:t>издателя</a:t>
            </a:r>
            <a:r>
              <a:rPr lang="uk-UA" dirty="0" smtClean="0"/>
              <a:t> </a:t>
            </a:r>
            <a:r>
              <a:rPr lang="uk-UA" dirty="0" err="1" smtClean="0"/>
              <a:t>сертификата</a:t>
            </a:r>
            <a:r>
              <a:rPr lang="uk-UA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832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751" y="423812"/>
            <a:ext cx="4738251" cy="589036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483192" y="817156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0" i="0" dirty="0" smtClean="0">
                <a:solidFill>
                  <a:srgbClr val="0101FD"/>
                </a:solidFill>
                <a:effectLst/>
                <a:latin typeface="Consolas" panose="020B0609020204030204" pitchFamily="49" charset="0"/>
              </a:rPr>
              <a:t>CREATE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CERTIFICATE </a:t>
            </a:r>
            <a:r>
              <a:rPr lang="en-US" b="0" i="0" dirty="0" err="1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Shipping04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ENCRYPTION </a:t>
            </a:r>
            <a:r>
              <a:rPr lang="en-US" b="0" i="0" dirty="0" smtClean="0">
                <a:solidFill>
                  <a:srgbClr val="0101FD"/>
                </a:solidFill>
                <a:effectLst/>
                <a:latin typeface="Consolas" panose="020B0609020204030204" pitchFamily="49" charset="0"/>
              </a:rPr>
              <a:t>BY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i="0" dirty="0" smtClean="0">
                <a:solidFill>
                  <a:srgbClr val="0101FD"/>
                </a:solidFill>
                <a:effectLst/>
                <a:latin typeface="Consolas" panose="020B0609020204030204" pitchFamily="49" charset="0"/>
              </a:rPr>
              <a:t>PASSWORD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i="0" dirty="0" smtClean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b="0" i="0" dirty="0" err="1" smtClean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pGFD4bb925DGvbd2439587y</a:t>
            </a:r>
            <a:r>
              <a:rPr lang="en-US" b="0" i="0" dirty="0" smtClean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i="0" dirty="0" smtClean="0">
                <a:solidFill>
                  <a:srgbClr val="0101FD"/>
                </a:solidFill>
                <a:effectLst/>
                <a:latin typeface="Consolas" panose="020B0609020204030204" pitchFamily="49" charset="0"/>
              </a:rPr>
              <a:t>WITH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SUBJECT = </a:t>
            </a:r>
            <a:r>
              <a:rPr lang="en-US" b="0" i="0" dirty="0" smtClean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'Sammamish Shipping Records'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i="0" dirty="0" err="1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EXPIRY_DATE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i="0" dirty="0" smtClean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'20201031'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; </a:t>
            </a:r>
          </a:p>
          <a:p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GO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296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USE sample</a:t>
            </a:r>
            <a:r>
              <a:rPr lang="en-US" dirty="0" smtClean="0"/>
              <a:t>;</a:t>
            </a:r>
            <a:endParaRPr lang="ru-RU" dirty="0" smtClean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CREATE MASTER KEY</a:t>
            </a:r>
            <a:br>
              <a:rPr lang="en-US" dirty="0"/>
            </a:br>
            <a:r>
              <a:rPr lang="en-US" dirty="0"/>
              <a:t>ENCRYPTION BY PASSWORD = '</a:t>
            </a:r>
            <a:r>
              <a:rPr lang="en-US" dirty="0" err="1"/>
              <a:t>pls4w9d16</a:t>
            </a:r>
            <a:r>
              <a:rPr lang="en-US" dirty="0"/>
              <a:t>!'</a:t>
            </a:r>
            <a:br>
              <a:rPr lang="en-US" dirty="0"/>
            </a:b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GO</a:t>
            </a:r>
            <a:endParaRPr lang="ru-RU" dirty="0" smtClean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CREATE CERTIFICATE </a:t>
            </a:r>
            <a:r>
              <a:rPr lang="en-US" dirty="0" err="1"/>
              <a:t>cert01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WITH SUBJECT = 'Certificate for </a:t>
            </a:r>
            <a:r>
              <a:rPr lang="en-US" dirty="0" err="1"/>
              <a:t>dbo</a:t>
            </a:r>
            <a:r>
              <a:rPr lang="en-US" dirty="0"/>
              <a:t>'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944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Рекомендации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820400" cy="4351338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Для </a:t>
            </a:r>
            <a:r>
              <a:rPr lang="ru-RU" dirty="0"/>
              <a:t>лучшей производительности данные следует шифровать с помощью симметричных ключей, а не с помощью сертификатов и асимметричных ключей.</a:t>
            </a:r>
          </a:p>
          <a:p>
            <a:pPr lvl="0"/>
            <a:r>
              <a:rPr lang="ru-RU" dirty="0"/>
              <a:t>Главные ключи базы данных защищены главным ключом службы. Главный ключ службы создается при установке </a:t>
            </a:r>
            <a:r>
              <a:rPr lang="ru-RU" dirty="0" err="1"/>
              <a:t>SQL</a:t>
            </a:r>
            <a:r>
              <a:rPr lang="ru-RU" dirty="0"/>
              <a:t> </a:t>
            </a:r>
            <a:r>
              <a:rPr lang="ru-RU" dirty="0" err="1"/>
              <a:t>Server</a:t>
            </a:r>
            <a:r>
              <a:rPr lang="ru-RU" dirty="0"/>
              <a:t> и шифруется </a:t>
            </a:r>
            <a:r>
              <a:rPr lang="ru-RU" dirty="0" err="1"/>
              <a:t>API</a:t>
            </a:r>
            <a:r>
              <a:rPr lang="ru-RU" dirty="0"/>
              <a:t>-интерфейсом защиты данных </a:t>
            </a:r>
            <a:r>
              <a:rPr lang="ru-RU" dirty="0" err="1"/>
              <a:t>Windows</a:t>
            </a:r>
            <a:r>
              <a:rPr lang="ru-RU" dirty="0"/>
              <a:t> (</a:t>
            </a:r>
            <a:r>
              <a:rPr lang="ru-RU" dirty="0" err="1"/>
              <a:t>DPAPI</a:t>
            </a:r>
            <a:r>
              <a:rPr lang="ru-RU" dirty="0"/>
              <a:t>).</a:t>
            </a:r>
          </a:p>
          <a:p>
            <a:pPr lvl="0"/>
            <a:r>
              <a:rPr lang="ru-RU" dirty="0"/>
              <a:t>Возможны другие иерархии шифрования с дополнительными уровнями.</a:t>
            </a:r>
          </a:p>
          <a:p>
            <a:pPr lvl="0"/>
            <a:r>
              <a:rPr lang="ru-RU" dirty="0"/>
              <a:t>Модуль расширенного управления ключами хранит симметричные или асимметричные ключи вне </a:t>
            </a:r>
            <a:r>
              <a:rPr lang="ru-RU" dirty="0" err="1"/>
              <a:t>SQL</a:t>
            </a:r>
            <a:r>
              <a:rPr lang="ru-RU" dirty="0"/>
              <a:t> </a:t>
            </a:r>
            <a:r>
              <a:rPr lang="ru-RU" dirty="0" err="1"/>
              <a:t>Server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Прозрачное шифрование данных (</a:t>
            </a:r>
            <a:r>
              <a:rPr lang="ru-RU" dirty="0" err="1"/>
              <a:t>TDE</a:t>
            </a:r>
            <a:r>
              <a:rPr lang="ru-RU" dirty="0"/>
              <a:t>) должно использовать симметричный ключ, который называется ключом шифрования базы данных, защищенный сертификатом, который, в свою очередь защищается главным ключом базы данных </a:t>
            </a:r>
            <a:r>
              <a:rPr lang="ru-RU" dirty="0" err="1"/>
              <a:t>master</a:t>
            </a:r>
            <a:r>
              <a:rPr lang="ru-RU" dirty="0"/>
              <a:t> или асимметричным ключом, хранящимся в модуле расширенного управления ключами.</a:t>
            </a:r>
          </a:p>
          <a:p>
            <a:pPr lvl="0"/>
            <a:r>
              <a:rPr lang="ru-RU" dirty="0"/>
              <a:t>Главный ключ службы и все главные ключи базы данных являются симметричными ключами.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607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4078" y="605757"/>
            <a:ext cx="10515600" cy="1325563"/>
          </a:xfrm>
        </p:spPr>
        <p:txBody>
          <a:bodyPr>
            <a:normAutofit/>
          </a:bodyPr>
          <a:lstStyle/>
          <a:p>
            <a:r>
              <a:rPr lang="uk-UA" dirty="0" err="1" smtClean="0"/>
              <a:t>Расширенное</a:t>
            </a:r>
            <a:r>
              <a:rPr lang="uk-UA" dirty="0" smtClean="0"/>
              <a:t> </a:t>
            </a:r>
            <a:r>
              <a:rPr lang="uk-UA" dirty="0" err="1" smtClean="0"/>
              <a:t>управление</a:t>
            </a:r>
            <a:r>
              <a:rPr lang="uk-UA" dirty="0" smtClean="0"/>
              <a:t> ключами</a:t>
            </a:r>
            <a:br>
              <a:rPr lang="uk-UA" dirty="0" smtClean="0"/>
            </a:br>
            <a:r>
              <a:rPr lang="ru-RU" dirty="0" err="1"/>
              <a:t>SQL</a:t>
            </a:r>
            <a:r>
              <a:rPr lang="ru-RU" dirty="0"/>
              <a:t> </a:t>
            </a:r>
            <a:r>
              <a:rPr lang="ru-RU" dirty="0" err="1"/>
              <a:t>Server</a:t>
            </a:r>
            <a:r>
              <a:rPr lang="ru-RU" dirty="0"/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включает ключи шифрования, защищающие файлы базы данных, хранимые на внешних устройствах, таких как смарт-карты, </a:t>
            </a:r>
            <a:r>
              <a:rPr lang="ru-RU" dirty="0" err="1" smtClean="0"/>
              <a:t>USB</a:t>
            </a:r>
            <a:r>
              <a:rPr lang="ru-RU" dirty="0" smtClean="0"/>
              <a:t>-устройства, модули расширенного управления ключами и аппаратные модули безопасности. </a:t>
            </a:r>
          </a:p>
          <a:p>
            <a:r>
              <a:rPr lang="ru-RU" dirty="0" smtClean="0"/>
              <a:t>Предусмотрена также защита данных от администраторов базы данных (за исключением членов группы </a:t>
            </a:r>
            <a:r>
              <a:rPr lang="ru-RU" dirty="0" err="1" smtClean="0"/>
              <a:t>sysadmin</a:t>
            </a:r>
            <a:r>
              <a:rPr lang="ru-RU" dirty="0" smtClean="0"/>
              <a:t>). </a:t>
            </a:r>
          </a:p>
          <a:p>
            <a:r>
              <a:rPr lang="ru-RU" dirty="0" smtClean="0"/>
              <a:t>Данные могут быть зашифрованы при помощи ключей шифрования, доступ к которым имеет только пользователь базы данных на внешнем модуле расширенного управления ключами или аппаратного модуля безопасности.</a:t>
            </a:r>
            <a:endParaRPr lang="uk-UA" dirty="0" smtClean="0"/>
          </a:p>
          <a:p>
            <a:r>
              <a:rPr lang="uk-UA" dirty="0" err="1" smtClean="0"/>
              <a:t>повышение</a:t>
            </a:r>
            <a:r>
              <a:rPr lang="uk-UA" dirty="0" smtClean="0"/>
              <a:t> </a:t>
            </a:r>
            <a:r>
              <a:rPr lang="uk-UA" dirty="0" err="1"/>
              <a:t>безопасности</a:t>
            </a:r>
            <a:r>
              <a:rPr lang="uk-UA" dirty="0"/>
              <a:t> </a:t>
            </a:r>
            <a:r>
              <a:rPr lang="uk-UA" dirty="0" err="1"/>
              <a:t>ключей</a:t>
            </a:r>
            <a:r>
              <a:rPr lang="uk-UA" dirty="0"/>
              <a:t> </a:t>
            </a:r>
            <a:r>
              <a:rPr lang="uk-UA" dirty="0" err="1"/>
              <a:t>посредством</a:t>
            </a:r>
            <a:r>
              <a:rPr lang="uk-UA" dirty="0"/>
              <a:t> </a:t>
            </a:r>
            <a:r>
              <a:rPr lang="uk-UA" dirty="0" err="1"/>
              <a:t>выбора</a:t>
            </a:r>
            <a:r>
              <a:rPr lang="uk-UA" dirty="0"/>
              <a:t> </a:t>
            </a:r>
            <a:r>
              <a:rPr lang="uk-UA" dirty="0" err="1"/>
              <a:t>поставщика</a:t>
            </a:r>
            <a:r>
              <a:rPr lang="uk-UA" dirty="0"/>
              <a:t> </a:t>
            </a:r>
            <a:r>
              <a:rPr lang="uk-UA" dirty="0" err="1"/>
              <a:t>функций</a:t>
            </a:r>
            <a:r>
              <a:rPr lang="uk-UA" dirty="0"/>
              <a:t> </a:t>
            </a:r>
            <a:r>
              <a:rPr lang="uk-UA" dirty="0" err="1" smtClean="0"/>
              <a:t>шифрования</a:t>
            </a:r>
            <a:r>
              <a:rPr lang="uk-UA" dirty="0" smtClean="0"/>
              <a:t>;</a:t>
            </a:r>
          </a:p>
          <a:p>
            <a:r>
              <a:rPr lang="uk-UA" dirty="0" err="1" smtClean="0"/>
              <a:t>общее</a:t>
            </a:r>
            <a:r>
              <a:rPr lang="uk-UA" dirty="0" smtClean="0"/>
              <a:t> </a:t>
            </a:r>
            <a:r>
              <a:rPr lang="uk-UA" dirty="0" err="1"/>
              <a:t>управление</a:t>
            </a:r>
            <a:r>
              <a:rPr lang="uk-UA" dirty="0"/>
              <a:t> ключами по </a:t>
            </a:r>
            <a:r>
              <a:rPr lang="uk-UA" dirty="0" err="1"/>
              <a:t>всему</a:t>
            </a:r>
            <a:r>
              <a:rPr lang="uk-UA" dirty="0"/>
              <a:t> </a:t>
            </a:r>
            <a:r>
              <a:rPr lang="uk-UA" dirty="0" err="1"/>
              <a:t>предприятию</a:t>
            </a:r>
            <a:r>
              <a:rPr lang="uk-UA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053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Включить расширенное управление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sp_configure</a:t>
            </a:r>
            <a:r>
              <a:rPr lang="en-US" dirty="0"/>
              <a:t> 'show advanced', 1 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GO 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RECONFIGURE 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GO </a:t>
            </a:r>
            <a:endParaRPr lang="ru-RU" dirty="0" smtClean="0"/>
          </a:p>
          <a:p>
            <a:pPr marL="0" indent="0">
              <a:buNone/>
            </a:pPr>
            <a:r>
              <a:rPr lang="en-US" dirty="0" err="1" smtClean="0"/>
              <a:t>sp_configure</a:t>
            </a:r>
            <a:r>
              <a:rPr lang="en-US" dirty="0" smtClean="0"/>
              <a:t> </a:t>
            </a:r>
            <a:r>
              <a:rPr lang="en-US" dirty="0"/>
              <a:t>'</a:t>
            </a:r>
            <a:r>
              <a:rPr lang="en-US" dirty="0" err="1"/>
              <a:t>EKM</a:t>
            </a:r>
            <a:r>
              <a:rPr lang="en-US" dirty="0"/>
              <a:t> provider enabled', 1 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GO 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RECONFIGURE 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GO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898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err="1"/>
              <a:t>Способы</a:t>
            </a:r>
            <a:r>
              <a:rPr lang="uk-UA" dirty="0"/>
              <a:t> </a:t>
            </a:r>
            <a:r>
              <a:rPr lang="uk-UA" dirty="0" err="1"/>
              <a:t>шифрования</a:t>
            </a:r>
            <a:r>
              <a:rPr lang="uk-UA" dirty="0"/>
              <a:t> </a:t>
            </a:r>
            <a:r>
              <a:rPr lang="uk-UA" dirty="0" err="1"/>
              <a:t>данных</a:t>
            </a:r>
            <a:r>
              <a:rPr lang="uk-UA" dirty="0"/>
              <a:t> SQL </a:t>
            </a:r>
            <a:r>
              <a:rPr lang="uk-UA" dirty="0" smtClean="0"/>
              <a:t>Server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 smtClean="0"/>
              <a:t>шифрование</a:t>
            </a:r>
            <a:r>
              <a:rPr lang="uk-UA" dirty="0" smtClean="0"/>
              <a:t> на </a:t>
            </a:r>
            <a:r>
              <a:rPr lang="uk-UA" dirty="0" err="1" smtClean="0"/>
              <a:t>уровне</a:t>
            </a:r>
            <a:r>
              <a:rPr lang="uk-UA" dirty="0" smtClean="0"/>
              <a:t> </a:t>
            </a:r>
            <a:r>
              <a:rPr lang="uk-UA" dirty="0" err="1" smtClean="0"/>
              <a:t>столбцов</a:t>
            </a:r>
            <a:r>
              <a:rPr lang="uk-UA" dirty="0" smtClean="0"/>
              <a:t>;  </a:t>
            </a:r>
          </a:p>
          <a:p>
            <a:r>
              <a:rPr lang="uk-UA" dirty="0" err="1" smtClean="0"/>
              <a:t>прозрачное</a:t>
            </a:r>
            <a:r>
              <a:rPr lang="uk-UA" dirty="0" smtClean="0"/>
              <a:t> </a:t>
            </a:r>
            <a:r>
              <a:rPr lang="uk-UA" dirty="0" err="1" smtClean="0"/>
              <a:t>шифрование</a:t>
            </a:r>
            <a:r>
              <a:rPr lang="uk-UA" dirty="0" smtClean="0"/>
              <a:t> </a:t>
            </a:r>
            <a:r>
              <a:rPr lang="uk-UA" dirty="0" err="1" smtClean="0"/>
              <a:t>данных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71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Прозрачное</a:t>
            </a:r>
            <a:r>
              <a:rPr lang="uk-UA" dirty="0" smtClean="0"/>
              <a:t> </a:t>
            </a:r>
            <a:r>
              <a:rPr lang="uk-UA" dirty="0" err="1" smtClean="0"/>
              <a:t>шифрование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 smtClean="0"/>
              <a:t>зашифровывает</a:t>
            </a:r>
            <a:r>
              <a:rPr lang="uk-UA" dirty="0" smtClean="0"/>
              <a:t> </a:t>
            </a:r>
            <a:r>
              <a:rPr lang="uk-UA" dirty="0" err="1"/>
              <a:t>файлы</a:t>
            </a:r>
            <a:r>
              <a:rPr lang="uk-UA" dirty="0"/>
              <a:t> </a:t>
            </a:r>
            <a:r>
              <a:rPr lang="uk-UA" dirty="0" err="1"/>
              <a:t>базы</a:t>
            </a:r>
            <a:r>
              <a:rPr lang="uk-UA" dirty="0"/>
              <a:t> </a:t>
            </a:r>
            <a:r>
              <a:rPr lang="uk-UA" dirty="0" err="1"/>
              <a:t>данных</a:t>
            </a:r>
            <a:r>
              <a:rPr lang="uk-UA" dirty="0"/>
              <a:t> </a:t>
            </a:r>
            <a:r>
              <a:rPr lang="uk-UA" dirty="0" err="1"/>
              <a:t>автоматически</a:t>
            </a:r>
            <a:r>
              <a:rPr lang="uk-UA" dirty="0"/>
              <a:t>, не </a:t>
            </a:r>
            <a:r>
              <a:rPr lang="uk-UA" dirty="0" err="1"/>
              <a:t>требуя</a:t>
            </a:r>
            <a:r>
              <a:rPr lang="uk-UA" dirty="0"/>
              <a:t> </a:t>
            </a:r>
            <a:r>
              <a:rPr lang="uk-UA" dirty="0" err="1"/>
              <a:t>внесения</a:t>
            </a:r>
            <a:r>
              <a:rPr lang="uk-UA" dirty="0"/>
              <a:t> </a:t>
            </a:r>
            <a:r>
              <a:rPr lang="uk-UA" dirty="0" err="1"/>
              <a:t>изменений</a:t>
            </a:r>
            <a:r>
              <a:rPr lang="uk-UA" dirty="0"/>
              <a:t> в </a:t>
            </a:r>
            <a:r>
              <a:rPr lang="uk-UA" dirty="0" err="1"/>
              <a:t>какие</a:t>
            </a:r>
            <a:r>
              <a:rPr lang="uk-UA" dirty="0"/>
              <a:t>-либо </a:t>
            </a:r>
            <a:r>
              <a:rPr lang="uk-UA" dirty="0" err="1" smtClean="0"/>
              <a:t>приложения</a:t>
            </a:r>
            <a:endParaRPr lang="uk-UA" dirty="0" smtClean="0"/>
          </a:p>
          <a:p>
            <a:r>
              <a:rPr lang="uk-UA" dirty="0" err="1" smtClean="0"/>
              <a:t>файлы</a:t>
            </a:r>
            <a:r>
              <a:rPr lang="uk-UA" dirty="0" smtClean="0"/>
              <a:t> </a:t>
            </a:r>
            <a:r>
              <a:rPr lang="uk-UA" dirty="0" err="1"/>
              <a:t>базы</a:t>
            </a:r>
            <a:r>
              <a:rPr lang="uk-UA" dirty="0"/>
              <a:t> </a:t>
            </a:r>
            <a:r>
              <a:rPr lang="uk-UA" dirty="0" err="1"/>
              <a:t>данных</a:t>
            </a:r>
            <a:r>
              <a:rPr lang="uk-UA" dirty="0"/>
              <a:t> </a:t>
            </a:r>
            <a:r>
              <a:rPr lang="uk-UA" dirty="0" err="1"/>
              <a:t>зашифровываются</a:t>
            </a:r>
            <a:r>
              <a:rPr lang="uk-UA" dirty="0"/>
              <a:t> на </a:t>
            </a:r>
            <a:r>
              <a:rPr lang="uk-UA" dirty="0" err="1"/>
              <a:t>уровне</a:t>
            </a:r>
            <a:r>
              <a:rPr lang="uk-UA" dirty="0"/>
              <a:t> </a:t>
            </a:r>
            <a:r>
              <a:rPr lang="uk-UA" dirty="0" err="1"/>
              <a:t>страниц</a:t>
            </a:r>
            <a:r>
              <a:rPr lang="uk-UA" dirty="0"/>
              <a:t>. </a:t>
            </a:r>
            <a:r>
              <a:rPr lang="uk-UA" dirty="0" err="1"/>
              <a:t>Страницы</a:t>
            </a:r>
            <a:r>
              <a:rPr lang="uk-UA" dirty="0"/>
              <a:t> </a:t>
            </a:r>
            <a:r>
              <a:rPr lang="uk-UA" dirty="0" err="1" smtClean="0"/>
              <a:t>зашифрованной</a:t>
            </a:r>
            <a:r>
              <a:rPr lang="uk-UA" dirty="0" smtClean="0"/>
              <a:t> </a:t>
            </a:r>
            <a:r>
              <a:rPr lang="uk-UA" dirty="0" err="1"/>
              <a:t>базы</a:t>
            </a:r>
            <a:r>
              <a:rPr lang="uk-UA" dirty="0"/>
              <a:t> </a:t>
            </a:r>
            <a:r>
              <a:rPr lang="uk-UA" dirty="0" err="1"/>
              <a:t>данных</a:t>
            </a:r>
            <a:r>
              <a:rPr lang="uk-UA" dirty="0"/>
              <a:t> </a:t>
            </a:r>
            <a:r>
              <a:rPr lang="uk-UA" dirty="0" err="1"/>
              <a:t>шифруются</a:t>
            </a:r>
            <a:r>
              <a:rPr lang="uk-UA" dirty="0"/>
              <a:t> перед тем, </a:t>
            </a:r>
            <a:r>
              <a:rPr lang="uk-UA" dirty="0" err="1"/>
              <a:t>как</a:t>
            </a:r>
            <a:r>
              <a:rPr lang="uk-UA" dirty="0"/>
              <a:t> </a:t>
            </a:r>
            <a:r>
              <a:rPr lang="uk-UA" dirty="0" err="1"/>
              <a:t>они</a:t>
            </a:r>
            <a:r>
              <a:rPr lang="uk-UA" dirty="0"/>
              <a:t> </a:t>
            </a:r>
            <a:r>
              <a:rPr lang="uk-UA" dirty="0" err="1"/>
              <a:t>записываются</a:t>
            </a:r>
            <a:r>
              <a:rPr lang="uk-UA" dirty="0"/>
              <a:t> на диски и </a:t>
            </a:r>
            <a:r>
              <a:rPr lang="uk-UA" dirty="0" err="1" smtClean="0"/>
              <a:t>расшифровываются</a:t>
            </a:r>
            <a:r>
              <a:rPr lang="uk-UA" dirty="0" smtClean="0"/>
              <a:t> </a:t>
            </a:r>
            <a:r>
              <a:rPr lang="uk-UA" dirty="0"/>
              <a:t>при </a:t>
            </a:r>
            <a:r>
              <a:rPr lang="uk-UA" dirty="0" err="1"/>
              <a:t>считывании</a:t>
            </a:r>
            <a:r>
              <a:rPr lang="uk-UA" dirty="0"/>
              <a:t> с диска в </a:t>
            </a:r>
            <a:r>
              <a:rPr lang="uk-UA" dirty="0" err="1"/>
              <a:t>память</a:t>
            </a:r>
            <a:r>
              <a:rPr lang="uk-UA" dirty="0" smtClean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312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1114107" y="513230"/>
            <a:ext cx="5940425" cy="567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81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sz="3500" dirty="0" err="1"/>
              <a:t>Шифрование</a:t>
            </a:r>
            <a:r>
              <a:rPr lang="uk-UA" sz="3500" dirty="0"/>
              <a:t> — </a:t>
            </a:r>
            <a:r>
              <a:rPr lang="uk-UA" sz="3500" dirty="0" err="1"/>
              <a:t>это</a:t>
            </a:r>
            <a:r>
              <a:rPr lang="uk-UA" sz="3500" dirty="0"/>
              <a:t> </a:t>
            </a:r>
            <a:r>
              <a:rPr lang="uk-UA" sz="3500" dirty="0" err="1"/>
              <a:t>процесс</a:t>
            </a:r>
            <a:r>
              <a:rPr lang="uk-UA" sz="3500" dirty="0"/>
              <a:t> </a:t>
            </a:r>
            <a:r>
              <a:rPr lang="uk-UA" sz="3500" dirty="0" err="1"/>
              <a:t>приведения</a:t>
            </a:r>
            <a:r>
              <a:rPr lang="uk-UA" sz="3500" dirty="0"/>
              <a:t> </a:t>
            </a:r>
            <a:r>
              <a:rPr lang="uk-UA" sz="3500" dirty="0" err="1"/>
              <a:t>данных</a:t>
            </a:r>
            <a:r>
              <a:rPr lang="uk-UA" sz="3500" dirty="0"/>
              <a:t> в </a:t>
            </a:r>
            <a:r>
              <a:rPr lang="uk-UA" sz="3500" dirty="0" err="1"/>
              <a:t>запутанное</a:t>
            </a:r>
            <a:r>
              <a:rPr lang="uk-UA" sz="3500" dirty="0"/>
              <a:t> </a:t>
            </a:r>
            <a:r>
              <a:rPr lang="uk-UA" sz="3500" dirty="0" err="1"/>
              <a:t>непонятное</a:t>
            </a:r>
            <a:r>
              <a:rPr lang="uk-UA" sz="3500" dirty="0"/>
              <a:t> </a:t>
            </a:r>
            <a:r>
              <a:rPr lang="uk-UA" sz="3500" dirty="0" err="1" smtClean="0"/>
              <a:t>состояние</a:t>
            </a:r>
            <a:r>
              <a:rPr lang="uk-UA" sz="3500" dirty="0"/>
              <a:t>, </a:t>
            </a:r>
            <a:r>
              <a:rPr lang="uk-UA" sz="3500" dirty="0" err="1"/>
              <a:t>вследствие</a:t>
            </a:r>
            <a:r>
              <a:rPr lang="uk-UA" sz="3500" dirty="0"/>
              <a:t> </a:t>
            </a:r>
            <a:r>
              <a:rPr lang="uk-UA" sz="3500" dirty="0" err="1"/>
              <a:t>чего</a:t>
            </a:r>
            <a:r>
              <a:rPr lang="uk-UA" sz="3500" dirty="0"/>
              <a:t> </a:t>
            </a:r>
            <a:r>
              <a:rPr lang="uk-UA" sz="3500" dirty="0" err="1"/>
              <a:t>повышается</a:t>
            </a:r>
            <a:r>
              <a:rPr lang="uk-UA" sz="3500" dirty="0"/>
              <a:t> </a:t>
            </a:r>
            <a:r>
              <a:rPr lang="uk-UA" sz="3500" dirty="0" err="1"/>
              <a:t>уровень</a:t>
            </a:r>
            <a:r>
              <a:rPr lang="uk-UA" sz="3500" dirty="0"/>
              <a:t> </a:t>
            </a:r>
            <a:r>
              <a:rPr lang="uk-UA" sz="3500" dirty="0" err="1"/>
              <a:t>их</a:t>
            </a:r>
            <a:r>
              <a:rPr lang="uk-UA" sz="3500" dirty="0"/>
              <a:t> </a:t>
            </a:r>
            <a:r>
              <a:rPr lang="uk-UA" sz="3500" dirty="0" err="1"/>
              <a:t>безопасности</a:t>
            </a:r>
            <a:r>
              <a:rPr lang="uk-UA" sz="3500" dirty="0"/>
              <a:t>. </a:t>
            </a:r>
            <a:r>
              <a:rPr lang="uk-UA" sz="3500" dirty="0" err="1"/>
              <a:t>Обычно</a:t>
            </a:r>
            <a:r>
              <a:rPr lang="uk-UA" sz="3500" dirty="0"/>
              <a:t> </a:t>
            </a:r>
            <a:r>
              <a:rPr lang="uk-UA" sz="3500" dirty="0" err="1"/>
              <a:t>конкретная</a:t>
            </a:r>
            <a:r>
              <a:rPr lang="uk-UA" sz="3500" dirty="0"/>
              <a:t/>
            </a:r>
            <a:br>
              <a:rPr lang="uk-UA" sz="3500" dirty="0"/>
            </a:br>
            <a:r>
              <a:rPr lang="uk-UA" sz="3500" dirty="0"/>
              <a:t>процедура </a:t>
            </a:r>
            <a:r>
              <a:rPr lang="uk-UA" sz="3500" dirty="0" err="1"/>
              <a:t>шифрования</a:t>
            </a:r>
            <a:r>
              <a:rPr lang="uk-UA" sz="3500" dirty="0"/>
              <a:t> </a:t>
            </a:r>
            <a:r>
              <a:rPr lang="uk-UA" sz="3500" dirty="0" err="1"/>
              <a:t>осуществляется</a:t>
            </a:r>
            <a:r>
              <a:rPr lang="uk-UA" sz="3500" dirty="0"/>
              <a:t> с </a:t>
            </a:r>
            <a:r>
              <a:rPr lang="uk-UA" sz="3500" dirty="0" err="1"/>
              <a:t>использованием</a:t>
            </a:r>
            <a:r>
              <a:rPr lang="uk-UA" sz="3500" dirty="0"/>
              <a:t> </a:t>
            </a:r>
            <a:r>
              <a:rPr lang="uk-UA" sz="3500" dirty="0" err="1"/>
              <a:t>определенного</a:t>
            </a:r>
            <a:r>
              <a:rPr lang="uk-UA" sz="3500" dirty="0"/>
              <a:t> </a:t>
            </a:r>
            <a:r>
              <a:rPr lang="uk-UA" sz="3500" dirty="0" err="1" smtClean="0"/>
              <a:t>алгоритма</a:t>
            </a:r>
            <a:r>
              <a:rPr lang="uk-UA" sz="3500" dirty="0" smtClean="0"/>
              <a:t>.</a:t>
            </a:r>
          </a:p>
          <a:p>
            <a:pPr marL="0" indent="0">
              <a:buNone/>
            </a:pPr>
            <a:endParaRPr lang="uk-UA" dirty="0"/>
          </a:p>
          <a:p>
            <a:pPr marL="0" indent="0" algn="just">
              <a:buNone/>
            </a:pPr>
            <a:r>
              <a:rPr lang="ru-RU" dirty="0" err="1"/>
              <a:t>SQL</a:t>
            </a:r>
            <a:r>
              <a:rPr lang="ru-RU" dirty="0"/>
              <a:t> </a:t>
            </a:r>
            <a:r>
              <a:rPr lang="ru-RU" dirty="0" err="1"/>
              <a:t>Server</a:t>
            </a:r>
            <a:r>
              <a:rPr lang="ru-RU" dirty="0"/>
              <a:t> </a:t>
            </a:r>
            <a:r>
              <a:rPr lang="ru-RU" dirty="0" smtClean="0"/>
              <a:t>позволяет выбирать </a:t>
            </a:r>
            <a:r>
              <a:rPr lang="ru-RU" dirty="0"/>
              <a:t>из нескольких алгоритмов, в том числе </a:t>
            </a:r>
            <a:r>
              <a:rPr lang="ru-RU" dirty="0" err="1"/>
              <a:t>DES</a:t>
            </a:r>
            <a:r>
              <a:rPr lang="ru-RU" dirty="0"/>
              <a:t>, </a:t>
            </a:r>
            <a:r>
              <a:rPr lang="ru-RU" dirty="0" err="1"/>
              <a:t>Triple</a:t>
            </a:r>
            <a:r>
              <a:rPr lang="ru-RU" dirty="0"/>
              <a:t> </a:t>
            </a:r>
            <a:r>
              <a:rPr lang="ru-RU" dirty="0" err="1"/>
              <a:t>DES</a:t>
            </a:r>
            <a:r>
              <a:rPr lang="ru-RU" dirty="0"/>
              <a:t>, </a:t>
            </a:r>
            <a:r>
              <a:rPr lang="ru-RU" dirty="0" err="1"/>
              <a:t>TRIPLE_DES_3KEY</a:t>
            </a:r>
            <a:r>
              <a:rPr lang="ru-RU" dirty="0"/>
              <a:t>, </a:t>
            </a:r>
            <a:r>
              <a:rPr lang="ru-RU" dirty="0" err="1"/>
              <a:t>RC2</a:t>
            </a:r>
            <a:r>
              <a:rPr lang="ru-RU" dirty="0"/>
              <a:t>, </a:t>
            </a:r>
            <a:r>
              <a:rPr lang="ru-RU" dirty="0" err="1"/>
              <a:t>RC4</a:t>
            </a:r>
            <a:r>
              <a:rPr lang="ru-RU" dirty="0"/>
              <a:t>, </a:t>
            </a:r>
            <a:r>
              <a:rPr lang="ru-RU" dirty="0" err="1"/>
              <a:t>RC4</a:t>
            </a:r>
            <a:r>
              <a:rPr lang="ru-RU" dirty="0"/>
              <a:t> со 128-разрядным ключом, </a:t>
            </a:r>
            <a:r>
              <a:rPr lang="ru-RU" dirty="0" err="1" smtClean="0"/>
              <a:t>DESX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С 2016 новые рекомендованы </a:t>
            </a:r>
            <a:r>
              <a:rPr lang="ru-RU" dirty="0" err="1" smtClean="0"/>
              <a:t>AES</a:t>
            </a:r>
            <a:r>
              <a:rPr lang="ru-RU" dirty="0" smtClean="0"/>
              <a:t> </a:t>
            </a:r>
            <a:r>
              <a:rPr lang="ru-RU" dirty="0"/>
              <a:t>со 128-разрядным </a:t>
            </a:r>
            <a:r>
              <a:rPr lang="ru-RU" dirty="0" smtClean="0"/>
              <a:t>ключом</a:t>
            </a:r>
            <a:r>
              <a:rPr lang="ru-RU" dirty="0"/>
              <a:t>, </a:t>
            </a:r>
            <a:r>
              <a:rPr lang="ru-RU" dirty="0" err="1"/>
              <a:t>AES</a:t>
            </a:r>
            <a:r>
              <a:rPr lang="ru-RU" dirty="0"/>
              <a:t> со 192-разрядным ключом и </a:t>
            </a:r>
            <a:r>
              <a:rPr lang="ru-RU" dirty="0" err="1"/>
              <a:t>AES</a:t>
            </a:r>
            <a:r>
              <a:rPr lang="ru-RU" dirty="0"/>
              <a:t> с 256-разрядным </a:t>
            </a:r>
            <a:r>
              <a:rPr lang="ru-RU" dirty="0" smtClean="0"/>
              <a:t>ключом.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407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Етап</a:t>
            </a:r>
            <a:r>
              <a:rPr lang="ru-RU" dirty="0" smtClean="0"/>
              <a:t>ы прозрачного шифрования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1</a:t>
            </a:r>
            <a:r>
              <a:rPr lang="uk-UA" dirty="0"/>
              <a:t>. </a:t>
            </a:r>
            <a:r>
              <a:rPr lang="uk-UA" dirty="0" err="1"/>
              <a:t>Используя</a:t>
            </a:r>
            <a:r>
              <a:rPr lang="uk-UA" dirty="0"/>
              <a:t> </a:t>
            </a:r>
            <a:r>
              <a:rPr lang="uk-UA" dirty="0" err="1"/>
              <a:t>инструкцию</a:t>
            </a:r>
            <a:r>
              <a:rPr lang="uk-UA" dirty="0"/>
              <a:t> </a:t>
            </a:r>
            <a:r>
              <a:rPr lang="uk-UA" dirty="0" err="1"/>
              <a:t>CREATE</a:t>
            </a:r>
            <a:r>
              <a:rPr lang="uk-UA" dirty="0"/>
              <a:t> </a:t>
            </a:r>
            <a:r>
              <a:rPr lang="uk-UA" dirty="0" err="1"/>
              <a:t>MASTER</a:t>
            </a:r>
            <a:r>
              <a:rPr lang="uk-UA" dirty="0"/>
              <a:t> </a:t>
            </a:r>
            <a:r>
              <a:rPr lang="uk-UA" dirty="0" err="1"/>
              <a:t>KEY</a:t>
            </a:r>
            <a:r>
              <a:rPr lang="uk-UA" dirty="0"/>
              <a:t>, </a:t>
            </a:r>
            <a:r>
              <a:rPr lang="uk-UA" dirty="0" err="1"/>
              <a:t>создается</a:t>
            </a:r>
            <a:r>
              <a:rPr lang="uk-UA" dirty="0"/>
              <a:t> </a:t>
            </a:r>
            <a:r>
              <a:rPr lang="uk-UA" dirty="0" err="1"/>
              <a:t>главный</a:t>
            </a:r>
            <a:r>
              <a:rPr lang="uk-UA" dirty="0"/>
              <a:t> ключ </a:t>
            </a:r>
            <a:r>
              <a:rPr lang="uk-UA" dirty="0" err="1"/>
              <a:t>базы</a:t>
            </a:r>
            <a:r>
              <a:rPr lang="uk-UA" dirty="0"/>
              <a:t> </a:t>
            </a:r>
            <a:r>
              <a:rPr lang="uk-UA" dirty="0" err="1"/>
              <a:t>дан</a:t>
            </a:r>
            <a:r>
              <a:rPr lang="uk-UA" dirty="0"/>
              <a:t>- </a:t>
            </a:r>
            <a:r>
              <a:rPr lang="uk-UA" dirty="0" err="1" smtClean="0"/>
              <a:t>ных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2</a:t>
            </a:r>
            <a:r>
              <a:rPr lang="uk-UA" dirty="0"/>
              <a:t>. С </a:t>
            </a:r>
            <a:r>
              <a:rPr lang="uk-UA" dirty="0" err="1"/>
              <a:t>помощью</a:t>
            </a:r>
            <a:r>
              <a:rPr lang="uk-UA" dirty="0"/>
              <a:t> </a:t>
            </a:r>
            <a:r>
              <a:rPr lang="uk-UA" dirty="0" err="1"/>
              <a:t>инструкции</a:t>
            </a:r>
            <a:r>
              <a:rPr lang="uk-UA" dirty="0"/>
              <a:t> </a:t>
            </a:r>
            <a:r>
              <a:rPr lang="uk-UA" dirty="0" err="1"/>
              <a:t>CREATE</a:t>
            </a:r>
            <a:r>
              <a:rPr lang="uk-UA" dirty="0"/>
              <a:t> </a:t>
            </a:r>
            <a:r>
              <a:rPr lang="uk-UA" dirty="0" err="1"/>
              <a:t>CERTIFICATE</a:t>
            </a:r>
            <a:r>
              <a:rPr lang="uk-UA" dirty="0"/>
              <a:t> </a:t>
            </a:r>
            <a:r>
              <a:rPr lang="uk-UA" dirty="0" err="1"/>
              <a:t>создается</a:t>
            </a:r>
            <a:r>
              <a:rPr lang="uk-UA" dirty="0"/>
              <a:t> </a:t>
            </a:r>
            <a:r>
              <a:rPr lang="uk-UA" dirty="0" err="1"/>
              <a:t>сертификат</a:t>
            </a:r>
            <a:r>
              <a:rPr lang="uk-UA" dirty="0"/>
              <a:t>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3</a:t>
            </a:r>
            <a:r>
              <a:rPr lang="uk-UA" dirty="0"/>
              <a:t>. </a:t>
            </a:r>
            <a:r>
              <a:rPr lang="uk-UA" dirty="0" err="1"/>
              <a:t>Используя</a:t>
            </a:r>
            <a:r>
              <a:rPr lang="uk-UA" dirty="0"/>
              <a:t> </a:t>
            </a:r>
            <a:r>
              <a:rPr lang="uk-UA" dirty="0" err="1"/>
              <a:t>инструкцию</a:t>
            </a:r>
            <a:r>
              <a:rPr lang="uk-UA" dirty="0"/>
              <a:t> </a:t>
            </a:r>
            <a:r>
              <a:rPr lang="uk-UA" dirty="0" err="1"/>
              <a:t>CREATE</a:t>
            </a:r>
            <a:r>
              <a:rPr lang="uk-UA" dirty="0"/>
              <a:t> </a:t>
            </a:r>
            <a:r>
              <a:rPr lang="uk-UA" dirty="0" err="1"/>
              <a:t>DATABASE</a:t>
            </a:r>
            <a:r>
              <a:rPr lang="uk-UA" dirty="0"/>
              <a:t> </a:t>
            </a:r>
            <a:r>
              <a:rPr lang="uk-UA" dirty="0" err="1"/>
              <a:t>ENCRYPTION</a:t>
            </a:r>
            <a:r>
              <a:rPr lang="uk-UA" dirty="0"/>
              <a:t> </a:t>
            </a:r>
            <a:r>
              <a:rPr lang="uk-UA" dirty="0" err="1"/>
              <a:t>KEY</a:t>
            </a:r>
            <a:r>
              <a:rPr lang="uk-UA" dirty="0"/>
              <a:t>, </a:t>
            </a:r>
            <a:r>
              <a:rPr lang="uk-UA" dirty="0" err="1"/>
              <a:t>создается</a:t>
            </a:r>
            <a:r>
              <a:rPr lang="uk-UA" dirty="0"/>
              <a:t> ключ </a:t>
            </a:r>
            <a:r>
              <a:rPr lang="uk-UA" dirty="0" err="1" smtClean="0"/>
              <a:t>шифрования</a:t>
            </a:r>
            <a:r>
              <a:rPr lang="uk-UA" dirty="0"/>
              <a:t>.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4</a:t>
            </a:r>
            <a:r>
              <a:rPr lang="uk-UA" dirty="0"/>
              <a:t>. </a:t>
            </a:r>
            <a:r>
              <a:rPr lang="uk-UA" dirty="0" err="1"/>
              <a:t>Выполняется</a:t>
            </a:r>
            <a:r>
              <a:rPr lang="uk-UA" dirty="0"/>
              <a:t> </a:t>
            </a:r>
            <a:r>
              <a:rPr lang="uk-UA" dirty="0" err="1"/>
              <a:t>конфигурирование</a:t>
            </a:r>
            <a:r>
              <a:rPr lang="uk-UA" dirty="0"/>
              <a:t> </a:t>
            </a:r>
            <a:r>
              <a:rPr lang="uk-UA" dirty="0" err="1"/>
              <a:t>базы</a:t>
            </a:r>
            <a:r>
              <a:rPr lang="uk-UA" dirty="0"/>
              <a:t> </a:t>
            </a:r>
            <a:r>
              <a:rPr lang="uk-UA" dirty="0" err="1"/>
              <a:t>данных</a:t>
            </a:r>
            <a:r>
              <a:rPr lang="uk-UA" dirty="0"/>
              <a:t> для </a:t>
            </a:r>
            <a:r>
              <a:rPr lang="uk-UA" dirty="0" err="1"/>
              <a:t>использования</a:t>
            </a:r>
            <a:r>
              <a:rPr lang="uk-UA" dirty="0"/>
              <a:t> </a:t>
            </a:r>
            <a:r>
              <a:rPr lang="uk-UA" dirty="0" err="1"/>
              <a:t>шифрования</a:t>
            </a:r>
            <a:r>
              <a:rPr lang="uk-UA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093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4820" y="1123629"/>
            <a:ext cx="9917230" cy="4537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 err="1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master</a:t>
            </a: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</a:t>
            </a: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MASTER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ENCRYPTION </a:t>
            </a:r>
            <a:r>
              <a:rPr lang="en-US" dirty="0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PASSWORD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>
                <a:solidFill>
                  <a:srgbClr val="A315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'&lt;</a:t>
            </a:r>
            <a:r>
              <a:rPr lang="en-US" dirty="0" err="1">
                <a:solidFill>
                  <a:srgbClr val="A315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UseStrongPasswordHere</a:t>
            </a:r>
            <a:r>
              <a:rPr lang="en-US" dirty="0">
                <a:solidFill>
                  <a:srgbClr val="A315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 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CERTIFICATE </a:t>
            </a:r>
            <a:r>
              <a:rPr lang="en-US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MyServerCert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SUBJECT = </a:t>
            </a:r>
            <a:r>
              <a:rPr lang="en-US" dirty="0">
                <a:solidFill>
                  <a:srgbClr val="A315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'My </a:t>
            </a:r>
            <a:r>
              <a:rPr lang="en-US" dirty="0" err="1">
                <a:solidFill>
                  <a:srgbClr val="A315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DEK</a:t>
            </a:r>
            <a:r>
              <a:rPr lang="en-US" dirty="0">
                <a:solidFill>
                  <a:srgbClr val="A31515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Certificate'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 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AdventureWorks2012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 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ENCRYPTION </a:t>
            </a:r>
            <a:r>
              <a:rPr lang="en-US" dirty="0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ALGORITHM = </a:t>
            </a:r>
            <a:r>
              <a:rPr lang="en-US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AES_128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ENCRYPTION </a:t>
            </a:r>
            <a:r>
              <a:rPr lang="en-US" dirty="0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CERTIFICATE </a:t>
            </a:r>
            <a:r>
              <a:rPr lang="en-US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MyServerCert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 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AdventureWorks2012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ENCRYPTION </a:t>
            </a:r>
            <a:r>
              <a:rPr lang="en-US" dirty="0">
                <a:solidFill>
                  <a:srgbClr val="0101F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 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36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Инструкция </a:t>
            </a:r>
            <a:r>
              <a:rPr lang="en-US" dirty="0"/>
              <a:t>CREATE LOGIN </a:t>
            </a:r>
            <a:r>
              <a:rPr lang="ru-RU" dirty="0"/>
              <a:t>создает новое регистрационное имя входа в </a:t>
            </a:r>
            <a:r>
              <a:rPr lang="en-US" dirty="0"/>
              <a:t>SQL Server.</a:t>
            </a:r>
            <a:br>
              <a:rPr lang="en-US" dirty="0"/>
            </a:br>
            <a:endParaRPr lang="ru-RU" dirty="0" smtClean="0"/>
          </a:p>
          <a:p>
            <a:r>
              <a:rPr lang="en-US" dirty="0" smtClean="0"/>
              <a:t>CREATE </a:t>
            </a:r>
            <a:r>
              <a:rPr lang="en-US" dirty="0"/>
              <a:t>LOGIN </a:t>
            </a:r>
            <a:r>
              <a:rPr lang="en-US" dirty="0" err="1"/>
              <a:t>login_name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{WITH </a:t>
            </a:r>
            <a:r>
              <a:rPr lang="en-US" dirty="0" err="1"/>
              <a:t>option_list1</a:t>
            </a:r>
            <a:r>
              <a:rPr lang="en-US" dirty="0"/>
              <a:t> |</a:t>
            </a:r>
            <a:br>
              <a:rPr lang="en-US" dirty="0"/>
            </a:br>
            <a:r>
              <a:rPr lang="en-US" dirty="0"/>
              <a:t>FROM {WINDOWS [WITH </a:t>
            </a:r>
            <a:r>
              <a:rPr lang="en-US" dirty="0" err="1"/>
              <a:t>option_list2</a:t>
            </a:r>
            <a:r>
              <a:rPr lang="en-US" dirty="0"/>
              <a:t> [,...]]</a:t>
            </a:r>
            <a:br>
              <a:rPr lang="en-US" dirty="0"/>
            </a:br>
            <a:r>
              <a:rPr lang="en-US" dirty="0"/>
              <a:t>| CERTIFICATE </a:t>
            </a:r>
            <a:r>
              <a:rPr lang="en-US" dirty="0" err="1"/>
              <a:t>certname</a:t>
            </a:r>
            <a:r>
              <a:rPr lang="en-US" dirty="0"/>
              <a:t> | ASYMMETRIC KEY </a:t>
            </a:r>
            <a:r>
              <a:rPr lang="en-US" dirty="0" err="1"/>
              <a:t>key_name</a:t>
            </a:r>
            <a:r>
              <a:rPr lang="en-US" dirty="0"/>
              <a:t> }}</a:t>
            </a:r>
            <a:br>
              <a:rPr lang="en-US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65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Новое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https://www.youtube.com/watch?v=Z1Q0Y8Pbli8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672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9872" y="822325"/>
            <a:ext cx="5151120" cy="1325563"/>
          </a:xfrm>
        </p:spPr>
        <p:txBody>
          <a:bodyPr>
            <a:normAutofit fontScale="90000"/>
          </a:bodyPr>
          <a:lstStyle/>
          <a:p>
            <a:r>
              <a:rPr lang="uk-UA" dirty="0" err="1" smtClean="0"/>
              <a:t>Иерархическая</a:t>
            </a:r>
            <a:r>
              <a:rPr lang="uk-UA" dirty="0" smtClean="0"/>
              <a:t> структура </a:t>
            </a:r>
            <a:r>
              <a:rPr lang="uk-UA" dirty="0" err="1"/>
              <a:t>средств</a:t>
            </a:r>
            <a:r>
              <a:rPr lang="uk-UA" dirty="0"/>
              <a:t> </a:t>
            </a:r>
            <a:r>
              <a:rPr lang="uk-UA" dirty="0" err="1"/>
              <a:t>шифрования</a:t>
            </a:r>
            <a:r>
              <a:rPr lang="uk-UA" dirty="0"/>
              <a:t> и </a:t>
            </a:r>
            <a:r>
              <a:rPr lang="uk-UA" dirty="0" err="1"/>
              <a:t>управления</a:t>
            </a:r>
            <a:r>
              <a:rPr lang="uk-UA" dirty="0"/>
              <a:t> ключами</a:t>
            </a:r>
            <a:endParaRPr lang="ru-RU" dirty="0"/>
          </a:p>
        </p:txBody>
      </p:sp>
      <p:pic>
        <p:nvPicPr>
          <p:cNvPr id="4" name="Рисунок 3" descr="Отображает некоторые сочетания методов шифрования в виде стека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840" y="429132"/>
            <a:ext cx="5870447" cy="59259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07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1969388" y="577786"/>
            <a:ext cx="6964299" cy="528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21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Формы пользовательских ключей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 smtClean="0"/>
              <a:t>симметричные</a:t>
            </a:r>
            <a:r>
              <a:rPr lang="uk-UA" dirty="0" smtClean="0"/>
              <a:t> </a:t>
            </a:r>
            <a:r>
              <a:rPr lang="uk-UA" dirty="0"/>
              <a:t>ключи;  </a:t>
            </a:r>
            <a:endParaRPr lang="uk-UA" dirty="0" smtClean="0"/>
          </a:p>
          <a:p>
            <a:r>
              <a:rPr lang="uk-UA" dirty="0" err="1" smtClean="0"/>
              <a:t>асимметричные</a:t>
            </a:r>
            <a:r>
              <a:rPr lang="uk-UA" dirty="0" smtClean="0"/>
              <a:t> </a:t>
            </a:r>
            <a:r>
              <a:rPr lang="uk-UA" dirty="0"/>
              <a:t>ключи;  </a:t>
            </a:r>
            <a:endParaRPr lang="uk-UA" dirty="0" smtClean="0"/>
          </a:p>
          <a:p>
            <a:r>
              <a:rPr lang="uk-UA" dirty="0" err="1" smtClean="0"/>
              <a:t>сертификаты</a:t>
            </a:r>
            <a:r>
              <a:rPr lang="uk-UA" dirty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38200" y="3308837"/>
            <a:ext cx="10515600" cy="30712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4400" dirty="0" err="1" smtClean="0">
                <a:latin typeface="+mj-lt"/>
                <a:ea typeface="+mj-ea"/>
                <a:cs typeface="+mj-cs"/>
              </a:rPr>
              <a:t>Представления</a:t>
            </a:r>
            <a:r>
              <a:rPr lang="uk-UA" sz="4400" dirty="0" smtClean="0">
                <a:latin typeface="+mj-lt"/>
                <a:ea typeface="+mj-ea"/>
                <a:cs typeface="+mj-cs"/>
              </a:rPr>
              <a:t> </a:t>
            </a:r>
            <a:r>
              <a:rPr lang="uk-UA" sz="4400" dirty="0" err="1" smtClean="0">
                <a:latin typeface="+mj-lt"/>
                <a:ea typeface="+mj-ea"/>
                <a:cs typeface="+mj-cs"/>
              </a:rPr>
              <a:t>СК</a:t>
            </a:r>
            <a:r>
              <a:rPr lang="uk-UA" sz="4400" dirty="0" smtClean="0">
                <a:latin typeface="+mj-lt"/>
                <a:ea typeface="+mj-ea"/>
                <a:cs typeface="+mj-cs"/>
              </a:rPr>
              <a:t> </a:t>
            </a:r>
            <a:r>
              <a:rPr lang="ru-RU" sz="4400" dirty="0" smtClean="0">
                <a:latin typeface="+mj-lt"/>
                <a:ea typeface="+mj-ea"/>
                <a:cs typeface="+mj-cs"/>
              </a:rPr>
              <a:t>для </a:t>
            </a:r>
            <a:r>
              <a:rPr lang="uk-UA" sz="4400" dirty="0" err="1" smtClean="0">
                <a:latin typeface="+mj-lt"/>
                <a:ea typeface="+mj-ea"/>
                <a:cs typeface="+mj-cs"/>
              </a:rPr>
              <a:t>шифрования</a:t>
            </a:r>
            <a:r>
              <a:rPr lang="uk-UA" sz="4400" dirty="0" smtClean="0">
                <a:latin typeface="+mj-lt"/>
                <a:ea typeface="+mj-ea"/>
                <a:cs typeface="+mj-cs"/>
              </a:rPr>
              <a:t>:</a:t>
            </a:r>
            <a:endParaRPr lang="ru-RU" sz="4400" dirty="0">
              <a:latin typeface="+mj-lt"/>
              <a:ea typeface="+mj-ea"/>
              <a:cs typeface="+mj-cs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uk-UA" sz="2800" dirty="0" err="1"/>
              <a:t>sys.symmetric_keys</a:t>
            </a:r>
            <a:r>
              <a:rPr lang="uk-UA" sz="2800" dirty="0"/>
              <a:t>;</a:t>
            </a:r>
            <a:endParaRPr lang="ru-RU" sz="2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800" dirty="0"/>
              <a:t>  </a:t>
            </a:r>
            <a:r>
              <a:rPr lang="uk-UA" sz="2800" dirty="0" err="1"/>
              <a:t>sys.asymmetric_keys</a:t>
            </a:r>
            <a:r>
              <a:rPr lang="uk-UA" sz="2800" dirty="0"/>
              <a:t>;</a:t>
            </a:r>
            <a:endParaRPr lang="ru-RU" sz="2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800" dirty="0"/>
              <a:t>  </a:t>
            </a:r>
            <a:r>
              <a:rPr lang="uk-UA" sz="2800" dirty="0" err="1"/>
              <a:t>sys.certificates</a:t>
            </a:r>
            <a:r>
              <a:rPr lang="uk-UA" sz="2800" dirty="0"/>
              <a:t>;</a:t>
            </a:r>
            <a:endParaRPr lang="ru-RU" sz="2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800" dirty="0"/>
              <a:t>  </a:t>
            </a:r>
            <a:r>
              <a:rPr lang="uk-UA" sz="2800" dirty="0" err="1"/>
              <a:t>sys.database_principals</a:t>
            </a:r>
            <a:r>
              <a:rPr lang="uk-UA" sz="2800" dirty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2715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err="1" smtClean="0"/>
              <a:t>Главный</a:t>
            </a:r>
            <a:r>
              <a:rPr lang="uk-UA" dirty="0" smtClean="0"/>
              <a:t> </a:t>
            </a:r>
            <a:r>
              <a:rPr lang="uk-UA" dirty="0" err="1"/>
              <a:t>сервисный</a:t>
            </a:r>
            <a:r>
              <a:rPr lang="uk-UA" dirty="0"/>
              <a:t> </a:t>
            </a:r>
            <a:r>
              <a:rPr lang="uk-UA" dirty="0" smtClean="0"/>
              <a:t>ключ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 smtClean="0"/>
              <a:t>задает</a:t>
            </a:r>
            <a:r>
              <a:rPr lang="uk-UA" dirty="0" smtClean="0"/>
              <a:t> ключ, </a:t>
            </a:r>
            <a:r>
              <a:rPr lang="uk-UA" dirty="0" err="1" smtClean="0"/>
              <a:t>который</a:t>
            </a:r>
            <a:r>
              <a:rPr lang="uk-UA" dirty="0" smtClean="0"/>
              <a:t> </a:t>
            </a:r>
            <a:r>
              <a:rPr lang="uk-UA" dirty="0" err="1" smtClean="0"/>
              <a:t>управляет</a:t>
            </a:r>
            <a:r>
              <a:rPr lang="uk-UA" dirty="0" smtClean="0"/>
              <a:t> </a:t>
            </a:r>
            <a:r>
              <a:rPr lang="uk-UA" dirty="0" err="1" smtClean="0"/>
              <a:t>всеми</a:t>
            </a:r>
            <a:r>
              <a:rPr lang="uk-UA" dirty="0" smtClean="0"/>
              <a:t> другими ключами и </a:t>
            </a:r>
            <a:r>
              <a:rPr lang="uk-UA" dirty="0" err="1" smtClean="0"/>
              <a:t>сертификатами</a:t>
            </a:r>
            <a:r>
              <a:rPr lang="uk-UA" dirty="0" smtClean="0"/>
              <a:t>.</a:t>
            </a:r>
          </a:p>
          <a:p>
            <a:r>
              <a:rPr lang="uk-UA" dirty="0" err="1" smtClean="0"/>
              <a:t>создается</a:t>
            </a:r>
            <a:r>
              <a:rPr lang="uk-UA" dirty="0" smtClean="0"/>
              <a:t> </a:t>
            </a:r>
            <a:r>
              <a:rPr lang="uk-UA" dirty="0" err="1" smtClean="0"/>
              <a:t>автоматически</a:t>
            </a:r>
            <a:r>
              <a:rPr lang="uk-UA" dirty="0" smtClean="0"/>
              <a:t> при </a:t>
            </a:r>
            <a:r>
              <a:rPr lang="uk-UA" dirty="0" err="1" smtClean="0"/>
              <a:t>установке</a:t>
            </a:r>
            <a:r>
              <a:rPr lang="uk-UA" dirty="0" smtClean="0"/>
              <a:t> компонента </a:t>
            </a:r>
            <a:r>
              <a:rPr lang="uk-UA" dirty="0" err="1" smtClean="0"/>
              <a:t>Database</a:t>
            </a:r>
            <a:r>
              <a:rPr lang="uk-UA" dirty="0" smtClean="0"/>
              <a:t> </a:t>
            </a:r>
            <a:r>
              <a:rPr lang="uk-UA" dirty="0" err="1" smtClean="0"/>
              <a:t>Engine</a:t>
            </a:r>
            <a:endParaRPr lang="uk-UA" dirty="0" smtClean="0"/>
          </a:p>
          <a:p>
            <a:r>
              <a:rPr lang="uk-UA" dirty="0" err="1" smtClean="0"/>
              <a:t>зашифрован</a:t>
            </a:r>
            <a:r>
              <a:rPr lang="uk-UA" dirty="0" smtClean="0"/>
              <a:t> с </a:t>
            </a:r>
            <a:r>
              <a:rPr lang="uk-UA" dirty="0" err="1" smtClean="0"/>
              <a:t>помощью</a:t>
            </a:r>
            <a:r>
              <a:rPr lang="uk-UA" dirty="0" smtClean="0"/>
              <a:t> </a:t>
            </a:r>
            <a:r>
              <a:rPr lang="uk-UA" dirty="0" err="1" smtClean="0"/>
              <a:t>API-интерфейса</a:t>
            </a:r>
            <a:r>
              <a:rPr lang="uk-UA" dirty="0" smtClean="0"/>
              <a:t> </a:t>
            </a:r>
            <a:r>
              <a:rPr lang="uk-UA" dirty="0" err="1" smtClean="0"/>
              <a:t>защиты</a:t>
            </a:r>
            <a:r>
              <a:rPr lang="uk-UA" dirty="0" smtClean="0"/>
              <a:t> </a:t>
            </a:r>
            <a:r>
              <a:rPr lang="uk-UA" dirty="0" err="1" smtClean="0"/>
              <a:t>данных</a:t>
            </a:r>
            <a:r>
              <a:rPr lang="uk-UA" dirty="0" smtClean="0"/>
              <a:t> Windows (</a:t>
            </a:r>
            <a:r>
              <a:rPr lang="uk-UA" dirty="0" err="1" smtClean="0"/>
              <a:t>DPAPI</a:t>
            </a:r>
            <a:r>
              <a:rPr lang="uk-UA" dirty="0" smtClean="0"/>
              <a:t> — </a:t>
            </a:r>
            <a:r>
              <a:rPr lang="uk-UA" dirty="0" err="1" smtClean="0"/>
              <a:t>Data</a:t>
            </a:r>
            <a:r>
              <a:rPr lang="uk-UA" dirty="0" smtClean="0"/>
              <a:t> </a:t>
            </a:r>
            <a:r>
              <a:rPr lang="uk-UA" dirty="0" err="1" smtClean="0"/>
              <a:t>Protection</a:t>
            </a:r>
            <a:r>
              <a:rPr lang="uk-UA" dirty="0" smtClean="0"/>
              <a:t> </a:t>
            </a:r>
            <a:r>
              <a:rPr lang="uk-UA" dirty="0" err="1" smtClean="0"/>
              <a:t>API</a:t>
            </a:r>
            <a:r>
              <a:rPr lang="uk-UA" dirty="0" smtClean="0"/>
              <a:t>).</a:t>
            </a:r>
            <a:endParaRPr lang="ru-RU" dirty="0" smtClean="0"/>
          </a:p>
          <a:p>
            <a:r>
              <a:rPr lang="uk-UA" dirty="0" err="1" smtClean="0"/>
              <a:t>создается</a:t>
            </a:r>
            <a:r>
              <a:rPr lang="uk-UA" dirty="0" smtClean="0"/>
              <a:t> </a:t>
            </a:r>
            <a:r>
              <a:rPr lang="uk-UA" dirty="0" err="1"/>
              <a:t>посредством</a:t>
            </a:r>
            <a:r>
              <a:rPr lang="uk-UA" dirty="0"/>
              <a:t> </a:t>
            </a:r>
            <a:r>
              <a:rPr lang="uk-UA" dirty="0" err="1"/>
              <a:t>инструкции</a:t>
            </a:r>
            <a:r>
              <a:rPr lang="uk-UA" dirty="0"/>
              <a:t> </a:t>
            </a:r>
            <a:r>
              <a:rPr lang="uk-UA" dirty="0" err="1"/>
              <a:t>CREATE</a:t>
            </a:r>
            <a:r>
              <a:rPr lang="uk-UA" dirty="0"/>
              <a:t> </a:t>
            </a:r>
            <a:r>
              <a:rPr lang="uk-UA" dirty="0" err="1"/>
              <a:t>MASTER</a:t>
            </a:r>
            <a:r>
              <a:rPr lang="uk-UA" dirty="0"/>
              <a:t> </a:t>
            </a:r>
            <a:r>
              <a:rPr lang="uk-UA" dirty="0" err="1" smtClean="0"/>
              <a:t>KEY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CREATE MASTER KEY ENCRYPTION BY PASSWORD = 'password' </a:t>
            </a:r>
            <a:r>
              <a:rPr lang="uk-UA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972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err="1"/>
              <a:t>Симметричные</a:t>
            </a:r>
            <a:r>
              <a:rPr lang="uk-UA" dirty="0"/>
              <a:t> </a:t>
            </a:r>
            <a:r>
              <a:rPr lang="uk-UA" dirty="0" smtClean="0"/>
              <a:t>ключи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err="1" smtClean="0"/>
              <a:t>шифрования</a:t>
            </a:r>
            <a:r>
              <a:rPr lang="uk-UA" dirty="0" smtClean="0"/>
              <a:t> </a:t>
            </a:r>
            <a:r>
              <a:rPr lang="uk-UA" dirty="0" err="1" smtClean="0"/>
              <a:t>информации</a:t>
            </a:r>
            <a:r>
              <a:rPr lang="uk-UA" dirty="0" smtClean="0"/>
              <a:t> и </a:t>
            </a:r>
            <a:r>
              <a:rPr lang="uk-UA" dirty="0" err="1" smtClean="0"/>
              <a:t>ее</a:t>
            </a:r>
            <a:r>
              <a:rPr lang="uk-UA" dirty="0" smtClean="0"/>
              <a:t> </a:t>
            </a:r>
            <a:r>
              <a:rPr lang="uk-UA" dirty="0" err="1" smtClean="0"/>
              <a:t>обратного</a:t>
            </a:r>
            <a:r>
              <a:rPr lang="uk-UA" dirty="0" smtClean="0"/>
              <a:t> </a:t>
            </a:r>
            <a:r>
              <a:rPr lang="uk-UA" dirty="0" err="1" smtClean="0"/>
              <a:t>расшифровывания</a:t>
            </a:r>
            <a:r>
              <a:rPr lang="uk-UA" dirty="0" smtClean="0"/>
              <a:t> </a:t>
            </a:r>
            <a:r>
              <a:rPr lang="uk-UA" dirty="0" err="1" smtClean="0"/>
              <a:t>используется</a:t>
            </a:r>
            <a:r>
              <a:rPr lang="uk-UA" dirty="0" smtClean="0"/>
              <a:t> </a:t>
            </a:r>
            <a:r>
              <a:rPr lang="uk-UA" dirty="0" err="1" smtClean="0"/>
              <a:t>этот</a:t>
            </a:r>
            <a:r>
              <a:rPr lang="uk-UA" dirty="0" smtClean="0"/>
              <a:t> </a:t>
            </a:r>
            <a:r>
              <a:rPr lang="uk-UA" dirty="0" err="1" smtClean="0"/>
              <a:t>единственный</a:t>
            </a:r>
            <a:r>
              <a:rPr lang="uk-UA" dirty="0" smtClean="0"/>
              <a:t> ключ.</a:t>
            </a:r>
          </a:p>
          <a:p>
            <a:r>
              <a:rPr lang="uk-UA" dirty="0" err="1" smtClean="0"/>
              <a:t>должны</a:t>
            </a:r>
            <a:r>
              <a:rPr lang="uk-UA" dirty="0" smtClean="0"/>
              <a:t> </a:t>
            </a:r>
            <a:r>
              <a:rPr lang="uk-UA" dirty="0" err="1"/>
              <a:t>использоваться</a:t>
            </a:r>
            <a:r>
              <a:rPr lang="uk-UA" dirty="0"/>
              <a:t> </a:t>
            </a:r>
            <a:r>
              <a:rPr lang="uk-UA" dirty="0" err="1"/>
              <a:t>только</a:t>
            </a:r>
            <a:r>
              <a:rPr lang="uk-UA" dirty="0"/>
              <a:t> с теми </a:t>
            </a:r>
            <a:r>
              <a:rPr lang="uk-UA" dirty="0" err="1"/>
              <a:t>приложениями</a:t>
            </a:r>
            <a:r>
              <a:rPr lang="uk-UA" dirty="0"/>
              <a:t>, в </a:t>
            </a:r>
            <a:r>
              <a:rPr lang="uk-UA" dirty="0" err="1"/>
              <a:t>которых</a:t>
            </a:r>
            <a:r>
              <a:rPr lang="uk-UA" dirty="0"/>
              <a:t> </a:t>
            </a:r>
            <a:r>
              <a:rPr lang="uk-UA" dirty="0" err="1"/>
              <a:t>зашифро</a:t>
            </a:r>
            <a:r>
              <a:rPr lang="uk-UA" dirty="0"/>
              <a:t>- </a:t>
            </a:r>
            <a:r>
              <a:rPr lang="uk-UA" dirty="0" err="1"/>
              <a:t>ванные</a:t>
            </a:r>
            <a:r>
              <a:rPr lang="uk-UA" dirty="0"/>
              <a:t> </a:t>
            </a:r>
            <a:r>
              <a:rPr lang="uk-UA" dirty="0" err="1"/>
              <a:t>данные</a:t>
            </a:r>
            <a:r>
              <a:rPr lang="uk-UA" dirty="0"/>
              <a:t> </a:t>
            </a:r>
            <a:r>
              <a:rPr lang="uk-UA" dirty="0" err="1"/>
              <a:t>сохраняются</a:t>
            </a:r>
            <a:r>
              <a:rPr lang="uk-UA" dirty="0"/>
              <a:t> в </a:t>
            </a:r>
            <a:r>
              <a:rPr lang="uk-UA" dirty="0" err="1"/>
              <a:t>одном</a:t>
            </a:r>
            <a:r>
              <a:rPr lang="uk-UA" dirty="0"/>
              <a:t> </a:t>
            </a:r>
            <a:r>
              <a:rPr lang="uk-UA" dirty="0" err="1"/>
              <a:t>месте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 smtClean="0"/>
              <a:t>для </a:t>
            </a:r>
            <a:r>
              <a:rPr lang="uk-UA" dirty="0" err="1"/>
              <a:t>создания</a:t>
            </a:r>
            <a:r>
              <a:rPr lang="uk-UA" dirty="0"/>
              <a:t> </a:t>
            </a:r>
            <a:r>
              <a:rPr lang="uk-UA" dirty="0" err="1"/>
              <a:t>симметрично</a:t>
            </a:r>
            <a:r>
              <a:rPr lang="uk-UA" dirty="0"/>
              <a:t>- го ключа </a:t>
            </a:r>
            <a:r>
              <a:rPr lang="uk-UA" dirty="0" err="1"/>
              <a:t>применяется</a:t>
            </a:r>
            <a:r>
              <a:rPr lang="uk-UA" dirty="0"/>
              <a:t> </a:t>
            </a:r>
            <a:r>
              <a:rPr lang="uk-UA" dirty="0" err="1"/>
              <a:t>инструкция</a:t>
            </a:r>
            <a:r>
              <a:rPr lang="uk-UA" dirty="0"/>
              <a:t> </a:t>
            </a:r>
            <a:r>
              <a:rPr lang="uk-UA" dirty="0" err="1"/>
              <a:t>CREATE</a:t>
            </a:r>
            <a:r>
              <a:rPr lang="uk-UA" dirty="0"/>
              <a:t> </a:t>
            </a:r>
            <a:r>
              <a:rPr lang="uk-UA" dirty="0" err="1"/>
              <a:t>SYMMETRIC</a:t>
            </a:r>
            <a:r>
              <a:rPr lang="uk-UA" dirty="0"/>
              <a:t> </a:t>
            </a:r>
            <a:r>
              <a:rPr lang="uk-UA" dirty="0" err="1"/>
              <a:t>KEY</a:t>
            </a:r>
            <a:r>
              <a:rPr lang="uk-UA" dirty="0"/>
              <a:t>, </a:t>
            </a:r>
            <a:endParaRPr lang="uk-UA" dirty="0" smtClean="0"/>
          </a:p>
          <a:p>
            <a:r>
              <a:rPr lang="uk-UA" dirty="0"/>
              <a:t>д</a:t>
            </a:r>
            <a:r>
              <a:rPr lang="uk-UA" dirty="0" smtClean="0"/>
              <a:t>ля </a:t>
            </a:r>
            <a:r>
              <a:rPr lang="uk-UA" dirty="0" err="1"/>
              <a:t>удаления</a:t>
            </a:r>
            <a:r>
              <a:rPr lang="uk-UA" dirty="0"/>
              <a:t> </a:t>
            </a:r>
            <a:r>
              <a:rPr lang="uk-UA" dirty="0" err="1" smtClean="0"/>
              <a:t>существующего</a:t>
            </a:r>
            <a:r>
              <a:rPr lang="uk-UA" dirty="0" smtClean="0"/>
              <a:t> </a:t>
            </a:r>
            <a:r>
              <a:rPr lang="uk-UA" dirty="0" err="1"/>
              <a:t>симметричного</a:t>
            </a:r>
            <a:r>
              <a:rPr lang="uk-UA" dirty="0"/>
              <a:t> ключа — </a:t>
            </a:r>
            <a:r>
              <a:rPr lang="uk-UA" dirty="0" err="1"/>
              <a:t>инструкция</a:t>
            </a:r>
            <a:r>
              <a:rPr lang="uk-UA" dirty="0"/>
              <a:t> </a:t>
            </a:r>
            <a:r>
              <a:rPr lang="uk-UA" dirty="0" err="1"/>
              <a:t>DROP</a:t>
            </a:r>
            <a:r>
              <a:rPr lang="uk-UA" dirty="0"/>
              <a:t> </a:t>
            </a:r>
            <a:r>
              <a:rPr lang="uk-UA" dirty="0" err="1"/>
              <a:t>SYMMETRIC</a:t>
            </a:r>
            <a:r>
              <a:rPr lang="uk-UA" dirty="0"/>
              <a:t> </a:t>
            </a:r>
            <a:r>
              <a:rPr lang="uk-UA" dirty="0" err="1"/>
              <a:t>KEY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 err="1" smtClean="0"/>
              <a:t>Прежде</a:t>
            </a:r>
            <a:r>
              <a:rPr lang="uk-UA" dirty="0" smtClean="0"/>
              <a:t> </a:t>
            </a:r>
            <a:r>
              <a:rPr lang="uk-UA" dirty="0" err="1"/>
              <a:t>чем</a:t>
            </a:r>
            <a:r>
              <a:rPr lang="uk-UA" dirty="0"/>
              <a:t> </a:t>
            </a:r>
            <a:r>
              <a:rPr lang="uk-UA" dirty="0" err="1"/>
              <a:t>симметричный</a:t>
            </a:r>
            <a:r>
              <a:rPr lang="uk-UA" dirty="0"/>
              <a:t> ключ </a:t>
            </a:r>
            <a:r>
              <a:rPr lang="uk-UA" dirty="0" err="1"/>
              <a:t>можно</a:t>
            </a:r>
            <a:r>
              <a:rPr lang="uk-UA" dirty="0"/>
              <a:t> </a:t>
            </a:r>
            <a:r>
              <a:rPr lang="uk-UA" dirty="0" err="1"/>
              <a:t>использовать</a:t>
            </a:r>
            <a:r>
              <a:rPr lang="uk-UA" dirty="0"/>
              <a:t> для </a:t>
            </a:r>
            <a:r>
              <a:rPr lang="uk-UA" dirty="0" err="1"/>
              <a:t>шифрования</a:t>
            </a:r>
            <a:r>
              <a:rPr lang="uk-UA" dirty="0"/>
              <a:t> </a:t>
            </a:r>
            <a:r>
              <a:rPr lang="uk-UA" dirty="0" err="1"/>
              <a:t>данных</a:t>
            </a:r>
            <a:r>
              <a:rPr lang="uk-UA" dirty="0"/>
              <a:t> </a:t>
            </a:r>
            <a:r>
              <a:rPr lang="uk-UA" dirty="0" err="1"/>
              <a:t>или</a:t>
            </a:r>
            <a:r>
              <a:rPr lang="uk-UA" dirty="0"/>
              <a:t> для </a:t>
            </a:r>
            <a:r>
              <a:rPr lang="uk-UA" dirty="0" err="1"/>
              <a:t>защиты</a:t>
            </a:r>
            <a:r>
              <a:rPr lang="uk-UA" dirty="0"/>
              <a:t> другого ключа, его </a:t>
            </a:r>
            <a:r>
              <a:rPr lang="uk-UA" dirty="0" err="1"/>
              <a:t>нужно</a:t>
            </a:r>
            <a:r>
              <a:rPr lang="uk-UA" dirty="0"/>
              <a:t> </a:t>
            </a:r>
            <a:r>
              <a:rPr lang="uk-UA" dirty="0" err="1" smtClean="0"/>
              <a:t>открыть</a:t>
            </a:r>
            <a:r>
              <a:rPr lang="uk-UA" dirty="0" smtClean="0"/>
              <a:t> - </a:t>
            </a:r>
            <a:r>
              <a:rPr lang="uk-UA" dirty="0" err="1"/>
              <a:t>инструкция</a:t>
            </a:r>
            <a:r>
              <a:rPr lang="uk-UA" dirty="0"/>
              <a:t> </a:t>
            </a:r>
            <a:r>
              <a:rPr lang="uk-UA" dirty="0" err="1"/>
              <a:t>OPEN</a:t>
            </a:r>
            <a:r>
              <a:rPr lang="uk-UA" dirty="0"/>
              <a:t> </a:t>
            </a:r>
            <a:r>
              <a:rPr lang="uk-UA" dirty="0" err="1"/>
              <a:t>SYMMETRIC</a:t>
            </a:r>
            <a:r>
              <a:rPr lang="uk-UA" dirty="0"/>
              <a:t> </a:t>
            </a:r>
            <a:r>
              <a:rPr lang="uk-UA" dirty="0" err="1"/>
              <a:t>KEY</a:t>
            </a:r>
            <a:endParaRPr lang="uk-UA" dirty="0" smtClean="0"/>
          </a:p>
          <a:p>
            <a:r>
              <a:rPr lang="uk-UA" dirty="0" smtClean="0"/>
              <a:t>для </a:t>
            </a:r>
            <a:r>
              <a:rPr lang="uk-UA" dirty="0" err="1"/>
              <a:t>шифрования</a:t>
            </a:r>
            <a:r>
              <a:rPr lang="uk-UA" dirty="0"/>
              <a:t> </a:t>
            </a:r>
            <a:r>
              <a:rPr lang="uk-UA" dirty="0" err="1" smtClean="0"/>
              <a:t>используют</a:t>
            </a:r>
            <a:r>
              <a:rPr lang="uk-UA" dirty="0" smtClean="0"/>
              <a:t> </a:t>
            </a:r>
            <a:r>
              <a:rPr lang="uk-UA" dirty="0" err="1"/>
              <a:t>системную</a:t>
            </a:r>
            <a:r>
              <a:rPr lang="uk-UA" dirty="0"/>
              <a:t> </a:t>
            </a:r>
            <a:r>
              <a:rPr lang="uk-UA" dirty="0" err="1"/>
              <a:t>функцию</a:t>
            </a:r>
            <a:r>
              <a:rPr lang="uk-UA" dirty="0"/>
              <a:t> </a:t>
            </a:r>
            <a:r>
              <a:rPr lang="uk-UA" dirty="0" err="1" smtClean="0"/>
              <a:t>EncryptByKey</a:t>
            </a:r>
            <a:endParaRPr lang="uk-UA" dirty="0"/>
          </a:p>
          <a:p>
            <a:r>
              <a:rPr lang="uk-UA" dirty="0"/>
              <a:t>Для </a:t>
            </a:r>
            <a:r>
              <a:rPr lang="uk-UA" dirty="0" err="1"/>
              <a:t>расшифровки</a:t>
            </a:r>
            <a:r>
              <a:rPr lang="uk-UA" dirty="0"/>
              <a:t> </a:t>
            </a:r>
            <a:r>
              <a:rPr lang="uk-UA" dirty="0" err="1"/>
              <a:t>зашифрованной</a:t>
            </a:r>
            <a:r>
              <a:rPr lang="uk-UA" dirty="0"/>
              <a:t> </a:t>
            </a:r>
            <a:r>
              <a:rPr lang="uk-UA" dirty="0" err="1"/>
              <a:t>информации</a:t>
            </a:r>
            <a:r>
              <a:rPr lang="uk-UA" dirty="0"/>
              <a:t> </a:t>
            </a:r>
            <a:r>
              <a:rPr lang="uk-UA" dirty="0" err="1"/>
              <a:t>применяется</a:t>
            </a:r>
            <a:r>
              <a:rPr lang="uk-UA" dirty="0"/>
              <a:t> </a:t>
            </a:r>
            <a:r>
              <a:rPr lang="uk-UA" dirty="0" err="1"/>
              <a:t>системная</a:t>
            </a:r>
            <a:r>
              <a:rPr lang="uk-UA" dirty="0"/>
              <a:t> </a:t>
            </a:r>
            <a:r>
              <a:rPr lang="uk-UA" dirty="0" err="1"/>
              <a:t>функция</a:t>
            </a:r>
            <a:r>
              <a:rPr lang="uk-UA" dirty="0"/>
              <a:t> </a:t>
            </a:r>
            <a:r>
              <a:rPr lang="uk-UA" dirty="0" err="1"/>
              <a:t>DecryptByKey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467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Синтаксис -</a:t>
            </a:r>
            <a:r>
              <a:rPr lang="en-US" dirty="0" smtClean="0"/>
              <a:t> </a:t>
            </a:r>
            <a:r>
              <a:rPr lang="en-US" sz="2200" dirty="0" smtClean="0"/>
              <a:t>https://docs.microsoft.com/ru-ru/sql/t-sql/statements/create-symmetric-key-transact-sql</a:t>
            </a:r>
            <a:endParaRPr lang="ru-RU" sz="22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6155" y="1517617"/>
            <a:ext cx="4597785" cy="435133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751894" y="1938960"/>
            <a:ext cx="524015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CREATE SYMMETRIC </a:t>
            </a:r>
            <a:r>
              <a:rPr lang="en-US" b="0" i="0" dirty="0" smtClean="0">
                <a:solidFill>
                  <a:srgbClr val="0101FD"/>
                </a:solidFill>
                <a:effectLst/>
                <a:latin typeface="Consolas" panose="020B0609020204030204" pitchFamily="49" charset="0"/>
              </a:rPr>
              <a:t>KEY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i="0" dirty="0" smtClean="0">
                <a:solidFill>
                  <a:srgbClr val="007D9A"/>
                </a:solidFill>
                <a:effectLst/>
                <a:latin typeface="Consolas" panose="020B0609020204030204" pitchFamily="49" charset="0"/>
              </a:rPr>
              <a:t>#</a:t>
            </a:r>
            <a:r>
              <a:rPr lang="en-US" b="0" i="0" dirty="0" err="1" smtClean="0">
                <a:solidFill>
                  <a:srgbClr val="007D9A"/>
                </a:solidFill>
                <a:effectLst/>
                <a:latin typeface="Consolas" panose="020B0609020204030204" pitchFamily="49" charset="0"/>
              </a:rPr>
              <a:t>MarketingXXV</a:t>
            </a:r>
            <a:r>
              <a:rPr lang="en-US" b="0" i="0" dirty="0" smtClean="0">
                <a:solidFill>
                  <a:srgbClr val="007D9A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i="0" dirty="0" smtClean="0">
                <a:solidFill>
                  <a:srgbClr val="0101FD"/>
                </a:solidFill>
                <a:effectLst/>
                <a:latin typeface="Consolas" panose="020B0609020204030204" pitchFamily="49" charset="0"/>
              </a:rPr>
              <a:t>WITH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ALGORITHM = </a:t>
            </a:r>
            <a:r>
              <a:rPr lang="en-US" b="0" i="0" dirty="0" err="1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AES_128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, </a:t>
            </a:r>
            <a:endParaRPr lang="ru-RU" b="0" i="0" dirty="0" smtClean="0">
              <a:solidFill>
                <a:srgbClr val="222222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i="0" dirty="0" err="1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KEY_SOURCE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i="0" dirty="0" smtClean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'The square of the hypotenuse is equal to the sum of the squares of the sides', </a:t>
            </a:r>
            <a:endParaRPr lang="ru-RU" b="0" i="0" dirty="0" smtClean="0">
              <a:solidFill>
                <a:srgbClr val="008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i="0" dirty="0" err="1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IDENTITY_VALUE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i="0" dirty="0" smtClean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'Pythagoras' </a:t>
            </a:r>
            <a:endParaRPr lang="ru-RU" b="0" i="0" dirty="0" smtClean="0">
              <a:solidFill>
                <a:srgbClr val="008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ENCRYPTION </a:t>
            </a:r>
            <a:r>
              <a:rPr lang="en-US" b="0" i="0" dirty="0" smtClean="0">
                <a:solidFill>
                  <a:srgbClr val="0101FD"/>
                </a:solidFill>
                <a:effectLst/>
                <a:latin typeface="Consolas" panose="020B0609020204030204" pitchFamily="49" charset="0"/>
              </a:rPr>
              <a:t>BY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 CERTIFICATE </a:t>
            </a:r>
            <a:r>
              <a:rPr lang="en-US" b="0" i="0" dirty="0" err="1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Marketing25</a:t>
            </a:r>
            <a:r>
              <a:rPr lang="en-US" b="0" i="0" dirty="0" smtClean="0">
                <a:solidFill>
                  <a:srgbClr val="222222"/>
                </a:solidFill>
                <a:effectLst/>
                <a:latin typeface="Consolas" panose="020B0609020204030204" pitchFamily="49" charset="0"/>
              </a:rPr>
              <a:t>; GO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477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Ассиметричны</a:t>
            </a:r>
            <a:r>
              <a:rPr lang="uk-UA" dirty="0" smtClean="0"/>
              <a:t>й</a:t>
            </a:r>
            <a:r>
              <a:rPr lang="ru-RU" dirty="0" smtClean="0"/>
              <a:t> ключ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err="1" smtClean="0"/>
              <a:t>состоит</a:t>
            </a:r>
            <a:r>
              <a:rPr lang="uk-UA" dirty="0" smtClean="0"/>
              <a:t> </a:t>
            </a:r>
            <a:r>
              <a:rPr lang="uk-UA" dirty="0" err="1"/>
              <a:t>из</a:t>
            </a:r>
            <a:r>
              <a:rPr lang="uk-UA" dirty="0"/>
              <a:t> </a:t>
            </a:r>
            <a:r>
              <a:rPr lang="uk-UA" dirty="0" err="1"/>
              <a:t>двух</a:t>
            </a:r>
            <a:r>
              <a:rPr lang="uk-UA" dirty="0"/>
              <a:t> </a:t>
            </a:r>
            <a:r>
              <a:rPr lang="uk-UA" dirty="0" err="1"/>
              <a:t>частей</a:t>
            </a:r>
            <a:r>
              <a:rPr lang="uk-UA" dirty="0"/>
              <a:t>: </a:t>
            </a:r>
            <a:r>
              <a:rPr lang="uk-UA" dirty="0" err="1"/>
              <a:t>личного</a:t>
            </a:r>
            <a:r>
              <a:rPr lang="uk-UA" dirty="0"/>
              <a:t> </a:t>
            </a:r>
            <a:r>
              <a:rPr lang="uk-UA" dirty="0" err="1"/>
              <a:t>закрытого</a:t>
            </a:r>
            <a:r>
              <a:rPr lang="uk-UA" dirty="0"/>
              <a:t> ключа (</a:t>
            </a:r>
            <a:r>
              <a:rPr lang="uk-UA" dirty="0" err="1"/>
              <a:t>private</a:t>
            </a:r>
            <a:r>
              <a:rPr lang="uk-UA" dirty="0"/>
              <a:t> </a:t>
            </a:r>
            <a:r>
              <a:rPr lang="uk-UA" dirty="0" err="1"/>
              <a:t>key</a:t>
            </a:r>
            <a:r>
              <a:rPr lang="uk-UA" dirty="0"/>
              <a:t>) и </a:t>
            </a:r>
            <a:r>
              <a:rPr lang="uk-UA" dirty="0" err="1"/>
              <a:t>соответствующего</a:t>
            </a:r>
            <a:r>
              <a:rPr lang="uk-UA" dirty="0"/>
              <a:t> </a:t>
            </a:r>
            <a:r>
              <a:rPr lang="uk-UA" dirty="0" err="1"/>
              <a:t>общего</a:t>
            </a:r>
            <a:r>
              <a:rPr lang="uk-UA" dirty="0"/>
              <a:t> </a:t>
            </a:r>
            <a:r>
              <a:rPr lang="uk-UA" dirty="0" err="1"/>
              <a:t>открытого</a:t>
            </a:r>
            <a:r>
              <a:rPr lang="uk-UA" dirty="0"/>
              <a:t> ключа (</a:t>
            </a:r>
            <a:r>
              <a:rPr lang="uk-UA" dirty="0" err="1"/>
              <a:t>public</a:t>
            </a:r>
            <a:r>
              <a:rPr lang="uk-UA" dirty="0"/>
              <a:t> </a:t>
            </a:r>
            <a:r>
              <a:rPr lang="uk-UA" dirty="0" err="1"/>
              <a:t>key</a:t>
            </a:r>
            <a:r>
              <a:rPr lang="uk-UA" dirty="0" smtClean="0"/>
              <a:t>).</a:t>
            </a:r>
          </a:p>
          <a:p>
            <a:r>
              <a:rPr lang="uk-UA" dirty="0" err="1" smtClean="0"/>
              <a:t>Каждый</a:t>
            </a:r>
            <a:r>
              <a:rPr lang="uk-UA" dirty="0" smtClean="0"/>
              <a:t> </a:t>
            </a:r>
            <a:r>
              <a:rPr lang="uk-UA" dirty="0" err="1"/>
              <a:t>из</a:t>
            </a:r>
            <a:r>
              <a:rPr lang="uk-UA" dirty="0"/>
              <a:t> </a:t>
            </a:r>
            <a:r>
              <a:rPr lang="uk-UA" dirty="0" err="1"/>
              <a:t>этих</a:t>
            </a:r>
            <a:r>
              <a:rPr lang="uk-UA" dirty="0"/>
              <a:t> </a:t>
            </a:r>
            <a:r>
              <a:rPr lang="uk-UA" dirty="0" err="1"/>
              <a:t>ключей</a:t>
            </a:r>
            <a:r>
              <a:rPr lang="uk-UA" dirty="0"/>
              <a:t> </a:t>
            </a:r>
            <a:r>
              <a:rPr lang="uk-UA" dirty="0" err="1"/>
              <a:t>может</a:t>
            </a:r>
            <a:r>
              <a:rPr lang="uk-UA" dirty="0"/>
              <a:t> </a:t>
            </a:r>
            <a:r>
              <a:rPr lang="uk-UA" dirty="0" err="1"/>
              <a:t>расшифровывать</a:t>
            </a:r>
            <a:r>
              <a:rPr lang="uk-UA" dirty="0"/>
              <a:t> </a:t>
            </a:r>
            <a:r>
              <a:rPr lang="uk-UA" dirty="0" err="1"/>
              <a:t>данные</a:t>
            </a:r>
            <a:r>
              <a:rPr lang="uk-UA" dirty="0"/>
              <a:t>, </a:t>
            </a:r>
            <a:r>
              <a:rPr lang="uk-UA" dirty="0" err="1"/>
              <a:t>зашифрованные</a:t>
            </a:r>
            <a:r>
              <a:rPr lang="uk-UA" dirty="0"/>
              <a:t> другим ключом. </a:t>
            </a:r>
            <a:endParaRPr lang="uk-UA" dirty="0" smtClean="0"/>
          </a:p>
          <a:p>
            <a:r>
              <a:rPr lang="uk-UA" dirty="0"/>
              <a:t>для </a:t>
            </a:r>
            <a:r>
              <a:rPr lang="uk-UA" dirty="0" err="1"/>
              <a:t>создания</a:t>
            </a:r>
            <a:r>
              <a:rPr lang="uk-UA" dirty="0"/>
              <a:t> нового асиметричного ключа </a:t>
            </a:r>
            <a:r>
              <a:rPr lang="uk-UA" dirty="0" err="1"/>
              <a:t>применяется</a:t>
            </a:r>
            <a:r>
              <a:rPr lang="uk-UA" dirty="0"/>
              <a:t> </a:t>
            </a:r>
            <a:r>
              <a:rPr lang="uk-UA" dirty="0" err="1"/>
              <a:t>инструкция</a:t>
            </a:r>
            <a:r>
              <a:rPr lang="uk-UA" dirty="0"/>
              <a:t> </a:t>
            </a:r>
            <a:r>
              <a:rPr lang="uk-UA" dirty="0" err="1"/>
              <a:t>CREATE</a:t>
            </a:r>
            <a:r>
              <a:rPr lang="uk-UA" dirty="0"/>
              <a:t> </a:t>
            </a:r>
            <a:r>
              <a:rPr lang="uk-UA" dirty="0" err="1"/>
              <a:t>ASYMMETRIC</a:t>
            </a:r>
            <a:r>
              <a:rPr lang="uk-UA" dirty="0"/>
              <a:t> </a:t>
            </a:r>
            <a:r>
              <a:rPr lang="uk-UA" dirty="0" err="1" smtClean="0"/>
              <a:t>KEY</a:t>
            </a:r>
            <a:endParaRPr lang="uk-UA" dirty="0" smtClean="0"/>
          </a:p>
          <a:p>
            <a:r>
              <a:rPr lang="uk-UA" dirty="0" smtClean="0"/>
              <a:t> </a:t>
            </a:r>
            <a:r>
              <a:rPr lang="uk-UA" dirty="0"/>
              <a:t>для </a:t>
            </a:r>
            <a:r>
              <a:rPr lang="uk-UA" dirty="0" err="1"/>
              <a:t>изменения</a:t>
            </a:r>
            <a:r>
              <a:rPr lang="uk-UA" dirty="0"/>
              <a:t> </a:t>
            </a:r>
            <a:r>
              <a:rPr lang="uk-UA" dirty="0" err="1"/>
              <a:t>свойств</a:t>
            </a:r>
            <a:r>
              <a:rPr lang="uk-UA" dirty="0"/>
              <a:t> </a:t>
            </a:r>
            <a:r>
              <a:rPr lang="uk-UA" dirty="0" err="1"/>
              <a:t>асимметричного</a:t>
            </a:r>
            <a:r>
              <a:rPr lang="uk-UA" dirty="0"/>
              <a:t> ключа </a:t>
            </a:r>
            <a:r>
              <a:rPr lang="uk-UA" dirty="0" err="1"/>
              <a:t>используется</a:t>
            </a:r>
            <a:r>
              <a:rPr lang="uk-UA" dirty="0"/>
              <a:t> </a:t>
            </a:r>
            <a:r>
              <a:rPr lang="uk-UA" dirty="0" err="1"/>
              <a:t>инструкция</a:t>
            </a:r>
            <a:r>
              <a:rPr lang="uk-UA" dirty="0"/>
              <a:t> </a:t>
            </a:r>
            <a:r>
              <a:rPr lang="uk-UA" dirty="0" err="1"/>
              <a:t>ALTER</a:t>
            </a:r>
            <a:r>
              <a:rPr lang="uk-UA" dirty="0"/>
              <a:t> </a:t>
            </a:r>
            <a:r>
              <a:rPr lang="uk-UA" dirty="0" err="1"/>
              <a:t>ASYMMETRIC</a:t>
            </a:r>
            <a:r>
              <a:rPr lang="uk-UA" dirty="0"/>
              <a:t> </a:t>
            </a:r>
            <a:r>
              <a:rPr lang="uk-UA" dirty="0" err="1"/>
              <a:t>KEY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 smtClean="0"/>
              <a:t>Для </a:t>
            </a:r>
            <a:r>
              <a:rPr lang="uk-UA" dirty="0" err="1"/>
              <a:t>удаления</a:t>
            </a:r>
            <a:r>
              <a:rPr lang="uk-UA" dirty="0"/>
              <a:t> </a:t>
            </a:r>
            <a:r>
              <a:rPr lang="uk-UA" dirty="0" err="1"/>
              <a:t>асимметричного</a:t>
            </a:r>
            <a:r>
              <a:rPr lang="uk-UA" dirty="0"/>
              <a:t> ключа </a:t>
            </a:r>
            <a:r>
              <a:rPr lang="uk-UA" dirty="0" err="1"/>
              <a:t>применяется</a:t>
            </a:r>
            <a:r>
              <a:rPr lang="uk-UA" dirty="0"/>
              <a:t> </a:t>
            </a:r>
            <a:r>
              <a:rPr lang="uk-UA" dirty="0" err="1"/>
              <a:t>инструкция</a:t>
            </a:r>
            <a:r>
              <a:rPr lang="uk-UA" dirty="0"/>
              <a:t> </a:t>
            </a:r>
            <a:r>
              <a:rPr lang="uk-UA" dirty="0" err="1"/>
              <a:t>DROP</a:t>
            </a:r>
            <a:r>
              <a:rPr lang="uk-UA" dirty="0"/>
              <a:t> </a:t>
            </a:r>
            <a:r>
              <a:rPr lang="uk-UA" dirty="0" err="1"/>
              <a:t>ASYMMETRIC</a:t>
            </a:r>
            <a:r>
              <a:rPr lang="uk-UA" dirty="0"/>
              <a:t> </a:t>
            </a:r>
            <a:r>
              <a:rPr lang="uk-UA" dirty="0" err="1"/>
              <a:t>KEY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 smtClean="0"/>
              <a:t>для </a:t>
            </a:r>
            <a:r>
              <a:rPr lang="uk-UA" dirty="0" err="1"/>
              <a:t>шифрования</a:t>
            </a:r>
            <a:r>
              <a:rPr lang="uk-UA" dirty="0"/>
              <a:t> </a:t>
            </a:r>
            <a:r>
              <a:rPr lang="uk-UA" dirty="0" err="1"/>
              <a:t>данных</a:t>
            </a:r>
            <a:r>
              <a:rPr lang="uk-UA" dirty="0"/>
              <a:t> </a:t>
            </a:r>
            <a:r>
              <a:rPr lang="uk-UA" dirty="0" err="1" smtClean="0"/>
              <a:t>исполь</a:t>
            </a:r>
            <a:r>
              <a:rPr lang="uk-UA" dirty="0" smtClean="0"/>
              <a:t> </a:t>
            </a:r>
            <a:r>
              <a:rPr lang="uk-UA" dirty="0" err="1"/>
              <a:t>зуйте</a:t>
            </a:r>
            <a:r>
              <a:rPr lang="uk-UA" dirty="0"/>
              <a:t> </a:t>
            </a:r>
            <a:r>
              <a:rPr lang="uk-UA" dirty="0" err="1"/>
              <a:t>системную</a:t>
            </a:r>
            <a:r>
              <a:rPr lang="uk-UA" dirty="0"/>
              <a:t> </a:t>
            </a:r>
            <a:r>
              <a:rPr lang="uk-UA" dirty="0" err="1"/>
              <a:t>функцию</a:t>
            </a:r>
            <a:r>
              <a:rPr lang="uk-UA" dirty="0"/>
              <a:t> </a:t>
            </a:r>
            <a:r>
              <a:rPr lang="uk-UA" dirty="0" err="1"/>
              <a:t>EncryptByAsymKey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 smtClean="0"/>
              <a:t>Для </a:t>
            </a:r>
            <a:r>
              <a:rPr lang="uk-UA" dirty="0" err="1"/>
              <a:t>расшифровки</a:t>
            </a:r>
            <a:r>
              <a:rPr lang="uk-UA" dirty="0"/>
              <a:t> </a:t>
            </a:r>
            <a:r>
              <a:rPr lang="uk-UA" dirty="0" err="1"/>
              <a:t>информации</a:t>
            </a:r>
            <a:r>
              <a:rPr lang="uk-UA" dirty="0"/>
              <a:t>, </a:t>
            </a:r>
            <a:r>
              <a:rPr lang="uk-UA" dirty="0" err="1"/>
              <a:t>зашифрованной</a:t>
            </a:r>
            <a:r>
              <a:rPr lang="uk-UA" dirty="0"/>
              <a:t> с </a:t>
            </a:r>
            <a:r>
              <a:rPr lang="uk-UA" dirty="0" err="1"/>
              <a:t>использованием</a:t>
            </a:r>
            <a:r>
              <a:rPr lang="uk-UA" dirty="0"/>
              <a:t> </a:t>
            </a:r>
            <a:r>
              <a:rPr lang="uk-UA" dirty="0" err="1"/>
              <a:t>асимметричного</a:t>
            </a:r>
            <a:r>
              <a:rPr lang="uk-UA" dirty="0"/>
              <a:t> ключа, </a:t>
            </a:r>
            <a:r>
              <a:rPr lang="uk-UA" dirty="0" err="1"/>
              <a:t>применяется</a:t>
            </a:r>
            <a:r>
              <a:rPr lang="uk-UA" dirty="0"/>
              <a:t> </a:t>
            </a:r>
            <a:r>
              <a:rPr lang="uk-UA" dirty="0" err="1"/>
              <a:t>системная</a:t>
            </a:r>
            <a:r>
              <a:rPr lang="uk-UA" dirty="0"/>
              <a:t> </a:t>
            </a:r>
            <a:r>
              <a:rPr lang="uk-UA" dirty="0" err="1"/>
              <a:t>функция</a:t>
            </a:r>
            <a:r>
              <a:rPr lang="uk-UA" dirty="0"/>
              <a:t> </a:t>
            </a:r>
            <a:r>
              <a:rPr lang="uk-UA" dirty="0" err="1"/>
              <a:t>DecryptByAsymKey</a:t>
            </a:r>
            <a:r>
              <a:rPr lang="uk-UA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329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1249</TotalTime>
  <Words>736</Words>
  <Application>Microsoft Office PowerPoint</Application>
  <PresentationFormat>Широкоэкранный</PresentationFormat>
  <Paragraphs>115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Consolas</vt:lpstr>
      <vt:lpstr>Times New Roman</vt:lpstr>
      <vt:lpstr>Тема Office</vt:lpstr>
      <vt:lpstr>Шифрование данных</vt:lpstr>
      <vt:lpstr>Определение</vt:lpstr>
      <vt:lpstr>Иерархическая структура средств шифрования и управления ключами</vt:lpstr>
      <vt:lpstr>Презентация PowerPoint</vt:lpstr>
      <vt:lpstr>Формы пользовательских ключей</vt:lpstr>
      <vt:lpstr>Главный сервисный ключ</vt:lpstr>
      <vt:lpstr>Симметричные ключи</vt:lpstr>
      <vt:lpstr>Синтаксис - https://docs.microsoft.com/ru-ru/sql/t-sql/statements/create-symmetric-key-transact-sql</vt:lpstr>
      <vt:lpstr>Ассиметричный ключ </vt:lpstr>
      <vt:lpstr>Синтаксис - https://docs.microsoft.com/ru-ru/sql/t-sql/statements/create-asymmetric-key-transact-sql </vt:lpstr>
      <vt:lpstr>Сертификат открытого ключа</vt:lpstr>
      <vt:lpstr>Презентация PowerPoint</vt:lpstr>
      <vt:lpstr>Пример</vt:lpstr>
      <vt:lpstr>Рекомендации</vt:lpstr>
      <vt:lpstr>Расширенное управление ключами SQL Server </vt:lpstr>
      <vt:lpstr>Включить расширенное управление</vt:lpstr>
      <vt:lpstr>Способы шифрования данных SQL Server</vt:lpstr>
      <vt:lpstr>Прозрачное шифрование</vt:lpstr>
      <vt:lpstr>Презентация PowerPoint</vt:lpstr>
      <vt:lpstr>Етапы прозрачного шифрования</vt:lpstr>
      <vt:lpstr>Презентация PowerPoint</vt:lpstr>
      <vt:lpstr>Презентация PowerPoint</vt:lpstr>
      <vt:lpstr>Новое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Шифрование данных</dc:title>
  <dc:creator>RePack by Diakov</dc:creator>
  <cp:lastModifiedBy>RePack by Diakov</cp:lastModifiedBy>
  <cp:revision>16</cp:revision>
  <dcterms:created xsi:type="dcterms:W3CDTF">2017-10-30T08:37:17Z</dcterms:created>
  <dcterms:modified xsi:type="dcterms:W3CDTF">2017-11-20T07:10:20Z</dcterms:modified>
</cp:coreProperties>
</file>