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8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48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810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3784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9043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3230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8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5457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6297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9260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3026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C9B9B10-13FA-4EE0-9B5A-E4D161B25C02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0936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0515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C9B9B10-13FA-4EE0-9B5A-E4D161B25C02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05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gb.expertus.com.ua/recommendations/5634?utm_medium=refer&amp;utm_source=buhplatforma.com.ua&amp;utm_term=7387&amp;utm_content=article&amp;utm_campaign=red_block_content_link_imag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/article/7401-vyskoviy-zbr" TargetMode="External"/><Relationship Id="rId2" Type="http://schemas.openxmlformats.org/officeDocument/2006/relationships/hyperlink" Target="/article/9210-pdfo-u-2022-rot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/article/7851-podatkova-sotsalna-plga-na-2020-rk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/article/8643-rozrahunok-lkarnyanih-u-2021-rots" TargetMode="External"/><Relationship Id="rId2" Type="http://schemas.openxmlformats.org/officeDocument/2006/relationships/hyperlink" Target="/article/7257-narahuvannya-zarobtno-plat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mu.gov.ua/npas/pro-vnesennya-zmini-do-punktu-8-pereliku-vidiv-do-a1263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/article/7329-chi-mojna-utrimuvati-almenti-z-avans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1404-19#Text" TargetMode="External"/><Relationship Id="rId2" Type="http://schemas.openxmlformats.org/officeDocument/2006/relationships/hyperlink" Target="https://zakon.rada.gov.ua/laws/show/2947-14#Tex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on.rada.gov.ua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322-08#Text" TargetMode="External"/><Relationship Id="rId2" Type="http://schemas.openxmlformats.org/officeDocument/2006/relationships/hyperlink" Target="https://zakon.rada.gov.ua/laws/show/1404-19#Text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/article/7612-podatki-z-zarplati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gb.expertus.com.ua/recommendations/3584?utm_medium=refer&amp;utm_source=buhplatforma.com.ua&amp;utm_term=7387&amp;utm_content=article&amp;utm_campaign=red_block_content_link_imag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/article/15618-minimalna-zarplata-202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gb.expertus.com.ua/recommendations/9245?utm_medium=refer&amp;utm_source=buhplatforma.com.ua&amp;utm_term=7387&amp;utm_content=article&amp;utm_campaign=red_block_content_link_imag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1618-15#Text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lovoidilo.ua/2024/01/03/infografika/suspilstvo/zrostannya-pensij-ta-prozhytkovoho-minimumu-druhyj-etap-zemelnoyi-reformy-holovni-zminy-2024-rocz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ОБЛІК АЛІМЕНТІВ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ЛЕКЦІЯ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691" y="203200"/>
            <a:ext cx="4383274" cy="276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0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45368"/>
            <a:ext cx="10058400" cy="3823726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 err="1"/>
              <a:t>Зверніть</a:t>
            </a:r>
            <a:r>
              <a:rPr lang="ru-RU" sz="2800" dirty="0"/>
              <a:t> </a:t>
            </a:r>
            <a:r>
              <a:rPr lang="ru-RU" sz="2800" dirty="0" err="1"/>
              <a:t>увагу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суму (</a:t>
            </a:r>
            <a:r>
              <a:rPr lang="ru-RU" sz="2800" dirty="0" err="1"/>
              <a:t>рівень</a:t>
            </a:r>
            <a:r>
              <a:rPr lang="ru-RU" sz="2800" dirty="0"/>
              <a:t>) </a:t>
            </a:r>
            <a:r>
              <a:rPr lang="ru-RU" sz="2800" dirty="0" err="1"/>
              <a:t>аліментів</a:t>
            </a:r>
            <a:r>
              <a:rPr lang="ru-RU" sz="2800" dirty="0"/>
              <a:t> </a:t>
            </a:r>
            <a:r>
              <a:rPr lang="ru-RU" sz="2800" dirty="0" err="1"/>
              <a:t>визначає</a:t>
            </a:r>
            <a:r>
              <a:rPr lang="ru-RU" sz="2800" dirty="0"/>
              <a:t> не бухгалтер, а суд. Бухгалтер </a:t>
            </a:r>
            <a:r>
              <a:rPr lang="ru-RU" sz="2800" dirty="0" err="1"/>
              <a:t>керується</a:t>
            </a:r>
            <a:r>
              <a:rPr lang="ru-RU" sz="2800" dirty="0"/>
              <a:t> </a:t>
            </a:r>
            <a:r>
              <a:rPr lang="ru-RU" sz="2800" dirty="0" err="1"/>
              <a:t>лише</a:t>
            </a:r>
            <a:r>
              <a:rPr lang="ru-RU" sz="2800" dirty="0"/>
              <a:t> </a:t>
            </a:r>
            <a:r>
              <a:rPr lang="ru-RU" sz="2800" dirty="0" err="1"/>
              <a:t>рішенням</a:t>
            </a:r>
            <a:r>
              <a:rPr lang="ru-RU" sz="2800" dirty="0"/>
              <a:t>, яке </a:t>
            </a:r>
            <a:r>
              <a:rPr lang="ru-RU" sz="2800" dirty="0" err="1"/>
              <a:t>було</a:t>
            </a:r>
            <a:r>
              <a:rPr lang="ru-RU" sz="2800" dirty="0"/>
              <a:t> доведено до </a:t>
            </a:r>
            <a:r>
              <a:rPr lang="ru-RU" sz="2800" dirty="0" err="1"/>
              <a:t>нього</a:t>
            </a:r>
            <a:r>
              <a:rPr lang="ru-RU" sz="2800" dirty="0"/>
              <a:t> (</a:t>
            </a:r>
            <a:r>
              <a:rPr lang="ru-RU" sz="2800" dirty="0" err="1"/>
              <a:t>виконавчий</a:t>
            </a:r>
            <a:r>
              <a:rPr lang="ru-RU" sz="2800" dirty="0"/>
              <a:t> лист, постанова </a:t>
            </a:r>
            <a:r>
              <a:rPr lang="ru-RU" sz="2800" dirty="0" err="1"/>
              <a:t>виконавця</a:t>
            </a:r>
            <a:r>
              <a:rPr lang="ru-RU" sz="2800" dirty="0"/>
              <a:t>, </a:t>
            </a:r>
            <a:r>
              <a:rPr lang="ru-RU" sz="2800" dirty="0" err="1"/>
              <a:t>заява</a:t>
            </a:r>
            <a:r>
              <a:rPr lang="ru-RU" sz="2800" dirty="0"/>
              <a:t> самого </a:t>
            </a:r>
            <a:r>
              <a:rPr lang="ru-RU" sz="2800" dirty="0" err="1"/>
              <a:t>працівника</a:t>
            </a:r>
            <a:r>
              <a:rPr lang="ru-RU" sz="2800" dirty="0"/>
              <a:t>). </a:t>
            </a:r>
            <a:r>
              <a:rPr lang="ru-RU" sz="2800" dirty="0" err="1"/>
              <a:t>Це</a:t>
            </a:r>
            <a:r>
              <a:rPr lang="ru-RU" sz="2800" dirty="0"/>
              <a:t> значить,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якщо</a:t>
            </a:r>
            <a:r>
              <a:rPr lang="ru-RU" sz="2800" dirty="0"/>
              <a:t> сума </a:t>
            </a:r>
            <a:r>
              <a:rPr lang="ru-RU" sz="2800" dirty="0" err="1"/>
              <a:t>аліментів</a:t>
            </a:r>
            <a:r>
              <a:rPr lang="ru-RU" sz="2800" dirty="0"/>
              <a:t> </a:t>
            </a:r>
            <a:r>
              <a:rPr lang="ru-RU" sz="2800" dirty="0" err="1"/>
              <a:t>виходить</a:t>
            </a:r>
            <a:r>
              <a:rPr lang="ru-RU" sz="2800" dirty="0"/>
              <a:t> </a:t>
            </a:r>
            <a:r>
              <a:rPr lang="ru-RU" sz="2800" dirty="0" err="1"/>
              <a:t>менша</a:t>
            </a:r>
            <a:r>
              <a:rPr lang="ru-RU" sz="2800" dirty="0"/>
              <a:t> за </a:t>
            </a:r>
            <a:r>
              <a:rPr lang="ru-RU" sz="2800" dirty="0" err="1"/>
              <a:t>мінімальну</a:t>
            </a:r>
            <a:r>
              <a:rPr lang="ru-RU" sz="2800" dirty="0"/>
              <a:t> (</a:t>
            </a:r>
            <a:r>
              <a:rPr lang="ru-RU" sz="2800" dirty="0" err="1"/>
              <a:t>рекомендовану</a:t>
            </a:r>
            <a:r>
              <a:rPr lang="ru-RU" sz="2800" dirty="0"/>
              <a:t>/</a:t>
            </a:r>
            <a:r>
              <a:rPr lang="ru-RU" sz="2800" dirty="0" err="1"/>
              <a:t>гарантованому</a:t>
            </a:r>
            <a:r>
              <a:rPr lang="ru-RU" sz="2800" dirty="0"/>
              <a:t>), то </a:t>
            </a:r>
            <a:r>
              <a:rPr lang="ru-RU" sz="2800" dirty="0" err="1"/>
              <a:t>щось</a:t>
            </a:r>
            <a:r>
              <a:rPr lang="ru-RU" sz="2800" dirty="0"/>
              <a:t> </a:t>
            </a:r>
            <a:r>
              <a:rPr lang="ru-RU" sz="2800" dirty="0" err="1"/>
              <a:t>донараховувати</a:t>
            </a:r>
            <a:r>
              <a:rPr lang="ru-RU" sz="2800" dirty="0"/>
              <a:t> бухгалтеру не треба. </a:t>
            </a:r>
            <a:r>
              <a:rPr lang="ru-RU" sz="2800" dirty="0" err="1"/>
              <a:t>Спочатку</a:t>
            </a:r>
            <a:r>
              <a:rPr lang="ru-RU" sz="2800" dirty="0"/>
              <a:t> </a:t>
            </a:r>
            <a:r>
              <a:rPr lang="ru-RU" sz="2800" dirty="0" err="1"/>
              <a:t>слід</a:t>
            </a:r>
            <a:r>
              <a:rPr lang="ru-RU" sz="2800" dirty="0"/>
              <a:t> </a:t>
            </a:r>
            <a:r>
              <a:rPr lang="ru-RU" sz="2800" dirty="0" err="1"/>
              <a:t>зазирнути</a:t>
            </a:r>
            <a:r>
              <a:rPr lang="ru-RU" sz="2800" dirty="0"/>
              <a:t> до </a:t>
            </a:r>
            <a:r>
              <a:rPr lang="ru-RU" sz="2800" dirty="0" err="1"/>
              <a:t>документів</a:t>
            </a:r>
            <a:r>
              <a:rPr lang="ru-RU" sz="2800" dirty="0"/>
              <a:t> – постанови </a:t>
            </a:r>
            <a:r>
              <a:rPr lang="ru-RU" sz="2800" dirty="0" err="1"/>
              <a:t>виконавця</a:t>
            </a:r>
            <a:r>
              <a:rPr lang="ru-RU" sz="2800" dirty="0"/>
              <a:t>, </a:t>
            </a:r>
            <a:r>
              <a:rPr lang="ru-RU" sz="2800" dirty="0" err="1">
                <a:hlinkClick r:id="rId2"/>
              </a:rPr>
              <a:t>виконавчого</a:t>
            </a:r>
            <a:r>
              <a:rPr lang="ru-RU" sz="2800" dirty="0">
                <a:hlinkClick r:id="rId2"/>
              </a:rPr>
              <a:t> листа</a:t>
            </a:r>
            <a:r>
              <a:rPr lang="ru-RU" sz="2800" dirty="0"/>
              <a:t>.  Бухгалтер </a:t>
            </a:r>
            <a:r>
              <a:rPr lang="ru-RU" sz="2800" dirty="0" err="1"/>
              <a:t>керується</a:t>
            </a:r>
            <a:r>
              <a:rPr lang="ru-RU" sz="2800" dirty="0"/>
              <a:t> </a:t>
            </a:r>
            <a:r>
              <a:rPr lang="ru-RU" sz="2800" dirty="0" err="1"/>
              <a:t>виключно</a:t>
            </a:r>
            <a:r>
              <a:rPr lang="ru-RU" sz="2800" dirty="0"/>
              <a:t> ними. </a:t>
            </a:r>
            <a:r>
              <a:rPr lang="ru-RU" sz="2800" dirty="0" err="1"/>
              <a:t>Наприклад</a:t>
            </a:r>
            <a:r>
              <a:rPr lang="ru-RU" sz="2800" dirty="0"/>
              <a:t>, </a:t>
            </a:r>
            <a:r>
              <a:rPr lang="ru-RU" sz="2800" dirty="0" err="1"/>
              <a:t>якщо</a:t>
            </a:r>
            <a:r>
              <a:rPr lang="ru-RU" sz="2800" dirty="0"/>
              <a:t> там </a:t>
            </a:r>
            <a:r>
              <a:rPr lang="ru-RU" sz="2800" dirty="0" err="1"/>
              <a:t>вказано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аліменти</a:t>
            </a:r>
            <a:r>
              <a:rPr lang="ru-RU" sz="2800" dirty="0"/>
              <a:t> </a:t>
            </a:r>
            <a:r>
              <a:rPr lang="ru-RU" sz="2800" dirty="0" err="1"/>
              <a:t>стягуються</a:t>
            </a:r>
            <a:r>
              <a:rPr lang="ru-RU" sz="2800" dirty="0"/>
              <a:t>, </a:t>
            </a:r>
            <a:r>
              <a:rPr lang="ru-RU" sz="2800" dirty="0" err="1"/>
              <a:t>наприклад</a:t>
            </a:r>
            <a:r>
              <a:rPr lang="ru-RU" sz="2800" dirty="0"/>
              <a:t> «</a:t>
            </a:r>
            <a:r>
              <a:rPr lang="ru-RU" sz="2800" b="1" i="1" dirty="0"/>
              <a:t>у </a:t>
            </a:r>
            <a:r>
              <a:rPr lang="ru-RU" sz="2800" b="1" i="1" dirty="0" err="1"/>
              <a:t>розмірі</a:t>
            </a:r>
            <a:r>
              <a:rPr lang="ru-RU" sz="2800" b="1" i="1" dirty="0"/>
              <a:t> ¼ доходу, але не </a:t>
            </a:r>
            <a:r>
              <a:rPr lang="ru-RU" sz="2800" b="1" i="1" dirty="0" err="1"/>
              <a:t>менше</a:t>
            </a:r>
            <a:r>
              <a:rPr lang="ru-RU" sz="2800" b="1" i="1" dirty="0"/>
              <a:t> 50% </a:t>
            </a:r>
            <a:r>
              <a:rPr lang="ru-RU" sz="2800" b="1" i="1" dirty="0" err="1"/>
              <a:t>прожиткового</a:t>
            </a:r>
            <a:r>
              <a:rPr lang="ru-RU" sz="2800" b="1" i="1" dirty="0"/>
              <a:t> </a:t>
            </a:r>
            <a:r>
              <a:rPr lang="ru-RU" sz="2800" b="1" i="1" dirty="0" err="1"/>
              <a:t>мінімуму</a:t>
            </a:r>
            <a:r>
              <a:rPr lang="ru-RU" sz="2800" b="1" i="1" dirty="0"/>
              <a:t> для </a:t>
            </a:r>
            <a:r>
              <a:rPr lang="ru-RU" sz="2800" b="1" i="1" dirty="0" err="1"/>
              <a:t>дитини</a:t>
            </a:r>
            <a:r>
              <a:rPr lang="ru-RU" sz="2800" b="1" i="1" dirty="0"/>
              <a:t> </a:t>
            </a:r>
            <a:r>
              <a:rPr lang="ru-RU" sz="2800" b="1" i="1" dirty="0" err="1"/>
              <a:t>відповідного</a:t>
            </a:r>
            <a:r>
              <a:rPr lang="ru-RU" sz="2800" b="1" i="1" dirty="0"/>
              <a:t> </a:t>
            </a:r>
            <a:r>
              <a:rPr lang="ru-RU" sz="2800" b="1" i="1" dirty="0" err="1"/>
              <a:t>віку</a:t>
            </a:r>
            <a:r>
              <a:rPr lang="ru-RU" sz="2800" dirty="0"/>
              <a:t>», то </a:t>
            </a:r>
            <a:r>
              <a:rPr lang="ru-RU" sz="2800" dirty="0" err="1"/>
              <a:t>лише</a:t>
            </a:r>
            <a:r>
              <a:rPr lang="ru-RU" sz="2800" dirty="0"/>
              <a:t> </a:t>
            </a:r>
            <a:r>
              <a:rPr lang="ru-RU" sz="2800" dirty="0" err="1"/>
              <a:t>тоді</a:t>
            </a:r>
            <a:r>
              <a:rPr lang="ru-RU" sz="2800" dirty="0"/>
              <a:t> бухгалтеру треба </a:t>
            </a:r>
            <a:r>
              <a:rPr lang="ru-RU" sz="2800" dirty="0" err="1"/>
              <a:t>збільшити</a:t>
            </a:r>
            <a:r>
              <a:rPr lang="ru-RU" sz="2800" dirty="0"/>
              <a:t> суму </a:t>
            </a:r>
            <a:r>
              <a:rPr lang="ru-RU" sz="2800" dirty="0" err="1"/>
              <a:t>аліментів</a:t>
            </a:r>
            <a:r>
              <a:rPr lang="ru-RU" sz="2800" dirty="0"/>
              <a:t> до </a:t>
            </a:r>
            <a:r>
              <a:rPr lang="ru-RU" sz="2800" dirty="0" err="1"/>
              <a:t>мінімальної</a:t>
            </a:r>
            <a:r>
              <a:rPr lang="ru-RU" sz="2800" dirty="0"/>
              <a:t>. </a:t>
            </a:r>
            <a:r>
              <a:rPr lang="ru-RU" sz="2800" dirty="0" err="1"/>
              <a:t>Якщо</a:t>
            </a:r>
            <a:r>
              <a:rPr lang="ru-RU" sz="2800" dirty="0"/>
              <a:t> там такого </a:t>
            </a:r>
            <a:r>
              <a:rPr lang="ru-RU" sz="2800" dirty="0" err="1"/>
              <a:t>формулювання</a:t>
            </a:r>
            <a:r>
              <a:rPr lang="ru-RU" sz="2800" dirty="0"/>
              <a:t> </a:t>
            </a:r>
            <a:r>
              <a:rPr lang="ru-RU" sz="2800" dirty="0" err="1"/>
              <a:t>немає</a:t>
            </a:r>
            <a:r>
              <a:rPr lang="ru-RU" sz="2800" dirty="0"/>
              <a:t>, бухгалтер </a:t>
            </a:r>
            <a:r>
              <a:rPr lang="ru-RU" sz="2800" dirty="0" err="1"/>
              <a:t>нараховує</a:t>
            </a:r>
            <a:r>
              <a:rPr lang="ru-RU" sz="2800" dirty="0"/>
              <a:t>, як </a:t>
            </a:r>
            <a:r>
              <a:rPr lang="ru-RU" sz="2800" dirty="0" err="1"/>
              <a:t>виходить</a:t>
            </a:r>
            <a:r>
              <a:rPr lang="ru-RU" sz="2800" dirty="0"/>
              <a:t>. </a:t>
            </a:r>
            <a:r>
              <a:rPr lang="ru-RU" sz="2800" dirty="0" err="1"/>
              <a:t>Якщо</a:t>
            </a:r>
            <a:r>
              <a:rPr lang="ru-RU" sz="2800" dirty="0"/>
              <a:t> </a:t>
            </a:r>
            <a:r>
              <a:rPr lang="ru-RU" sz="2800" dirty="0" err="1"/>
              <a:t>аліменти</a:t>
            </a:r>
            <a:r>
              <a:rPr lang="ru-RU" sz="2800" dirty="0"/>
              <a:t> треба </a:t>
            </a:r>
            <a:r>
              <a:rPr lang="ru-RU" sz="2800" dirty="0" err="1"/>
              <a:t>збільшити</a:t>
            </a:r>
            <a:r>
              <a:rPr lang="ru-RU" sz="2800" dirty="0"/>
              <a:t>, – </a:t>
            </a:r>
            <a:r>
              <a:rPr lang="ru-RU" sz="2800" dirty="0" err="1"/>
              <a:t>одержувач</a:t>
            </a:r>
            <a:r>
              <a:rPr lang="ru-RU" sz="2800" dirty="0"/>
              <a:t> </a:t>
            </a:r>
            <a:r>
              <a:rPr lang="ru-RU" sz="2800" dirty="0" err="1"/>
              <a:t>має</a:t>
            </a:r>
            <a:r>
              <a:rPr lang="ru-RU" sz="2800" dirty="0"/>
              <a:t> </a:t>
            </a:r>
            <a:r>
              <a:rPr lang="ru-RU" sz="2800" dirty="0" err="1"/>
              <a:t>самостійно</a:t>
            </a:r>
            <a:r>
              <a:rPr lang="ru-RU" sz="2800" dirty="0"/>
              <a:t> </a:t>
            </a:r>
            <a:r>
              <a:rPr lang="ru-RU" sz="2800" dirty="0" err="1"/>
              <a:t>звернутися</a:t>
            </a:r>
            <a:r>
              <a:rPr lang="ru-RU" sz="2800" dirty="0"/>
              <a:t> </a:t>
            </a:r>
            <a:r>
              <a:rPr lang="ru-RU" sz="2800" dirty="0" err="1"/>
              <a:t>тоді</a:t>
            </a:r>
            <a:r>
              <a:rPr lang="ru-RU" sz="2800" dirty="0"/>
              <a:t> до суду </a:t>
            </a:r>
            <a:r>
              <a:rPr lang="ru-RU" sz="2800" dirty="0" err="1"/>
              <a:t>щодо</a:t>
            </a:r>
            <a:r>
              <a:rPr lang="ru-RU" sz="2800" dirty="0"/>
              <a:t> </a:t>
            </a:r>
            <a:r>
              <a:rPr lang="ru-RU" sz="2800" dirty="0" err="1"/>
              <a:t>збільшення</a:t>
            </a:r>
            <a:r>
              <a:rPr lang="ru-RU" sz="2800" dirty="0"/>
              <a:t> </a:t>
            </a:r>
            <a:r>
              <a:rPr lang="ru-RU" sz="2800" dirty="0" err="1"/>
              <a:t>суми</a:t>
            </a:r>
            <a:r>
              <a:rPr lang="ru-RU" sz="2800" dirty="0"/>
              <a:t> </a:t>
            </a:r>
            <a:r>
              <a:rPr lang="ru-RU" sz="2800" dirty="0" err="1"/>
              <a:t>аліментів</a:t>
            </a:r>
            <a:r>
              <a:rPr lang="ru-RU" sz="2800" dirty="0"/>
              <a:t>. І </a:t>
            </a:r>
            <a:r>
              <a:rPr lang="ru-RU" sz="2800" dirty="0" err="1"/>
              <a:t>лише</a:t>
            </a:r>
            <a:r>
              <a:rPr lang="ru-RU" sz="2800" dirty="0"/>
              <a:t> </a:t>
            </a:r>
            <a:r>
              <a:rPr lang="ru-RU" sz="2800" dirty="0" err="1"/>
              <a:t>після</a:t>
            </a:r>
            <a:r>
              <a:rPr lang="ru-RU" sz="2800" dirty="0"/>
              <a:t> </a:t>
            </a:r>
            <a:r>
              <a:rPr lang="ru-RU" sz="2800" dirty="0" err="1"/>
              <a:t>отримання</a:t>
            </a:r>
            <a:r>
              <a:rPr lang="ru-RU" sz="2800" dirty="0"/>
              <a:t> нового </a:t>
            </a:r>
            <a:r>
              <a:rPr lang="ru-RU" sz="2800" dirty="0" err="1"/>
              <a:t>виконавчого</a:t>
            </a:r>
            <a:r>
              <a:rPr lang="ru-RU" sz="2800" dirty="0"/>
              <a:t> листа/постанови </a:t>
            </a:r>
            <a:r>
              <a:rPr lang="ru-RU" sz="2800" dirty="0" err="1"/>
              <a:t>виконавця</a:t>
            </a:r>
            <a:r>
              <a:rPr lang="ru-RU" sz="2800" dirty="0"/>
              <a:t> бухгалтер </a:t>
            </a:r>
            <a:r>
              <a:rPr lang="ru-RU" sz="2800" dirty="0" err="1"/>
              <a:t>нараховує</a:t>
            </a:r>
            <a:r>
              <a:rPr lang="ru-RU" sz="2800" dirty="0"/>
              <a:t> </a:t>
            </a:r>
            <a:r>
              <a:rPr lang="ru-RU" sz="2800" dirty="0" err="1"/>
              <a:t>їх</a:t>
            </a:r>
            <a:r>
              <a:rPr lang="ru-RU" sz="2800" dirty="0"/>
              <a:t> </a:t>
            </a:r>
            <a:r>
              <a:rPr lang="ru-RU" sz="2800" dirty="0" smtClean="0"/>
              <a:t>по-новому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103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21948"/>
            <a:ext cx="10058400" cy="1450757"/>
          </a:xfrm>
        </p:spPr>
        <p:txBody>
          <a:bodyPr>
            <a:normAutofit/>
          </a:bodyPr>
          <a:lstStyle/>
          <a:p>
            <a:r>
              <a:rPr lang="ru-RU" sz="3000" dirty="0" err="1"/>
              <a:t>Окрім</a:t>
            </a:r>
            <a:r>
              <a:rPr lang="ru-RU" sz="3000" dirty="0"/>
              <a:t> </a:t>
            </a:r>
            <a:r>
              <a:rPr lang="ru-RU" sz="3000" dirty="0" err="1"/>
              <a:t>мінімального</a:t>
            </a:r>
            <a:r>
              <a:rPr lang="ru-RU" sz="3000" dirty="0"/>
              <a:t> </a:t>
            </a:r>
            <a:r>
              <a:rPr lang="ru-RU" sz="3000" dirty="0" err="1"/>
              <a:t>існує</a:t>
            </a:r>
            <a:r>
              <a:rPr lang="ru-RU" sz="3000" dirty="0"/>
              <a:t> й </a:t>
            </a:r>
            <a:r>
              <a:rPr lang="ru-RU" sz="3000" dirty="0" err="1" smtClean="0"/>
              <a:t>максимальний</a:t>
            </a:r>
            <a:r>
              <a:rPr lang="ru-RU" sz="3000" dirty="0" smtClean="0"/>
              <a:t> </a:t>
            </a:r>
            <a:r>
              <a:rPr lang="ru-RU" sz="3000" dirty="0" err="1"/>
              <a:t>розмір</a:t>
            </a:r>
            <a:r>
              <a:rPr lang="ru-RU" sz="3000" dirty="0"/>
              <a:t> </a:t>
            </a:r>
            <a:r>
              <a:rPr lang="ru-RU" sz="3000" dirty="0" err="1"/>
              <a:t>аліментів</a:t>
            </a:r>
            <a:r>
              <a:rPr lang="ru-RU" sz="3000" dirty="0"/>
              <a:t> – 10 </a:t>
            </a:r>
            <a:r>
              <a:rPr lang="ru-RU" sz="3000" dirty="0" err="1"/>
              <a:t>прожиткових</a:t>
            </a:r>
            <a:r>
              <a:rPr lang="ru-RU" sz="3000" dirty="0"/>
              <a:t> </a:t>
            </a:r>
            <a:r>
              <a:rPr lang="ru-RU" sz="3000" dirty="0" err="1"/>
              <a:t>мінімумів</a:t>
            </a:r>
            <a:r>
              <a:rPr lang="ru-RU" sz="3000" dirty="0"/>
              <a:t> для </a:t>
            </a:r>
            <a:r>
              <a:rPr lang="ru-RU" sz="3000" dirty="0" err="1"/>
              <a:t>дитини</a:t>
            </a:r>
            <a:r>
              <a:rPr lang="ru-RU" sz="3000" dirty="0"/>
              <a:t> </a:t>
            </a:r>
            <a:r>
              <a:rPr lang="ru-RU" sz="3000" dirty="0" err="1"/>
              <a:t>відповідного</a:t>
            </a:r>
            <a:r>
              <a:rPr lang="ru-RU" sz="3000" dirty="0"/>
              <a:t> </a:t>
            </a:r>
            <a:r>
              <a:rPr lang="ru-RU" sz="3000" dirty="0" err="1"/>
              <a:t>віку</a:t>
            </a:r>
            <a:r>
              <a:rPr lang="ru-RU" sz="3000" dirty="0"/>
              <a:t> </a:t>
            </a:r>
            <a:endParaRPr lang="en-US" sz="3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523" y="2410691"/>
            <a:ext cx="8326866" cy="18178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17784" y="4737520"/>
            <a:ext cx="96129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D4658"/>
                </a:solidFill>
                <a:latin typeface="Arial" panose="020B0604020202020204" pitchFamily="34" charset="0"/>
              </a:rPr>
              <a:t>Максимальна сума </a:t>
            </a:r>
            <a:r>
              <a:rPr lang="ru-RU" dirty="0" err="1">
                <a:solidFill>
                  <a:srgbClr val="3D4658"/>
                </a:solidFill>
                <a:latin typeface="Arial" panose="020B0604020202020204" pitchFamily="34" charset="0"/>
              </a:rPr>
              <a:t>аліментів</a:t>
            </a:r>
            <a:r>
              <a:rPr lang="ru-RU" dirty="0">
                <a:solidFill>
                  <a:srgbClr val="3D4658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3D4658"/>
                </a:solidFill>
                <a:latin typeface="Arial" panose="020B0604020202020204" pitchFamily="34" charset="0"/>
              </a:rPr>
              <a:t>у 2024 </a:t>
            </a:r>
            <a:r>
              <a:rPr lang="ru-RU" dirty="0" err="1" smtClean="0">
                <a:solidFill>
                  <a:srgbClr val="3D4658"/>
                </a:solidFill>
                <a:latin typeface="Arial" panose="020B0604020202020204" pitchFamily="34" charset="0"/>
              </a:rPr>
              <a:t>році</a:t>
            </a:r>
            <a:r>
              <a:rPr lang="ru-RU" dirty="0" smtClean="0">
                <a:solidFill>
                  <a:srgbClr val="3D4658"/>
                </a:solidFill>
                <a:latin typeface="Arial" panose="020B0604020202020204" pitchFamily="34" charset="0"/>
              </a:rPr>
              <a:t> не </a:t>
            </a:r>
            <a:r>
              <a:rPr lang="ru-RU" dirty="0" err="1">
                <a:solidFill>
                  <a:srgbClr val="3D4658"/>
                </a:solidFill>
                <a:latin typeface="Arial" panose="020B0604020202020204" pitchFamily="34" charset="0"/>
              </a:rPr>
              <a:t>може</a:t>
            </a:r>
            <a:r>
              <a:rPr lang="ru-RU" dirty="0">
                <a:solidFill>
                  <a:srgbClr val="3D4658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D4658"/>
                </a:solidFill>
                <a:latin typeface="Arial" panose="020B0604020202020204" pitchFamily="34" charset="0"/>
              </a:rPr>
              <a:t>перевищувати</a:t>
            </a:r>
            <a:r>
              <a:rPr lang="ru-RU" dirty="0">
                <a:solidFill>
                  <a:srgbClr val="3D4658"/>
                </a:solidFill>
                <a:latin typeface="Arial" panose="020B0604020202020204" pitchFamily="34" charset="0"/>
              </a:rPr>
              <a:t> 10 </a:t>
            </a:r>
            <a:r>
              <a:rPr lang="ru-RU" dirty="0" err="1">
                <a:solidFill>
                  <a:srgbClr val="3D4658"/>
                </a:solidFill>
                <a:latin typeface="Arial" panose="020B0604020202020204" pitchFamily="34" charset="0"/>
              </a:rPr>
              <a:t>прожиткових</a:t>
            </a:r>
            <a:r>
              <a:rPr lang="ru-RU" dirty="0">
                <a:solidFill>
                  <a:srgbClr val="3D4658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D4658"/>
                </a:solidFill>
                <a:latin typeface="Arial" panose="020B0604020202020204" pitchFamily="34" charset="0"/>
              </a:rPr>
              <a:t>мінімумів</a:t>
            </a:r>
            <a:r>
              <a:rPr lang="ru-RU" dirty="0">
                <a:solidFill>
                  <a:srgbClr val="3D4658"/>
                </a:solidFill>
                <a:latin typeface="Arial" panose="020B0604020202020204" pitchFamily="34" charset="0"/>
              </a:rPr>
              <a:t>: </a:t>
            </a:r>
            <a:endParaRPr lang="ru-RU" dirty="0" smtClean="0">
              <a:solidFill>
                <a:srgbClr val="3D4658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3D4658"/>
                </a:solidFill>
                <a:latin typeface="Arial" panose="020B0604020202020204" pitchFamily="34" charset="0"/>
              </a:rPr>
              <a:t>до </a:t>
            </a:r>
            <a:r>
              <a:rPr lang="ru-RU" dirty="0">
                <a:solidFill>
                  <a:srgbClr val="3D4658"/>
                </a:solidFill>
                <a:latin typeface="Arial" panose="020B0604020202020204" pitchFamily="34" charset="0"/>
              </a:rPr>
              <a:t>6 </a:t>
            </a:r>
            <a:r>
              <a:rPr lang="ru-RU" dirty="0" err="1">
                <a:solidFill>
                  <a:srgbClr val="3D4658"/>
                </a:solidFill>
                <a:latin typeface="Arial" panose="020B0604020202020204" pitchFamily="34" charset="0"/>
              </a:rPr>
              <a:t>років</a:t>
            </a:r>
            <a:r>
              <a:rPr lang="ru-RU" dirty="0">
                <a:solidFill>
                  <a:srgbClr val="3D4658"/>
                </a:solidFill>
                <a:latin typeface="Arial" panose="020B0604020202020204" pitchFamily="34" charset="0"/>
              </a:rPr>
              <a:t> – 25 630 грн.; </a:t>
            </a:r>
            <a:endParaRPr lang="ru-RU" dirty="0" smtClean="0">
              <a:solidFill>
                <a:srgbClr val="3D4658"/>
              </a:solidFill>
              <a:latin typeface="Arial" panose="020B0604020202020204" pitchFamily="34" charset="0"/>
            </a:endParaRPr>
          </a:p>
          <a:p>
            <a:r>
              <a:rPr lang="ru-RU" dirty="0" err="1" smtClean="0">
                <a:solidFill>
                  <a:srgbClr val="3D4658"/>
                </a:solidFill>
                <a:latin typeface="Arial" panose="020B0604020202020204" pitchFamily="34" charset="0"/>
              </a:rPr>
              <a:t>від</a:t>
            </a:r>
            <a:r>
              <a:rPr lang="ru-RU" dirty="0" smtClean="0">
                <a:solidFill>
                  <a:srgbClr val="3D4658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3D4658"/>
                </a:solidFill>
                <a:latin typeface="Arial" panose="020B0604020202020204" pitchFamily="34" charset="0"/>
              </a:rPr>
              <a:t>6 до 18 </a:t>
            </a:r>
            <a:r>
              <a:rPr lang="ru-RU" dirty="0" err="1">
                <a:solidFill>
                  <a:srgbClr val="3D4658"/>
                </a:solidFill>
                <a:latin typeface="Arial" panose="020B0604020202020204" pitchFamily="34" charset="0"/>
              </a:rPr>
              <a:t>років</a:t>
            </a:r>
            <a:r>
              <a:rPr lang="ru-RU" dirty="0">
                <a:solidFill>
                  <a:srgbClr val="3D4658"/>
                </a:solidFill>
                <a:latin typeface="Arial" panose="020B0604020202020204" pitchFamily="34" charset="0"/>
              </a:rPr>
              <a:t> – 31 960 грн.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7771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err="1"/>
              <a:t>Максимальний</a:t>
            </a:r>
            <a:r>
              <a:rPr lang="ru-RU" dirty="0"/>
              <a:t> </a:t>
            </a:r>
            <a:r>
              <a:rPr lang="ru-RU" dirty="0" err="1"/>
              <a:t>вік</a:t>
            </a:r>
            <a:r>
              <a:rPr lang="ru-RU" dirty="0"/>
              <a:t>, до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сплачуються</a:t>
            </a:r>
            <a:r>
              <a:rPr lang="ru-RU" dirty="0"/>
              <a:t> </a:t>
            </a:r>
            <a:r>
              <a:rPr lang="ru-RU" dirty="0" err="1" smtClean="0"/>
              <a:t>аліменти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97242"/>
            <a:ext cx="10058400" cy="3871852"/>
          </a:xfrm>
        </p:spPr>
        <p:txBody>
          <a:bodyPr>
            <a:normAutofit/>
          </a:bodyPr>
          <a:lstStyle/>
          <a:p>
            <a:r>
              <a:rPr lang="ru-RU" sz="2400" dirty="0" err="1"/>
              <a:t>Аліменти</a:t>
            </a:r>
            <a:r>
              <a:rPr lang="ru-RU" sz="2400" dirty="0"/>
              <a:t> </a:t>
            </a:r>
            <a:r>
              <a:rPr lang="ru-RU" sz="2400" dirty="0" err="1"/>
              <a:t>сплачуються</a:t>
            </a:r>
            <a:r>
              <a:rPr lang="ru-RU" sz="2400" dirty="0"/>
              <a:t> до </a:t>
            </a:r>
            <a:r>
              <a:rPr lang="ru-RU" sz="2400" dirty="0" err="1"/>
              <a:t>досягнення</a:t>
            </a:r>
            <a:r>
              <a:rPr lang="ru-RU" sz="2400" dirty="0"/>
              <a:t> </a:t>
            </a:r>
            <a:r>
              <a:rPr lang="ru-RU" sz="2400" dirty="0" err="1"/>
              <a:t>дитиною</a:t>
            </a:r>
            <a:r>
              <a:rPr lang="ru-RU" sz="2400" dirty="0"/>
              <a:t> </a:t>
            </a:r>
            <a:r>
              <a:rPr lang="ru-RU" sz="2400" dirty="0" err="1"/>
              <a:t>віку</a:t>
            </a:r>
            <a:r>
              <a:rPr lang="ru-RU" sz="2400" dirty="0"/>
              <a:t> </a:t>
            </a:r>
            <a:r>
              <a:rPr lang="ru-RU" sz="2400" b="1" dirty="0"/>
              <a:t>18 </a:t>
            </a:r>
            <a:r>
              <a:rPr lang="ru-RU" sz="2400" b="1" dirty="0" err="1"/>
              <a:t>років</a:t>
            </a:r>
            <a:r>
              <a:rPr lang="ru-RU" sz="2400" dirty="0"/>
              <a:t>. </a:t>
            </a:r>
            <a:r>
              <a:rPr lang="ru-RU" sz="2400" dirty="0" err="1"/>
              <a:t>Однак</a:t>
            </a:r>
            <a:r>
              <a:rPr lang="ru-RU" sz="2400" dirty="0"/>
              <a:t>,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дитина</a:t>
            </a:r>
            <a:r>
              <a:rPr lang="ru-RU" sz="2400" dirty="0"/>
              <a:t> </a:t>
            </a:r>
            <a:r>
              <a:rPr lang="ru-RU" sz="2400" dirty="0" err="1"/>
              <a:t>продовжує</a:t>
            </a:r>
            <a:r>
              <a:rPr lang="ru-RU" sz="2400" dirty="0"/>
              <a:t> </a:t>
            </a:r>
            <a:r>
              <a:rPr lang="ru-RU" sz="2400" dirty="0" err="1"/>
              <a:t>навчатися</a:t>
            </a:r>
            <a:r>
              <a:rPr lang="ru-RU" sz="2400" dirty="0"/>
              <a:t>, то </a:t>
            </a:r>
            <a:r>
              <a:rPr lang="ru-RU" sz="2400" dirty="0" err="1"/>
              <a:t>аліменти</a:t>
            </a:r>
            <a:r>
              <a:rPr lang="ru-RU" sz="2400" dirty="0"/>
              <a:t> </a:t>
            </a:r>
            <a:r>
              <a:rPr lang="ru-RU" sz="2400" dirty="0" err="1"/>
              <a:t>сплачуються</a:t>
            </a:r>
            <a:r>
              <a:rPr lang="ru-RU" sz="2400" dirty="0"/>
              <a:t> до </a:t>
            </a:r>
            <a:r>
              <a:rPr lang="ru-RU" sz="2400" dirty="0" err="1"/>
              <a:t>досягнення</a:t>
            </a:r>
            <a:r>
              <a:rPr lang="ru-RU" sz="2400" dirty="0"/>
              <a:t> нею </a:t>
            </a:r>
            <a:r>
              <a:rPr lang="ru-RU" sz="2400" b="1" dirty="0"/>
              <a:t>23 </a:t>
            </a:r>
            <a:r>
              <a:rPr lang="ru-RU" sz="2400" b="1" dirty="0" err="1"/>
              <a:t>років</a:t>
            </a:r>
            <a:r>
              <a:rPr lang="ru-RU" sz="2400" dirty="0"/>
              <a:t>. Не 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/>
              <a:t>значення</a:t>
            </a:r>
            <a:r>
              <a:rPr lang="ru-RU" sz="2400" dirty="0"/>
              <a:t> форма </a:t>
            </a:r>
            <a:r>
              <a:rPr lang="ru-RU" sz="2400" dirty="0" err="1"/>
              <a:t>навчання</a:t>
            </a:r>
            <a:r>
              <a:rPr lang="ru-RU" sz="2400" dirty="0"/>
              <a:t> – </a:t>
            </a:r>
            <a:r>
              <a:rPr lang="ru-RU" sz="2400" dirty="0" err="1"/>
              <a:t>денна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заочна</a:t>
            </a:r>
            <a:r>
              <a:rPr lang="ru-RU" sz="2400" dirty="0"/>
              <a:t>, а </a:t>
            </a:r>
            <a:r>
              <a:rPr lang="ru-RU" sz="2400" dirty="0" err="1"/>
              <a:t>також</a:t>
            </a:r>
            <a:r>
              <a:rPr lang="ru-RU" sz="2400" dirty="0"/>
              <a:t> тип </a:t>
            </a:r>
            <a:r>
              <a:rPr lang="ru-RU" sz="2400" dirty="0" err="1"/>
              <a:t>навчального</a:t>
            </a:r>
            <a:r>
              <a:rPr lang="ru-RU" sz="2400" dirty="0"/>
              <a:t> закладу (заклад </a:t>
            </a:r>
            <a:r>
              <a:rPr lang="ru-RU" sz="2400" dirty="0" err="1"/>
              <a:t>вищої</a:t>
            </a:r>
            <a:r>
              <a:rPr lang="ru-RU" sz="2400" dirty="0"/>
              <a:t>, </a:t>
            </a:r>
            <a:r>
              <a:rPr lang="ru-RU" sz="2400" dirty="0" err="1"/>
              <a:t>загальної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професійної</a:t>
            </a:r>
            <a:r>
              <a:rPr lang="ru-RU" sz="2400" dirty="0"/>
              <a:t> </a:t>
            </a:r>
            <a:r>
              <a:rPr lang="ru-RU" sz="2400" dirty="0" err="1"/>
              <a:t>освіти</a:t>
            </a:r>
            <a:r>
              <a:rPr lang="ru-RU" sz="2400" dirty="0"/>
              <a:t> </a:t>
            </a:r>
            <a:r>
              <a:rPr lang="ru-RU" sz="2400" dirty="0" err="1"/>
              <a:t>тощо</a:t>
            </a:r>
            <a:r>
              <a:rPr lang="ru-RU" sz="2400" dirty="0"/>
              <a:t>), а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отримання</a:t>
            </a:r>
            <a:r>
              <a:rPr lang="ru-RU" sz="2400" dirty="0"/>
              <a:t> </a:t>
            </a:r>
            <a:r>
              <a:rPr lang="ru-RU" sz="2400" dirty="0" err="1"/>
              <a:t>дитиною</a:t>
            </a:r>
            <a:r>
              <a:rPr lang="ru-RU" sz="2400" dirty="0"/>
              <a:t> </a:t>
            </a:r>
            <a:r>
              <a:rPr lang="ru-RU" sz="2400" dirty="0" err="1"/>
              <a:t>власного</a:t>
            </a:r>
            <a:r>
              <a:rPr lang="ru-RU" sz="2400" dirty="0"/>
              <a:t> доходу. </a:t>
            </a:r>
            <a:r>
              <a:rPr lang="ru-RU" sz="2400" dirty="0" err="1"/>
              <a:t>Однак</a:t>
            </a:r>
            <a:r>
              <a:rPr lang="ru-RU" sz="2400" dirty="0"/>
              <a:t>,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такий</a:t>
            </a:r>
            <a:r>
              <a:rPr lang="ru-RU" sz="2400" dirty="0"/>
              <a:t> </a:t>
            </a:r>
            <a:r>
              <a:rPr lang="ru-RU" sz="2400" dirty="0" err="1"/>
              <a:t>дохід</a:t>
            </a:r>
            <a:r>
              <a:rPr lang="ru-RU" sz="2400" dirty="0"/>
              <a:t> </a:t>
            </a:r>
            <a:r>
              <a:rPr lang="ru-RU" sz="2400" dirty="0" err="1"/>
              <a:t>набагато</a:t>
            </a:r>
            <a:r>
              <a:rPr lang="ru-RU" sz="2400" dirty="0"/>
              <a:t> </a:t>
            </a:r>
            <a:r>
              <a:rPr lang="ru-RU" sz="2400" dirty="0" err="1"/>
              <a:t>вищий</a:t>
            </a:r>
            <a:r>
              <a:rPr lang="ru-RU" sz="2400" dirty="0"/>
              <a:t> за </a:t>
            </a:r>
            <a:r>
              <a:rPr lang="ru-RU" sz="2400" dirty="0" err="1"/>
              <a:t>дохід</a:t>
            </a:r>
            <a:r>
              <a:rPr lang="ru-RU" sz="2400" dirty="0"/>
              <a:t> </a:t>
            </a:r>
            <a:r>
              <a:rPr lang="ru-RU" sz="2400" dirty="0" err="1"/>
              <a:t>платника</a:t>
            </a:r>
            <a:r>
              <a:rPr lang="ru-RU" sz="2400" dirty="0"/>
              <a:t> </a:t>
            </a:r>
            <a:r>
              <a:rPr lang="ru-RU" sz="2400" dirty="0" err="1"/>
              <a:t>аліментів</a:t>
            </a:r>
            <a:r>
              <a:rPr lang="ru-RU" sz="2400" dirty="0"/>
              <a:t>, то </a:t>
            </a:r>
            <a:r>
              <a:rPr lang="ru-RU" sz="2400" dirty="0" err="1"/>
              <a:t>останній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звернутися</a:t>
            </a:r>
            <a:r>
              <a:rPr lang="ru-RU" sz="2400" dirty="0"/>
              <a:t> до суду </a:t>
            </a:r>
            <a:r>
              <a:rPr lang="ru-RU" sz="2400" dirty="0" err="1"/>
              <a:t>щодо</a:t>
            </a:r>
            <a:r>
              <a:rPr lang="ru-RU" sz="2400" dirty="0"/>
              <a:t> </a:t>
            </a:r>
            <a:r>
              <a:rPr lang="ru-RU" sz="2400" dirty="0" err="1"/>
              <a:t>припинення</a:t>
            </a:r>
            <a:r>
              <a:rPr lang="ru-RU" sz="2400" dirty="0"/>
              <a:t> </a:t>
            </a:r>
            <a:r>
              <a:rPr lang="ru-RU" sz="2400" dirty="0" err="1"/>
              <a:t>їхньої</a:t>
            </a:r>
            <a:r>
              <a:rPr lang="ru-RU" sz="2400" dirty="0"/>
              <a:t> </a:t>
            </a:r>
            <a:r>
              <a:rPr lang="ru-RU" sz="2400" dirty="0" err="1"/>
              <a:t>сплати</a:t>
            </a:r>
            <a:r>
              <a:rPr lang="ru-RU" sz="2400" dirty="0"/>
              <a:t>. 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173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Чи</a:t>
            </a:r>
            <a:r>
              <a:rPr lang="ru-RU" dirty="0"/>
              <a:t> треба бухгалтеру наказ на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 smtClean="0"/>
              <a:t>аліментів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Наказ по </a:t>
            </a:r>
            <a:r>
              <a:rPr lang="ru-RU" dirty="0" err="1"/>
              <a:t>підприємству</a:t>
            </a:r>
            <a:r>
              <a:rPr lang="ru-RU" dirty="0"/>
              <a:t> на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аліментів</a:t>
            </a:r>
            <a:r>
              <a:rPr lang="ru-RU" dirty="0"/>
              <a:t>:</a:t>
            </a:r>
          </a:p>
          <a:p>
            <a:r>
              <a:rPr lang="ru-RU" b="1" dirty="0"/>
              <a:t>не </a:t>
            </a:r>
            <a:r>
              <a:rPr lang="ru-RU" b="1" dirty="0" err="1"/>
              <a:t>потрібен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примусові</a:t>
            </a:r>
            <a:r>
              <a:rPr lang="ru-RU" dirty="0"/>
              <a:t> </a:t>
            </a:r>
            <a:r>
              <a:rPr lang="ru-RU" dirty="0" err="1"/>
              <a:t>аліменти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суду. </a:t>
            </a:r>
            <a:r>
              <a:rPr lang="ru-RU" dirty="0" err="1"/>
              <a:t>Тоді</a:t>
            </a:r>
            <a:r>
              <a:rPr lang="ru-RU" dirty="0"/>
              <a:t> є </a:t>
            </a:r>
            <a:r>
              <a:rPr lang="ru-RU" dirty="0" err="1"/>
              <a:t>документи</a:t>
            </a:r>
            <a:r>
              <a:rPr lang="ru-RU" dirty="0"/>
              <a:t> – </a:t>
            </a:r>
            <a:r>
              <a:rPr lang="ru-RU" dirty="0" err="1"/>
              <a:t>виконавчий</a:t>
            </a:r>
            <a:r>
              <a:rPr lang="ru-RU" dirty="0"/>
              <a:t> лист, постанова </a:t>
            </a:r>
            <a:r>
              <a:rPr lang="ru-RU" dirty="0" err="1"/>
              <a:t>виконавця</a:t>
            </a:r>
            <a:r>
              <a:rPr lang="ru-RU" dirty="0"/>
              <a:t>. Вони </a:t>
            </a:r>
            <a:r>
              <a:rPr lang="ru-RU" dirty="0" err="1"/>
              <a:t>самі</a:t>
            </a:r>
            <a:r>
              <a:rPr lang="ru-RU" dirty="0"/>
              <a:t> по </a:t>
            </a:r>
            <a:r>
              <a:rPr lang="ru-RU" dirty="0" err="1"/>
              <a:t>собі</a:t>
            </a:r>
            <a:r>
              <a:rPr lang="ru-RU" dirty="0"/>
              <a:t> є наказом і бухгалтер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;</a:t>
            </a:r>
          </a:p>
          <a:p>
            <a:r>
              <a:rPr lang="ru-RU" b="1" dirty="0" err="1"/>
              <a:t>потрібен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добровільні</a:t>
            </a:r>
            <a:r>
              <a:rPr lang="ru-RU" dirty="0"/>
              <a:t> </a:t>
            </a:r>
            <a:r>
              <a:rPr lang="ru-RU" dirty="0" err="1"/>
              <a:t>аліменти</a:t>
            </a:r>
            <a:r>
              <a:rPr lang="ru-RU" dirty="0"/>
              <a:t> й </a:t>
            </a:r>
            <a:r>
              <a:rPr lang="ru-RU" dirty="0" err="1"/>
              <a:t>працівник</a:t>
            </a:r>
            <a:r>
              <a:rPr lang="ru-RU" dirty="0"/>
              <a:t> написав </a:t>
            </a:r>
            <a:r>
              <a:rPr lang="ru-RU" dirty="0" err="1"/>
              <a:t>заяву</a:t>
            </a:r>
            <a:r>
              <a:rPr lang="ru-RU" dirty="0"/>
              <a:t>. За такою </a:t>
            </a:r>
            <a:r>
              <a:rPr lang="ru-RU" dirty="0" err="1"/>
              <a:t>заявою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аліменти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утримуватися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визначеного</a:t>
            </a:r>
            <a:r>
              <a:rPr lang="ru-RU" dirty="0"/>
              <a:t> судом </a:t>
            </a:r>
            <a:r>
              <a:rPr lang="ru-RU" dirty="0" err="1"/>
              <a:t>рівня</a:t>
            </a:r>
            <a:r>
              <a:rPr lang="ru-RU" dirty="0"/>
              <a:t>.</a:t>
            </a:r>
          </a:p>
          <a:p>
            <a:pPr algn="ctr"/>
            <a:endParaRPr lang="ru-RU" dirty="0"/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64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Оподаткування</a:t>
            </a:r>
            <a:r>
              <a:rPr lang="ru-RU" b="1" dirty="0"/>
              <a:t> </a:t>
            </a:r>
            <a:r>
              <a:rPr lang="ru-RU" b="1" dirty="0" err="1" smtClean="0"/>
              <a:t>аліментів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430378"/>
            <a:ext cx="10058400" cy="343871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800" dirty="0" err="1" smtClean="0"/>
              <a:t>Аліменти</a:t>
            </a:r>
            <a:r>
              <a:rPr lang="ru-RU" sz="2800" dirty="0" smtClean="0"/>
              <a:t> </a:t>
            </a:r>
            <a:r>
              <a:rPr lang="ru-RU" sz="2800" dirty="0"/>
              <a:t>при </a:t>
            </a:r>
            <a:r>
              <a:rPr lang="ru-RU" sz="2800" dirty="0" err="1"/>
              <a:t>їхньому</a:t>
            </a:r>
            <a:r>
              <a:rPr lang="ru-RU" sz="2800" dirty="0"/>
              <a:t> </a:t>
            </a:r>
            <a:r>
              <a:rPr lang="ru-RU" sz="2800" dirty="0" err="1"/>
              <a:t>перерахуванні</a:t>
            </a:r>
            <a:r>
              <a:rPr lang="ru-RU" sz="2800" dirty="0"/>
              <a:t> та </a:t>
            </a:r>
            <a:r>
              <a:rPr lang="ru-RU" sz="2800" dirty="0" err="1"/>
              <a:t>отриманні</a:t>
            </a:r>
            <a:r>
              <a:rPr lang="ru-RU" sz="2800" dirty="0"/>
              <a:t> не </a:t>
            </a:r>
            <a:r>
              <a:rPr lang="ru-RU" sz="2800" dirty="0" err="1"/>
              <a:t>оподатковуються</a:t>
            </a:r>
            <a:r>
              <a:rPr lang="ru-RU" sz="2800" dirty="0"/>
              <a:t> </a:t>
            </a:r>
            <a:r>
              <a:rPr lang="ru-RU" sz="2800" dirty="0">
                <a:hlinkClick r:id="rId2" action="ppaction://hlinkfile"/>
              </a:rPr>
              <a:t>ПДФО</a:t>
            </a:r>
            <a:r>
              <a:rPr lang="ru-RU" sz="2800" dirty="0"/>
              <a:t> </a:t>
            </a:r>
            <a:r>
              <a:rPr lang="ru-RU" sz="2800" dirty="0" err="1"/>
              <a:t>чи</a:t>
            </a:r>
            <a:r>
              <a:rPr lang="ru-RU" sz="2800" dirty="0"/>
              <a:t> </a:t>
            </a:r>
            <a:r>
              <a:rPr lang="ru-RU" sz="2800" dirty="0" err="1">
                <a:hlinkClick r:id="rId3" action="ppaction://hlinkfile"/>
              </a:rPr>
              <a:t>військовим</a:t>
            </a:r>
            <a:r>
              <a:rPr lang="ru-RU" sz="2800" dirty="0">
                <a:hlinkClick r:id="rId3" action="ppaction://hlinkfile"/>
              </a:rPr>
              <a:t> </a:t>
            </a:r>
            <a:r>
              <a:rPr lang="ru-RU" sz="2800" dirty="0" err="1">
                <a:hlinkClick r:id="rId3" action="ppaction://hlinkfile"/>
              </a:rPr>
              <a:t>збором</a:t>
            </a:r>
            <a:r>
              <a:rPr lang="ru-RU" sz="2800" dirty="0"/>
              <a:t> (ВЗ). </a:t>
            </a:r>
            <a:endParaRPr lang="en-US" sz="2800" dirty="0" smtClean="0"/>
          </a:p>
          <a:p>
            <a:r>
              <a:rPr lang="ru-RU" sz="2800" dirty="0" smtClean="0"/>
              <a:t>За </a:t>
            </a:r>
            <a:r>
              <a:rPr lang="ru-RU" sz="2800" dirty="0" err="1"/>
              <a:t>пп</a:t>
            </a:r>
            <a:r>
              <a:rPr lang="ru-RU" sz="2800" dirty="0"/>
              <a:t>. 165.1.14 ПКУ </a:t>
            </a:r>
            <a:r>
              <a:rPr lang="ru-RU" sz="2800" dirty="0" err="1"/>
              <a:t>такі</a:t>
            </a:r>
            <a:r>
              <a:rPr lang="ru-RU" sz="2800" dirty="0"/>
              <a:t> </a:t>
            </a:r>
            <a:r>
              <a:rPr lang="ru-RU" sz="2800" dirty="0" err="1"/>
              <a:t>аліменти</a:t>
            </a:r>
            <a:r>
              <a:rPr lang="ru-RU" sz="2800" dirty="0"/>
              <a:t> не </a:t>
            </a:r>
            <a:r>
              <a:rPr lang="ru-RU" sz="2800" dirty="0" err="1"/>
              <a:t>оподатковуються</a:t>
            </a:r>
            <a:r>
              <a:rPr lang="ru-RU" sz="2800" dirty="0"/>
              <a:t> </a:t>
            </a:r>
            <a:r>
              <a:rPr lang="ru-RU" sz="2800" dirty="0" err="1"/>
              <a:t>незалежно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</a:t>
            </a:r>
            <a:r>
              <a:rPr lang="ru-RU" sz="2800" dirty="0" err="1"/>
              <a:t>їхнього</a:t>
            </a:r>
            <a:r>
              <a:rPr lang="ru-RU" sz="2800" dirty="0"/>
              <a:t> </a:t>
            </a:r>
            <a:r>
              <a:rPr lang="ru-RU" sz="2800" dirty="0" err="1"/>
              <a:t>розміру</a:t>
            </a:r>
            <a:r>
              <a:rPr lang="ru-RU" sz="2800" dirty="0"/>
              <a:t>  (як </a:t>
            </a:r>
            <a:r>
              <a:rPr lang="ru-RU" sz="2800" dirty="0" err="1"/>
              <a:t>обов’язкові</a:t>
            </a:r>
            <a:r>
              <a:rPr lang="ru-RU" sz="2800" dirty="0"/>
              <a:t>, так і </a:t>
            </a:r>
            <a:r>
              <a:rPr lang="ru-RU" sz="2800" dirty="0" err="1"/>
              <a:t>добровільні</a:t>
            </a:r>
            <a:r>
              <a:rPr lang="ru-RU" sz="2800" dirty="0"/>
              <a:t>). </a:t>
            </a:r>
          </a:p>
          <a:p>
            <a:r>
              <a:rPr lang="ru-RU" sz="2800" b="1" dirty="0" err="1"/>
              <a:t>Увага</a:t>
            </a:r>
            <a:r>
              <a:rPr lang="ru-RU" sz="2800" b="1" dirty="0"/>
              <a:t>: </a:t>
            </a:r>
            <a:r>
              <a:rPr lang="ru-RU" sz="2800" dirty="0" err="1"/>
              <a:t>аліменти</a:t>
            </a:r>
            <a:r>
              <a:rPr lang="ru-RU" sz="2800" dirty="0"/>
              <a:t> не </a:t>
            </a:r>
            <a:r>
              <a:rPr lang="ru-RU" sz="2800" dirty="0" err="1"/>
              <a:t>оподатковуються</a:t>
            </a:r>
            <a:r>
              <a:rPr lang="ru-RU" sz="2800" dirty="0" smtClean="0"/>
              <a:t>.</a:t>
            </a:r>
          </a:p>
          <a:p>
            <a:r>
              <a:rPr lang="ru-RU" sz="2800" dirty="0"/>
              <a:t>До </a:t>
            </a:r>
            <a:r>
              <a:rPr lang="ru-RU" sz="2800" dirty="0" err="1"/>
              <a:t>речі</a:t>
            </a:r>
            <a:r>
              <a:rPr lang="ru-RU" sz="2800" dirty="0"/>
              <a:t>, </a:t>
            </a:r>
            <a:r>
              <a:rPr lang="ru-RU" sz="2800" dirty="0" err="1"/>
              <a:t>сплата</a:t>
            </a:r>
            <a:r>
              <a:rPr lang="ru-RU" sz="2800" dirty="0"/>
              <a:t> </a:t>
            </a:r>
            <a:r>
              <a:rPr lang="ru-RU" sz="2800" dirty="0" err="1"/>
              <a:t>аліментів</a:t>
            </a:r>
            <a:r>
              <a:rPr lang="ru-RU" sz="2800" dirty="0"/>
              <a:t> та </a:t>
            </a:r>
            <a:r>
              <a:rPr lang="ru-RU" sz="2800" dirty="0" err="1"/>
              <a:t>розлучення</a:t>
            </a:r>
            <a:r>
              <a:rPr lang="ru-RU" sz="2800" dirty="0"/>
              <a:t> не </a:t>
            </a:r>
            <a:r>
              <a:rPr lang="ru-RU" sz="2800" dirty="0" err="1"/>
              <a:t>позбавляють</a:t>
            </a:r>
            <a:r>
              <a:rPr lang="ru-RU" sz="2800" dirty="0"/>
              <a:t> права на </a:t>
            </a:r>
            <a:r>
              <a:rPr lang="ru-RU" sz="2800" b="1" dirty="0" err="1">
                <a:hlinkClick r:id="rId4" action="ppaction://hlinkfile"/>
              </a:rPr>
              <a:t>податкову</a:t>
            </a:r>
            <a:r>
              <a:rPr lang="ru-RU" sz="2800" b="1" dirty="0">
                <a:hlinkClick r:id="rId4" action="ppaction://hlinkfile"/>
              </a:rPr>
              <a:t> </a:t>
            </a:r>
            <a:r>
              <a:rPr lang="ru-RU" sz="2800" b="1" dirty="0" err="1">
                <a:hlinkClick r:id="rId4" action="ppaction://hlinkfile"/>
              </a:rPr>
              <a:t>соціальну</a:t>
            </a:r>
            <a:r>
              <a:rPr lang="ru-RU" sz="2800" b="1" dirty="0">
                <a:hlinkClick r:id="rId4" action="ppaction://hlinkfile"/>
              </a:rPr>
              <a:t> </a:t>
            </a:r>
            <a:r>
              <a:rPr lang="ru-RU" sz="2800" b="1" dirty="0" err="1">
                <a:hlinkClick r:id="rId4" action="ppaction://hlinkfile"/>
              </a:rPr>
              <a:t>пільгу</a:t>
            </a:r>
            <a:r>
              <a:rPr lang="ru-RU" sz="2800" b="1" dirty="0"/>
              <a:t> </a:t>
            </a:r>
            <a:r>
              <a:rPr lang="ru-RU" sz="2800" dirty="0"/>
              <a:t>«на </a:t>
            </a:r>
            <a:r>
              <a:rPr lang="ru-RU" sz="2800" dirty="0" err="1"/>
              <a:t>дітей</a:t>
            </a:r>
            <a:r>
              <a:rPr lang="ru-RU" sz="2800" dirty="0"/>
              <a:t>» з ПДФО, так як </a:t>
            </a:r>
            <a:r>
              <a:rPr lang="ru-RU" sz="2800" dirty="0" err="1"/>
              <a:t>він</a:t>
            </a:r>
            <a:r>
              <a:rPr lang="ru-RU" sz="2800" dirty="0"/>
              <a:t> </a:t>
            </a:r>
            <a:r>
              <a:rPr lang="ru-RU" sz="2800" dirty="0" err="1"/>
              <a:t>бере</a:t>
            </a:r>
            <a:r>
              <a:rPr lang="ru-RU" sz="2800" dirty="0"/>
              <a:t> участь в </a:t>
            </a:r>
            <a:r>
              <a:rPr lang="ru-RU" sz="2800" dirty="0" err="1"/>
              <a:t>утриманні</a:t>
            </a:r>
            <a:r>
              <a:rPr lang="ru-RU" sz="2800" dirty="0"/>
              <a:t> </a:t>
            </a:r>
            <a:r>
              <a:rPr lang="ru-RU" sz="2800" dirty="0" err="1"/>
              <a:t>дитини</a:t>
            </a:r>
            <a:r>
              <a:rPr lang="ru-RU" sz="2800" dirty="0"/>
              <a:t> (</a:t>
            </a:r>
            <a:r>
              <a:rPr lang="ru-RU" sz="2800" dirty="0" err="1"/>
              <a:t>пп</a:t>
            </a:r>
            <a:r>
              <a:rPr lang="ru-RU" sz="2800" dirty="0"/>
              <a:t>. 169.1.2 ПКУ</a:t>
            </a:r>
            <a:r>
              <a:rPr lang="ru-RU" sz="2800" dirty="0" smtClean="0"/>
              <a:t>).</a:t>
            </a:r>
            <a:endParaRPr lang="ru-RU" sz="28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507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Джерела аліментів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358" y="2636451"/>
            <a:ext cx="6965284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07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01565"/>
          </a:xfrm>
        </p:spPr>
        <p:txBody>
          <a:bodyPr>
            <a:normAutofit/>
          </a:bodyPr>
          <a:lstStyle/>
          <a:p>
            <a:pPr algn="just"/>
            <a:r>
              <a:rPr lang="ru-RU" sz="4000" dirty="0" smtClean="0"/>
              <a:t>Доходи, </a:t>
            </a:r>
            <a:r>
              <a:rPr lang="ru-RU" sz="4000" dirty="0"/>
              <a:t>з </a:t>
            </a:r>
            <a:r>
              <a:rPr lang="ru-RU" sz="4000" dirty="0" err="1"/>
              <a:t>яких</a:t>
            </a:r>
            <a:r>
              <a:rPr lang="ru-RU" sz="4000" dirty="0"/>
              <a:t> треба </a:t>
            </a:r>
            <a:r>
              <a:rPr lang="ru-RU" sz="4000" dirty="0" err="1"/>
              <a:t>утримувати</a:t>
            </a:r>
            <a:r>
              <a:rPr lang="ru-RU" sz="4000" dirty="0"/>
              <a:t> </a:t>
            </a:r>
            <a:r>
              <a:rPr lang="ru-RU" sz="4000" dirty="0" err="1"/>
              <a:t>аліменти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57388"/>
            <a:ext cx="10058400" cy="3911706"/>
          </a:xfrm>
        </p:spPr>
        <p:txBody>
          <a:bodyPr>
            <a:normAutofit fontScale="85000"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dirty="0" err="1" smtClean="0">
                <a:hlinkClick r:id="rId2" action="ppaction://hlinkfile"/>
              </a:rPr>
              <a:t>зарплати</a:t>
            </a:r>
            <a:r>
              <a:rPr lang="ru-RU" dirty="0"/>
              <a:t>,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премій</a:t>
            </a:r>
            <a:r>
              <a:rPr lang="ru-RU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err="1">
                <a:hlinkClick r:id="rId3" action="ppaction://hlinkfile"/>
              </a:rPr>
              <a:t>лікарняних</a:t>
            </a:r>
            <a:r>
              <a:rPr lang="ru-RU" dirty="0"/>
              <a:t> (</a:t>
            </a:r>
            <a:r>
              <a:rPr lang="ru-RU" dirty="0" err="1"/>
              <a:t>допомога</a:t>
            </a:r>
            <a:r>
              <a:rPr lang="ru-RU" dirty="0"/>
              <a:t> з </a:t>
            </a:r>
            <a:r>
              <a:rPr lang="ru-RU" dirty="0" err="1"/>
              <a:t>тимчасової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 </a:t>
            </a:r>
            <a:r>
              <a:rPr lang="ru-RU" dirty="0" err="1"/>
              <a:t>працездатності</a:t>
            </a:r>
            <a:r>
              <a:rPr lang="ru-RU" dirty="0"/>
              <a:t> як за 5 </a:t>
            </a:r>
            <a:r>
              <a:rPr lang="ru-RU" dirty="0" err="1"/>
              <a:t>днів</a:t>
            </a:r>
            <a:r>
              <a:rPr lang="ru-RU" dirty="0"/>
              <a:t>, так і за </a:t>
            </a:r>
            <a:r>
              <a:rPr lang="ru-RU" dirty="0" err="1"/>
              <a:t>рахунок</a:t>
            </a:r>
            <a:r>
              <a:rPr lang="ru-RU" dirty="0"/>
              <a:t> фонду);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err="1"/>
              <a:t>стипендії</a:t>
            </a:r>
            <a:r>
              <a:rPr lang="ru-RU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err="1"/>
              <a:t>авторських</a:t>
            </a:r>
            <a:r>
              <a:rPr lang="ru-RU" dirty="0"/>
              <a:t> </a:t>
            </a:r>
            <a:r>
              <a:rPr lang="ru-RU" dirty="0" err="1"/>
              <a:t>винагород</a:t>
            </a:r>
            <a:r>
              <a:rPr lang="ru-RU" dirty="0"/>
              <a:t> </a:t>
            </a:r>
            <a:r>
              <a:rPr lang="ru-RU" dirty="0" err="1"/>
              <a:t>штатних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</a:t>
            </a:r>
            <a:r>
              <a:rPr lang="ru-RU" dirty="0" err="1"/>
              <a:t>періодичних</a:t>
            </a:r>
            <a:r>
              <a:rPr lang="ru-RU" dirty="0"/>
              <a:t> </a:t>
            </a:r>
            <a:r>
              <a:rPr lang="ru-RU" dirty="0" err="1"/>
              <a:t>видань</a:t>
            </a:r>
            <a:r>
              <a:rPr lang="ru-RU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err="1"/>
              <a:t>компенсація</a:t>
            </a:r>
            <a:r>
              <a:rPr lang="ru-RU" dirty="0"/>
              <a:t> за </a:t>
            </a:r>
            <a:r>
              <a:rPr lang="ru-RU" dirty="0" err="1"/>
              <a:t>невикористану</a:t>
            </a:r>
            <a:r>
              <a:rPr lang="ru-RU" dirty="0"/>
              <a:t> </a:t>
            </a:r>
            <a:r>
              <a:rPr lang="ru-RU" dirty="0" err="1"/>
              <a:t>відпустку</a:t>
            </a:r>
            <a:r>
              <a:rPr lang="ru-RU" dirty="0"/>
              <a:t> при </a:t>
            </a:r>
            <a:r>
              <a:rPr lang="ru-RU" dirty="0" err="1"/>
              <a:t>звільненні</a:t>
            </a:r>
            <a:r>
              <a:rPr lang="ru-RU" dirty="0"/>
              <a:t> (</a:t>
            </a:r>
            <a:r>
              <a:rPr lang="ru-RU" dirty="0" err="1"/>
              <a:t>якщо</a:t>
            </a:r>
            <a:r>
              <a:rPr lang="ru-RU" dirty="0"/>
              <a:t> за </a:t>
            </a:r>
            <a:r>
              <a:rPr lang="ru-RU" b="1" dirty="0"/>
              <a:t>два та </a:t>
            </a:r>
            <a:r>
              <a:rPr lang="ru-RU" b="1" dirty="0" err="1"/>
              <a:t>більше</a:t>
            </a:r>
            <a:r>
              <a:rPr lang="ru-RU" dirty="0"/>
              <a:t> </a:t>
            </a:r>
            <a:r>
              <a:rPr lang="ru-RU" b="1" dirty="0" err="1"/>
              <a:t>років</a:t>
            </a:r>
            <a:r>
              <a:rPr lang="ru-RU" dirty="0"/>
              <a:t>);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доходи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підприємницької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з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грошового </a:t>
            </a:r>
            <a:r>
              <a:rPr lang="ru-RU" dirty="0" err="1"/>
              <a:t>забезпечення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, у </a:t>
            </a:r>
            <a:r>
              <a:rPr lang="ru-RU" dirty="0" err="1"/>
              <a:t>т.ч</a:t>
            </a:r>
            <a:r>
              <a:rPr lang="ru-RU" dirty="0"/>
              <a:t>. </a:t>
            </a:r>
            <a:r>
              <a:rPr lang="ru-RU" b="1" dirty="0" err="1"/>
              <a:t>додаткової</a:t>
            </a:r>
            <a:r>
              <a:rPr lang="ru-RU" b="1" dirty="0"/>
              <a:t> </a:t>
            </a:r>
            <a:r>
              <a:rPr lang="ru-RU" b="1" dirty="0" err="1"/>
              <a:t>винагороди</a:t>
            </a:r>
            <a:r>
              <a:rPr lang="ru-RU" b="1" dirty="0"/>
              <a:t> на </a:t>
            </a:r>
            <a:r>
              <a:rPr lang="ru-RU" b="1" dirty="0" err="1"/>
              <a:t>період</a:t>
            </a:r>
            <a:r>
              <a:rPr lang="ru-RU" b="1" dirty="0"/>
              <a:t> </a:t>
            </a:r>
            <a:r>
              <a:rPr lang="ru-RU" b="1" dirty="0" err="1"/>
              <a:t>воєнного</a:t>
            </a:r>
            <a:r>
              <a:rPr lang="ru-RU" b="1" dirty="0"/>
              <a:t> стану (</a:t>
            </a:r>
            <a:r>
              <a:rPr lang="ru-RU" b="1" dirty="0" err="1"/>
              <a:t>виняток</a:t>
            </a:r>
            <a:r>
              <a:rPr lang="ru-RU" b="1" dirty="0"/>
              <a:t> – </a:t>
            </a:r>
            <a:r>
              <a:rPr lang="ru-RU" b="1" dirty="0" err="1"/>
              <a:t>грошове</a:t>
            </a:r>
            <a:r>
              <a:rPr lang="ru-RU" b="1" dirty="0"/>
              <a:t> </a:t>
            </a:r>
            <a:r>
              <a:rPr lang="ru-RU" b="1" dirty="0" err="1"/>
              <a:t>забезпечення</a:t>
            </a:r>
            <a:r>
              <a:rPr lang="ru-RU" b="1" dirty="0"/>
              <a:t>, яке не </a:t>
            </a:r>
            <a:r>
              <a:rPr lang="ru-RU" b="1" dirty="0" err="1"/>
              <a:t>має</a:t>
            </a:r>
            <a:r>
              <a:rPr lang="ru-RU" b="1" dirty="0"/>
              <a:t> </a:t>
            </a:r>
            <a:r>
              <a:rPr lang="ru-RU" b="1" dirty="0" err="1"/>
              <a:t>постійного</a:t>
            </a:r>
            <a:r>
              <a:rPr lang="ru-RU" b="1" dirty="0"/>
              <a:t> характеру) </a:t>
            </a:r>
            <a:r>
              <a:rPr lang="ru-RU" dirty="0" err="1"/>
              <a:t>військовослужбовців</a:t>
            </a:r>
            <a:r>
              <a:rPr lang="ru-RU" dirty="0"/>
              <a:t> ЗСУ, </a:t>
            </a:r>
            <a:r>
              <a:rPr lang="ru-RU" dirty="0" err="1"/>
              <a:t>інших</a:t>
            </a:r>
            <a:r>
              <a:rPr lang="ru-RU" dirty="0"/>
              <a:t> законно </a:t>
            </a:r>
            <a:r>
              <a:rPr lang="ru-RU" dirty="0" err="1"/>
              <a:t>утворених</a:t>
            </a:r>
            <a:r>
              <a:rPr lang="ru-RU" dirty="0"/>
              <a:t> </a:t>
            </a:r>
            <a:r>
              <a:rPr lang="ru-RU" dirty="0" err="1"/>
              <a:t>військових</a:t>
            </a:r>
            <a:r>
              <a:rPr lang="ru-RU" dirty="0"/>
              <a:t> </a:t>
            </a:r>
            <a:r>
              <a:rPr lang="ru-RU" dirty="0" err="1"/>
              <a:t>формувань</a:t>
            </a:r>
            <a:r>
              <a:rPr lang="ru-RU" dirty="0"/>
              <a:t> </a:t>
            </a:r>
            <a:r>
              <a:rPr lang="ru-RU" dirty="0" err="1"/>
              <a:t>Держспецзвʼязку</a:t>
            </a:r>
            <a:r>
              <a:rPr lang="ru-RU" dirty="0"/>
              <a:t>, </a:t>
            </a:r>
            <a:r>
              <a:rPr lang="ru-RU" dirty="0" err="1"/>
              <a:t>Держприкордонслужби</a:t>
            </a:r>
            <a:r>
              <a:rPr lang="ru-RU" dirty="0"/>
              <a:t>, </a:t>
            </a:r>
            <a:r>
              <a:rPr lang="ru-RU" dirty="0" err="1"/>
              <a:t>поліцейських</a:t>
            </a:r>
            <a:r>
              <a:rPr lang="ru-RU" dirty="0"/>
              <a:t>, </a:t>
            </a:r>
            <a:r>
              <a:rPr lang="ru-RU" dirty="0" err="1"/>
              <a:t>осіб</a:t>
            </a:r>
            <a:r>
              <a:rPr lang="ru-RU" dirty="0"/>
              <a:t> рядового і </a:t>
            </a:r>
            <a:r>
              <a:rPr lang="ru-RU" dirty="0" err="1"/>
              <a:t>начальницького</a:t>
            </a:r>
            <a:r>
              <a:rPr lang="ru-RU" dirty="0"/>
              <a:t> складу </a:t>
            </a:r>
            <a:r>
              <a:rPr lang="ru-RU" dirty="0" err="1"/>
              <a:t>органів</a:t>
            </a:r>
            <a:r>
              <a:rPr lang="ru-RU" dirty="0"/>
              <a:t> і </a:t>
            </a:r>
            <a:r>
              <a:rPr lang="ru-RU" dirty="0" err="1"/>
              <a:t>підрозділів</a:t>
            </a:r>
            <a:r>
              <a:rPr lang="ru-RU" dirty="0"/>
              <a:t> </a:t>
            </a:r>
            <a:r>
              <a:rPr lang="ru-RU" dirty="0" err="1"/>
              <a:t>внутрішніх</a:t>
            </a:r>
            <a:r>
              <a:rPr lang="ru-RU" dirty="0"/>
              <a:t> справ, </a:t>
            </a:r>
            <a:r>
              <a:rPr lang="ru-RU" dirty="0" err="1"/>
              <a:t>Національного</a:t>
            </a:r>
            <a:r>
              <a:rPr lang="ru-RU" dirty="0"/>
              <a:t> </a:t>
            </a:r>
            <a:r>
              <a:rPr lang="ru-RU" dirty="0" err="1"/>
              <a:t>антикорупційного</a:t>
            </a:r>
            <a:r>
              <a:rPr lang="ru-RU" dirty="0"/>
              <a:t> бюро, </a:t>
            </a:r>
            <a:r>
              <a:rPr lang="ru-RU" dirty="0" err="1"/>
              <a:t>Держбюро</a:t>
            </a:r>
            <a:r>
              <a:rPr lang="ru-RU" dirty="0"/>
              <a:t> </a:t>
            </a:r>
            <a:r>
              <a:rPr lang="ru-RU" dirty="0" err="1"/>
              <a:t>розслідувань</a:t>
            </a:r>
            <a:r>
              <a:rPr lang="ru-RU" dirty="0"/>
              <a:t>, БЕБ, </a:t>
            </a:r>
            <a:r>
              <a:rPr lang="ru-RU" dirty="0" err="1"/>
              <a:t>служби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та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кримінально-виконавчої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, </a:t>
            </a:r>
            <a:r>
              <a:rPr lang="ru-RU" dirty="0" err="1"/>
              <a:t>співробітників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</a:t>
            </a:r>
            <a:r>
              <a:rPr lang="ru-RU" dirty="0" err="1"/>
              <a:t>судової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(уточнений п. 8 </a:t>
            </a:r>
            <a:r>
              <a:rPr lang="ru-RU" dirty="0" err="1"/>
              <a:t>Переліку</a:t>
            </a:r>
            <a:r>
              <a:rPr lang="ru-RU" dirty="0"/>
              <a:t> № 146, </a:t>
            </a:r>
            <a:r>
              <a:rPr lang="ru-RU" dirty="0">
                <a:hlinkClick r:id="rId4"/>
              </a:rPr>
              <a:t>постанова </a:t>
            </a:r>
            <a:r>
              <a:rPr lang="ru-RU" dirty="0" err="1">
                <a:hlinkClick r:id="rId4"/>
              </a:rPr>
              <a:t>Кабміну</a:t>
            </a:r>
            <a:r>
              <a:rPr lang="ru-RU" dirty="0">
                <a:hlinkClick r:id="rId4"/>
              </a:rPr>
              <a:t> </a:t>
            </a:r>
            <a:r>
              <a:rPr lang="ru-RU" dirty="0" err="1">
                <a:hlinkClick r:id="rId4"/>
              </a:rPr>
              <a:t>від</a:t>
            </a:r>
            <a:r>
              <a:rPr lang="ru-RU" dirty="0">
                <a:hlinkClick r:id="rId4"/>
              </a:rPr>
              <a:t> 11.11.2022 р. № 1263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162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27885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/>
              <a:t>Аліменти</a:t>
            </a:r>
            <a:r>
              <a:rPr lang="ru-RU" sz="2800" dirty="0"/>
              <a:t> </a:t>
            </a:r>
            <a:r>
              <a:rPr lang="ru-RU" sz="2800" b="1" dirty="0"/>
              <a:t>не </a:t>
            </a:r>
            <a:r>
              <a:rPr lang="ru-RU" sz="2800" b="1" dirty="0" err="1"/>
              <a:t>утримуються</a:t>
            </a:r>
            <a:r>
              <a:rPr lang="ru-RU" sz="2800" dirty="0"/>
              <a:t> </a:t>
            </a:r>
            <a:r>
              <a:rPr lang="ru-RU" sz="2800" dirty="0" smtClean="0"/>
              <a:t>з: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28824"/>
            <a:ext cx="10058400" cy="3840269"/>
          </a:xfrm>
        </p:spPr>
        <p:txBody>
          <a:bodyPr>
            <a:normAutofit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dirty="0" err="1" smtClean="0"/>
              <a:t>вихідної</a:t>
            </a:r>
            <a:r>
              <a:rPr lang="ru-RU" dirty="0" smtClean="0"/>
              <a:t> </a:t>
            </a:r>
            <a:r>
              <a:rPr lang="ru-RU" dirty="0" err="1"/>
              <a:t>допомоги</a:t>
            </a:r>
            <a:r>
              <a:rPr lang="ru-RU" dirty="0"/>
              <a:t> при </a:t>
            </a:r>
            <a:r>
              <a:rPr lang="ru-RU" dirty="0" err="1"/>
              <a:t>звільненні</a:t>
            </a:r>
            <a:r>
              <a:rPr lang="ru-RU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err="1"/>
              <a:t>неоподатковуваних</a:t>
            </a:r>
            <a:r>
              <a:rPr lang="ru-RU" dirty="0"/>
              <a:t> </a:t>
            </a:r>
            <a:r>
              <a:rPr lang="ru-RU" dirty="0" err="1"/>
              <a:t>сум</a:t>
            </a:r>
            <a:r>
              <a:rPr lang="ru-RU" dirty="0"/>
              <a:t> </a:t>
            </a:r>
            <a:r>
              <a:rPr lang="ru-RU" dirty="0" err="1"/>
              <a:t>матеріальної</a:t>
            </a:r>
            <a:r>
              <a:rPr lang="ru-RU" dirty="0"/>
              <a:t> 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/>
              <a:t>3760 </a:t>
            </a:r>
            <a:r>
              <a:rPr lang="ru-RU" dirty="0" err="1"/>
              <a:t>грн</a:t>
            </a:r>
            <a:r>
              <a:rPr lang="ru-RU" dirty="0"/>
              <a:t> – у 2023 </a:t>
            </a:r>
            <a:r>
              <a:rPr lang="ru-RU" dirty="0" err="1" smtClean="0"/>
              <a:t>році</a:t>
            </a:r>
            <a:r>
              <a:rPr lang="ru-RU" dirty="0" smtClean="0"/>
              <a:t>, 4240 </a:t>
            </a:r>
            <a:r>
              <a:rPr lang="ru-RU" dirty="0" err="1" smtClean="0"/>
              <a:t>грн</a:t>
            </a:r>
            <a:r>
              <a:rPr lang="ru-RU" dirty="0" smtClean="0"/>
              <a:t> – у 2024 </a:t>
            </a:r>
            <a:r>
              <a:rPr lang="ru-RU" dirty="0" err="1" smtClean="0"/>
              <a:t>році</a:t>
            </a:r>
            <a:r>
              <a:rPr lang="ru-RU" dirty="0" smtClean="0"/>
              <a:t>);</a:t>
            </a:r>
            <a:endParaRPr lang="ru-RU" dirty="0"/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err="1"/>
              <a:t>декретних</a:t>
            </a:r>
            <a:r>
              <a:rPr lang="ru-RU" dirty="0"/>
              <a:t> (</a:t>
            </a:r>
            <a:r>
              <a:rPr lang="ru-RU" dirty="0" err="1"/>
              <a:t>допомога</a:t>
            </a:r>
            <a:r>
              <a:rPr lang="ru-RU" dirty="0"/>
              <a:t> по </a:t>
            </a:r>
            <a:r>
              <a:rPr lang="ru-RU" dirty="0" err="1"/>
              <a:t>вагітності</a:t>
            </a:r>
            <a:r>
              <a:rPr lang="ru-RU" dirty="0"/>
              <a:t> й пологам, </a:t>
            </a:r>
            <a:r>
              <a:rPr lang="ru-RU" dirty="0" err="1"/>
              <a:t>допомога</a:t>
            </a:r>
            <a:r>
              <a:rPr lang="ru-RU" dirty="0"/>
              <a:t> по догляду за </a:t>
            </a:r>
            <a:r>
              <a:rPr lang="ru-RU" dirty="0" err="1"/>
              <a:t>дитиною</a:t>
            </a:r>
            <a:r>
              <a:rPr lang="ru-RU" dirty="0"/>
              <a:t> до </a:t>
            </a:r>
            <a:r>
              <a:rPr lang="ru-RU" dirty="0" err="1"/>
              <a:t>досягнення</a:t>
            </a:r>
            <a:r>
              <a:rPr lang="ru-RU" dirty="0"/>
              <a:t> 3-річного </a:t>
            </a:r>
            <a:r>
              <a:rPr lang="ru-RU" dirty="0" err="1"/>
              <a:t>віку</a:t>
            </a:r>
            <a:r>
              <a:rPr lang="ru-RU" dirty="0"/>
              <a:t>);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err="1"/>
              <a:t>лікарняних</a:t>
            </a:r>
            <a:r>
              <a:rPr lang="ru-RU" dirty="0"/>
              <a:t> 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по </a:t>
            </a:r>
            <a:r>
              <a:rPr lang="ru-RU" dirty="0" err="1"/>
              <a:t>тимчасовій</a:t>
            </a:r>
            <a:r>
              <a:rPr lang="ru-RU" dirty="0"/>
              <a:t> </a:t>
            </a:r>
            <a:r>
              <a:rPr lang="ru-RU" dirty="0" err="1"/>
              <a:t>непрацездатності</a:t>
            </a:r>
            <a:r>
              <a:rPr lang="ru-RU" dirty="0"/>
              <a:t> по догляду за хворою </a:t>
            </a:r>
            <a:r>
              <a:rPr lang="ru-RU" dirty="0" err="1"/>
              <a:t>дитиною</a:t>
            </a:r>
            <a:r>
              <a:rPr lang="ru-RU" dirty="0"/>
              <a:t> </a:t>
            </a:r>
            <a:r>
              <a:rPr lang="ru-RU" dirty="0" err="1"/>
              <a:t>віком</a:t>
            </a:r>
            <a:r>
              <a:rPr lang="ru-RU" dirty="0"/>
              <a:t> до 14 </a:t>
            </a:r>
            <a:r>
              <a:rPr lang="ru-RU" dirty="0" err="1"/>
              <a:t>років</a:t>
            </a:r>
            <a:r>
              <a:rPr lang="ru-RU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err="1"/>
              <a:t>компенсації</a:t>
            </a:r>
            <a:r>
              <a:rPr lang="ru-RU" dirty="0"/>
              <a:t> за </a:t>
            </a:r>
            <a:r>
              <a:rPr lang="ru-RU" dirty="0" err="1"/>
              <a:t>невикористану</a:t>
            </a:r>
            <a:r>
              <a:rPr lang="ru-RU" dirty="0"/>
              <a:t> </a:t>
            </a:r>
            <a:r>
              <a:rPr lang="ru-RU" dirty="0" err="1"/>
              <a:t>відпустку</a:t>
            </a:r>
            <a:r>
              <a:rPr lang="ru-RU" dirty="0"/>
              <a:t> за </a:t>
            </a:r>
            <a:r>
              <a:rPr lang="ru-RU" b="1" dirty="0"/>
              <a:t>один </a:t>
            </a:r>
            <a:r>
              <a:rPr lang="ru-RU" b="1" dirty="0" err="1"/>
              <a:t>рік</a:t>
            </a:r>
            <a:r>
              <a:rPr lang="ru-RU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err="1"/>
              <a:t>допомоги</a:t>
            </a:r>
            <a:r>
              <a:rPr lang="ru-RU" dirty="0"/>
              <a:t> на </a:t>
            </a:r>
            <a:r>
              <a:rPr lang="ru-RU" dirty="0" err="1"/>
              <a:t>лікування</a:t>
            </a:r>
            <a:r>
              <a:rPr lang="ru-RU" dirty="0"/>
              <a:t>, </a:t>
            </a:r>
            <a:r>
              <a:rPr lang="ru-RU" dirty="0" err="1"/>
              <a:t>допомоги</a:t>
            </a:r>
            <a:r>
              <a:rPr lang="ru-RU" dirty="0"/>
              <a:t> на </a:t>
            </a:r>
            <a:r>
              <a:rPr lang="ru-RU" dirty="0" err="1"/>
              <a:t>поховання</a:t>
            </a:r>
            <a:r>
              <a:rPr lang="ru-RU" dirty="0"/>
              <a:t>,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малозабезпеченим</a:t>
            </a:r>
            <a:r>
              <a:rPr lang="ru-RU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 грошового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військовослужбовців</a:t>
            </a:r>
            <a:r>
              <a:rPr lang="ru-RU" dirty="0"/>
              <a:t>, яке не носить </a:t>
            </a:r>
            <a:r>
              <a:rPr lang="ru-RU" dirty="0" err="1"/>
              <a:t>постійного</a:t>
            </a:r>
            <a:r>
              <a:rPr lang="ru-RU" dirty="0"/>
              <a:t> характеру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080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70747"/>
          </a:xfrm>
        </p:spPr>
        <p:txBody>
          <a:bodyPr>
            <a:normAutofit/>
          </a:bodyPr>
          <a:lstStyle/>
          <a:p>
            <a:r>
              <a:rPr lang="ru-RU" sz="3600" dirty="0" err="1" smtClean="0"/>
              <a:t>Утримання</a:t>
            </a:r>
            <a:r>
              <a:rPr lang="ru-RU" sz="3600" dirty="0" smtClean="0"/>
              <a:t> </a:t>
            </a:r>
            <a:r>
              <a:rPr lang="ru-RU" sz="3600" dirty="0" err="1"/>
              <a:t>аліментів</a:t>
            </a:r>
            <a:r>
              <a:rPr lang="ru-RU" sz="3600" dirty="0"/>
              <a:t> з </a:t>
            </a:r>
            <a:r>
              <a:rPr lang="ru-RU" sz="3600" dirty="0" err="1"/>
              <a:t>лікарняних</a:t>
            </a:r>
            <a:endParaRPr lang="uk-UA" sz="36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аліментів</a:t>
            </a:r>
            <a:r>
              <a:rPr lang="ru-RU" dirty="0"/>
              <a:t> з </a:t>
            </a:r>
            <a:r>
              <a:rPr lang="ru-RU" dirty="0" err="1"/>
              <a:t>лікарняних</a:t>
            </a:r>
            <a:r>
              <a:rPr lang="ru-RU" dirty="0"/>
              <a:t>, то тут </a:t>
            </a:r>
            <a:r>
              <a:rPr lang="ru-RU" dirty="0" err="1"/>
              <a:t>існує</a:t>
            </a:r>
            <a:r>
              <a:rPr lang="ru-RU" dirty="0"/>
              <a:t> одна проблема: 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спецрахунку</a:t>
            </a:r>
            <a:r>
              <a:rPr lang="ru-RU" dirty="0"/>
              <a:t>, на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надійшли</a:t>
            </a:r>
            <a:r>
              <a:rPr lang="ru-RU" dirty="0"/>
              <a:t> </a:t>
            </a:r>
            <a:r>
              <a:rPr lang="ru-RU" dirty="0" err="1"/>
              <a:t>лікарняні</a:t>
            </a:r>
            <a:r>
              <a:rPr lang="ru-RU" dirty="0"/>
              <a:t>, не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на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виплата</a:t>
            </a:r>
            <a:r>
              <a:rPr lang="ru-RU" dirty="0"/>
              <a:t> </a:t>
            </a:r>
            <a:r>
              <a:rPr lang="ru-RU" dirty="0" err="1"/>
              <a:t>лікарняних</a:t>
            </a:r>
            <a:r>
              <a:rPr lang="ru-RU" dirty="0"/>
              <a:t> та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пов’язаних</a:t>
            </a:r>
            <a:r>
              <a:rPr lang="ru-RU" dirty="0"/>
              <a:t> з ними ПДФО, ВЗ та ЄСВ. </a:t>
            </a:r>
            <a:r>
              <a:rPr lang="ru-RU" dirty="0" err="1"/>
              <a:t>Тобто</a:t>
            </a:r>
            <a:r>
              <a:rPr lang="ru-RU" dirty="0"/>
              <a:t> не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спецрахунку</a:t>
            </a:r>
            <a:r>
              <a:rPr lang="ru-RU" dirty="0"/>
              <a:t> </a:t>
            </a:r>
            <a:r>
              <a:rPr lang="ru-RU" dirty="0" err="1"/>
              <a:t>напряму</a:t>
            </a:r>
            <a:r>
              <a:rPr lang="ru-RU" dirty="0"/>
              <a:t> </a:t>
            </a:r>
            <a:r>
              <a:rPr lang="ru-RU" dirty="0" err="1"/>
              <a:t>сплатити</a:t>
            </a:r>
            <a:r>
              <a:rPr lang="ru-RU" dirty="0"/>
              <a:t> з </a:t>
            </a:r>
            <a:r>
              <a:rPr lang="ru-RU" dirty="0" err="1"/>
              <a:t>лікарняних</a:t>
            </a:r>
            <a:r>
              <a:rPr lang="ru-RU" dirty="0"/>
              <a:t> </a:t>
            </a:r>
            <a:r>
              <a:rPr lang="ru-RU" dirty="0" err="1"/>
              <a:t>аліменти</a:t>
            </a:r>
            <a:r>
              <a:rPr lang="ru-RU" dirty="0"/>
              <a:t>.</a:t>
            </a:r>
          </a:p>
          <a:p>
            <a:r>
              <a:rPr lang="ru-RU" dirty="0"/>
              <a:t>У такому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рекомендуємо</a:t>
            </a:r>
            <a:r>
              <a:rPr lang="ru-RU" dirty="0"/>
              <a:t> </a:t>
            </a:r>
            <a:r>
              <a:rPr lang="ru-RU" dirty="0" err="1"/>
              <a:t>використати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:</a:t>
            </a:r>
          </a:p>
          <a:p>
            <a:r>
              <a:rPr lang="ru-RU" dirty="0" err="1"/>
              <a:t>утримати</a:t>
            </a:r>
            <a:r>
              <a:rPr lang="ru-RU" dirty="0"/>
              <a:t> </a:t>
            </a:r>
            <a:r>
              <a:rPr lang="ru-RU" dirty="0" err="1"/>
              <a:t>аліменти</a:t>
            </a:r>
            <a:r>
              <a:rPr lang="ru-RU" dirty="0"/>
              <a:t> з </a:t>
            </a:r>
            <a:r>
              <a:rPr lang="ru-RU" dirty="0" err="1"/>
              <a:t>заробітної</a:t>
            </a:r>
            <a:r>
              <a:rPr lang="ru-RU" dirty="0"/>
              <a:t> плати за </a:t>
            </a:r>
            <a:r>
              <a:rPr lang="ru-RU" dirty="0" err="1"/>
              <a:t>місяць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вистачає</a:t>
            </a:r>
            <a:r>
              <a:rPr lang="ru-RU" dirty="0"/>
              <a:t>;</a:t>
            </a:r>
          </a:p>
          <a:p>
            <a:r>
              <a:rPr lang="ru-RU" dirty="0" err="1"/>
              <a:t>домовитися</a:t>
            </a:r>
            <a:r>
              <a:rPr lang="ru-RU" dirty="0"/>
              <a:t> з </a:t>
            </a:r>
            <a:r>
              <a:rPr lang="ru-RU" dirty="0" err="1"/>
              <a:t>працівником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вніс</a:t>
            </a:r>
            <a:r>
              <a:rPr lang="ru-RU" dirty="0"/>
              <a:t> </a:t>
            </a:r>
            <a:r>
              <a:rPr lang="ru-RU" dirty="0" err="1"/>
              <a:t>аліменти</a:t>
            </a:r>
            <a:r>
              <a:rPr lang="ru-RU" dirty="0"/>
              <a:t> у </a:t>
            </a:r>
            <a:r>
              <a:rPr lang="ru-RU" dirty="0" err="1"/>
              <a:t>касу</a:t>
            </a:r>
            <a:r>
              <a:rPr lang="ru-RU" dirty="0"/>
              <a:t>/на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готівкою</a:t>
            </a:r>
            <a:r>
              <a:rPr lang="ru-RU" dirty="0"/>
              <a:t>, а </a:t>
            </a:r>
            <a:r>
              <a:rPr lang="ru-RU" dirty="0" err="1"/>
              <a:t>потім</a:t>
            </a:r>
            <a:r>
              <a:rPr lang="ru-RU" dirty="0"/>
              <a:t> уже </a:t>
            </a:r>
            <a:r>
              <a:rPr lang="ru-RU" dirty="0" err="1"/>
              <a:t>перерахувати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;</a:t>
            </a:r>
          </a:p>
          <a:p>
            <a:r>
              <a:rPr lang="ru-RU" dirty="0" err="1"/>
              <a:t>показати</a:t>
            </a:r>
            <a:r>
              <a:rPr lang="ru-RU" dirty="0"/>
              <a:t> борг по </a:t>
            </a:r>
            <a:r>
              <a:rPr lang="ru-RU" dirty="0" err="1"/>
              <a:t>аліментах</a:t>
            </a:r>
            <a:r>
              <a:rPr lang="ru-RU" dirty="0"/>
              <a:t> у </a:t>
            </a:r>
            <a:r>
              <a:rPr lang="ru-RU" dirty="0" err="1"/>
              <a:t>звіті</a:t>
            </a:r>
            <a:r>
              <a:rPr lang="ru-RU" dirty="0"/>
              <a:t> по </a:t>
            </a:r>
            <a:r>
              <a:rPr lang="ru-RU" dirty="0" err="1"/>
              <a:t>аліментах</a:t>
            </a:r>
            <a:r>
              <a:rPr lang="ru-RU" dirty="0"/>
              <a:t> та </a:t>
            </a:r>
            <a:r>
              <a:rPr lang="ru-RU" dirty="0" err="1"/>
              <a:t>утримати</a:t>
            </a:r>
            <a:r>
              <a:rPr lang="ru-RU" dirty="0"/>
              <a:t>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у </a:t>
            </a:r>
            <a:r>
              <a:rPr lang="ru-RU" dirty="0" err="1"/>
              <a:t>наступному</a:t>
            </a:r>
            <a:r>
              <a:rPr lang="ru-RU" dirty="0"/>
              <a:t> </a:t>
            </a:r>
            <a:r>
              <a:rPr lang="ru-RU" dirty="0" err="1"/>
              <a:t>місяці</a:t>
            </a:r>
            <a:r>
              <a:rPr lang="ru-RU" dirty="0"/>
              <a:t> (</a:t>
            </a:r>
            <a:r>
              <a:rPr lang="ru-RU" dirty="0" err="1"/>
              <a:t>однак</a:t>
            </a:r>
            <a:r>
              <a:rPr lang="ru-RU" dirty="0"/>
              <a:t> будьте </a:t>
            </a:r>
            <a:r>
              <a:rPr lang="ru-RU" dirty="0" err="1"/>
              <a:t>обережними</a:t>
            </a:r>
            <a:r>
              <a:rPr lang="ru-RU" dirty="0"/>
              <a:t> з </a:t>
            </a:r>
            <a:r>
              <a:rPr lang="ru-RU" dirty="0" err="1"/>
              <a:t>обмеженнями</a:t>
            </a:r>
            <a:r>
              <a:rPr lang="ru-RU" dirty="0"/>
              <a:t>,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утримувати</a:t>
            </a:r>
            <a:r>
              <a:rPr lang="ru-RU" dirty="0"/>
              <a:t> </a:t>
            </a:r>
            <a:r>
              <a:rPr lang="ru-RU" dirty="0" err="1"/>
              <a:t>доведеться</a:t>
            </a:r>
            <a:r>
              <a:rPr lang="ru-RU" dirty="0"/>
              <a:t> </a:t>
            </a:r>
            <a:r>
              <a:rPr lang="ru-RU" dirty="0" err="1"/>
              <a:t>аліменти</a:t>
            </a:r>
            <a:r>
              <a:rPr lang="ru-RU" dirty="0"/>
              <a:t> </a:t>
            </a:r>
            <a:r>
              <a:rPr lang="ru-RU" dirty="0" err="1"/>
              <a:t>одразу</a:t>
            </a:r>
            <a:r>
              <a:rPr lang="ru-RU" dirty="0"/>
              <a:t> за 2 </a:t>
            </a:r>
            <a:r>
              <a:rPr lang="ru-RU" dirty="0" err="1"/>
              <a:t>місяці</a:t>
            </a:r>
            <a:r>
              <a:rPr lang="ru-RU" dirty="0"/>
              <a:t>). </a:t>
            </a:r>
            <a:r>
              <a:rPr lang="ru-RU" dirty="0" err="1"/>
              <a:t>Звичайно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попередити</a:t>
            </a:r>
            <a:r>
              <a:rPr lang="ru-RU" dirty="0"/>
              <a:t> </a:t>
            </a:r>
            <a:r>
              <a:rPr lang="ru-RU" dirty="0" err="1"/>
              <a:t>працівника</a:t>
            </a:r>
            <a:r>
              <a:rPr lang="ru-RU" dirty="0"/>
              <a:t> – </a:t>
            </a:r>
            <a:r>
              <a:rPr lang="ru-RU" dirty="0" err="1"/>
              <a:t>можливо</a:t>
            </a:r>
            <a:r>
              <a:rPr lang="ru-RU" dirty="0"/>
              <a:t>,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другий</a:t>
            </a:r>
            <a:r>
              <a:rPr lang="ru-RU" dirty="0"/>
              <a:t> </a:t>
            </a:r>
            <a:r>
              <a:rPr lang="ru-RU" dirty="0" err="1"/>
              <a:t>варіант</a:t>
            </a:r>
            <a:r>
              <a:rPr lang="ru-RU" dirty="0"/>
              <a:t> – </a:t>
            </a:r>
            <a:r>
              <a:rPr lang="ru-RU" dirty="0" err="1"/>
              <a:t>готівкою</a:t>
            </a:r>
            <a:r>
              <a:rPr lang="ru-RU" dirty="0"/>
              <a:t>.</a:t>
            </a:r>
          </a:p>
          <a:p>
            <a:r>
              <a:rPr lang="ru-RU" b="1" dirty="0" err="1"/>
              <a:t>Увага</a:t>
            </a:r>
            <a:r>
              <a:rPr lang="ru-RU" b="1" dirty="0"/>
              <a:t>: </a:t>
            </a:r>
            <a:r>
              <a:rPr lang="ru-RU" dirty="0"/>
              <a:t>з </a:t>
            </a:r>
            <a:r>
              <a:rPr lang="ru-RU" dirty="0" err="1"/>
              <a:t>лікарняних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утримуємо</a:t>
            </a:r>
            <a:r>
              <a:rPr lang="ru-RU" dirty="0"/>
              <a:t> </a:t>
            </a:r>
            <a:r>
              <a:rPr lang="ru-RU" dirty="0" err="1"/>
              <a:t>аліменти</a:t>
            </a:r>
            <a:r>
              <a:rPr lang="ru-RU" dirty="0"/>
              <a:t>, але НЕ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спецрахунку</a:t>
            </a:r>
            <a:r>
              <a:rPr lang="ru-RU" dirty="0"/>
              <a:t> </a:t>
            </a:r>
            <a:r>
              <a:rPr lang="ru-RU" dirty="0" smtClean="0"/>
              <a:t>(!).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97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400904"/>
            <a:ext cx="10058400" cy="1157186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Як </a:t>
            </a:r>
            <a:r>
              <a:rPr lang="ru-RU" sz="4000" b="1" dirty="0"/>
              <a:t>правильно </a:t>
            </a:r>
            <a:r>
              <a:rPr lang="ru-RU" sz="4000" b="1" dirty="0" err="1"/>
              <a:t>утримати</a:t>
            </a:r>
            <a:r>
              <a:rPr lang="ru-RU" sz="4000" b="1" dirty="0"/>
              <a:t> </a:t>
            </a:r>
            <a:r>
              <a:rPr lang="ru-RU" sz="4000" b="1" dirty="0" err="1"/>
              <a:t>аліменти</a:t>
            </a:r>
            <a:r>
              <a:rPr lang="ru-RU" sz="4000" b="1" dirty="0"/>
              <a:t> </a:t>
            </a:r>
            <a:r>
              <a:rPr lang="ru-RU" sz="4000" b="1" dirty="0" err="1"/>
              <a:t>із</a:t>
            </a:r>
            <a:r>
              <a:rPr lang="ru-RU" sz="4000" b="1" dirty="0"/>
              <a:t> </a:t>
            </a:r>
            <a:r>
              <a:rPr lang="ru-RU" sz="4000" b="1" dirty="0" err="1"/>
              <a:t>заробітної</a:t>
            </a:r>
            <a:r>
              <a:rPr lang="ru-RU" sz="4000" b="1" dirty="0"/>
              <a:t> плати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85950"/>
            <a:ext cx="10058400" cy="3983144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 smtClean="0"/>
              <a:t>Аліменти</a:t>
            </a:r>
            <a:r>
              <a:rPr lang="ru-RU" dirty="0" smtClean="0"/>
              <a:t> </a:t>
            </a:r>
            <a:r>
              <a:rPr lang="ru-RU" dirty="0" err="1"/>
              <a:t>утримуйте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чистої</a:t>
            </a:r>
            <a:r>
              <a:rPr lang="ru-RU" dirty="0"/>
              <a:t> </a:t>
            </a:r>
            <a:r>
              <a:rPr lang="ru-RU" dirty="0" err="1"/>
              <a:t>заробітної</a:t>
            </a:r>
            <a:r>
              <a:rPr lang="ru-RU" dirty="0"/>
              <a:t> плати </a:t>
            </a:r>
            <a:r>
              <a:rPr lang="ru-RU" dirty="0" err="1"/>
              <a:t>працівника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того, як </a:t>
            </a:r>
            <a:r>
              <a:rPr lang="ru-RU" dirty="0" err="1"/>
              <a:t>вирахували</a:t>
            </a:r>
            <a:r>
              <a:rPr lang="ru-RU" dirty="0"/>
              <a:t> з </a:t>
            </a:r>
            <a:r>
              <a:rPr lang="ru-RU" dirty="0" err="1"/>
              <a:t>неї</a:t>
            </a:r>
            <a:r>
              <a:rPr lang="ru-RU" dirty="0"/>
              <a:t>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ПДФО;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err="1"/>
              <a:t>військовий</a:t>
            </a:r>
            <a:r>
              <a:rPr lang="ru-RU" dirty="0"/>
              <a:t> </a:t>
            </a:r>
            <a:r>
              <a:rPr lang="ru-RU" dirty="0" err="1"/>
              <a:t>збір</a:t>
            </a:r>
            <a:r>
              <a:rPr lang="ru-RU" dirty="0"/>
              <a:t>.</a:t>
            </a:r>
          </a:p>
          <a:p>
            <a:r>
              <a:rPr lang="ru-RU" b="1" dirty="0" err="1"/>
              <a:t>Увага</a:t>
            </a:r>
            <a:r>
              <a:rPr lang="ru-RU" dirty="0"/>
              <a:t>: </a:t>
            </a:r>
            <a:r>
              <a:rPr lang="ru-RU" dirty="0" err="1">
                <a:hlinkClick r:id="rId2" action="ppaction://hlinkfile"/>
              </a:rPr>
              <a:t>під</a:t>
            </a:r>
            <a:r>
              <a:rPr lang="ru-RU" dirty="0">
                <a:hlinkClick r:id="rId2" action="ppaction://hlinkfile"/>
              </a:rPr>
              <a:t> час </a:t>
            </a:r>
            <a:r>
              <a:rPr lang="ru-RU" dirty="0" err="1">
                <a:hlinkClick r:id="rId2" action="ppaction://hlinkfile"/>
              </a:rPr>
              <a:t>виплати</a:t>
            </a:r>
            <a:r>
              <a:rPr lang="ru-RU" dirty="0">
                <a:hlinkClick r:id="rId2" action="ppaction://hlinkfile"/>
              </a:rPr>
              <a:t> </a:t>
            </a:r>
            <a:r>
              <a:rPr lang="ru-RU" dirty="0" err="1">
                <a:hlinkClick r:id="rId2" action="ppaction://hlinkfile"/>
              </a:rPr>
              <a:t>працівникові</a:t>
            </a:r>
            <a:r>
              <a:rPr lang="ru-RU" dirty="0">
                <a:hlinkClick r:id="rId2" action="ppaction://hlinkfile"/>
              </a:rPr>
              <a:t> авансу </a:t>
            </a:r>
            <a:r>
              <a:rPr lang="ru-RU" dirty="0" err="1">
                <a:hlinkClick r:id="rId2" action="ppaction://hlinkfile"/>
              </a:rPr>
              <a:t>аліментів</a:t>
            </a:r>
            <a:r>
              <a:rPr lang="ru-RU" dirty="0">
                <a:hlinkClick r:id="rId2" action="ppaction://hlinkfile"/>
              </a:rPr>
              <a:t> </a:t>
            </a:r>
            <a:r>
              <a:rPr lang="ru-RU" dirty="0" err="1">
                <a:hlinkClick r:id="rId2" action="ppaction://hlinkfile"/>
              </a:rPr>
              <a:t>краще</a:t>
            </a:r>
            <a:r>
              <a:rPr lang="ru-RU" dirty="0">
                <a:hlinkClick r:id="rId2" action="ppaction://hlinkfile"/>
              </a:rPr>
              <a:t> не </a:t>
            </a:r>
            <a:r>
              <a:rPr lang="ru-RU" dirty="0" err="1">
                <a:hlinkClick r:id="rId2" action="ppaction://hlinkfile"/>
              </a:rPr>
              <a:t>утримуйте</a:t>
            </a:r>
            <a:r>
              <a:rPr lang="ru-RU" dirty="0" smtClean="0"/>
              <a:t>.</a:t>
            </a:r>
          </a:p>
          <a:p>
            <a:r>
              <a:rPr lang="ru-RU" dirty="0" err="1"/>
              <a:t>Аліменти</a:t>
            </a:r>
            <a:r>
              <a:rPr lang="ru-RU" dirty="0"/>
              <a:t>, як правило, </a:t>
            </a:r>
            <a:r>
              <a:rPr lang="ru-RU" dirty="0" err="1"/>
              <a:t>утримуються</a:t>
            </a:r>
            <a:r>
              <a:rPr lang="ru-RU" dirty="0"/>
              <a:t> з </a:t>
            </a:r>
            <a:r>
              <a:rPr lang="ru-RU" dirty="0" err="1"/>
              <a:t>зарплати</a:t>
            </a:r>
            <a:r>
              <a:rPr lang="ru-RU" dirty="0"/>
              <a:t> за другу половину </a:t>
            </a:r>
            <a:r>
              <a:rPr lang="ru-RU" dirty="0" err="1"/>
              <a:t>місяця</a:t>
            </a:r>
            <a:r>
              <a:rPr lang="ru-RU" dirty="0"/>
              <a:t>, а не з авансу, так як: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err="1"/>
              <a:t>лише</a:t>
            </a:r>
            <a:r>
              <a:rPr lang="ru-RU" dirty="0"/>
              <a:t> в </a:t>
            </a:r>
            <a:r>
              <a:rPr lang="ru-RU" dirty="0" err="1"/>
              <a:t>кінці</a:t>
            </a:r>
            <a:r>
              <a:rPr lang="ru-RU" dirty="0"/>
              <a:t> </a:t>
            </a:r>
            <a:r>
              <a:rPr lang="ru-RU" dirty="0" err="1"/>
              <a:t>місяця</a:t>
            </a:r>
            <a:r>
              <a:rPr lang="ru-RU" dirty="0"/>
              <a:t> </a:t>
            </a:r>
            <a:r>
              <a:rPr lang="ru-RU" dirty="0" err="1"/>
              <a:t>відома</a:t>
            </a:r>
            <a:r>
              <a:rPr lang="ru-RU" dirty="0"/>
              <a:t> сума доходу </a:t>
            </a:r>
            <a:r>
              <a:rPr lang="ru-RU" dirty="0" err="1"/>
              <a:t>працівника</a:t>
            </a:r>
            <a:r>
              <a:rPr lang="ru-RU" dirty="0"/>
              <a:t> за </a:t>
            </a:r>
            <a:r>
              <a:rPr lang="ru-RU" dirty="0" err="1"/>
              <a:t>місяць</a:t>
            </a:r>
            <a:r>
              <a:rPr lang="ru-RU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при </a:t>
            </a:r>
            <a:r>
              <a:rPr lang="ru-RU" dirty="0" err="1"/>
              <a:t>застосуванні</a:t>
            </a:r>
            <a:r>
              <a:rPr lang="ru-RU" dirty="0"/>
              <a:t> ПСП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виході</a:t>
            </a:r>
            <a:r>
              <a:rPr lang="ru-RU" dirty="0"/>
              <a:t> </a:t>
            </a:r>
            <a:r>
              <a:rPr lang="ru-RU" dirty="0" err="1"/>
              <a:t>працівника</a:t>
            </a:r>
            <a:r>
              <a:rPr lang="ru-RU" dirty="0"/>
              <a:t> у </a:t>
            </a:r>
            <a:r>
              <a:rPr lang="ru-RU" dirty="0" err="1"/>
              <a:t>відпустку</a:t>
            </a:r>
            <a:r>
              <a:rPr lang="ru-RU" dirty="0"/>
              <a:t> за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надмірне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аліментів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за авансу.</a:t>
            </a:r>
          </a:p>
          <a:p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законодавчих</a:t>
            </a:r>
            <a:r>
              <a:rPr lang="ru-RU" dirty="0"/>
              <a:t> </a:t>
            </a:r>
            <a:r>
              <a:rPr lang="ru-RU" dirty="0" err="1"/>
              <a:t>заборон</a:t>
            </a:r>
            <a:r>
              <a:rPr lang="ru-RU" dirty="0"/>
              <a:t> на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аліментів</a:t>
            </a:r>
            <a:r>
              <a:rPr lang="ru-RU" dirty="0"/>
              <a:t> за авансу </a:t>
            </a:r>
            <a:r>
              <a:rPr lang="ru-RU" dirty="0" err="1"/>
              <a:t>немає</a:t>
            </a:r>
            <a:r>
              <a:rPr lang="ru-RU" dirty="0"/>
              <a:t>, тому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b="1" dirty="0" err="1"/>
              <a:t>можна</a:t>
            </a:r>
            <a:r>
              <a:rPr lang="ru-RU" b="1" dirty="0"/>
              <a:t>, але </a:t>
            </a:r>
            <a:r>
              <a:rPr lang="ru-RU" b="1" dirty="0" err="1"/>
              <a:t>небажано</a:t>
            </a:r>
            <a:r>
              <a:rPr lang="ru-RU" b="1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05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НОРМАТИВНА БАЗА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213810"/>
            <a:ext cx="10058400" cy="3655283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>
                <a:solidFill>
                  <a:schemeClr val="tx1"/>
                </a:solidFill>
                <a:hlinkClick r:id="rId2"/>
              </a:rPr>
              <a:t>Сімейний</a:t>
            </a:r>
            <a:r>
              <a:rPr lang="ru-RU" sz="2400" dirty="0">
                <a:solidFill>
                  <a:schemeClr val="tx1"/>
                </a:solidFill>
                <a:hlinkClick r:id="rId2"/>
              </a:rPr>
              <a:t> кодекс </a:t>
            </a:r>
            <a:r>
              <a:rPr lang="ru-RU" sz="2400" dirty="0" err="1">
                <a:solidFill>
                  <a:schemeClr val="tx1"/>
                </a:solidFill>
                <a:hlinkClick r:id="rId2"/>
              </a:rPr>
              <a:t>України</a:t>
            </a:r>
            <a:r>
              <a:rPr lang="ru-RU" sz="2400" dirty="0">
                <a:solidFill>
                  <a:schemeClr val="tx1"/>
                </a:solidFill>
              </a:rPr>
              <a:t> (</a:t>
            </a:r>
            <a:r>
              <a:rPr lang="ru-RU" sz="2400" dirty="0" err="1">
                <a:solidFill>
                  <a:schemeClr val="tx1"/>
                </a:solidFill>
              </a:rPr>
              <a:t>далі</a:t>
            </a:r>
            <a:r>
              <a:rPr lang="ru-RU" sz="2400" dirty="0">
                <a:solidFill>
                  <a:schemeClr val="tx1"/>
                </a:solidFill>
              </a:rPr>
              <a:t> – СКУ</a:t>
            </a:r>
            <a:r>
              <a:rPr lang="ru-RU" sz="2400" dirty="0" smtClean="0">
                <a:solidFill>
                  <a:schemeClr val="tx1"/>
                </a:solidFill>
              </a:rPr>
              <a:t>);</a:t>
            </a:r>
            <a:endParaRPr lang="ru-RU" sz="2400" dirty="0">
              <a:solidFill>
                <a:schemeClr val="tx1"/>
              </a:solidFill>
            </a:endParaRPr>
          </a:p>
          <a:p>
            <a:pPr algn="just"/>
            <a:r>
              <a:rPr lang="ru-RU" sz="2400" dirty="0">
                <a:solidFill>
                  <a:schemeClr val="tx1"/>
                </a:solidFill>
                <a:hlinkClick r:id="rId3"/>
              </a:rPr>
              <a:t>Закон «Про </a:t>
            </a:r>
            <a:r>
              <a:rPr lang="ru-RU" sz="2400" dirty="0" err="1">
                <a:solidFill>
                  <a:schemeClr val="tx1"/>
                </a:solidFill>
                <a:hlinkClick r:id="rId3"/>
              </a:rPr>
              <a:t>виконавче</a:t>
            </a:r>
            <a:r>
              <a:rPr lang="ru-RU" sz="2400" dirty="0">
                <a:solidFill>
                  <a:schemeClr val="tx1"/>
                </a:solidFill>
                <a:hlinkClick r:id="rId3"/>
              </a:rPr>
              <a:t> </a:t>
            </a:r>
            <a:r>
              <a:rPr lang="ru-RU" sz="2400" dirty="0" err="1">
                <a:solidFill>
                  <a:schemeClr val="tx1"/>
                </a:solidFill>
                <a:hlinkClick r:id="rId3"/>
              </a:rPr>
              <a:t>провадження</a:t>
            </a:r>
            <a:r>
              <a:rPr lang="ru-RU" sz="2400" dirty="0">
                <a:solidFill>
                  <a:schemeClr val="tx1"/>
                </a:solidFill>
                <a:hlinkClick r:id="rId3"/>
              </a:rPr>
              <a:t>» </a:t>
            </a:r>
            <a:r>
              <a:rPr lang="ru-RU" sz="2400" dirty="0" err="1">
                <a:solidFill>
                  <a:schemeClr val="tx1"/>
                </a:solidFill>
                <a:hlinkClick r:id="rId3"/>
              </a:rPr>
              <a:t>від</a:t>
            </a:r>
            <a:r>
              <a:rPr lang="ru-RU" sz="2400" dirty="0">
                <a:solidFill>
                  <a:schemeClr val="tx1"/>
                </a:solidFill>
                <a:hlinkClick r:id="rId3"/>
              </a:rPr>
              <a:t> 02.06.2016 р. № 1404</a:t>
            </a:r>
            <a:r>
              <a:rPr lang="ru-RU" sz="2400" dirty="0">
                <a:solidFill>
                  <a:schemeClr val="tx1"/>
                </a:solidFill>
              </a:rPr>
              <a:t> (</a:t>
            </a:r>
            <a:r>
              <a:rPr lang="ru-RU" sz="2400" dirty="0" err="1">
                <a:solidFill>
                  <a:schemeClr val="tx1"/>
                </a:solidFill>
              </a:rPr>
              <a:t>далі</a:t>
            </a:r>
            <a:r>
              <a:rPr lang="ru-RU" sz="2400" dirty="0">
                <a:solidFill>
                  <a:schemeClr val="tx1"/>
                </a:solidFill>
              </a:rPr>
              <a:t> – Закон № 1404);</a:t>
            </a:r>
          </a:p>
          <a:p>
            <a:pPr algn="just"/>
            <a:r>
              <a:rPr lang="ru-RU" sz="2400" dirty="0" err="1">
                <a:solidFill>
                  <a:schemeClr val="tx1"/>
                </a:solidFill>
                <a:hlinkClick r:id="rId4"/>
              </a:rPr>
              <a:t>Перелік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видів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доходів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,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які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враховуються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визначенні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розміру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аліментів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 на одного з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подружжя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,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дітей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,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батьків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,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інших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осіб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, постанова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Кабміну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від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 26.02.1993 р. № 146</a:t>
            </a:r>
            <a:r>
              <a:rPr lang="ru-RU" sz="2400" dirty="0">
                <a:solidFill>
                  <a:schemeClr val="tx1"/>
                </a:solidFill>
              </a:rPr>
              <a:t> (</a:t>
            </a:r>
            <a:r>
              <a:rPr lang="ru-RU" sz="2400" dirty="0" err="1">
                <a:solidFill>
                  <a:schemeClr val="tx1"/>
                </a:solidFill>
              </a:rPr>
              <a:t>далі</a:t>
            </a:r>
            <a:r>
              <a:rPr lang="ru-RU" sz="2400" dirty="0">
                <a:solidFill>
                  <a:schemeClr val="tx1"/>
                </a:solidFill>
              </a:rPr>
              <a:t> – </a:t>
            </a:r>
            <a:r>
              <a:rPr lang="ru-RU" sz="2400" dirty="0" err="1">
                <a:solidFill>
                  <a:schemeClr val="tx1"/>
                </a:solidFill>
              </a:rPr>
              <a:t>Перелік</a:t>
            </a:r>
            <a:r>
              <a:rPr lang="ru-RU" sz="2400" dirty="0">
                <a:solidFill>
                  <a:schemeClr val="tx1"/>
                </a:solidFill>
              </a:rPr>
              <a:t> № 146);</a:t>
            </a:r>
          </a:p>
          <a:p>
            <a:pPr algn="just"/>
            <a:r>
              <a:rPr lang="ru-RU" sz="2400" dirty="0" err="1">
                <a:solidFill>
                  <a:schemeClr val="tx1"/>
                </a:solidFill>
                <a:hlinkClick r:id="rId4"/>
              </a:rPr>
              <a:t>Інструкція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організації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примусового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виконання</a:t>
            </a:r>
            <a:r>
              <a:rPr lang="ru-RU" sz="2400" dirty="0">
                <a:solidFill>
                  <a:schemeClr val="tx1"/>
                </a:solidFill>
                <a:hlinkClick r:id="rId4"/>
              </a:rPr>
              <a:t> </a:t>
            </a:r>
            <a:r>
              <a:rPr lang="ru-RU" sz="2400" dirty="0" err="1">
                <a:solidFill>
                  <a:schemeClr val="tx1"/>
                </a:solidFill>
                <a:hlinkClick r:id="rId4"/>
              </a:rPr>
              <a:t>рішень</a:t>
            </a:r>
            <a:r>
              <a:rPr lang="ru-RU" sz="2400" dirty="0">
                <a:solidFill>
                  <a:schemeClr val="tx1"/>
                </a:solidFill>
              </a:rPr>
              <a:t>, наказ </a:t>
            </a:r>
            <a:r>
              <a:rPr lang="ru-RU" sz="2400" dirty="0" err="1">
                <a:solidFill>
                  <a:schemeClr val="tx1"/>
                </a:solidFill>
              </a:rPr>
              <a:t>Мін’юсту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від</a:t>
            </a:r>
            <a:r>
              <a:rPr lang="ru-RU" sz="2400" dirty="0">
                <a:solidFill>
                  <a:schemeClr val="tx1"/>
                </a:solidFill>
              </a:rPr>
              <a:t> 02.04.2012 р. № 512/5 (</a:t>
            </a:r>
            <a:r>
              <a:rPr lang="ru-RU" sz="2400" dirty="0" err="1">
                <a:solidFill>
                  <a:schemeClr val="tx1"/>
                </a:solidFill>
              </a:rPr>
              <a:t>далі</a:t>
            </a:r>
            <a:r>
              <a:rPr lang="ru-RU" sz="2400" dirty="0">
                <a:solidFill>
                  <a:schemeClr val="tx1"/>
                </a:solidFill>
              </a:rPr>
              <a:t> – </a:t>
            </a:r>
            <a:r>
              <a:rPr lang="ru-RU" sz="2400" dirty="0" err="1">
                <a:solidFill>
                  <a:schemeClr val="tx1"/>
                </a:solidFill>
              </a:rPr>
              <a:t>Інструкція</a:t>
            </a:r>
            <a:r>
              <a:rPr lang="ru-RU" sz="2400" dirty="0">
                <a:solidFill>
                  <a:schemeClr val="tx1"/>
                </a:solidFill>
              </a:rPr>
              <a:t> № 512/5).</a:t>
            </a:r>
          </a:p>
        </p:txBody>
      </p:sp>
    </p:spTree>
    <p:extLst>
      <p:ext uri="{BB962C8B-B14F-4D97-AF65-F5344CB8AC3E}">
        <p14:creationId xmlns:p14="http://schemas.microsoft.com/office/powerpoint/2010/main" val="180569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утримуються</a:t>
            </a:r>
            <a:r>
              <a:rPr lang="ru-RU" dirty="0"/>
              <a:t> </a:t>
            </a:r>
            <a:r>
              <a:rPr lang="ru-RU" dirty="0" err="1"/>
              <a:t>аліменти</a:t>
            </a:r>
            <a:r>
              <a:rPr lang="ru-RU" dirty="0"/>
              <a:t> </a:t>
            </a:r>
            <a:r>
              <a:rPr lang="ru-RU" dirty="0" smtClean="0"/>
              <a:t>на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і </a:t>
            </a:r>
            <a:r>
              <a:rPr lang="ru-RU" dirty="0" err="1"/>
              <a:t>більше</a:t>
            </a:r>
            <a:r>
              <a:rPr lang="ru-RU" dirty="0"/>
              <a:t>,  і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 </a:t>
            </a:r>
            <a:r>
              <a:rPr lang="ru-RU" dirty="0" err="1"/>
              <a:t>бракує</a:t>
            </a:r>
            <a:r>
              <a:rPr lang="ru-RU" dirty="0"/>
              <a:t>, то </a:t>
            </a:r>
            <a:r>
              <a:rPr lang="ru-RU" dirty="0" err="1"/>
              <a:t>тоді</a:t>
            </a:r>
            <a:r>
              <a:rPr lang="ru-RU" dirty="0"/>
              <a:t> </a:t>
            </a:r>
            <a:r>
              <a:rPr lang="ru-RU" dirty="0" err="1"/>
              <a:t>утримувати</a:t>
            </a:r>
            <a:r>
              <a:rPr lang="ru-RU" dirty="0"/>
              <a:t> </a:t>
            </a:r>
            <a:r>
              <a:rPr lang="ru-RU" dirty="0" err="1"/>
              <a:t>аліменти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пропорційно</a:t>
            </a:r>
            <a:r>
              <a:rPr lang="ru-RU" dirty="0"/>
              <a:t> </a:t>
            </a:r>
            <a:r>
              <a:rPr lang="ru-RU" dirty="0" err="1"/>
              <a:t>сумі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кожному з </a:t>
            </a:r>
            <a:r>
              <a:rPr lang="ru-RU" dirty="0" err="1"/>
              <a:t>отримувачів</a:t>
            </a:r>
            <a:r>
              <a:rPr lang="ru-RU" dirty="0"/>
              <a:t> (ч. 2 ст. 46 Закону № 1404).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, але </a:t>
            </a:r>
            <a:r>
              <a:rPr lang="ru-RU" dirty="0" err="1"/>
              <a:t>менше</a:t>
            </a:r>
            <a:r>
              <a:rPr lang="ru-RU" dirty="0"/>
              <a:t>.</a:t>
            </a:r>
          </a:p>
          <a:p>
            <a:r>
              <a:rPr lang="ru-RU" b="1" dirty="0" err="1"/>
              <a:t>Увага</a:t>
            </a:r>
            <a:r>
              <a:rPr lang="ru-RU" dirty="0"/>
              <a:t>: при </a:t>
            </a:r>
            <a:r>
              <a:rPr lang="ru-RU" dirty="0" err="1"/>
              <a:t>утриманні</a:t>
            </a:r>
            <a:r>
              <a:rPr lang="ru-RU" dirty="0"/>
              <a:t> </a:t>
            </a:r>
            <a:r>
              <a:rPr lang="ru-RU" dirty="0" err="1"/>
              <a:t>аліментів</a:t>
            </a:r>
            <a:r>
              <a:rPr lang="ru-RU" dirty="0"/>
              <a:t> </a:t>
            </a:r>
            <a:r>
              <a:rPr lang="ru-RU" dirty="0" err="1"/>
              <a:t>щоразу</a:t>
            </a:r>
            <a:r>
              <a:rPr lang="ru-RU" dirty="0"/>
              <a:t> </a:t>
            </a:r>
            <a:r>
              <a:rPr lang="ru-RU" dirty="0" err="1"/>
              <a:t>слідкуємо</a:t>
            </a:r>
            <a:r>
              <a:rPr lang="ru-RU" dirty="0"/>
              <a:t>, </a:t>
            </a:r>
            <a:r>
              <a:rPr lang="ru-RU" dirty="0" err="1"/>
              <a:t>аби</a:t>
            </a:r>
            <a:r>
              <a:rPr lang="ru-RU" dirty="0"/>
              <a:t> не </a:t>
            </a:r>
            <a:r>
              <a:rPr lang="ru-RU" dirty="0" err="1"/>
              <a:t>вийти</a:t>
            </a:r>
            <a:r>
              <a:rPr lang="ru-RU" dirty="0"/>
              <a:t> за </a:t>
            </a:r>
            <a:r>
              <a:rPr lang="ru-RU" dirty="0" err="1"/>
              <a:t>обмеження</a:t>
            </a:r>
            <a:r>
              <a:rPr lang="ru-RU" dirty="0"/>
              <a:t> по </a:t>
            </a:r>
            <a:r>
              <a:rPr lang="ru-RU" dirty="0" err="1"/>
              <a:t>сумі</a:t>
            </a:r>
            <a:r>
              <a:rPr lang="ru-RU" dirty="0"/>
              <a:t> </a:t>
            </a:r>
            <a:r>
              <a:rPr lang="ru-RU" dirty="0" err="1"/>
              <a:t>утримань</a:t>
            </a:r>
            <a:r>
              <a:rPr lang="ru-RU" dirty="0"/>
              <a:t> з </a:t>
            </a:r>
            <a:r>
              <a:rPr lang="ru-RU" dirty="0" err="1"/>
              <a:t>зарплати</a:t>
            </a:r>
            <a:r>
              <a:rPr lang="ru-RU" dirty="0"/>
              <a:t> за </a:t>
            </a:r>
            <a:r>
              <a:rPr lang="ru-RU" dirty="0" err="1"/>
              <a:t>КЗпП</a:t>
            </a:r>
            <a:r>
              <a:rPr lang="ru-RU" dirty="0"/>
              <a:t>.</a:t>
            </a:r>
          </a:p>
          <a:p>
            <a:r>
              <a:rPr lang="ru-RU" dirty="0" err="1"/>
              <a:t>Однак</a:t>
            </a:r>
            <a:r>
              <a:rPr lang="ru-RU" dirty="0"/>
              <a:t> при </a:t>
            </a:r>
            <a:r>
              <a:rPr lang="ru-RU" dirty="0" err="1"/>
              <a:t>утриманні</a:t>
            </a:r>
            <a:r>
              <a:rPr lang="ru-RU" dirty="0"/>
              <a:t> </a:t>
            </a:r>
            <a:r>
              <a:rPr lang="ru-RU" dirty="0" err="1"/>
              <a:t>аліментів</a:t>
            </a:r>
            <a:r>
              <a:rPr lang="ru-RU" dirty="0"/>
              <a:t> не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виходили</a:t>
            </a:r>
            <a:r>
              <a:rPr lang="ru-RU" dirty="0"/>
              <a:t> за </a:t>
            </a:r>
            <a:r>
              <a:rPr lang="ru-RU" dirty="0" err="1"/>
              <a:t>обмеження</a:t>
            </a:r>
            <a:r>
              <a:rPr lang="ru-RU" dirty="0"/>
              <a:t> – </a:t>
            </a: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b="1" dirty="0" err="1"/>
              <a:t>усіх</a:t>
            </a:r>
            <a:r>
              <a:rPr lang="ru-RU" b="1" dirty="0"/>
              <a:t> </a:t>
            </a:r>
            <a:r>
              <a:rPr lang="ru-RU" b="1" dirty="0" err="1"/>
              <a:t>утримань</a:t>
            </a:r>
            <a:r>
              <a:rPr lang="ru-RU" dirty="0"/>
              <a:t> при </a:t>
            </a:r>
            <a:r>
              <a:rPr lang="ru-RU" dirty="0" err="1"/>
              <a:t>кожній</a:t>
            </a:r>
            <a:r>
              <a:rPr lang="ru-RU" dirty="0"/>
              <a:t> </a:t>
            </a:r>
            <a:r>
              <a:rPr lang="ru-RU" dirty="0" err="1"/>
              <a:t>виплаті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 при </a:t>
            </a:r>
            <a:r>
              <a:rPr lang="ru-RU" dirty="0" err="1"/>
              <a:t>стягненні</a:t>
            </a:r>
            <a:r>
              <a:rPr lang="ru-RU" dirty="0"/>
              <a:t> </a:t>
            </a:r>
            <a:r>
              <a:rPr lang="ru-RU" dirty="0" err="1"/>
              <a:t>аліментів</a:t>
            </a:r>
            <a:r>
              <a:rPr lang="ru-RU" dirty="0"/>
              <a:t> на </a:t>
            </a:r>
            <a:r>
              <a:rPr lang="ru-RU" b="1" dirty="0" err="1"/>
              <a:t>неповнолітніх</a:t>
            </a:r>
            <a:r>
              <a:rPr lang="ru-RU" b="1" dirty="0"/>
              <a:t> </a:t>
            </a:r>
            <a:r>
              <a:rPr lang="ru-RU" b="1" dirty="0" err="1"/>
              <a:t>дітей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</a:t>
            </a:r>
            <a:r>
              <a:rPr lang="ru-RU" b="1" dirty="0"/>
              <a:t>70 %</a:t>
            </a:r>
            <a:r>
              <a:rPr lang="ru-RU" dirty="0"/>
              <a:t> (</a:t>
            </a:r>
            <a:r>
              <a:rPr lang="ru-RU" dirty="0" err="1"/>
              <a:t>абз</a:t>
            </a:r>
            <a:r>
              <a:rPr lang="ru-RU" dirty="0"/>
              <a:t>. 3 ст. 128 </a:t>
            </a:r>
            <a:r>
              <a:rPr lang="ru-RU" dirty="0" err="1"/>
              <a:t>КЗпП</a:t>
            </a:r>
            <a:r>
              <a:rPr lang="ru-RU" dirty="0"/>
              <a:t>, ст. 70 </a:t>
            </a:r>
            <a:r>
              <a:rPr lang="ru-RU" dirty="0">
                <a:hlinkClick r:id="rId2"/>
              </a:rPr>
              <a:t>Закону №1404</a:t>
            </a:r>
            <a:r>
              <a:rPr lang="ru-RU" dirty="0"/>
              <a:t>), а на </a:t>
            </a:r>
            <a:r>
              <a:rPr lang="ru-RU" dirty="0" err="1"/>
              <a:t>повнолітніх</a:t>
            </a:r>
            <a:r>
              <a:rPr lang="ru-RU" dirty="0"/>
              <a:t> – 50% (</a:t>
            </a:r>
            <a:r>
              <a:rPr lang="ru-RU" dirty="0" err="1"/>
              <a:t>абз</a:t>
            </a:r>
            <a:r>
              <a:rPr lang="ru-RU" dirty="0"/>
              <a:t>. 2 ст. 128 </a:t>
            </a:r>
            <a:r>
              <a:rPr lang="ru-RU" dirty="0" err="1">
                <a:hlinkClick r:id="rId3"/>
              </a:rPr>
              <a:t>КЗпП</a:t>
            </a:r>
            <a:r>
              <a:rPr lang="ru-RU" dirty="0"/>
              <a:t>).  Особливо </a:t>
            </a:r>
            <a:r>
              <a:rPr lang="ru-RU" dirty="0" err="1"/>
              <a:t>обережним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бути, </a:t>
            </a:r>
            <a:r>
              <a:rPr lang="ru-RU" dirty="0" err="1"/>
              <a:t>якщо</a:t>
            </a:r>
            <a:r>
              <a:rPr lang="ru-RU" dirty="0"/>
              <a:t> є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, </a:t>
            </a:r>
            <a:r>
              <a:rPr lang="ru-RU" dirty="0" err="1"/>
              <a:t>окрім</a:t>
            </a:r>
            <a:r>
              <a:rPr lang="ru-RU" dirty="0"/>
              <a:t> </a:t>
            </a:r>
            <a:r>
              <a:rPr lang="ru-RU" dirty="0" err="1"/>
              <a:t>аліментів</a:t>
            </a:r>
            <a:r>
              <a:rPr lang="ru-RU" dirty="0"/>
              <a:t>. Даний </a:t>
            </a:r>
            <a:r>
              <a:rPr lang="ru-RU" dirty="0" err="1"/>
              <a:t>відсоток</a:t>
            </a:r>
            <a:r>
              <a:rPr lang="ru-RU" dirty="0"/>
              <a:t> (50%/70%) </a:t>
            </a:r>
            <a:r>
              <a:rPr lang="ru-RU" dirty="0" err="1"/>
              <a:t>розраховується</a:t>
            </a:r>
            <a:r>
              <a:rPr lang="ru-RU" dirty="0"/>
              <a:t> з </a:t>
            </a:r>
            <a:r>
              <a:rPr lang="ru-RU" dirty="0" err="1"/>
              <a:t>чистої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за </a:t>
            </a:r>
            <a:r>
              <a:rPr lang="ru-RU" dirty="0" err="1"/>
              <a:t>мінусом</a:t>
            </a:r>
            <a:r>
              <a:rPr lang="ru-RU" dirty="0"/>
              <a:t> ПДФО та ВЗ. </a:t>
            </a:r>
            <a:r>
              <a:rPr lang="ru-RU" dirty="0" err="1"/>
              <a:t>Якщо</a:t>
            </a:r>
            <a:r>
              <a:rPr lang="ru-RU" dirty="0"/>
              <a:t> з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 не </a:t>
            </a:r>
            <a:r>
              <a:rPr lang="ru-RU" dirty="0" err="1"/>
              <a:t>вистачає</a:t>
            </a:r>
            <a:r>
              <a:rPr lang="ru-RU" dirty="0"/>
              <a:t>, то </a:t>
            </a:r>
            <a:r>
              <a:rPr lang="ru-RU" dirty="0" err="1"/>
              <a:t>нараховується</a:t>
            </a:r>
            <a:r>
              <a:rPr lang="ru-RU" dirty="0"/>
              <a:t> борг по </a:t>
            </a:r>
            <a:r>
              <a:rPr lang="ru-RU" dirty="0" err="1"/>
              <a:t>аліментах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737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tx1"/>
                </a:solidFill>
              </a:rPr>
              <a:t>Бухгалтерський облік аліментів</a:t>
            </a:r>
            <a:endParaRPr lang="uk-UA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Базою </a:t>
            </a:r>
            <a:r>
              <a:rPr lang="ru-RU" dirty="0" err="1"/>
              <a:t>нарахування</a:t>
            </a:r>
            <a:r>
              <a:rPr lang="ru-RU" dirty="0"/>
              <a:t> </a:t>
            </a:r>
            <a:r>
              <a:rPr lang="ru-RU" dirty="0" err="1"/>
              <a:t>аліментів</a:t>
            </a:r>
            <a:r>
              <a:rPr lang="ru-RU" dirty="0"/>
              <a:t> є сума </a:t>
            </a:r>
            <a:r>
              <a:rPr lang="ru-RU" dirty="0" err="1"/>
              <a:t>зарплати</a:t>
            </a:r>
            <a:r>
              <a:rPr lang="ru-RU" dirty="0"/>
              <a:t> за </a:t>
            </a:r>
            <a:r>
              <a:rPr lang="ru-RU" dirty="0" err="1"/>
              <a:t>мінусом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і </a:t>
            </a:r>
            <a:r>
              <a:rPr lang="ru-RU" dirty="0" err="1"/>
              <a:t>зборів</a:t>
            </a:r>
            <a:r>
              <a:rPr lang="ru-RU" dirty="0"/>
              <a:t>. Таким чином,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аліменти</a:t>
            </a:r>
            <a:r>
              <a:rPr lang="ru-RU" dirty="0"/>
              <a:t> не </a:t>
            </a:r>
            <a:r>
              <a:rPr lang="ru-RU" dirty="0" err="1"/>
              <a:t>фіксовані</a:t>
            </a:r>
            <a:r>
              <a:rPr lang="ru-RU" dirty="0"/>
              <a:t>, а </a:t>
            </a:r>
            <a:r>
              <a:rPr lang="ru-RU" dirty="0" err="1"/>
              <a:t>встановлені</a:t>
            </a:r>
            <a:r>
              <a:rPr lang="ru-RU" dirty="0"/>
              <a:t> як % </a:t>
            </a:r>
            <a:r>
              <a:rPr lang="ru-RU" dirty="0" err="1"/>
              <a:t>від</a:t>
            </a:r>
            <a:r>
              <a:rPr lang="ru-RU" dirty="0"/>
              <a:t> доходу </a:t>
            </a:r>
            <a:r>
              <a:rPr lang="ru-RU" dirty="0" err="1"/>
              <a:t>працівника</a:t>
            </a:r>
            <a:r>
              <a:rPr lang="ru-RU" dirty="0"/>
              <a:t>, то  вони </a:t>
            </a:r>
            <a:r>
              <a:rPr lang="ru-RU" dirty="0" err="1"/>
              <a:t>розраховуються</a:t>
            </a:r>
            <a:r>
              <a:rPr lang="ru-RU" dirty="0"/>
              <a:t> за формулою:</a:t>
            </a:r>
          </a:p>
          <a:p>
            <a:r>
              <a:rPr lang="ru-RU" b="1" dirty="0" err="1"/>
              <a:t>Аліменти</a:t>
            </a:r>
            <a:r>
              <a:rPr lang="ru-RU" b="1" dirty="0"/>
              <a:t> = (Зарплата та </a:t>
            </a:r>
            <a:r>
              <a:rPr lang="ru-RU" b="1" dirty="0" err="1"/>
              <a:t>прирівняні</a:t>
            </a:r>
            <a:r>
              <a:rPr lang="ru-RU" b="1" dirty="0"/>
              <a:t> доходи – ПДФО – </a:t>
            </a:r>
            <a:r>
              <a:rPr lang="ru-RU" b="1" dirty="0" err="1"/>
              <a:t>Військовий</a:t>
            </a:r>
            <a:r>
              <a:rPr lang="ru-RU" b="1" dirty="0"/>
              <a:t> </a:t>
            </a:r>
            <a:r>
              <a:rPr lang="ru-RU" b="1" dirty="0" err="1"/>
              <a:t>збір</a:t>
            </a:r>
            <a:r>
              <a:rPr lang="ru-RU" b="1" dirty="0"/>
              <a:t>) × % </a:t>
            </a:r>
            <a:r>
              <a:rPr lang="ru-RU" b="1" dirty="0" err="1" smtClean="0"/>
              <a:t>аліментів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426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tx1"/>
                </a:solidFill>
              </a:rPr>
              <a:t>Бухгалтерський облік аліментів</a:t>
            </a:r>
            <a:endParaRPr lang="uk-UA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поштові</a:t>
            </a:r>
            <a:r>
              <a:rPr lang="ru-RU" dirty="0"/>
              <a:t> (</a:t>
            </a:r>
            <a:r>
              <a:rPr lang="ru-RU" dirty="0" err="1"/>
              <a:t>банківські</a:t>
            </a:r>
            <a:r>
              <a:rPr lang="ru-RU" dirty="0"/>
              <a:t>) </a:t>
            </a:r>
            <a:r>
              <a:rPr lang="ru-RU" dirty="0" err="1"/>
              <a:t>витрати</a:t>
            </a:r>
            <a:r>
              <a:rPr lang="ru-RU" dirty="0"/>
              <a:t> </a:t>
            </a:r>
            <a:r>
              <a:rPr lang="ru-RU" dirty="0" err="1"/>
              <a:t>оплачує</a:t>
            </a:r>
            <a:r>
              <a:rPr lang="ru-RU" dirty="0"/>
              <a:t> </a:t>
            </a:r>
            <a:r>
              <a:rPr lang="ru-RU" dirty="0" err="1"/>
              <a:t>платник</a:t>
            </a:r>
            <a:r>
              <a:rPr lang="ru-RU" dirty="0"/>
              <a:t> </a:t>
            </a:r>
            <a:r>
              <a:rPr lang="ru-RU" dirty="0" err="1"/>
              <a:t>аліментів</a:t>
            </a:r>
            <a:r>
              <a:rPr lang="ru-RU" dirty="0"/>
              <a:t>,  </a:t>
            </a:r>
            <a:r>
              <a:rPr lang="ru-RU" dirty="0" err="1"/>
              <a:t>тобто</a:t>
            </a:r>
            <a:r>
              <a:rPr lang="ru-RU" dirty="0"/>
              <a:t> бухгалтер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стягувати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з </a:t>
            </a:r>
            <a:r>
              <a:rPr lang="ru-RU" dirty="0" err="1"/>
              <a:t>нього</a:t>
            </a:r>
            <a:r>
              <a:rPr lang="ru-RU" dirty="0"/>
              <a:t> на оплату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поштового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грошей.</a:t>
            </a:r>
          </a:p>
          <a:p>
            <a:r>
              <a:rPr lang="ru-RU" dirty="0" err="1"/>
              <a:t>Перерахувати</a:t>
            </a:r>
            <a:r>
              <a:rPr lang="ru-RU" dirty="0"/>
              <a:t> </a:t>
            </a:r>
            <a:r>
              <a:rPr lang="ru-RU" dirty="0" err="1"/>
              <a:t>аліменти</a:t>
            </a:r>
            <a:r>
              <a:rPr lang="ru-RU" dirty="0"/>
              <a:t> треба </a:t>
            </a:r>
            <a:r>
              <a:rPr lang="ru-RU" dirty="0" err="1"/>
              <a:t>протягом</a:t>
            </a:r>
            <a:r>
              <a:rPr lang="ru-RU" dirty="0"/>
              <a:t> 3-х </a:t>
            </a:r>
            <a:r>
              <a:rPr lang="ru-RU" dirty="0" err="1"/>
              <a:t>днів</a:t>
            </a:r>
            <a:r>
              <a:rPr lang="ru-RU" dirty="0"/>
              <a:t> з дня </a:t>
            </a:r>
            <a:r>
              <a:rPr lang="ru-RU" dirty="0" err="1"/>
              <a:t>їхнього</a:t>
            </a:r>
            <a:r>
              <a:rPr lang="ru-RU" dirty="0"/>
              <a:t> </a:t>
            </a:r>
            <a:r>
              <a:rPr lang="ru-RU" dirty="0" err="1">
                <a:hlinkClick r:id="rId2" action="ppaction://hlinkfile"/>
              </a:rPr>
              <a:t>утримання</a:t>
            </a:r>
            <a:r>
              <a:rPr lang="ru-RU" dirty="0">
                <a:hlinkClick r:id="rId2" action="ppaction://hlinkfile"/>
              </a:rPr>
              <a:t> з </a:t>
            </a:r>
            <a:r>
              <a:rPr lang="ru-RU" dirty="0" err="1">
                <a:hlinkClick r:id="rId2" action="ppaction://hlinkfile"/>
              </a:rPr>
              <a:t>зарплати</a:t>
            </a:r>
            <a:r>
              <a:rPr lang="ru-RU" dirty="0"/>
              <a:t> (ч. 2 ст. 187 СКУ). </a:t>
            </a:r>
            <a:r>
              <a:rPr lang="ru-RU" dirty="0" err="1"/>
              <a:t>Примусові</a:t>
            </a:r>
            <a:r>
              <a:rPr lang="ru-RU" dirty="0"/>
              <a:t> </a:t>
            </a:r>
            <a:r>
              <a:rPr lang="ru-RU" dirty="0" err="1"/>
              <a:t>аліменти</a:t>
            </a:r>
            <a:r>
              <a:rPr lang="ru-RU" dirty="0"/>
              <a:t> </a:t>
            </a:r>
            <a:r>
              <a:rPr lang="ru-RU" dirty="0" err="1"/>
              <a:t>перераховуються</a:t>
            </a:r>
            <a:r>
              <a:rPr lang="ru-RU" dirty="0"/>
              <a:t> </a:t>
            </a:r>
            <a:r>
              <a:rPr lang="ru-RU" b="1" dirty="0" err="1"/>
              <a:t>виконавчій</a:t>
            </a:r>
            <a:r>
              <a:rPr lang="ru-RU" b="1" dirty="0"/>
              <a:t> </a:t>
            </a:r>
            <a:r>
              <a:rPr lang="ru-RU" b="1" dirty="0" err="1"/>
              <a:t>службі</a:t>
            </a:r>
            <a:r>
              <a:rPr lang="ru-RU" dirty="0"/>
              <a:t> (</a:t>
            </a:r>
            <a:r>
              <a:rPr lang="ru-RU" dirty="0" err="1"/>
              <a:t>рахунок</a:t>
            </a:r>
            <a:r>
              <a:rPr lang="ru-RU" dirty="0"/>
              <a:t> органу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приватного </a:t>
            </a:r>
            <a:r>
              <a:rPr lang="ru-RU" dirty="0" err="1"/>
              <a:t>виконавця</a:t>
            </a:r>
            <a:r>
              <a:rPr lang="ru-RU" dirty="0"/>
              <a:t>, ч. 1 ст. 69 Закону № 1404). </a:t>
            </a:r>
            <a:r>
              <a:rPr lang="ru-RU" dirty="0" err="1"/>
              <a:t>Одержувачу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перераховуються</a:t>
            </a:r>
            <a:r>
              <a:rPr lang="ru-RU" dirty="0"/>
              <a:t> </a:t>
            </a:r>
            <a:r>
              <a:rPr lang="ru-RU" dirty="0" err="1"/>
              <a:t>виконавцем</a:t>
            </a:r>
            <a:r>
              <a:rPr lang="ru-RU" dirty="0"/>
              <a:t> не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наступного</a:t>
            </a:r>
            <a:r>
              <a:rPr lang="ru-RU" dirty="0"/>
              <a:t> дня (ч. 2 ст. 47 Закону № 1404). </a:t>
            </a:r>
            <a:r>
              <a:rPr lang="ru-RU" dirty="0" err="1"/>
              <a:t>Якщо</a:t>
            </a:r>
            <a:r>
              <a:rPr lang="ru-RU" dirty="0"/>
              <a:t> ж </a:t>
            </a:r>
            <a:r>
              <a:rPr lang="ru-RU" dirty="0" err="1"/>
              <a:t>аліменти</a:t>
            </a:r>
            <a:r>
              <a:rPr lang="ru-RU" dirty="0"/>
              <a:t> </a:t>
            </a:r>
            <a:r>
              <a:rPr lang="ru-RU" dirty="0" err="1"/>
              <a:t>утримуються</a:t>
            </a:r>
            <a:r>
              <a:rPr lang="ru-RU" dirty="0"/>
              <a:t> за </a:t>
            </a:r>
            <a:r>
              <a:rPr lang="ru-RU" dirty="0" err="1"/>
              <a:t>добровільною</a:t>
            </a:r>
            <a:r>
              <a:rPr lang="ru-RU" dirty="0"/>
              <a:t> </a:t>
            </a:r>
            <a:r>
              <a:rPr lang="ru-RU" dirty="0" err="1"/>
              <a:t>заявою</a:t>
            </a:r>
            <a:r>
              <a:rPr lang="ru-RU" dirty="0"/>
              <a:t> </a:t>
            </a:r>
            <a:r>
              <a:rPr lang="ru-RU" dirty="0" err="1"/>
              <a:t>працівника</a:t>
            </a:r>
            <a:r>
              <a:rPr lang="ru-RU" dirty="0"/>
              <a:t> – </a:t>
            </a:r>
            <a:r>
              <a:rPr lang="ru-RU" dirty="0" err="1"/>
              <a:t>тоді</a:t>
            </a:r>
            <a:r>
              <a:rPr lang="ru-RU" dirty="0"/>
              <a:t> на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одержувача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указаний у </a:t>
            </a:r>
            <a:r>
              <a:rPr lang="ru-RU" dirty="0" err="1"/>
              <a:t>заяві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поштовим</a:t>
            </a:r>
            <a:r>
              <a:rPr lang="ru-RU" dirty="0"/>
              <a:t> </a:t>
            </a:r>
            <a:r>
              <a:rPr lang="ru-RU" dirty="0" err="1"/>
              <a:t>переказом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79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tx1"/>
                </a:solidFill>
              </a:rPr>
              <a:t>Розрахунок аліментів</a:t>
            </a:r>
            <a:endParaRPr lang="uk-UA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Приклад 1. </a:t>
            </a:r>
            <a:r>
              <a:rPr lang="ru-RU" b="1" dirty="0" err="1"/>
              <a:t>Розрахунок</a:t>
            </a:r>
            <a:r>
              <a:rPr lang="ru-RU" b="1" dirty="0"/>
              <a:t> </a:t>
            </a:r>
            <a:r>
              <a:rPr lang="ru-RU" b="1" dirty="0" err="1"/>
              <a:t>аліментів</a:t>
            </a:r>
            <a:r>
              <a:rPr lang="ru-RU" b="1" dirty="0"/>
              <a:t>.</a:t>
            </a:r>
            <a:r>
              <a:rPr lang="ru-RU" dirty="0"/>
              <a:t> Менеджер є </a:t>
            </a:r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аліментів</a:t>
            </a:r>
            <a:r>
              <a:rPr lang="ru-RU" dirty="0"/>
              <a:t> 25%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.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утримань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.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місяця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нараховано</a:t>
            </a:r>
            <a:r>
              <a:rPr lang="ru-RU" dirty="0"/>
              <a:t> 8000 </a:t>
            </a:r>
            <a:r>
              <a:rPr lang="ru-RU" dirty="0" err="1"/>
              <a:t>заробітної</a:t>
            </a:r>
            <a:r>
              <a:rPr lang="ru-RU" dirty="0"/>
              <a:t> плати та 1000 </a:t>
            </a:r>
            <a:r>
              <a:rPr lang="ru-RU" dirty="0" err="1"/>
              <a:t>грн</a:t>
            </a:r>
            <a:r>
              <a:rPr lang="ru-RU" dirty="0"/>
              <a:t> </a:t>
            </a:r>
            <a:r>
              <a:rPr lang="ru-RU" dirty="0" err="1"/>
              <a:t>лікарняних</a:t>
            </a:r>
            <a:r>
              <a:rPr lang="ru-RU" dirty="0"/>
              <a:t>. </a:t>
            </a:r>
            <a:r>
              <a:rPr lang="ru-RU" dirty="0" err="1"/>
              <a:t>Вважаємо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ПСП «на </a:t>
            </a:r>
            <a:r>
              <a:rPr lang="ru-RU" dirty="0" err="1"/>
              <a:t>дітей</a:t>
            </a:r>
            <a:r>
              <a:rPr lang="ru-RU" dirty="0"/>
              <a:t>» </a:t>
            </a:r>
            <a:r>
              <a:rPr lang="ru-RU" dirty="0" err="1"/>
              <a:t>працівник</a:t>
            </a:r>
            <a:r>
              <a:rPr lang="ru-RU" dirty="0"/>
              <a:t> не </a:t>
            </a:r>
            <a:r>
              <a:rPr lang="ru-RU" dirty="0" err="1"/>
              <a:t>має</a:t>
            </a:r>
            <a:r>
              <a:rPr lang="ru-RU" dirty="0"/>
              <a:t>. </a:t>
            </a:r>
            <a:r>
              <a:rPr lang="ru-RU" dirty="0" err="1"/>
              <a:t>Тоді</a:t>
            </a:r>
            <a:r>
              <a:rPr lang="ru-RU" dirty="0"/>
              <a:t> </a:t>
            </a:r>
            <a:r>
              <a:rPr lang="ru-RU" dirty="0" err="1"/>
              <a:t>утримуємо</a:t>
            </a:r>
            <a:r>
              <a:rPr lang="ru-RU" dirty="0"/>
              <a:t> </a:t>
            </a:r>
            <a:r>
              <a:rPr lang="ru-RU" dirty="0" err="1"/>
              <a:t>податки</a:t>
            </a:r>
            <a:r>
              <a:rPr lang="ru-RU" dirty="0"/>
              <a:t>:</a:t>
            </a:r>
          </a:p>
          <a:p>
            <a:r>
              <a:rPr lang="ru-RU" dirty="0"/>
              <a:t>ПДФО: (8000+1000)×0,18 = 1620 грн.</a:t>
            </a:r>
          </a:p>
          <a:p>
            <a:r>
              <a:rPr lang="ru-RU" dirty="0"/>
              <a:t>ВЗ: (8000+1000)×0,015 = 135 грн.</a:t>
            </a:r>
          </a:p>
          <a:p>
            <a:r>
              <a:rPr lang="ru-RU" dirty="0" err="1"/>
              <a:t>Розраховуємо</a:t>
            </a:r>
            <a:r>
              <a:rPr lang="ru-RU" dirty="0"/>
              <a:t> </a:t>
            </a:r>
            <a:r>
              <a:rPr lang="ru-RU" dirty="0" err="1"/>
              <a:t>аліменти</a:t>
            </a:r>
            <a:r>
              <a:rPr lang="ru-RU" dirty="0"/>
              <a:t>:  (8000+1000 –1620 –135)×0,25 = 1811,25 грн.</a:t>
            </a:r>
          </a:p>
          <a:p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можливе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поштового</a:t>
            </a:r>
            <a:r>
              <a:rPr lang="ru-RU" dirty="0"/>
              <a:t> </a:t>
            </a:r>
            <a:r>
              <a:rPr lang="ru-RU" dirty="0" err="1"/>
              <a:t>збору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 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 за </a:t>
            </a:r>
            <a:r>
              <a:rPr lang="ru-RU" dirty="0" err="1"/>
              <a:t>переказ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(нехай </a:t>
            </a:r>
            <a:r>
              <a:rPr lang="ru-RU" dirty="0" err="1"/>
              <a:t>це</a:t>
            </a:r>
            <a:r>
              <a:rPr lang="ru-RU" dirty="0"/>
              <a:t> буде 0,05% </a:t>
            </a:r>
            <a:r>
              <a:rPr lang="ru-RU" dirty="0" err="1"/>
              <a:t>умовно</a:t>
            </a:r>
            <a:r>
              <a:rPr lang="ru-RU" dirty="0"/>
              <a:t>): 1811,25×0,005 = 9,06 грн.</a:t>
            </a:r>
          </a:p>
          <a:p>
            <a:r>
              <a:rPr lang="ru-RU" dirty="0"/>
              <a:t>У </a:t>
            </a:r>
            <a:r>
              <a:rPr lang="ru-RU" dirty="0" err="1"/>
              <a:t>результаті</a:t>
            </a:r>
            <a:r>
              <a:rPr lang="ru-RU" dirty="0"/>
              <a:t> менеджеру буде </a:t>
            </a:r>
            <a:r>
              <a:rPr lang="ru-RU" dirty="0" err="1"/>
              <a:t>виплачена</a:t>
            </a:r>
            <a:r>
              <a:rPr lang="ru-RU" dirty="0"/>
              <a:t> зарплата за </a:t>
            </a:r>
            <a:r>
              <a:rPr lang="ru-RU" dirty="0" err="1"/>
              <a:t>місяць</a:t>
            </a:r>
            <a:r>
              <a:rPr lang="ru-RU" dirty="0"/>
              <a:t>: 8000 + 1000 – 1620 – 135 – 1811,25 – 9,06 = 5424,69 грн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134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tx1"/>
                </a:solidFill>
              </a:rPr>
              <a:t>Розрахунок аліментів</a:t>
            </a:r>
            <a:endParaRPr lang="uk-UA" sz="36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625" y="1985818"/>
            <a:ext cx="9603719" cy="323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31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821" y="286328"/>
            <a:ext cx="9116612" cy="567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08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496" y="1219201"/>
            <a:ext cx="10795454" cy="355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5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325" y="341745"/>
            <a:ext cx="9778347" cy="56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9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ВИДИ АЛІМЕНТІВ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65684"/>
            <a:ext cx="10058400" cy="187060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hlinkClick r:id="rId2"/>
              </a:rPr>
              <a:t>1) </a:t>
            </a:r>
            <a:r>
              <a:rPr lang="ru-RU" sz="2400" b="1" dirty="0" err="1" smtClean="0">
                <a:hlinkClick r:id="rId2"/>
              </a:rPr>
              <a:t>аліментів</a:t>
            </a:r>
            <a:r>
              <a:rPr lang="ru-RU" sz="2400" b="1" dirty="0" smtClean="0">
                <a:hlinkClick r:id="rId2"/>
              </a:rPr>
              <a:t> </a:t>
            </a:r>
            <a:r>
              <a:rPr lang="ru-RU" sz="2400" b="1" dirty="0">
                <a:hlinkClick r:id="rId2"/>
              </a:rPr>
              <a:t>на </a:t>
            </a:r>
            <a:r>
              <a:rPr lang="ru-RU" sz="2400" b="1" dirty="0" err="1" smtClean="0">
                <a:hlinkClick r:id="rId2"/>
              </a:rPr>
              <a:t>утримання</a:t>
            </a:r>
            <a:r>
              <a:rPr lang="ru-RU" sz="2400" b="1" dirty="0" smtClean="0">
                <a:hlinkClick r:id="rId2"/>
              </a:rPr>
              <a:t> </a:t>
            </a:r>
            <a:r>
              <a:rPr lang="ru-RU" sz="2400" b="1" dirty="0" err="1" smtClean="0">
                <a:hlinkClick r:id="rId2"/>
              </a:rPr>
              <a:t>дітей</a:t>
            </a:r>
            <a:r>
              <a:rPr lang="ru-RU" sz="2400" b="1" dirty="0" smtClean="0"/>
              <a:t>;</a:t>
            </a:r>
            <a:endParaRPr lang="ru-RU" sz="2400" b="1" dirty="0"/>
          </a:p>
          <a:p>
            <a:r>
              <a:rPr lang="ru-RU" sz="2400" b="1" dirty="0" smtClean="0"/>
              <a:t>2) </a:t>
            </a:r>
            <a:r>
              <a:rPr lang="ru-RU" sz="2400" b="1" dirty="0" err="1" smtClean="0"/>
              <a:t>аліменти</a:t>
            </a:r>
            <a:r>
              <a:rPr lang="ru-RU" sz="2400" dirty="0"/>
              <a:t> </a:t>
            </a:r>
            <a:r>
              <a:rPr lang="ru-RU" sz="2400" b="1" dirty="0"/>
              <a:t>на </a:t>
            </a:r>
            <a:r>
              <a:rPr lang="ru-RU" sz="2400" b="1" dirty="0" err="1"/>
              <a:t>утримання</a:t>
            </a:r>
            <a:r>
              <a:rPr lang="ru-RU" sz="2400" b="1" dirty="0"/>
              <a:t> </a:t>
            </a:r>
            <a:r>
              <a:rPr lang="ru-RU" sz="2400" b="1" dirty="0" err="1"/>
              <a:t>непрацездатних</a:t>
            </a:r>
            <a:r>
              <a:rPr lang="ru-RU" sz="2400" b="1" dirty="0"/>
              <a:t> </a:t>
            </a:r>
            <a:r>
              <a:rPr lang="ru-RU" sz="2400" b="1" dirty="0" err="1"/>
              <a:t>батьків</a:t>
            </a:r>
            <a:r>
              <a:rPr lang="ru-RU" sz="2400" b="1" dirty="0"/>
              <a:t> </a:t>
            </a:r>
            <a:r>
              <a:rPr lang="ru-RU" sz="2400" b="1" dirty="0" err="1"/>
              <a:t>або</a:t>
            </a:r>
            <a:r>
              <a:rPr lang="ru-RU" sz="2400" b="1" dirty="0"/>
              <a:t> </a:t>
            </a:r>
            <a:r>
              <a:rPr lang="ru-RU" sz="2400" b="1" dirty="0" err="1"/>
              <a:t>дружини</a:t>
            </a:r>
            <a:r>
              <a:rPr lang="ru-RU" sz="2400" b="1" dirty="0"/>
              <a:t> (</a:t>
            </a:r>
            <a:r>
              <a:rPr lang="ru-RU" sz="2400" b="1" dirty="0" err="1"/>
              <a:t>чоловіка</a:t>
            </a:r>
            <a:r>
              <a:rPr lang="ru-RU" sz="2400" b="1" dirty="0"/>
              <a:t>).</a:t>
            </a:r>
            <a:r>
              <a:rPr lang="ru-RU" sz="2400" dirty="0"/>
              <a:t> </a:t>
            </a:r>
            <a:r>
              <a:rPr lang="ru-RU" sz="2400" dirty="0" err="1"/>
              <a:t>Наприклад</a:t>
            </a:r>
            <a:r>
              <a:rPr lang="ru-RU" sz="2400" dirty="0"/>
              <a:t>, при </a:t>
            </a:r>
            <a:r>
              <a:rPr lang="ru-RU" sz="2400" dirty="0" err="1"/>
              <a:t>досягнення</a:t>
            </a:r>
            <a:r>
              <a:rPr lang="ru-RU" sz="2400" dirty="0"/>
              <a:t> </a:t>
            </a:r>
            <a:r>
              <a:rPr lang="ru-RU" sz="2400" dirty="0" err="1"/>
              <a:t>пенсійного</a:t>
            </a:r>
            <a:r>
              <a:rPr lang="ru-RU" sz="2400" dirty="0"/>
              <a:t> </a:t>
            </a:r>
            <a:r>
              <a:rPr lang="ru-RU" sz="2400" dirty="0" err="1"/>
              <a:t>віку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встановленні</a:t>
            </a:r>
            <a:r>
              <a:rPr lang="ru-RU" sz="2400" dirty="0"/>
              <a:t> </a:t>
            </a:r>
            <a:r>
              <a:rPr lang="ru-RU" sz="2400" dirty="0" err="1"/>
              <a:t>інвалідності</a:t>
            </a:r>
            <a:r>
              <a:rPr lang="ru-RU" sz="2400" dirty="0"/>
              <a:t> І-ІІІ </a:t>
            </a:r>
            <a:r>
              <a:rPr lang="ru-RU" sz="2400" dirty="0" err="1"/>
              <a:t>групи</a:t>
            </a:r>
            <a:r>
              <a:rPr lang="ru-RU" sz="2400" dirty="0"/>
              <a:t> (ч. 2, ч. 3 ст. 75 СКУ). </a:t>
            </a:r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0762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28160"/>
          </a:xfrm>
        </p:spPr>
        <p:txBody>
          <a:bodyPr>
            <a:normAutofit/>
          </a:bodyPr>
          <a:lstStyle/>
          <a:p>
            <a:r>
              <a:rPr lang="ru-RU" dirty="0"/>
              <a:t>Правила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аліментів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455" y="1727201"/>
            <a:ext cx="11379200" cy="4331854"/>
          </a:xfrm>
        </p:spPr>
        <p:txBody>
          <a:bodyPr>
            <a:noAutofit/>
          </a:bodyPr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uk-UA" sz="1600" dirty="0" smtClean="0">
                <a:solidFill>
                  <a:schemeClr val="tx1"/>
                </a:solidFill>
              </a:rPr>
              <a:t> </a:t>
            </a:r>
            <a:r>
              <a:rPr lang="ru-RU" sz="1500" b="1" dirty="0" err="1" smtClean="0"/>
              <a:t>аліменти</a:t>
            </a:r>
            <a:r>
              <a:rPr lang="ru-RU" sz="1500" b="1" dirty="0" smtClean="0"/>
              <a:t> </a:t>
            </a:r>
            <a:r>
              <a:rPr lang="ru-RU" sz="1500" b="1" dirty="0"/>
              <a:t>є </a:t>
            </a:r>
            <a:r>
              <a:rPr lang="ru-RU" sz="1500" b="1" dirty="0" err="1"/>
              <a:t>власністю</a:t>
            </a:r>
            <a:r>
              <a:rPr lang="ru-RU" sz="1500" b="1" dirty="0"/>
              <a:t> </a:t>
            </a:r>
            <a:r>
              <a:rPr lang="ru-RU" sz="1500" b="1" dirty="0" err="1"/>
              <a:t>дитини</a:t>
            </a:r>
            <a:r>
              <a:rPr lang="ru-RU" sz="1500" b="1" dirty="0"/>
              <a:t> </a:t>
            </a:r>
            <a:r>
              <a:rPr lang="ru-RU" sz="1500" dirty="0"/>
              <a:t>(ч. 1 ст. 179 СКУ). </a:t>
            </a:r>
            <a:r>
              <a:rPr lang="ru-RU" sz="1500" dirty="0" err="1"/>
              <a:t>Це</a:t>
            </a:r>
            <a:r>
              <a:rPr lang="ru-RU" sz="1500" dirty="0"/>
              <a:t> значить, </a:t>
            </a:r>
            <a:r>
              <a:rPr lang="ru-RU" sz="1500" dirty="0" err="1"/>
              <a:t>що</a:t>
            </a:r>
            <a:r>
              <a:rPr lang="ru-RU" sz="1500" dirty="0"/>
              <a:t> </a:t>
            </a:r>
            <a:r>
              <a:rPr lang="ru-RU" sz="1500" dirty="0" err="1"/>
              <a:t>отримувач</a:t>
            </a:r>
            <a:r>
              <a:rPr lang="ru-RU" sz="1500" dirty="0"/>
              <a:t> </a:t>
            </a:r>
            <a:r>
              <a:rPr lang="ru-RU" sz="1500" dirty="0" err="1"/>
              <a:t>має</a:t>
            </a:r>
            <a:r>
              <a:rPr lang="ru-RU" sz="1500" dirty="0"/>
              <a:t> право на </a:t>
            </a:r>
            <a:r>
              <a:rPr lang="ru-RU" sz="1500" dirty="0" err="1"/>
              <a:t>отримання</a:t>
            </a:r>
            <a:r>
              <a:rPr lang="ru-RU" sz="1500" dirty="0"/>
              <a:t> та </a:t>
            </a:r>
            <a:r>
              <a:rPr lang="ru-RU" sz="1500" dirty="0" err="1"/>
              <a:t>розпорядження</a:t>
            </a:r>
            <a:r>
              <a:rPr lang="ru-RU" sz="1500" dirty="0"/>
              <a:t> ними </a:t>
            </a:r>
            <a:r>
              <a:rPr lang="ru-RU" sz="1500" dirty="0" err="1"/>
              <a:t>лише</a:t>
            </a:r>
            <a:r>
              <a:rPr lang="ru-RU" sz="1500" dirty="0"/>
              <a:t> в </a:t>
            </a:r>
            <a:r>
              <a:rPr lang="ru-RU" sz="1500" dirty="0" err="1"/>
              <a:t>інтересах</a:t>
            </a:r>
            <a:r>
              <a:rPr lang="ru-RU" sz="1500" dirty="0"/>
              <a:t> та </a:t>
            </a:r>
            <a:r>
              <a:rPr lang="ru-RU" sz="1500" dirty="0" err="1"/>
              <a:t>від</a:t>
            </a:r>
            <a:r>
              <a:rPr lang="ru-RU" sz="1500" dirty="0"/>
              <a:t> </a:t>
            </a:r>
            <a:r>
              <a:rPr lang="ru-RU" sz="1500" dirty="0" err="1"/>
              <a:t>імені</a:t>
            </a:r>
            <a:r>
              <a:rPr lang="ru-RU" sz="1500" dirty="0"/>
              <a:t> </a:t>
            </a:r>
            <a:r>
              <a:rPr lang="ru-RU" sz="1500" dirty="0" err="1"/>
              <a:t>дитини</a:t>
            </a:r>
            <a:r>
              <a:rPr lang="ru-RU" sz="1500" dirty="0"/>
              <a:t>. </a:t>
            </a:r>
            <a:r>
              <a:rPr lang="ru-RU" sz="1500" dirty="0" err="1"/>
              <a:t>Дитина</a:t>
            </a:r>
            <a:r>
              <a:rPr lang="ru-RU" sz="1500" dirty="0"/>
              <a:t> </a:t>
            </a:r>
            <a:r>
              <a:rPr lang="ru-RU" sz="1500" dirty="0" err="1"/>
              <a:t>має</a:t>
            </a:r>
            <a:r>
              <a:rPr lang="ru-RU" sz="1500" dirty="0"/>
              <a:t> право </a:t>
            </a:r>
            <a:r>
              <a:rPr lang="ru-RU" sz="1500" dirty="0" err="1"/>
              <a:t>брати</a:t>
            </a:r>
            <a:r>
              <a:rPr lang="ru-RU" sz="1500" dirty="0"/>
              <a:t> участь у </a:t>
            </a:r>
            <a:r>
              <a:rPr lang="ru-RU" sz="1500" dirty="0" err="1"/>
              <a:t>розпорядженні</a:t>
            </a:r>
            <a:r>
              <a:rPr lang="ru-RU" sz="1500" dirty="0"/>
              <a:t> </a:t>
            </a:r>
            <a:r>
              <a:rPr lang="ru-RU" sz="1500" dirty="0" err="1"/>
              <a:t>аліментами</a:t>
            </a:r>
            <a:r>
              <a:rPr lang="ru-RU" sz="1500" dirty="0"/>
              <a:t>, коли </a:t>
            </a:r>
            <a:r>
              <a:rPr lang="ru-RU" sz="1500" dirty="0" err="1"/>
              <a:t>стає</a:t>
            </a:r>
            <a:r>
              <a:rPr lang="ru-RU" sz="1500" dirty="0"/>
              <a:t> </a:t>
            </a:r>
            <a:r>
              <a:rPr lang="ru-RU" sz="1500" b="1" dirty="0" err="1"/>
              <a:t>неповнолітньою</a:t>
            </a:r>
            <a:r>
              <a:rPr lang="ru-RU" sz="1500" dirty="0"/>
              <a:t>, </a:t>
            </a:r>
            <a:r>
              <a:rPr lang="ru-RU" sz="1500" dirty="0" err="1"/>
              <a:t>тобто</a:t>
            </a:r>
            <a:r>
              <a:rPr lang="ru-RU" sz="1500" dirty="0"/>
              <a:t> </a:t>
            </a:r>
            <a:r>
              <a:rPr lang="ru-RU" sz="1500" dirty="0" err="1"/>
              <a:t>досягає</a:t>
            </a:r>
            <a:r>
              <a:rPr lang="ru-RU" sz="1500" dirty="0"/>
              <a:t> </a:t>
            </a:r>
            <a:r>
              <a:rPr lang="ru-RU" sz="1500" b="1" dirty="0" err="1"/>
              <a:t>віку</a:t>
            </a:r>
            <a:r>
              <a:rPr lang="ru-RU" sz="1500" b="1" dirty="0"/>
              <a:t> 14 </a:t>
            </a:r>
            <a:r>
              <a:rPr lang="ru-RU" sz="1500" b="1" dirty="0" err="1"/>
              <a:t>років</a:t>
            </a:r>
            <a:r>
              <a:rPr lang="ru-RU" sz="1500" dirty="0"/>
              <a:t> (ч. 2 ст. 179 СКУ, ч. 2 ст. 6 СКУ). У </a:t>
            </a:r>
            <a:r>
              <a:rPr lang="ru-RU" sz="1500" dirty="0" err="1"/>
              <a:t>цьому</a:t>
            </a:r>
            <a:r>
              <a:rPr lang="ru-RU" sz="1500" dirty="0"/>
              <a:t> </a:t>
            </a:r>
            <a:r>
              <a:rPr lang="ru-RU" sz="1500" dirty="0" err="1"/>
              <a:t>віці</a:t>
            </a:r>
            <a:r>
              <a:rPr lang="ru-RU" sz="1500" dirty="0"/>
              <a:t> </a:t>
            </a:r>
            <a:r>
              <a:rPr lang="ru-RU" sz="1500" dirty="0" err="1"/>
              <a:t>дитина</a:t>
            </a:r>
            <a:r>
              <a:rPr lang="ru-RU" sz="1500" dirty="0"/>
              <a:t> </a:t>
            </a:r>
            <a:r>
              <a:rPr lang="ru-RU" sz="1500" dirty="0" err="1"/>
              <a:t>може</a:t>
            </a:r>
            <a:r>
              <a:rPr lang="ru-RU" sz="1500" dirty="0"/>
              <a:t> </a:t>
            </a:r>
            <a:r>
              <a:rPr lang="ru-RU" sz="1500" dirty="0" err="1"/>
              <a:t>навіть</a:t>
            </a:r>
            <a:r>
              <a:rPr lang="ru-RU" sz="1500" dirty="0"/>
              <a:t> </a:t>
            </a:r>
            <a:r>
              <a:rPr lang="ru-RU" sz="1500" dirty="0" err="1"/>
              <a:t>самостійно</a:t>
            </a:r>
            <a:r>
              <a:rPr lang="ru-RU" sz="1500" dirty="0"/>
              <a:t> </a:t>
            </a:r>
            <a:r>
              <a:rPr lang="ru-RU" sz="1500" dirty="0" err="1"/>
              <a:t>звернутися</a:t>
            </a:r>
            <a:r>
              <a:rPr lang="ru-RU" sz="1500" dirty="0"/>
              <a:t> до </a:t>
            </a:r>
            <a:r>
              <a:rPr lang="ru-RU" sz="1500" dirty="0" smtClean="0"/>
              <a:t>суду;</a:t>
            </a:r>
            <a:endParaRPr lang="ru-RU" sz="1500" dirty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1500" b="1" dirty="0" err="1"/>
              <a:t>одержувач</a:t>
            </a:r>
            <a:r>
              <a:rPr lang="ru-RU" sz="1500" b="1" dirty="0"/>
              <a:t> </a:t>
            </a:r>
            <a:r>
              <a:rPr lang="ru-RU" sz="1500" b="1" dirty="0" err="1"/>
              <a:t>аліментів</a:t>
            </a:r>
            <a:r>
              <a:rPr lang="ru-RU" sz="1500" b="1" dirty="0"/>
              <a:t>, з </a:t>
            </a:r>
            <a:r>
              <a:rPr lang="ru-RU" sz="1500" b="1" dirty="0" err="1"/>
              <a:t>яким</a:t>
            </a:r>
            <a:r>
              <a:rPr lang="ru-RU" sz="1500" b="1" dirty="0"/>
              <a:t> </a:t>
            </a:r>
            <a:r>
              <a:rPr lang="ru-RU" sz="1500" b="1" dirty="0" err="1"/>
              <a:t>проживає</a:t>
            </a:r>
            <a:r>
              <a:rPr lang="ru-RU" sz="1500" b="1" dirty="0"/>
              <a:t> </a:t>
            </a:r>
            <a:r>
              <a:rPr lang="ru-RU" sz="1500" b="1" dirty="0" err="1"/>
              <a:t>дитина</a:t>
            </a:r>
            <a:r>
              <a:rPr lang="ru-RU" sz="1500" b="1" dirty="0"/>
              <a:t>, зараз </a:t>
            </a:r>
            <a:r>
              <a:rPr lang="ru-RU" sz="1500" b="1" dirty="0" err="1"/>
              <a:t>має</a:t>
            </a:r>
            <a:r>
              <a:rPr lang="ru-RU" sz="1500" b="1" dirty="0"/>
              <a:t> право </a:t>
            </a:r>
            <a:r>
              <a:rPr lang="ru-RU" sz="1500" b="1" dirty="0" err="1"/>
              <a:t>самостійно</a:t>
            </a:r>
            <a:r>
              <a:rPr lang="ru-RU" sz="1500" b="1" dirty="0"/>
              <a:t> </a:t>
            </a:r>
            <a:r>
              <a:rPr lang="ru-RU" sz="1500" b="1" dirty="0" err="1"/>
              <a:t>обирати</a:t>
            </a:r>
            <a:r>
              <a:rPr lang="ru-RU" sz="1500" b="1" dirty="0"/>
              <a:t> </a:t>
            </a:r>
            <a:r>
              <a:rPr lang="ru-RU" sz="1500" b="1" dirty="0" err="1"/>
              <a:t>спосіб</a:t>
            </a:r>
            <a:r>
              <a:rPr lang="ru-RU" sz="1500" b="1" dirty="0"/>
              <a:t> </a:t>
            </a:r>
            <a:r>
              <a:rPr lang="ru-RU" sz="1500" b="1" dirty="0" err="1"/>
              <a:t>їхнього</a:t>
            </a:r>
            <a:r>
              <a:rPr lang="ru-RU" sz="1500" b="1" dirty="0"/>
              <a:t> </a:t>
            </a:r>
            <a:r>
              <a:rPr lang="ru-RU" sz="1500" b="1" dirty="0" err="1"/>
              <a:t>стягнення</a:t>
            </a:r>
            <a:r>
              <a:rPr lang="ru-RU" sz="1500" b="1" dirty="0"/>
              <a:t> </a:t>
            </a:r>
            <a:r>
              <a:rPr lang="ru-RU" sz="1500" dirty="0"/>
              <a:t>(ч. 3 ст. 181 СКУ). </a:t>
            </a:r>
            <a:r>
              <a:rPr lang="ru-RU" sz="1500" dirty="0" err="1"/>
              <a:t>Це</a:t>
            </a:r>
            <a:r>
              <a:rPr lang="ru-RU" sz="1500" dirty="0"/>
              <a:t> </a:t>
            </a:r>
            <a:r>
              <a:rPr lang="ru-RU" sz="1500" b="1" dirty="0" err="1"/>
              <a:t>фіксована</a:t>
            </a:r>
            <a:r>
              <a:rPr lang="ru-RU" sz="1500" b="1" dirty="0"/>
              <a:t> </a:t>
            </a:r>
            <a:r>
              <a:rPr lang="ru-RU" sz="1500" b="1" dirty="0" err="1"/>
              <a:t>грошова</a:t>
            </a:r>
            <a:r>
              <a:rPr lang="ru-RU" sz="1500" b="1" dirty="0"/>
              <a:t> сума</a:t>
            </a:r>
            <a:r>
              <a:rPr lang="ru-RU" sz="1500" dirty="0"/>
              <a:t> </a:t>
            </a:r>
            <a:r>
              <a:rPr lang="ru-RU" sz="1500" dirty="0" err="1"/>
              <a:t>чи</a:t>
            </a:r>
            <a:r>
              <a:rPr lang="ru-RU" sz="1500" dirty="0"/>
              <a:t> </a:t>
            </a:r>
            <a:r>
              <a:rPr lang="ru-RU" sz="1500" b="1" dirty="0" err="1"/>
              <a:t>певний</a:t>
            </a:r>
            <a:r>
              <a:rPr lang="ru-RU" sz="1500" b="1" dirty="0"/>
              <a:t> </a:t>
            </a:r>
            <a:r>
              <a:rPr lang="ru-RU" sz="1500" b="1" dirty="0" err="1"/>
              <a:t>відсоток</a:t>
            </a:r>
            <a:r>
              <a:rPr lang="ru-RU" sz="1500" dirty="0"/>
              <a:t> </a:t>
            </a:r>
            <a:r>
              <a:rPr lang="ru-RU" sz="1500" dirty="0" err="1"/>
              <a:t>від</a:t>
            </a:r>
            <a:r>
              <a:rPr lang="ru-RU" sz="1500" dirty="0"/>
              <a:t> доходу </a:t>
            </a:r>
            <a:r>
              <a:rPr lang="ru-RU" sz="1500" dirty="0" err="1"/>
              <a:t>платника</a:t>
            </a:r>
            <a:r>
              <a:rPr lang="ru-RU" sz="1500" dirty="0"/>
              <a:t> </a:t>
            </a:r>
            <a:r>
              <a:rPr lang="ru-RU" sz="1500" dirty="0" err="1"/>
              <a:t>аліментів</a:t>
            </a:r>
            <a:r>
              <a:rPr lang="ru-RU" sz="1500" dirty="0"/>
              <a:t>. </a:t>
            </a:r>
            <a:r>
              <a:rPr lang="ru-RU" sz="1500" dirty="0" err="1"/>
              <a:t>Однак</a:t>
            </a:r>
            <a:r>
              <a:rPr lang="ru-RU" sz="1500" dirty="0"/>
              <a:t> </a:t>
            </a:r>
            <a:r>
              <a:rPr lang="ru-RU" sz="1500" dirty="0" err="1"/>
              <a:t>одержувач</a:t>
            </a:r>
            <a:r>
              <a:rPr lang="ru-RU" sz="1500" dirty="0"/>
              <a:t> усе одно не </a:t>
            </a:r>
            <a:r>
              <a:rPr lang="ru-RU" sz="1500" dirty="0" err="1"/>
              <a:t>може</a:t>
            </a:r>
            <a:r>
              <a:rPr lang="ru-RU" sz="1500" dirty="0"/>
              <a:t> </a:t>
            </a:r>
            <a:r>
              <a:rPr lang="ru-RU" sz="1500" dirty="0" err="1"/>
              <a:t>вирішити</a:t>
            </a:r>
            <a:r>
              <a:rPr lang="ru-RU" sz="1500" dirty="0"/>
              <a:t> </a:t>
            </a:r>
            <a:r>
              <a:rPr lang="ru-RU" sz="1500" dirty="0" err="1"/>
              <a:t>дане</a:t>
            </a:r>
            <a:r>
              <a:rPr lang="ru-RU" sz="1500" dirty="0"/>
              <a:t> </a:t>
            </a:r>
            <a:r>
              <a:rPr lang="ru-RU" sz="1500" dirty="0" err="1"/>
              <a:t>питання</a:t>
            </a:r>
            <a:r>
              <a:rPr lang="ru-RU" sz="1500" dirty="0"/>
              <a:t> </a:t>
            </a:r>
            <a:r>
              <a:rPr lang="ru-RU" sz="1500" dirty="0" err="1"/>
              <a:t>одноособово</a:t>
            </a:r>
            <a:r>
              <a:rPr lang="ru-RU" sz="1500" dirty="0"/>
              <a:t>, так як </a:t>
            </a:r>
            <a:r>
              <a:rPr lang="ru-RU" sz="1500" dirty="0" err="1"/>
              <a:t>саме</a:t>
            </a:r>
            <a:r>
              <a:rPr lang="ru-RU" sz="1500" dirty="0"/>
              <a:t> </a:t>
            </a:r>
            <a:r>
              <a:rPr lang="ru-RU" sz="1500" dirty="0" err="1"/>
              <a:t>рішення</a:t>
            </a:r>
            <a:r>
              <a:rPr lang="ru-RU" sz="1500" dirty="0"/>
              <a:t> про </a:t>
            </a:r>
            <a:r>
              <a:rPr lang="ru-RU" sz="1500" dirty="0" err="1"/>
              <a:t>спосіб</a:t>
            </a:r>
            <a:r>
              <a:rPr lang="ru-RU" sz="1500" dirty="0"/>
              <a:t> </a:t>
            </a:r>
            <a:r>
              <a:rPr lang="ru-RU" sz="1500" dirty="0" err="1"/>
              <a:t>стягнення</a:t>
            </a:r>
            <a:r>
              <a:rPr lang="ru-RU" sz="1500" dirty="0"/>
              <a:t> </a:t>
            </a:r>
            <a:r>
              <a:rPr lang="ru-RU" sz="1500" dirty="0" err="1"/>
              <a:t>виносить</a:t>
            </a:r>
            <a:r>
              <a:rPr lang="ru-RU" sz="1500" dirty="0"/>
              <a:t> суд і </a:t>
            </a:r>
            <a:r>
              <a:rPr lang="ru-RU" sz="1500" dirty="0" err="1"/>
              <a:t>він</a:t>
            </a:r>
            <a:r>
              <a:rPr lang="ru-RU" sz="1500" dirty="0"/>
              <a:t> же </a:t>
            </a:r>
            <a:r>
              <a:rPr lang="ru-RU" sz="1500" dirty="0" err="1"/>
              <a:t>його</a:t>
            </a:r>
            <a:r>
              <a:rPr lang="ru-RU" sz="1500" dirty="0"/>
              <a:t> </a:t>
            </a:r>
            <a:r>
              <a:rPr lang="ru-RU" sz="1500" dirty="0" err="1"/>
              <a:t>змінює</a:t>
            </a:r>
            <a:r>
              <a:rPr lang="ru-RU" sz="1500" dirty="0"/>
              <a:t>, але за </a:t>
            </a:r>
            <a:r>
              <a:rPr lang="ru-RU" sz="1500" dirty="0" err="1"/>
              <a:t>позовом</a:t>
            </a:r>
            <a:r>
              <a:rPr lang="ru-RU" sz="1500" dirty="0"/>
              <a:t> </a:t>
            </a:r>
            <a:r>
              <a:rPr lang="ru-RU" sz="1500" dirty="0" err="1"/>
              <a:t>одержувача</a:t>
            </a:r>
            <a:r>
              <a:rPr lang="ru-RU" sz="1500" dirty="0"/>
              <a:t> </a:t>
            </a:r>
            <a:r>
              <a:rPr lang="ru-RU" sz="1500" dirty="0" err="1"/>
              <a:t>аліментів</a:t>
            </a:r>
            <a:r>
              <a:rPr lang="ru-RU" sz="1500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500" b="1" dirty="0"/>
              <a:t>право бути </a:t>
            </a:r>
            <a:r>
              <a:rPr lang="ru-RU" sz="1500" b="1" dirty="0" err="1"/>
              <a:t>одержувачем</a:t>
            </a:r>
            <a:r>
              <a:rPr lang="ru-RU" sz="1500" b="1" dirty="0"/>
              <a:t> </a:t>
            </a:r>
            <a:r>
              <a:rPr lang="ru-RU" sz="1500" b="1" dirty="0" err="1"/>
              <a:t>аліментів</a:t>
            </a:r>
            <a:r>
              <a:rPr lang="ru-RU" sz="1500" b="1" dirty="0"/>
              <a:t> </a:t>
            </a:r>
            <a:r>
              <a:rPr lang="ru-RU" sz="1500" b="1" dirty="0" err="1"/>
              <a:t>отримує</a:t>
            </a:r>
            <a:r>
              <a:rPr lang="ru-RU" sz="1500" b="1" dirty="0"/>
              <a:t> той з </a:t>
            </a:r>
            <a:r>
              <a:rPr lang="ru-RU" sz="1500" b="1" dirty="0" err="1"/>
              <a:t>батьків</a:t>
            </a:r>
            <a:r>
              <a:rPr lang="ru-RU" sz="1500" b="1" dirty="0"/>
              <a:t>, з </a:t>
            </a:r>
            <a:r>
              <a:rPr lang="ru-RU" sz="1500" b="1" dirty="0" err="1"/>
              <a:t>яким</a:t>
            </a:r>
            <a:r>
              <a:rPr lang="ru-RU" sz="1500" b="1" dirty="0"/>
              <a:t> </a:t>
            </a:r>
            <a:r>
              <a:rPr lang="ru-RU" sz="1500" b="1" dirty="0" err="1"/>
              <a:t>визначено</a:t>
            </a:r>
            <a:r>
              <a:rPr lang="ru-RU" sz="1500" b="1" dirty="0"/>
              <a:t> </a:t>
            </a:r>
            <a:r>
              <a:rPr lang="ru-RU" sz="1500" b="1" dirty="0" err="1"/>
              <a:t>місце</a:t>
            </a:r>
            <a:r>
              <a:rPr lang="ru-RU" sz="1500" b="1" dirty="0"/>
              <a:t> </a:t>
            </a:r>
            <a:r>
              <a:rPr lang="ru-RU" sz="1500" b="1" dirty="0" err="1"/>
              <a:t>проживання</a:t>
            </a:r>
            <a:r>
              <a:rPr lang="ru-RU" sz="1500" b="1" dirty="0"/>
              <a:t> </a:t>
            </a:r>
            <a:r>
              <a:rPr lang="ru-RU" sz="1500" b="1" dirty="0" err="1"/>
              <a:t>дитини</a:t>
            </a:r>
            <a:r>
              <a:rPr lang="ru-RU" sz="1500" dirty="0"/>
              <a:t>, так як </a:t>
            </a:r>
            <a:r>
              <a:rPr lang="ru-RU" sz="1500" dirty="0" err="1"/>
              <a:t>він</a:t>
            </a:r>
            <a:r>
              <a:rPr lang="ru-RU" sz="1500" dirty="0"/>
              <a:t> </a:t>
            </a:r>
            <a:r>
              <a:rPr lang="ru-RU" sz="1500" dirty="0" err="1"/>
              <a:t>її</a:t>
            </a:r>
            <a:r>
              <a:rPr lang="ru-RU" sz="1500" dirty="0"/>
              <a:t> </a:t>
            </a:r>
            <a:r>
              <a:rPr lang="ru-RU" sz="1500" dirty="0" err="1"/>
              <a:t>фактично</a:t>
            </a:r>
            <a:r>
              <a:rPr lang="ru-RU" sz="1500" dirty="0"/>
              <a:t> й </a:t>
            </a:r>
            <a:r>
              <a:rPr lang="ru-RU" sz="1500" dirty="0" err="1"/>
              <a:t>утримує</a:t>
            </a:r>
            <a:r>
              <a:rPr lang="ru-RU" sz="1500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500" b="1" dirty="0" err="1"/>
              <a:t>враховуються</a:t>
            </a:r>
            <a:r>
              <a:rPr lang="ru-RU" sz="1500" b="1" dirty="0"/>
              <a:t> </a:t>
            </a:r>
            <a:r>
              <a:rPr lang="ru-RU" sz="1500" b="1" dirty="0" err="1"/>
              <a:t>особисті</a:t>
            </a:r>
            <a:r>
              <a:rPr lang="ru-RU" sz="1500" b="1" dirty="0"/>
              <a:t> та </a:t>
            </a:r>
            <a:r>
              <a:rPr lang="ru-RU" sz="1500" b="1" dirty="0" err="1"/>
              <a:t>матеріальні</a:t>
            </a:r>
            <a:r>
              <a:rPr lang="ru-RU" sz="1500" b="1" dirty="0"/>
              <a:t> </a:t>
            </a:r>
            <a:r>
              <a:rPr lang="ru-RU" sz="1500" b="1" dirty="0" err="1"/>
              <a:t>обставини</a:t>
            </a:r>
            <a:r>
              <a:rPr lang="ru-RU" sz="1500" b="1" dirty="0"/>
              <a:t> </a:t>
            </a:r>
            <a:r>
              <a:rPr lang="ru-RU" sz="1500" dirty="0"/>
              <a:t>(ч. 1 ст. 182 СКУ). Так, при </a:t>
            </a:r>
            <a:r>
              <a:rPr lang="ru-RU" sz="1500" dirty="0" err="1"/>
              <a:t>визначенні</a:t>
            </a:r>
            <a:r>
              <a:rPr lang="ru-RU" sz="1500" dirty="0"/>
              <a:t> </a:t>
            </a:r>
            <a:r>
              <a:rPr lang="ru-RU" sz="1500" dirty="0" err="1"/>
              <a:t>суми</a:t>
            </a:r>
            <a:r>
              <a:rPr lang="ru-RU" sz="1500" dirty="0"/>
              <a:t> </a:t>
            </a:r>
            <a:r>
              <a:rPr lang="ru-RU" sz="1500" dirty="0" err="1"/>
              <a:t>аліментів</a:t>
            </a:r>
            <a:r>
              <a:rPr lang="ru-RU" sz="1500" dirty="0"/>
              <a:t> </a:t>
            </a:r>
            <a:r>
              <a:rPr lang="ru-RU" sz="1500" dirty="0" err="1"/>
              <a:t>враховується</a:t>
            </a:r>
            <a:r>
              <a:rPr lang="ru-RU" sz="1500" dirty="0"/>
              <a:t> стан </a:t>
            </a:r>
            <a:r>
              <a:rPr lang="ru-RU" sz="1500" dirty="0" err="1"/>
              <a:t>здоров’я</a:t>
            </a:r>
            <a:r>
              <a:rPr lang="ru-RU" sz="1500" dirty="0"/>
              <a:t> </a:t>
            </a:r>
            <a:r>
              <a:rPr lang="ru-RU" sz="1500" dirty="0" err="1"/>
              <a:t>дитини</a:t>
            </a:r>
            <a:r>
              <a:rPr lang="ru-RU" sz="1500" dirty="0"/>
              <a:t>, </a:t>
            </a:r>
            <a:r>
              <a:rPr lang="ru-RU" sz="1500" dirty="0" err="1"/>
              <a:t>матеріальне</a:t>
            </a:r>
            <a:r>
              <a:rPr lang="ru-RU" sz="1500" dirty="0"/>
              <a:t> </a:t>
            </a:r>
            <a:r>
              <a:rPr lang="ru-RU" sz="1500" dirty="0" err="1"/>
              <a:t>положення</a:t>
            </a:r>
            <a:r>
              <a:rPr lang="ru-RU" sz="1500" dirty="0"/>
              <a:t> </a:t>
            </a:r>
            <a:r>
              <a:rPr lang="ru-RU" sz="1500" dirty="0" err="1"/>
              <a:t>платника</a:t>
            </a:r>
            <a:r>
              <a:rPr lang="ru-RU" sz="1500" dirty="0"/>
              <a:t> </a:t>
            </a:r>
            <a:r>
              <a:rPr lang="ru-RU" sz="1500" dirty="0" err="1"/>
              <a:t>аліментів</a:t>
            </a:r>
            <a:r>
              <a:rPr lang="ru-RU" sz="1500" dirty="0"/>
              <a:t> та </a:t>
            </a:r>
            <a:r>
              <a:rPr lang="ru-RU" sz="1500" dirty="0" err="1"/>
              <a:t>його</a:t>
            </a:r>
            <a:r>
              <a:rPr lang="ru-RU" sz="1500" dirty="0"/>
              <a:t> стан </a:t>
            </a:r>
            <a:r>
              <a:rPr lang="ru-RU" sz="1500" dirty="0" err="1"/>
              <a:t>здоров’я</a:t>
            </a:r>
            <a:r>
              <a:rPr lang="ru-RU" sz="1500" dirty="0"/>
              <a:t>, </a:t>
            </a:r>
            <a:r>
              <a:rPr lang="ru-RU" sz="1500" dirty="0" err="1"/>
              <a:t>наявність</a:t>
            </a:r>
            <a:r>
              <a:rPr lang="ru-RU" sz="1500" dirty="0"/>
              <a:t> у </a:t>
            </a:r>
            <a:r>
              <a:rPr lang="ru-RU" sz="1500" dirty="0" err="1"/>
              <a:t>платника</a:t>
            </a:r>
            <a:r>
              <a:rPr lang="ru-RU" sz="1500" dirty="0"/>
              <a:t> </a:t>
            </a:r>
            <a:r>
              <a:rPr lang="ru-RU" sz="1500" dirty="0" err="1"/>
              <a:t>аліментів</a:t>
            </a:r>
            <a:r>
              <a:rPr lang="ru-RU" sz="1500" dirty="0"/>
              <a:t> </a:t>
            </a:r>
            <a:r>
              <a:rPr lang="ru-RU" sz="1500" dirty="0" err="1"/>
              <a:t>додаткових</a:t>
            </a:r>
            <a:r>
              <a:rPr lang="ru-RU" sz="1500" dirty="0"/>
              <a:t> </a:t>
            </a:r>
            <a:r>
              <a:rPr lang="ru-RU" sz="1500" dirty="0" err="1"/>
              <a:t>виплат</a:t>
            </a:r>
            <a:r>
              <a:rPr lang="ru-RU" sz="1500" dirty="0"/>
              <a:t> (</a:t>
            </a:r>
            <a:r>
              <a:rPr lang="ru-RU" sz="1500" dirty="0" err="1"/>
              <a:t>аліментів</a:t>
            </a:r>
            <a:r>
              <a:rPr lang="ru-RU" sz="1500" dirty="0"/>
              <a:t>, </a:t>
            </a:r>
            <a:r>
              <a:rPr lang="ru-RU" sz="1500" dirty="0" err="1"/>
              <a:t>утримання</a:t>
            </a:r>
            <a:r>
              <a:rPr lang="ru-RU" sz="1500" dirty="0"/>
              <a:t> </a:t>
            </a:r>
            <a:r>
              <a:rPr lang="ru-RU" sz="1500" dirty="0" err="1"/>
              <a:t>членів</a:t>
            </a:r>
            <a:r>
              <a:rPr lang="ru-RU" sz="1500" dirty="0"/>
              <a:t> </a:t>
            </a:r>
            <a:r>
              <a:rPr lang="ru-RU" sz="1500" dirty="0" err="1"/>
              <a:t>сім’ї</a:t>
            </a:r>
            <a:r>
              <a:rPr lang="ru-RU" sz="1500" dirty="0"/>
              <a:t>), </a:t>
            </a:r>
            <a:r>
              <a:rPr lang="ru-RU" sz="1500" dirty="0" err="1"/>
              <a:t>матеріальне</a:t>
            </a:r>
            <a:r>
              <a:rPr lang="ru-RU" sz="1500" dirty="0"/>
              <a:t> </a:t>
            </a:r>
            <a:r>
              <a:rPr lang="ru-RU" sz="1500" dirty="0" err="1"/>
              <a:t>положення</a:t>
            </a:r>
            <a:r>
              <a:rPr lang="ru-RU" sz="1500" dirty="0"/>
              <a:t> того, з ким </a:t>
            </a:r>
            <a:r>
              <a:rPr lang="ru-RU" sz="1500" dirty="0" err="1"/>
              <a:t>проживає</a:t>
            </a:r>
            <a:r>
              <a:rPr lang="ru-RU" sz="1500" dirty="0"/>
              <a:t> </a:t>
            </a:r>
            <a:r>
              <a:rPr lang="ru-RU" sz="1500" dirty="0" err="1"/>
              <a:t>дитина</a:t>
            </a:r>
            <a:r>
              <a:rPr lang="ru-RU" sz="1500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500" b="1" dirty="0" err="1"/>
              <a:t>враховуються</a:t>
            </a:r>
            <a:r>
              <a:rPr lang="ru-RU" sz="1500" b="1" dirty="0"/>
              <a:t> </a:t>
            </a:r>
            <a:r>
              <a:rPr lang="ru-RU" sz="1500" b="1" dirty="0" err="1"/>
              <a:t>дорогі</a:t>
            </a:r>
            <a:r>
              <a:rPr lang="ru-RU" sz="1500" b="1" dirty="0"/>
              <a:t> покупки </a:t>
            </a:r>
            <a:r>
              <a:rPr lang="ru-RU" sz="1500" b="1" dirty="0" err="1"/>
              <a:t>платника</a:t>
            </a:r>
            <a:r>
              <a:rPr lang="ru-RU" sz="1500" b="1" dirty="0"/>
              <a:t> </a:t>
            </a:r>
            <a:r>
              <a:rPr lang="ru-RU" sz="1500" b="1" dirty="0" err="1"/>
              <a:t>аліментів</a:t>
            </a:r>
            <a:r>
              <a:rPr lang="ru-RU" sz="1500" b="1" dirty="0"/>
              <a:t> </a:t>
            </a:r>
            <a:r>
              <a:rPr lang="ru-RU" sz="1500" dirty="0"/>
              <a:t>(</a:t>
            </a:r>
            <a:r>
              <a:rPr lang="ru-RU" sz="1500" dirty="0" err="1"/>
              <a:t>пп</a:t>
            </a:r>
            <a:r>
              <a:rPr lang="ru-RU" sz="1500" dirty="0"/>
              <a:t>. «3</a:t>
            </a:r>
            <a:r>
              <a:rPr lang="ru-RU" sz="1500" baseline="30000" dirty="0"/>
              <a:t>2</a:t>
            </a:r>
            <a:r>
              <a:rPr lang="ru-RU" sz="1500" dirty="0"/>
              <a:t>» ч. 1 ст. 182 СКУ). На суму </a:t>
            </a:r>
            <a:r>
              <a:rPr lang="ru-RU" sz="1500" dirty="0" err="1"/>
              <a:t>аліментів</a:t>
            </a:r>
            <a:r>
              <a:rPr lang="ru-RU" sz="1500" dirty="0"/>
              <a:t> </a:t>
            </a:r>
            <a:r>
              <a:rPr lang="ru-RU" sz="1500" dirty="0" err="1"/>
              <a:t>може</a:t>
            </a:r>
            <a:r>
              <a:rPr lang="ru-RU" sz="1500" dirty="0"/>
              <a:t> </a:t>
            </a:r>
            <a:r>
              <a:rPr lang="ru-RU" sz="1500" dirty="0" err="1"/>
              <a:t>вплинути</a:t>
            </a:r>
            <a:r>
              <a:rPr lang="ru-RU" sz="1500" dirty="0"/>
              <a:t> </a:t>
            </a:r>
            <a:r>
              <a:rPr lang="ru-RU" sz="1500" dirty="0" err="1"/>
              <a:t>доведене</a:t>
            </a:r>
            <a:r>
              <a:rPr lang="ru-RU" sz="1500" dirty="0"/>
              <a:t> </a:t>
            </a:r>
            <a:r>
              <a:rPr lang="ru-RU" sz="1500" dirty="0" err="1"/>
              <a:t>існування</a:t>
            </a:r>
            <a:r>
              <a:rPr lang="ru-RU" sz="1500" dirty="0"/>
              <a:t> у </a:t>
            </a:r>
            <a:r>
              <a:rPr lang="ru-RU" sz="1500" dirty="0" err="1"/>
              <a:t>платника</a:t>
            </a:r>
            <a:r>
              <a:rPr lang="ru-RU" sz="1500" dirty="0"/>
              <a:t> </a:t>
            </a:r>
            <a:r>
              <a:rPr lang="ru-RU" sz="1500" dirty="0" err="1"/>
              <a:t>рухомого</a:t>
            </a:r>
            <a:r>
              <a:rPr lang="ru-RU" sz="1500" dirty="0"/>
              <a:t> та </a:t>
            </a:r>
            <a:r>
              <a:rPr lang="ru-RU" sz="1500" dirty="0" err="1"/>
              <a:t>нерухомого</a:t>
            </a:r>
            <a:r>
              <a:rPr lang="ru-RU" sz="1500" dirty="0"/>
              <a:t> майна, </a:t>
            </a:r>
            <a:r>
              <a:rPr lang="ru-RU" sz="1500" dirty="0" err="1"/>
              <a:t>вартісні</a:t>
            </a:r>
            <a:r>
              <a:rPr lang="ru-RU" sz="1500" dirty="0"/>
              <a:t> покупки </a:t>
            </a:r>
            <a:r>
              <a:rPr lang="ru-RU" sz="1500" dirty="0" err="1"/>
              <a:t>платника</a:t>
            </a:r>
            <a:r>
              <a:rPr lang="ru-RU" sz="1500" dirty="0"/>
              <a:t> (</a:t>
            </a:r>
            <a:r>
              <a:rPr lang="ru-RU" sz="1500" dirty="0" err="1"/>
              <a:t>більше</a:t>
            </a:r>
            <a:r>
              <a:rPr lang="ru-RU" sz="1500" dirty="0"/>
              <a:t> 10-кратного </a:t>
            </a:r>
            <a:r>
              <a:rPr lang="ru-RU" sz="1500" dirty="0" err="1"/>
              <a:t>розміру</a:t>
            </a:r>
            <a:r>
              <a:rPr lang="ru-RU" sz="1500" dirty="0"/>
              <a:t> </a:t>
            </a:r>
            <a:r>
              <a:rPr lang="ru-RU" sz="1500" b="1" dirty="0" err="1">
                <a:hlinkClick r:id="rId2" action="ppaction://hlinkfile"/>
              </a:rPr>
              <a:t>прожиткового</a:t>
            </a:r>
            <a:r>
              <a:rPr lang="ru-RU" sz="1500" b="1" dirty="0">
                <a:hlinkClick r:id="rId2" action="ppaction://hlinkfile"/>
              </a:rPr>
              <a:t> </a:t>
            </a:r>
            <a:r>
              <a:rPr lang="ru-RU" sz="1500" b="1" dirty="0" err="1">
                <a:hlinkClick r:id="rId2" action="ppaction://hlinkfile"/>
              </a:rPr>
              <a:t>мінімуму</a:t>
            </a:r>
            <a:r>
              <a:rPr lang="ru-RU" sz="1500" b="1" dirty="0">
                <a:hlinkClick r:id="rId2" action="ppaction://hlinkfile"/>
              </a:rPr>
              <a:t> </a:t>
            </a:r>
            <a:r>
              <a:rPr lang="ru-RU" sz="1500" b="1" dirty="0" err="1">
                <a:hlinkClick r:id="rId2" action="ppaction://hlinkfile"/>
              </a:rPr>
              <a:t>працездатної</a:t>
            </a:r>
            <a:r>
              <a:rPr lang="ru-RU" sz="1500" b="1" dirty="0">
                <a:hlinkClick r:id="rId2" action="ppaction://hlinkfile"/>
              </a:rPr>
              <a:t> особи</a:t>
            </a:r>
            <a:r>
              <a:rPr lang="ru-RU" sz="1500" dirty="0"/>
              <a:t>,</a:t>
            </a:r>
            <a:r>
              <a:rPr lang="ru-RU" sz="1500" b="1" dirty="0"/>
              <a:t> з </a:t>
            </a:r>
            <a:r>
              <a:rPr lang="ru-RU" sz="1500" b="1" dirty="0" err="1"/>
              <a:t>грудня</a:t>
            </a:r>
            <a:r>
              <a:rPr lang="ru-RU" sz="1500" b="1" dirty="0"/>
              <a:t> 2022 року та у 2023 </a:t>
            </a:r>
            <a:r>
              <a:rPr lang="ru-RU" sz="1500" b="1" dirty="0" err="1"/>
              <a:t>році</a:t>
            </a:r>
            <a:r>
              <a:rPr lang="ru-RU" sz="1500" b="1" dirty="0"/>
              <a:t> – 26840 </a:t>
            </a:r>
            <a:r>
              <a:rPr lang="ru-RU" sz="1500" b="1" dirty="0" smtClean="0"/>
              <a:t>грн.</a:t>
            </a:r>
            <a:r>
              <a:rPr lang="ru-RU" sz="1500" dirty="0" smtClean="0"/>
              <a:t>). </a:t>
            </a:r>
            <a:r>
              <a:rPr lang="ru-RU" sz="1500" dirty="0" err="1"/>
              <a:t>Це</a:t>
            </a:r>
            <a:r>
              <a:rPr lang="ru-RU" sz="1500" dirty="0"/>
              <a:t> </a:t>
            </a:r>
            <a:r>
              <a:rPr lang="ru-RU" sz="1500" dirty="0" err="1"/>
              <a:t>грає</a:t>
            </a:r>
            <a:r>
              <a:rPr lang="ru-RU" sz="1500" dirty="0"/>
              <a:t> роль, </a:t>
            </a:r>
            <a:r>
              <a:rPr lang="ru-RU" sz="1500" dirty="0" err="1"/>
              <a:t>якщо</a:t>
            </a:r>
            <a:r>
              <a:rPr lang="ru-RU" sz="1500" dirty="0"/>
              <a:t> є </a:t>
            </a:r>
            <a:r>
              <a:rPr lang="ru-RU" sz="1500" dirty="0" err="1"/>
              <a:t>невідповідність</a:t>
            </a:r>
            <a:r>
              <a:rPr lang="ru-RU" sz="1500" dirty="0"/>
              <a:t> </a:t>
            </a:r>
            <a:r>
              <a:rPr lang="ru-RU" sz="1500" dirty="0" err="1"/>
              <a:t>офіційних</a:t>
            </a:r>
            <a:r>
              <a:rPr lang="ru-RU" sz="1500" dirty="0"/>
              <a:t> </a:t>
            </a:r>
            <a:r>
              <a:rPr lang="ru-RU" sz="1500" dirty="0" err="1"/>
              <a:t>доходів</a:t>
            </a:r>
            <a:r>
              <a:rPr lang="ru-RU" sz="1500" dirty="0"/>
              <a:t> та </a:t>
            </a:r>
            <a:r>
              <a:rPr lang="ru-RU" sz="1500" dirty="0" err="1"/>
              <a:t>матеріального</a:t>
            </a:r>
            <a:r>
              <a:rPr lang="ru-RU" sz="1500" dirty="0"/>
              <a:t> стану </a:t>
            </a:r>
            <a:r>
              <a:rPr lang="ru-RU" sz="1500" dirty="0" err="1"/>
              <a:t>платника</a:t>
            </a:r>
            <a:r>
              <a:rPr lang="ru-RU" sz="1500" dirty="0"/>
              <a:t> </a:t>
            </a:r>
            <a:r>
              <a:rPr lang="ru-RU" sz="1500" dirty="0" err="1"/>
              <a:t>аліментів</a:t>
            </a:r>
            <a:r>
              <a:rPr lang="ru-RU" sz="1500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500" b="1" dirty="0" err="1"/>
              <a:t>дитина</a:t>
            </a:r>
            <a:r>
              <a:rPr lang="ru-RU" sz="1500" b="1" dirty="0"/>
              <a:t> </a:t>
            </a:r>
            <a:r>
              <a:rPr lang="ru-RU" sz="1500" b="1" dirty="0" err="1"/>
              <a:t>має</a:t>
            </a:r>
            <a:r>
              <a:rPr lang="ru-RU" sz="1500" b="1" dirty="0"/>
              <a:t> права на </a:t>
            </a:r>
            <a:r>
              <a:rPr lang="ru-RU" sz="1500" b="1" dirty="0" err="1"/>
              <a:t>майно</a:t>
            </a:r>
            <a:r>
              <a:rPr lang="ru-RU" sz="1500" b="1" dirty="0"/>
              <a:t> </a:t>
            </a:r>
            <a:r>
              <a:rPr lang="ru-RU" sz="1500" dirty="0"/>
              <a:t>(ч. 2 ст. 175 СКУ). </a:t>
            </a:r>
            <a:r>
              <a:rPr lang="ru-RU" sz="1500" dirty="0" err="1"/>
              <a:t>Дитина</a:t>
            </a:r>
            <a:r>
              <a:rPr lang="ru-RU" sz="1500" dirty="0"/>
              <a:t> </a:t>
            </a:r>
            <a:r>
              <a:rPr lang="ru-RU" sz="1500" dirty="0" err="1"/>
              <a:t>має</a:t>
            </a:r>
            <a:r>
              <a:rPr lang="ru-RU" sz="1500" dirty="0"/>
              <a:t> право на </a:t>
            </a:r>
            <a:r>
              <a:rPr lang="ru-RU" sz="1500" dirty="0" err="1"/>
              <a:t>виділ</a:t>
            </a:r>
            <a:r>
              <a:rPr lang="ru-RU" sz="1500" dirty="0"/>
              <a:t> </a:t>
            </a:r>
            <a:r>
              <a:rPr lang="ru-RU" sz="1500" dirty="0" err="1"/>
              <a:t>частки</a:t>
            </a:r>
            <a:r>
              <a:rPr lang="ru-RU" sz="1500" dirty="0"/>
              <a:t> у </a:t>
            </a:r>
            <a:r>
              <a:rPr lang="ru-RU" sz="1500" dirty="0" err="1"/>
              <a:t>спільній</a:t>
            </a:r>
            <a:r>
              <a:rPr lang="ru-RU" sz="1500" dirty="0"/>
              <a:t> </a:t>
            </a:r>
            <a:r>
              <a:rPr lang="ru-RU" sz="1500" dirty="0" err="1"/>
              <a:t>частковій</a:t>
            </a:r>
            <a:r>
              <a:rPr lang="ru-RU" sz="1500" dirty="0"/>
              <a:t> </a:t>
            </a:r>
            <a:r>
              <a:rPr lang="ru-RU" sz="1500" dirty="0" err="1"/>
              <a:t>власності</a:t>
            </a:r>
            <a:r>
              <a:rPr lang="ru-RU" sz="1500" dirty="0"/>
              <a:t> </a:t>
            </a:r>
            <a:r>
              <a:rPr lang="ru-RU" sz="1500" dirty="0" err="1"/>
              <a:t>батьків</a:t>
            </a:r>
            <a:r>
              <a:rPr lang="ru-RU" sz="1500" dirty="0"/>
              <a:t> </a:t>
            </a:r>
            <a:r>
              <a:rPr lang="ru-RU" sz="1500" dirty="0" err="1"/>
              <a:t>або</a:t>
            </a:r>
            <a:r>
              <a:rPr lang="ru-RU" sz="1500" dirty="0"/>
              <a:t> </a:t>
            </a:r>
            <a:r>
              <a:rPr lang="ru-RU" sz="1500" dirty="0" err="1"/>
              <a:t>відповідну</a:t>
            </a:r>
            <a:r>
              <a:rPr lang="ru-RU" sz="1500" dirty="0"/>
              <a:t> </a:t>
            </a:r>
            <a:r>
              <a:rPr lang="ru-RU" sz="1500" dirty="0" err="1"/>
              <a:t>грошову</a:t>
            </a:r>
            <a:r>
              <a:rPr lang="ru-RU" sz="1500" dirty="0"/>
              <a:t> </a:t>
            </a:r>
            <a:r>
              <a:rPr lang="ru-RU" sz="1500" dirty="0" err="1"/>
              <a:t>компенсацію</a:t>
            </a:r>
            <a:r>
              <a:rPr lang="ru-RU" sz="1500" dirty="0" smtClean="0"/>
              <a:t>.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156586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Практика судових рішень по призначенню аліментів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ru-RU" sz="2800" dirty="0" err="1" smtClean="0"/>
              <a:t>платником</a:t>
            </a:r>
            <a:r>
              <a:rPr lang="ru-RU" sz="2800" dirty="0" smtClean="0"/>
              <a:t> </a:t>
            </a:r>
            <a:r>
              <a:rPr lang="ru-RU" sz="2800" dirty="0" err="1"/>
              <a:t>аліментів</a:t>
            </a:r>
            <a:r>
              <a:rPr lang="ru-RU" sz="2800" dirty="0"/>
              <a:t> </a:t>
            </a:r>
            <a:r>
              <a:rPr lang="ru-RU" sz="2800" dirty="0" err="1"/>
              <a:t>може</a:t>
            </a:r>
            <a:r>
              <a:rPr lang="ru-RU" sz="2800" dirty="0"/>
              <a:t> бути не </a:t>
            </a:r>
            <a:r>
              <a:rPr lang="ru-RU" sz="2800" dirty="0" err="1"/>
              <a:t>тільки</a:t>
            </a:r>
            <a:r>
              <a:rPr lang="ru-RU" sz="2800" dirty="0"/>
              <a:t> </a:t>
            </a:r>
            <a:r>
              <a:rPr lang="ru-RU" sz="2800" dirty="0" err="1"/>
              <a:t>батько</a:t>
            </a:r>
            <a:r>
              <a:rPr lang="ru-RU" sz="2800" dirty="0"/>
              <a:t>, але й </a:t>
            </a:r>
            <a:r>
              <a:rPr lang="ru-RU" sz="2800" dirty="0" err="1"/>
              <a:t>мати</a:t>
            </a:r>
            <a:r>
              <a:rPr lang="ru-RU" sz="2800" dirty="0"/>
              <a:t>, </a:t>
            </a:r>
            <a:r>
              <a:rPr lang="ru-RU" sz="2800" dirty="0" err="1"/>
              <a:t>навіть</a:t>
            </a:r>
            <a:r>
              <a:rPr lang="ru-RU" sz="2800" dirty="0"/>
              <a:t> </a:t>
            </a:r>
            <a:r>
              <a:rPr lang="ru-RU" sz="2800" dirty="0" err="1"/>
              <a:t>обоє</a:t>
            </a:r>
            <a:r>
              <a:rPr lang="ru-RU" sz="2800" dirty="0"/>
              <a:t> з </a:t>
            </a:r>
            <a:r>
              <a:rPr lang="ru-RU" sz="2800" dirty="0" err="1" smtClean="0"/>
              <a:t>батьків</a:t>
            </a:r>
            <a:r>
              <a:rPr lang="ru-RU" sz="2800" dirty="0"/>
              <a:t>;</a:t>
            </a:r>
            <a:endParaRPr lang="ru-RU" sz="2800" dirty="0" smtClean="0"/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sz="2800" dirty="0" err="1" smtClean="0"/>
              <a:t>відсотки</a:t>
            </a:r>
            <a:r>
              <a:rPr lang="ru-RU" sz="2800" dirty="0" smtClean="0"/>
              <a:t> </a:t>
            </a:r>
            <a:r>
              <a:rPr lang="ru-RU" sz="2800" dirty="0"/>
              <a:t>по депозитах  у банках </a:t>
            </a:r>
            <a:r>
              <a:rPr lang="ru-RU" sz="2800" dirty="0" err="1"/>
              <a:t>також</a:t>
            </a:r>
            <a:r>
              <a:rPr lang="ru-RU" sz="2800" dirty="0"/>
              <a:t> </a:t>
            </a:r>
            <a:r>
              <a:rPr lang="ru-RU" sz="2800" dirty="0" err="1"/>
              <a:t>можуть</a:t>
            </a:r>
            <a:r>
              <a:rPr lang="ru-RU" sz="2800" dirty="0"/>
              <a:t> бути </a:t>
            </a:r>
            <a:r>
              <a:rPr lang="ru-RU" sz="2800" dirty="0" err="1"/>
              <a:t>джерелом</a:t>
            </a:r>
            <a:r>
              <a:rPr lang="ru-RU" sz="2800" dirty="0"/>
              <a:t> </a:t>
            </a:r>
            <a:r>
              <a:rPr lang="ru-RU" sz="2800" dirty="0" err="1"/>
              <a:t>стягнення</a:t>
            </a:r>
            <a:r>
              <a:rPr lang="ru-RU" sz="2800" dirty="0"/>
              <a:t> </a:t>
            </a:r>
            <a:r>
              <a:rPr lang="ru-RU" sz="2800" dirty="0" err="1" smtClean="0"/>
              <a:t>аліментів</a:t>
            </a:r>
            <a:r>
              <a:rPr lang="ru-RU" sz="2800" dirty="0"/>
              <a:t>;</a:t>
            </a:r>
            <a:endParaRPr lang="ru-RU" sz="2800" dirty="0" smtClean="0"/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sz="2800" dirty="0" err="1" smtClean="0"/>
              <a:t>відсутність</a:t>
            </a:r>
            <a:r>
              <a:rPr lang="ru-RU" sz="2800" dirty="0" smtClean="0"/>
              <a:t> </a:t>
            </a:r>
            <a:r>
              <a:rPr lang="ru-RU" sz="2800" dirty="0" err="1"/>
              <a:t>офіційної</a:t>
            </a:r>
            <a:r>
              <a:rPr lang="ru-RU" sz="2800" dirty="0"/>
              <a:t> </a:t>
            </a:r>
            <a:r>
              <a:rPr lang="ru-RU" sz="2800" dirty="0" err="1"/>
              <a:t>роботи</a:t>
            </a:r>
            <a:r>
              <a:rPr lang="ru-RU" sz="2800" dirty="0"/>
              <a:t> </a:t>
            </a:r>
            <a:r>
              <a:rPr lang="ru-RU" sz="2800" dirty="0" err="1"/>
              <a:t>чи</a:t>
            </a:r>
            <a:r>
              <a:rPr lang="ru-RU" sz="2800" dirty="0"/>
              <a:t> статус </a:t>
            </a:r>
            <a:r>
              <a:rPr lang="ru-RU" sz="2800" dirty="0" err="1"/>
              <a:t>безробітного</a:t>
            </a:r>
            <a:r>
              <a:rPr lang="ru-RU" sz="2800" dirty="0"/>
              <a:t> не </a:t>
            </a:r>
            <a:r>
              <a:rPr lang="ru-RU" sz="2800" dirty="0" err="1"/>
              <a:t>скасовує</a:t>
            </a:r>
            <a:r>
              <a:rPr lang="ru-RU" sz="2800" dirty="0"/>
              <a:t> </a:t>
            </a:r>
            <a:r>
              <a:rPr lang="ru-RU" sz="2800" dirty="0" err="1"/>
              <a:t>обов’язку</a:t>
            </a:r>
            <a:r>
              <a:rPr lang="ru-RU" sz="2800" dirty="0"/>
              <a:t> </a:t>
            </a:r>
            <a:r>
              <a:rPr lang="ru-RU" sz="2800" dirty="0" err="1"/>
              <a:t>платити</a:t>
            </a:r>
            <a:r>
              <a:rPr lang="ru-RU" sz="2800" dirty="0"/>
              <a:t> </a:t>
            </a:r>
            <a:r>
              <a:rPr lang="ru-RU" sz="2800" dirty="0" err="1"/>
              <a:t>аліменти</a:t>
            </a:r>
            <a:r>
              <a:rPr lang="ru-RU" sz="2800" dirty="0"/>
              <a:t> на </a:t>
            </a:r>
            <a:r>
              <a:rPr lang="ru-RU" sz="2800" dirty="0" err="1"/>
              <a:t>мінімальному</a:t>
            </a:r>
            <a:r>
              <a:rPr lang="ru-RU" sz="2800" dirty="0"/>
              <a:t> </a:t>
            </a:r>
            <a:r>
              <a:rPr lang="ru-RU" sz="2800" dirty="0" err="1"/>
              <a:t>рівні</a:t>
            </a:r>
            <a:r>
              <a:rPr lang="ru-RU" sz="2800" dirty="0"/>
              <a:t>. 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46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Розмір аліментів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4080" y="2030462"/>
            <a:ext cx="10058400" cy="4023360"/>
          </a:xfrm>
        </p:spPr>
        <p:txBody>
          <a:bodyPr>
            <a:normAutofit/>
          </a:bodyPr>
          <a:lstStyle/>
          <a:p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>
                <a:hlinkClick r:id="rId2"/>
              </a:rPr>
              <a:t>мінімального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розміру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аліментів</a:t>
            </a:r>
            <a:r>
              <a:rPr lang="ru-RU" dirty="0"/>
              <a:t>, то </a:t>
            </a:r>
            <a:r>
              <a:rPr lang="ru-RU" dirty="0" err="1"/>
              <a:t>їх</a:t>
            </a:r>
            <a:r>
              <a:rPr lang="ru-RU" dirty="0"/>
              <a:t> два – </a:t>
            </a:r>
            <a:r>
              <a:rPr lang="ru-RU" b="1" dirty="0" err="1"/>
              <a:t>гарантований</a:t>
            </a:r>
            <a:r>
              <a:rPr lang="ru-RU" dirty="0"/>
              <a:t> і </a:t>
            </a:r>
            <a:r>
              <a:rPr lang="ru-RU" b="1" dirty="0" err="1" smtClean="0"/>
              <a:t>рекомендований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Усі</a:t>
            </a:r>
            <a:r>
              <a:rPr lang="ru-RU" dirty="0" smtClean="0"/>
              <a:t> </a:t>
            </a:r>
            <a:r>
              <a:rPr lang="ru-RU" dirty="0"/>
              <a:t>вони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прив’язку</a:t>
            </a:r>
            <a:r>
              <a:rPr lang="ru-RU" dirty="0"/>
              <a:t> до </a:t>
            </a:r>
            <a:r>
              <a:rPr lang="ru-RU" b="1" dirty="0" err="1"/>
              <a:t>прожиткового</a:t>
            </a:r>
            <a:r>
              <a:rPr lang="ru-RU" b="1" dirty="0"/>
              <a:t> </a:t>
            </a:r>
            <a:r>
              <a:rPr lang="ru-RU" b="1" dirty="0" err="1"/>
              <a:t>мінімуму</a:t>
            </a:r>
            <a:r>
              <a:rPr lang="ru-RU" dirty="0"/>
              <a:t> </a:t>
            </a:r>
            <a:r>
              <a:rPr lang="ru-RU" b="1" dirty="0"/>
              <a:t>(ПМ)</a:t>
            </a:r>
            <a:r>
              <a:rPr lang="ru-RU" dirty="0"/>
              <a:t> для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. </a:t>
            </a:r>
            <a:r>
              <a:rPr lang="ru-RU" dirty="0" err="1"/>
              <a:t>Аліменти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бути </a:t>
            </a:r>
            <a:r>
              <a:rPr lang="ru-RU" b="1" dirty="0"/>
              <a:t>не </a:t>
            </a:r>
            <a:r>
              <a:rPr lang="ru-RU" b="1" dirty="0" err="1"/>
              <a:t>меншими</a:t>
            </a:r>
            <a:r>
              <a:rPr lang="ru-RU" b="1" dirty="0"/>
              <a:t> за </a:t>
            </a:r>
            <a:r>
              <a:rPr lang="ru-RU" b="1" dirty="0" err="1"/>
              <a:t>гарантований</a:t>
            </a:r>
            <a:r>
              <a:rPr lang="ru-RU" b="1" dirty="0"/>
              <a:t> </a:t>
            </a:r>
            <a:r>
              <a:rPr lang="ru-RU" b="1" dirty="0" err="1"/>
              <a:t>рівень</a:t>
            </a:r>
            <a:r>
              <a:rPr lang="ru-RU" dirty="0"/>
              <a:t>, але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достатній</a:t>
            </a:r>
            <a:r>
              <a:rPr lang="ru-RU" dirty="0"/>
              <a:t> </a:t>
            </a:r>
            <a:r>
              <a:rPr lang="ru-RU" dirty="0" err="1"/>
              <a:t>дохід</a:t>
            </a:r>
            <a:r>
              <a:rPr lang="ru-RU" dirty="0"/>
              <a:t>, то суд </a:t>
            </a:r>
            <a:r>
              <a:rPr lang="ru-RU" dirty="0" err="1"/>
              <a:t>призначає</a:t>
            </a:r>
            <a:r>
              <a:rPr lang="ru-RU" dirty="0"/>
              <a:t> </a:t>
            </a:r>
            <a:r>
              <a:rPr lang="ru-RU" dirty="0" err="1"/>
              <a:t>рекомендований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аліментів</a:t>
            </a:r>
            <a:r>
              <a:rPr lang="ru-RU" dirty="0"/>
              <a:t> (ч. 2 ст. 182 СКУ).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гарантований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аліментів</a:t>
            </a:r>
            <a:r>
              <a:rPr lang="ru-RU" dirty="0"/>
              <a:t> </a:t>
            </a:r>
            <a:r>
              <a:rPr lang="ru-RU" dirty="0" err="1"/>
              <a:t>використовується</a:t>
            </a:r>
            <a:r>
              <a:rPr lang="ru-RU" dirty="0"/>
              <a:t> </a:t>
            </a:r>
            <a:r>
              <a:rPr lang="ru-RU" dirty="0" err="1"/>
              <a:t>тоді</a:t>
            </a:r>
            <a:r>
              <a:rPr lang="ru-RU" dirty="0"/>
              <a:t>, коли </a:t>
            </a:r>
            <a:r>
              <a:rPr lang="ru-RU" dirty="0" err="1"/>
              <a:t>аліменти</a:t>
            </a:r>
            <a:r>
              <a:rPr lang="ru-RU" dirty="0"/>
              <a:t> платить держава (є й </a:t>
            </a:r>
            <a:r>
              <a:rPr lang="ru-RU" dirty="0" err="1"/>
              <a:t>таке</a:t>
            </a:r>
            <a:r>
              <a:rPr lang="ru-RU" dirty="0"/>
              <a:t>).</a:t>
            </a:r>
          </a:p>
          <a:p>
            <a:r>
              <a:rPr lang="ru-RU" dirty="0" err="1"/>
              <a:t>Загалом</a:t>
            </a:r>
            <a:r>
              <a:rPr lang="ru-RU" dirty="0"/>
              <a:t> правила </a:t>
            </a:r>
            <a:r>
              <a:rPr lang="ru-RU" dirty="0" err="1"/>
              <a:t>такі</a:t>
            </a:r>
            <a:r>
              <a:rPr lang="ru-RU" dirty="0"/>
              <a:t>:</a:t>
            </a:r>
          </a:p>
          <a:p>
            <a:r>
              <a:rPr lang="ru-RU" b="1" dirty="0"/>
              <a:t>РЕКОМЕНДОВАНА</a:t>
            </a:r>
            <a:r>
              <a:rPr lang="ru-RU" dirty="0"/>
              <a:t> сума </a:t>
            </a:r>
            <a:r>
              <a:rPr lang="ru-RU" dirty="0" err="1"/>
              <a:t>аліментів</a:t>
            </a:r>
            <a:r>
              <a:rPr lang="ru-RU" dirty="0"/>
              <a:t> – </a:t>
            </a:r>
            <a:r>
              <a:rPr lang="ru-RU" b="1" dirty="0"/>
              <a:t>100% </a:t>
            </a:r>
            <a:r>
              <a:rPr lang="ru-RU" dirty="0" err="1"/>
              <a:t>прожиткового</a:t>
            </a:r>
            <a:r>
              <a:rPr lang="ru-RU" dirty="0"/>
              <a:t> </a:t>
            </a:r>
            <a:r>
              <a:rPr lang="ru-RU" dirty="0" err="1"/>
              <a:t>мінімуму</a:t>
            </a:r>
            <a:r>
              <a:rPr lang="ru-RU" dirty="0"/>
              <a:t> для </a:t>
            </a:r>
            <a:r>
              <a:rPr lang="ru-RU" dirty="0" err="1"/>
              <a:t>дитини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;</a:t>
            </a:r>
          </a:p>
          <a:p>
            <a:r>
              <a:rPr lang="ru-RU" b="1" dirty="0"/>
              <a:t>ГАРАНТОВАНА сума </a:t>
            </a:r>
            <a:r>
              <a:rPr lang="ru-RU" b="1" dirty="0" err="1"/>
              <a:t>аліментів</a:t>
            </a:r>
            <a:r>
              <a:rPr lang="ru-RU" b="1" dirty="0"/>
              <a:t> – 50% </a:t>
            </a:r>
            <a:r>
              <a:rPr lang="ru-RU" dirty="0" err="1"/>
              <a:t>прожиткового</a:t>
            </a:r>
            <a:r>
              <a:rPr lang="ru-RU" dirty="0"/>
              <a:t> </a:t>
            </a:r>
            <a:r>
              <a:rPr lang="ru-RU" dirty="0" err="1"/>
              <a:t>мінімуму</a:t>
            </a:r>
            <a:r>
              <a:rPr lang="ru-RU" dirty="0"/>
              <a:t> для </a:t>
            </a:r>
            <a:r>
              <a:rPr lang="ru-RU" dirty="0" err="1"/>
              <a:t>дитини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090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4000" dirty="0" smtClean="0">
                <a:solidFill>
                  <a:schemeClr val="tx1"/>
                </a:solidFill>
              </a:rPr>
              <a:t>На розмір аліментів впливає кількість дітей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41620"/>
            <a:ext cx="10058400" cy="3727473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Також</a:t>
            </a:r>
            <a:r>
              <a:rPr lang="ru-RU" sz="2400" b="1" dirty="0"/>
              <a:t> є </a:t>
            </a:r>
            <a:r>
              <a:rPr lang="ru-RU" sz="2400" b="1" dirty="0" err="1"/>
              <a:t>ще</a:t>
            </a:r>
            <a:r>
              <a:rPr lang="ru-RU" sz="2400" b="1" dirty="0"/>
              <a:t> правила по </a:t>
            </a:r>
            <a:r>
              <a:rPr lang="ru-RU" sz="2400" b="1" dirty="0" err="1"/>
              <a:t>кількості</a:t>
            </a:r>
            <a:r>
              <a:rPr lang="ru-RU" sz="2400" b="1" dirty="0"/>
              <a:t> </a:t>
            </a:r>
            <a:r>
              <a:rPr lang="ru-RU" sz="2400" b="1" dirty="0" err="1"/>
              <a:t>дітей</a:t>
            </a:r>
            <a:r>
              <a:rPr lang="ru-RU" sz="2400" b="1" dirty="0"/>
              <a:t> </a:t>
            </a:r>
            <a:r>
              <a:rPr lang="ru-RU" sz="2400" dirty="0"/>
              <a:t>(</a:t>
            </a:r>
            <a:r>
              <a:rPr lang="ru-RU" sz="2400" dirty="0" err="1">
                <a:hlinkClick r:id="rId2"/>
              </a:rPr>
              <a:t>пп</a:t>
            </a:r>
            <a:r>
              <a:rPr lang="ru-RU" sz="2400" dirty="0">
                <a:hlinkClick r:id="rId2"/>
              </a:rPr>
              <a:t>. «4» ч. 1 ст. 161 </a:t>
            </a:r>
            <a:r>
              <a:rPr lang="ru-RU" sz="2400" dirty="0" err="1">
                <a:hlinkClick r:id="rId2"/>
              </a:rPr>
              <a:t>Цивільно-процесуального</a:t>
            </a:r>
            <a:r>
              <a:rPr lang="ru-RU" sz="2400" dirty="0">
                <a:hlinkClick r:id="rId2"/>
              </a:rPr>
              <a:t> кодексу</a:t>
            </a:r>
            <a:r>
              <a:rPr lang="ru-RU" sz="2400" dirty="0"/>
              <a:t>):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dirty="0" err="1"/>
              <a:t>якщо</a:t>
            </a:r>
            <a:r>
              <a:rPr lang="ru-RU" sz="2400" dirty="0"/>
              <a:t> одна </a:t>
            </a:r>
            <a:r>
              <a:rPr lang="ru-RU" sz="2400" dirty="0" err="1"/>
              <a:t>дитина</a:t>
            </a:r>
            <a:r>
              <a:rPr lang="ru-RU" sz="2400" dirty="0"/>
              <a:t> – сума </a:t>
            </a:r>
            <a:r>
              <a:rPr lang="ru-RU" sz="2400" dirty="0" err="1"/>
              <a:t>аліментів</a:t>
            </a:r>
            <a:r>
              <a:rPr lang="ru-RU" sz="2400" dirty="0"/>
              <a:t> не </a:t>
            </a:r>
            <a:r>
              <a:rPr lang="ru-RU" sz="2400" dirty="0" err="1"/>
              <a:t>більше</a:t>
            </a:r>
            <a:r>
              <a:rPr lang="ru-RU" sz="2400" dirty="0"/>
              <a:t> ¼ доходу </a:t>
            </a:r>
            <a:r>
              <a:rPr lang="ru-RU" sz="2400" dirty="0" err="1"/>
              <a:t>платника</a:t>
            </a:r>
            <a:r>
              <a:rPr lang="ru-RU" sz="2400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dirty="0" err="1"/>
              <a:t>якщо</a:t>
            </a:r>
            <a:r>
              <a:rPr lang="ru-RU" sz="2400" dirty="0"/>
              <a:t> 2 </a:t>
            </a:r>
            <a:r>
              <a:rPr lang="ru-RU" sz="2400" dirty="0" err="1"/>
              <a:t>дитини</a:t>
            </a:r>
            <a:r>
              <a:rPr lang="ru-RU" sz="2400" dirty="0"/>
              <a:t> – сума </a:t>
            </a:r>
            <a:r>
              <a:rPr lang="ru-RU" sz="2400" dirty="0" err="1"/>
              <a:t>аліментів</a:t>
            </a:r>
            <a:r>
              <a:rPr lang="ru-RU" sz="2400" dirty="0"/>
              <a:t> не </a:t>
            </a:r>
            <a:r>
              <a:rPr lang="ru-RU" sz="2400" dirty="0" err="1"/>
              <a:t>більше</a:t>
            </a:r>
            <a:r>
              <a:rPr lang="ru-RU" sz="2400" dirty="0"/>
              <a:t> 1/3 доходу </a:t>
            </a:r>
            <a:r>
              <a:rPr lang="ru-RU" sz="2400" dirty="0" err="1"/>
              <a:t>платника</a:t>
            </a:r>
            <a:r>
              <a:rPr lang="ru-RU" sz="2400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dirty="0" err="1"/>
              <a:t>якщо</a:t>
            </a:r>
            <a:r>
              <a:rPr lang="ru-RU" sz="2400" dirty="0"/>
              <a:t> 3 </a:t>
            </a:r>
            <a:r>
              <a:rPr lang="ru-RU" sz="2400" dirty="0" err="1"/>
              <a:t>дитини</a:t>
            </a:r>
            <a:r>
              <a:rPr lang="ru-RU" sz="2400" dirty="0"/>
              <a:t> та </a:t>
            </a:r>
            <a:r>
              <a:rPr lang="ru-RU" sz="2400" dirty="0" err="1"/>
              <a:t>більше</a:t>
            </a:r>
            <a:r>
              <a:rPr lang="ru-RU" sz="2400" dirty="0"/>
              <a:t> –  сума </a:t>
            </a:r>
            <a:r>
              <a:rPr lang="ru-RU" sz="2400" dirty="0" err="1"/>
              <a:t>аліментів</a:t>
            </a:r>
            <a:r>
              <a:rPr lang="ru-RU" sz="2400" dirty="0"/>
              <a:t> не </a:t>
            </a:r>
            <a:r>
              <a:rPr lang="ru-RU" sz="2400" dirty="0" err="1"/>
              <a:t>більше</a:t>
            </a:r>
            <a:r>
              <a:rPr lang="ru-RU" sz="2400" dirty="0"/>
              <a:t> 50% доходу </a:t>
            </a:r>
            <a:r>
              <a:rPr lang="ru-RU" sz="2400" dirty="0" err="1"/>
              <a:t>платника</a:t>
            </a:r>
            <a:r>
              <a:rPr lang="ru-RU" sz="2400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dirty="0"/>
              <a:t>сума </a:t>
            </a:r>
            <a:r>
              <a:rPr lang="ru-RU" sz="2400" dirty="0" err="1"/>
              <a:t>аліментів</a:t>
            </a:r>
            <a:r>
              <a:rPr lang="ru-RU" sz="2400" dirty="0"/>
              <a:t> не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перевищувати</a:t>
            </a:r>
            <a:r>
              <a:rPr lang="ru-RU" sz="2400" dirty="0"/>
              <a:t> </a:t>
            </a:r>
            <a:r>
              <a:rPr lang="ru-RU" sz="2400" b="1" dirty="0"/>
              <a:t>10 </a:t>
            </a:r>
            <a:r>
              <a:rPr lang="ru-RU" sz="2400" b="1" dirty="0" err="1"/>
              <a:t>прожиткових</a:t>
            </a:r>
            <a:r>
              <a:rPr lang="ru-RU" sz="2400" b="1" dirty="0"/>
              <a:t> </a:t>
            </a:r>
            <a:r>
              <a:rPr lang="ru-RU" sz="2400" b="1" dirty="0" err="1"/>
              <a:t>мінімумів</a:t>
            </a:r>
            <a:r>
              <a:rPr lang="ru-RU" sz="2400" dirty="0"/>
              <a:t> на </a:t>
            </a:r>
            <a:r>
              <a:rPr lang="ru-RU" sz="2400" dirty="0" err="1"/>
              <a:t>кожну</a:t>
            </a:r>
            <a:r>
              <a:rPr lang="ru-RU" sz="2400" dirty="0"/>
              <a:t> </a:t>
            </a:r>
            <a:r>
              <a:rPr lang="ru-RU" sz="2400" dirty="0" err="1"/>
              <a:t>дитину</a:t>
            </a:r>
            <a:r>
              <a:rPr lang="ru-RU" sz="2400" dirty="0"/>
              <a:t> </a:t>
            </a:r>
            <a:r>
              <a:rPr lang="ru-RU" sz="2400" dirty="0" err="1"/>
              <a:t>відповідного</a:t>
            </a:r>
            <a:r>
              <a:rPr lang="ru-RU" sz="2400" dirty="0"/>
              <a:t> </a:t>
            </a:r>
            <a:r>
              <a:rPr lang="ru-RU" sz="2400" dirty="0" err="1" smtClean="0"/>
              <a:t>віку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2409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2872" y="286604"/>
            <a:ext cx="10222807" cy="1560670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Бухгалтер </a:t>
            </a:r>
            <a:r>
              <a:rPr lang="ru-RU" sz="2800" dirty="0"/>
              <a:t>при </a:t>
            </a:r>
            <a:r>
              <a:rPr lang="ru-RU" sz="2800" dirty="0" err="1"/>
              <a:t>розрахунку</a:t>
            </a:r>
            <a:r>
              <a:rPr lang="ru-RU" sz="2800" dirty="0"/>
              <a:t> </a:t>
            </a:r>
            <a:r>
              <a:rPr lang="ru-RU" sz="2800" dirty="0" err="1"/>
              <a:t>суми</a:t>
            </a:r>
            <a:r>
              <a:rPr lang="ru-RU" sz="2800" dirty="0"/>
              <a:t> </a:t>
            </a:r>
            <a:r>
              <a:rPr lang="ru-RU" sz="2800" dirty="0" err="1"/>
              <a:t>аліментів</a:t>
            </a:r>
            <a:r>
              <a:rPr lang="ru-RU" sz="2800" dirty="0"/>
              <a:t> </a:t>
            </a:r>
            <a:r>
              <a:rPr lang="ru-RU" sz="2800" dirty="0" err="1"/>
              <a:t>керується</a:t>
            </a:r>
            <a:r>
              <a:rPr lang="ru-RU" sz="2800" dirty="0"/>
              <a:t> </a:t>
            </a:r>
            <a:r>
              <a:rPr lang="ru-RU" sz="2800" dirty="0" err="1"/>
              <a:t>виключно</a:t>
            </a:r>
            <a:r>
              <a:rPr lang="ru-RU" sz="2800" dirty="0"/>
              <a:t> </a:t>
            </a:r>
            <a:r>
              <a:rPr lang="ru-RU" sz="2800" dirty="0" err="1"/>
              <a:t>виконавчим</a:t>
            </a:r>
            <a:r>
              <a:rPr lang="ru-RU" sz="2800" dirty="0"/>
              <a:t> листом, </a:t>
            </a:r>
            <a:r>
              <a:rPr lang="ru-RU" sz="2800" dirty="0" err="1"/>
              <a:t>постановою</a:t>
            </a:r>
            <a:r>
              <a:rPr lang="ru-RU" sz="2800" dirty="0"/>
              <a:t> </a:t>
            </a:r>
            <a:r>
              <a:rPr lang="ru-RU" sz="2800" dirty="0" err="1"/>
              <a:t>виконавця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заявою</a:t>
            </a:r>
            <a:r>
              <a:rPr lang="ru-RU" sz="2800" dirty="0"/>
              <a:t> самого </a:t>
            </a:r>
            <a:r>
              <a:rPr lang="ru-RU" sz="2800" dirty="0" err="1"/>
              <a:t>працівника</a:t>
            </a:r>
            <a:r>
              <a:rPr lang="ru-RU" sz="2800" dirty="0"/>
              <a:t>. Бухгалтер не повинен </a:t>
            </a:r>
            <a:r>
              <a:rPr lang="ru-RU" sz="2800" dirty="0" err="1"/>
              <a:t>ні</a:t>
            </a:r>
            <a:r>
              <a:rPr lang="ru-RU" sz="2800" dirty="0"/>
              <a:t> </a:t>
            </a:r>
            <a:r>
              <a:rPr lang="ru-RU" sz="2800" dirty="0" err="1"/>
              <a:t>обмежувати</a:t>
            </a:r>
            <a:r>
              <a:rPr lang="ru-RU" sz="2800" dirty="0"/>
              <a:t>, </a:t>
            </a:r>
            <a:r>
              <a:rPr lang="ru-RU" sz="2800" dirty="0" err="1"/>
              <a:t>ні</a:t>
            </a:r>
            <a:r>
              <a:rPr lang="ru-RU" sz="2800" dirty="0"/>
              <a:t> </a:t>
            </a:r>
            <a:r>
              <a:rPr lang="ru-RU" sz="2800" dirty="0" err="1"/>
              <a:t>самостійно</a:t>
            </a:r>
            <a:r>
              <a:rPr lang="ru-RU" sz="2800" dirty="0"/>
              <a:t> </a:t>
            </a:r>
            <a:r>
              <a:rPr lang="ru-RU" sz="2800" dirty="0" err="1"/>
              <a:t>донараховувати</a:t>
            </a:r>
            <a:r>
              <a:rPr lang="ru-RU" sz="2800" dirty="0"/>
              <a:t> </a:t>
            </a:r>
            <a:r>
              <a:rPr lang="ru-RU" sz="2800" dirty="0" err="1" smtClean="0"/>
              <a:t>аліменти</a:t>
            </a:r>
            <a:r>
              <a:rPr lang="ru-RU" sz="2800" dirty="0" smtClean="0"/>
              <a:t>.</a:t>
            </a:r>
            <a:endParaRPr lang="en-US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180" y="2032000"/>
            <a:ext cx="8280461" cy="348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2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8185" y="0"/>
            <a:ext cx="10346787" cy="3823726"/>
          </a:xfrm>
        </p:spPr>
        <p:txBody>
          <a:bodyPr>
            <a:normAutofit/>
          </a:bodyPr>
          <a:lstStyle/>
          <a:p>
            <a:pPr fontAlgn="base"/>
            <a:r>
              <a:rPr lang="uk-UA" sz="2800" dirty="0"/>
              <a:t>З</a:t>
            </a:r>
            <a:r>
              <a:rPr lang="ru-RU" sz="2800" dirty="0" smtClean="0"/>
              <a:t> </a:t>
            </a:r>
            <a:r>
              <a:rPr lang="ru-RU" sz="2800" dirty="0"/>
              <a:t>2024 </a:t>
            </a:r>
            <a:r>
              <a:rPr lang="ru-RU" sz="2800" dirty="0" smtClean="0"/>
              <a:t>року</a:t>
            </a:r>
            <a:r>
              <a:rPr lang="ru-RU" sz="2800" dirty="0"/>
              <a:t> </a:t>
            </a:r>
            <a:r>
              <a:rPr lang="ru-RU" sz="2800" b="1" dirty="0" err="1">
                <a:hlinkClick r:id="rId2"/>
              </a:rPr>
              <a:t>збільшено</a:t>
            </a:r>
            <a:r>
              <a:rPr lang="ru-RU" sz="2800" b="1" dirty="0">
                <a:hlinkClick r:id="rId2"/>
              </a:rPr>
              <a:t> </a:t>
            </a:r>
            <a:r>
              <a:rPr lang="ru-RU" sz="2800" b="1" dirty="0" err="1">
                <a:hlinkClick r:id="rId2"/>
              </a:rPr>
              <a:t>прожитковий</a:t>
            </a:r>
            <a:r>
              <a:rPr lang="ru-RU" sz="2800" b="1" dirty="0">
                <a:hlinkClick r:id="rId2"/>
              </a:rPr>
              <a:t> </a:t>
            </a:r>
            <a:r>
              <a:rPr lang="ru-RU" sz="2800" b="1" dirty="0" err="1">
                <a:hlinkClick r:id="rId2"/>
              </a:rPr>
              <a:t>мінімум</a:t>
            </a:r>
            <a:r>
              <a:rPr lang="ru-RU" sz="2800" b="1" dirty="0"/>
              <a:t>:</a:t>
            </a:r>
            <a:endParaRPr lang="ru-RU" sz="2800" b="1" dirty="0"/>
          </a:p>
          <a:p>
            <a:pPr fontAlgn="base"/>
            <a:r>
              <a:rPr lang="ru-RU" sz="2800" dirty="0"/>
              <a:t>на </a:t>
            </a:r>
            <a:r>
              <a:rPr lang="ru-RU" sz="2800" dirty="0" err="1"/>
              <a:t>дітей</a:t>
            </a:r>
            <a:r>
              <a:rPr lang="ru-RU" sz="2800" dirty="0"/>
              <a:t> </a:t>
            </a:r>
            <a:r>
              <a:rPr lang="ru-RU" sz="2800" dirty="0" err="1"/>
              <a:t>віком</a:t>
            </a:r>
            <a:r>
              <a:rPr lang="ru-RU" sz="2800" dirty="0"/>
              <a:t> до 6 </a:t>
            </a:r>
            <a:r>
              <a:rPr lang="ru-RU" sz="2800" dirty="0" err="1"/>
              <a:t>років</a:t>
            </a:r>
            <a:r>
              <a:rPr lang="ru-RU" sz="2800" dirty="0"/>
              <a:t> – 2 563 </a:t>
            </a:r>
            <a:r>
              <a:rPr lang="ru-RU" sz="2800" dirty="0" smtClean="0"/>
              <a:t>грн.;</a:t>
            </a:r>
            <a:endParaRPr lang="ru-RU" sz="2800" dirty="0"/>
          </a:p>
          <a:p>
            <a:pPr fontAlgn="base"/>
            <a:r>
              <a:rPr lang="ru-RU" sz="2800" dirty="0"/>
              <a:t>на </a:t>
            </a:r>
            <a:r>
              <a:rPr lang="ru-RU" sz="2800" dirty="0" err="1"/>
              <a:t>дітей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6 до 18 </a:t>
            </a:r>
            <a:r>
              <a:rPr lang="ru-RU" sz="2800" dirty="0" err="1"/>
              <a:t>років</a:t>
            </a:r>
            <a:r>
              <a:rPr lang="ru-RU" sz="2800" dirty="0"/>
              <a:t> – 3 196 грн.</a:t>
            </a:r>
          </a:p>
          <a:p>
            <a:pPr fontAlgn="base"/>
            <a:r>
              <a:rPr lang="ru-RU" sz="2800" dirty="0"/>
              <a:t>Таким чином, з </a:t>
            </a:r>
            <a:r>
              <a:rPr lang="ru-RU" sz="2800" dirty="0" err="1"/>
              <a:t>січня</a:t>
            </a:r>
            <a:r>
              <a:rPr lang="ru-RU" sz="2800" dirty="0"/>
              <a:t> 2024 року </a:t>
            </a:r>
            <a:r>
              <a:rPr lang="ru-RU" sz="2800" b="1" dirty="0" err="1"/>
              <a:t>мінімальний</a:t>
            </a:r>
            <a:r>
              <a:rPr lang="ru-RU" sz="2800" b="1" dirty="0"/>
              <a:t> </a:t>
            </a:r>
            <a:r>
              <a:rPr lang="ru-RU" sz="2800" b="1" dirty="0" err="1"/>
              <a:t>гарантований</a:t>
            </a:r>
            <a:r>
              <a:rPr lang="ru-RU" sz="2800" b="1" dirty="0"/>
              <a:t> </a:t>
            </a:r>
            <a:r>
              <a:rPr lang="ru-RU" sz="2800" b="1" dirty="0" err="1"/>
              <a:t>розмір</a:t>
            </a:r>
            <a:r>
              <a:rPr lang="ru-RU" sz="2800" b="1" dirty="0"/>
              <a:t> </a:t>
            </a:r>
            <a:r>
              <a:rPr lang="ru-RU" sz="2800" b="1" dirty="0" err="1"/>
              <a:t>аліментів</a:t>
            </a:r>
            <a:r>
              <a:rPr lang="ru-RU" sz="2800" b="1" dirty="0"/>
              <a:t> </a:t>
            </a:r>
            <a:r>
              <a:rPr lang="ru-RU" sz="2800" b="1" dirty="0" err="1"/>
              <a:t>складає</a:t>
            </a:r>
            <a:r>
              <a:rPr lang="ru-RU" sz="2800" dirty="0" smtClean="0"/>
              <a:t>:</a:t>
            </a:r>
          </a:p>
          <a:p>
            <a:pPr fontAlgn="base"/>
            <a:r>
              <a:rPr lang="ru-RU" sz="2800" dirty="0"/>
              <a:t>для </a:t>
            </a:r>
            <a:r>
              <a:rPr lang="ru-RU" sz="2800" dirty="0" err="1"/>
              <a:t>дітей</a:t>
            </a:r>
            <a:r>
              <a:rPr lang="ru-RU" sz="2800" dirty="0"/>
              <a:t> </a:t>
            </a:r>
            <a:r>
              <a:rPr lang="ru-RU" sz="2800" dirty="0" err="1"/>
              <a:t>віком</a:t>
            </a:r>
            <a:r>
              <a:rPr lang="ru-RU" sz="2800" dirty="0"/>
              <a:t> до 6 </a:t>
            </a:r>
            <a:r>
              <a:rPr lang="ru-RU" sz="2800" dirty="0" err="1"/>
              <a:t>років</a:t>
            </a:r>
            <a:r>
              <a:rPr lang="ru-RU" sz="2800" dirty="0"/>
              <a:t> – 1 281,5 </a:t>
            </a:r>
            <a:r>
              <a:rPr lang="ru-RU" sz="2800" dirty="0" err="1"/>
              <a:t>грн</a:t>
            </a:r>
            <a:r>
              <a:rPr lang="ru-RU" sz="2800" dirty="0"/>
              <a:t>;</a:t>
            </a:r>
          </a:p>
          <a:p>
            <a:pPr fontAlgn="base"/>
            <a:r>
              <a:rPr lang="ru-RU" sz="2800" dirty="0"/>
              <a:t>для </a:t>
            </a:r>
            <a:r>
              <a:rPr lang="ru-RU" sz="2800" dirty="0" err="1"/>
              <a:t>дітей</a:t>
            </a:r>
            <a:r>
              <a:rPr lang="ru-RU" sz="2800" dirty="0"/>
              <a:t> </a:t>
            </a:r>
            <a:r>
              <a:rPr lang="ru-RU" sz="2800" dirty="0" err="1"/>
              <a:t>віком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6 до 18 </a:t>
            </a:r>
            <a:r>
              <a:rPr lang="ru-RU" sz="2800" dirty="0" err="1"/>
              <a:t>років</a:t>
            </a:r>
            <a:r>
              <a:rPr lang="ru-RU" sz="2800" dirty="0"/>
              <a:t> – 1 598 грн.</a:t>
            </a:r>
          </a:p>
          <a:p>
            <a:pPr fontAlgn="base"/>
            <a:endParaRPr lang="ru-RU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1533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202</TotalTime>
  <Words>677</Words>
  <Application>Microsoft Office PowerPoint</Application>
  <PresentationFormat>Широкоэкранный</PresentationFormat>
  <Paragraphs>106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Ретро</vt:lpstr>
      <vt:lpstr>ОБЛІК АЛІМЕНТІВ</vt:lpstr>
      <vt:lpstr>НОРМАТИВНА БАЗА</vt:lpstr>
      <vt:lpstr>ВИДИ АЛІМЕНТІВ</vt:lpstr>
      <vt:lpstr>Правила призначення аліментів</vt:lpstr>
      <vt:lpstr>Практика судових рішень по призначенню аліментів</vt:lpstr>
      <vt:lpstr>Розмір аліментів</vt:lpstr>
      <vt:lpstr>На розмір аліментів впливає кількість дітей</vt:lpstr>
      <vt:lpstr>Бухгалтер при розрахунку суми аліментів керується виключно виконавчим листом, постановою виконавця або заявою самого працівника. Бухгалтер не повинен ні обмежувати, ні самостійно донараховувати аліменти.</vt:lpstr>
      <vt:lpstr>Презентация PowerPoint</vt:lpstr>
      <vt:lpstr>Презентация PowerPoint</vt:lpstr>
      <vt:lpstr>Окрім мінімального існує й максимальний розмір аліментів – 10 прожиткових мінімумів для дитини відповідного віку </vt:lpstr>
      <vt:lpstr>Максимальний вік, до якого сплачуються аліменти</vt:lpstr>
      <vt:lpstr>Чи треба бухгалтеру наказ на утримання аліментів</vt:lpstr>
      <vt:lpstr>Оподаткування аліментів</vt:lpstr>
      <vt:lpstr>Джерела аліментів</vt:lpstr>
      <vt:lpstr>Доходи, з яких треба утримувати аліменти</vt:lpstr>
      <vt:lpstr>Аліменти не утримуються з:</vt:lpstr>
      <vt:lpstr>Утримання аліментів з лікарняних</vt:lpstr>
      <vt:lpstr>Як правильно утримати аліменти із заробітної плати</vt:lpstr>
      <vt:lpstr>Презентация PowerPoint</vt:lpstr>
      <vt:lpstr>Бухгалтерський облік аліментів</vt:lpstr>
      <vt:lpstr>Бухгалтерський облік аліментів</vt:lpstr>
      <vt:lpstr>Розрахунок аліментів</vt:lpstr>
      <vt:lpstr>Розрахунок аліментів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ЄСВ</dc:title>
  <dc:creator>Селецька Дар'я Олегівна</dc:creator>
  <cp:lastModifiedBy>Лайчук Світлана Михайлівна</cp:lastModifiedBy>
  <cp:revision>23</cp:revision>
  <dcterms:created xsi:type="dcterms:W3CDTF">2023-03-31T06:25:58Z</dcterms:created>
  <dcterms:modified xsi:type="dcterms:W3CDTF">2024-04-19T08:10:23Z</dcterms:modified>
</cp:coreProperties>
</file>