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2027"/>
  </p:normalViewPr>
  <p:slideViewPr>
    <p:cSldViewPr snapToGrid="0">
      <p:cViewPr varScale="1">
        <p:scale>
          <a:sx n="106" d="100"/>
          <a:sy n="106" d="100"/>
        </p:scale>
        <p:origin x="133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53D835-CEF3-BF44-9E45-1CD9FCF7AAF6}" type="datetimeFigureOut">
              <a:rPr lang="uk-UA" smtClean="0"/>
              <a:t>14.03.24</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31CFD1-BBC5-7246-9911-0E3FC73634C5}" type="slidenum">
              <a:rPr lang="uk-UA" smtClean="0"/>
              <a:t>‹#›</a:t>
            </a:fld>
            <a:endParaRPr lang="uk-UA"/>
          </a:p>
        </p:txBody>
      </p:sp>
    </p:spTree>
    <p:extLst>
      <p:ext uri="{BB962C8B-B14F-4D97-AF65-F5344CB8AC3E}">
        <p14:creationId xmlns:p14="http://schemas.microsoft.com/office/powerpoint/2010/main" val="1695198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a:t>Зразок заголовка</a:t>
            </a:r>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a:t>Зразок заголовка</a:t>
            </a:r>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99BECD-9FF9-5304-3F32-9EC78F8A128C}"/>
              </a:ext>
            </a:extLst>
          </p:cNvPr>
          <p:cNvSpPr>
            <a:spLocks noGrp="1"/>
          </p:cNvSpPr>
          <p:nvPr>
            <p:ph type="title"/>
          </p:nvPr>
        </p:nvSpPr>
        <p:spPr/>
        <p:txBody>
          <a:bodyPr>
            <a:normAutofit/>
          </a:bodyPr>
          <a:lstStyle/>
          <a:p>
            <a:r>
              <a:rPr lang="uk-UA" sz="4000" dirty="0">
                <a:latin typeface="Times New Roman" panose="02020603050405020304" pitchFamily="18" charset="0"/>
                <a:cs typeface="Times New Roman" panose="02020603050405020304" pitchFamily="18" charset="0"/>
              </a:rPr>
              <a:t>ОБОРОННА ЕКОНОМІКА</a:t>
            </a:r>
            <a:br>
              <a:rPr lang="uk-UA" sz="4000" dirty="0">
                <a:latin typeface="Times New Roman" panose="02020603050405020304" pitchFamily="18" charset="0"/>
                <a:cs typeface="Times New Roman" panose="02020603050405020304" pitchFamily="18" charset="0"/>
              </a:rPr>
            </a:br>
            <a:r>
              <a:rPr lang="uk-UA" sz="4000" dirty="0">
                <a:latin typeface="Times New Roman" panose="02020603050405020304" pitchFamily="18" charset="0"/>
                <a:cs typeface="Times New Roman" panose="02020603050405020304" pitchFamily="18" charset="0"/>
              </a:rPr>
              <a:t>(0) Вступ до дисципліни</a:t>
            </a:r>
            <a:br>
              <a:rPr lang="uk-UA" sz="4000" dirty="0">
                <a:latin typeface="Times New Roman" panose="02020603050405020304" pitchFamily="18" charset="0"/>
                <a:cs typeface="Times New Roman" panose="02020603050405020304" pitchFamily="18" charset="0"/>
              </a:rPr>
            </a:br>
            <a:r>
              <a:rPr lang="uk-UA" sz="4000" dirty="0" err="1">
                <a:latin typeface="Times New Roman" panose="02020603050405020304" pitchFamily="18" charset="0"/>
                <a:cs typeface="Times New Roman" panose="02020603050405020304" pitchFamily="18" charset="0"/>
              </a:rPr>
              <a:t>д.е.н</a:t>
            </a:r>
            <a:r>
              <a:rPr lang="uk-UA" sz="4000" dirty="0">
                <a:latin typeface="Times New Roman" panose="02020603050405020304" pitchFamily="18" charset="0"/>
                <a:cs typeface="Times New Roman" panose="02020603050405020304" pitchFamily="18" charset="0"/>
              </a:rPr>
              <a:t>., </a:t>
            </a:r>
            <a:r>
              <a:rPr lang="uk-UA" sz="4000" dirty="0" err="1">
                <a:latin typeface="Times New Roman" panose="02020603050405020304" pitchFamily="18" charset="0"/>
                <a:cs typeface="Times New Roman" panose="02020603050405020304" pitchFamily="18" charset="0"/>
              </a:rPr>
              <a:t>д.н.д.у</a:t>
            </a:r>
            <a:r>
              <a:rPr lang="uk-UA" sz="4000" dirty="0">
                <a:latin typeface="Times New Roman" panose="02020603050405020304" pitchFamily="18" charset="0"/>
                <a:cs typeface="Times New Roman" panose="02020603050405020304" pitchFamily="18" charset="0"/>
              </a:rPr>
              <a:t>., проф. </a:t>
            </a:r>
            <a:r>
              <a:rPr lang="uk-UA" sz="4000" dirty="0" err="1">
                <a:latin typeface="Times New Roman" panose="02020603050405020304" pitchFamily="18" charset="0"/>
                <a:cs typeface="Times New Roman" panose="02020603050405020304" pitchFamily="18" charset="0"/>
              </a:rPr>
              <a:t>Свірко</a:t>
            </a:r>
            <a:r>
              <a:rPr lang="uk-UA" sz="4000" dirty="0">
                <a:latin typeface="Times New Roman" panose="02020603050405020304" pitchFamily="18" charset="0"/>
                <a:cs typeface="Times New Roman" panose="02020603050405020304" pitchFamily="18" charset="0"/>
              </a:rPr>
              <a:t> С.В.</a:t>
            </a:r>
          </a:p>
        </p:txBody>
      </p:sp>
    </p:spTree>
    <p:extLst>
      <p:ext uri="{BB962C8B-B14F-4D97-AF65-F5344CB8AC3E}">
        <p14:creationId xmlns:p14="http://schemas.microsoft.com/office/powerpoint/2010/main" val="2194728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a:extLst>
              <a:ext uri="{FF2B5EF4-FFF2-40B4-BE49-F238E27FC236}">
                <a16:creationId xmlns:a16="http://schemas.microsoft.com/office/drawing/2014/main" id="{3BBE7581-9A71-744D-D888-DF6DAD49B987}"/>
              </a:ext>
            </a:extLst>
          </p:cNvPr>
          <p:cNvSpPr>
            <a:spLocks noGrp="1"/>
          </p:cNvSpPr>
          <p:nvPr>
            <p:ph type="body" sz="quarter" idx="10"/>
          </p:nvPr>
        </p:nvSpPr>
        <p:spPr>
          <a:xfrm>
            <a:off x="334963" y="406401"/>
            <a:ext cx="11522075" cy="5156200"/>
          </a:xfrm>
        </p:spPr>
        <p:txBody>
          <a:bodyPr/>
          <a:lstStyle/>
          <a:p>
            <a:pPr marL="0" indent="0" algn="just">
              <a:lnSpc>
                <a:spcPct val="100000"/>
              </a:lnSpc>
              <a:buNone/>
            </a:pPr>
            <a:r>
              <a:rPr lang="uk-UA" sz="2400" b="0" dirty="0">
                <a:solidFill>
                  <a:schemeClr val="bg2"/>
                </a:solidFill>
                <a:effectLst/>
                <a:latin typeface="Times New Roman" panose="02020603050405020304" pitchFamily="18" charset="0"/>
                <a:ea typeface="Times New Roman" panose="02020603050405020304" pitchFamily="18" charset="0"/>
              </a:rPr>
              <a:t>Контроль складається з поточного контролю виконання студентами самостійної роботи, модульного контролю, контролю виконання індивідуальних завдань та семестрового контролю. </a:t>
            </a:r>
          </a:p>
          <a:p>
            <a:pPr marL="0" indent="0" algn="just">
              <a:lnSpc>
                <a:spcPct val="100000"/>
              </a:lnSpc>
              <a:buNone/>
            </a:pPr>
            <a:r>
              <a:rPr lang="uk-UA" sz="2400" b="0" dirty="0" err="1">
                <a:solidFill>
                  <a:schemeClr val="bg2"/>
                </a:solidFill>
                <a:effectLst/>
                <a:latin typeface="Times New Roman" panose="02020603050405020304" pitchFamily="18" charset="0"/>
                <a:ea typeface="Times New Roman" panose="02020603050405020304" pitchFamily="18" charset="0"/>
              </a:rPr>
              <a:t>Поточнии</a:t>
            </a:r>
            <a:r>
              <a:rPr lang="uk-UA" sz="2400" b="0" dirty="0">
                <a:solidFill>
                  <a:schemeClr val="bg2"/>
                </a:solidFill>
                <a:effectLst/>
                <a:latin typeface="Times New Roman" panose="02020603050405020304" pitchFamily="18" charset="0"/>
                <a:ea typeface="Times New Roman" panose="02020603050405020304" pitchFamily="18" charset="0"/>
              </a:rPr>
              <a:t>̆ контроль (оцінювання роботи під час аудиторних занять; усне опитування на заняттях, виконання практичних завдань; поточне тестування; </a:t>
            </a:r>
            <a:r>
              <a:rPr lang="uk-UA" sz="2400" b="0" dirty="0" err="1">
                <a:solidFill>
                  <a:schemeClr val="bg2"/>
                </a:solidFill>
                <a:effectLst/>
                <a:latin typeface="Times New Roman" panose="02020603050405020304" pitchFamily="18" charset="0"/>
                <a:ea typeface="Times New Roman" panose="02020603050405020304" pitchFamily="18" charset="0"/>
              </a:rPr>
              <a:t>самостійні</a:t>
            </a:r>
            <a:r>
              <a:rPr lang="uk-UA" sz="2400" b="0" dirty="0">
                <a:solidFill>
                  <a:schemeClr val="bg2"/>
                </a:solidFill>
                <a:effectLst/>
                <a:latin typeface="Times New Roman" panose="02020603050405020304" pitchFamily="18" charset="0"/>
                <a:ea typeface="Times New Roman" panose="02020603050405020304" pitchFamily="18" charset="0"/>
              </a:rPr>
              <a:t> роботи).</a:t>
            </a:r>
          </a:p>
          <a:p>
            <a:pPr marL="0" indent="0" algn="just">
              <a:lnSpc>
                <a:spcPct val="100000"/>
              </a:lnSpc>
              <a:buNone/>
            </a:pPr>
            <a:r>
              <a:rPr lang="uk-UA" sz="2400" b="0" dirty="0">
                <a:solidFill>
                  <a:schemeClr val="bg2"/>
                </a:solidFill>
                <a:effectLst/>
                <a:latin typeface="Times New Roman" panose="02020603050405020304" pitchFamily="18" charset="0"/>
                <a:ea typeface="Times New Roman" panose="02020603050405020304" pitchFamily="18" charset="0"/>
              </a:rPr>
              <a:t>Контроль виконання індивідуальних завдань (захист індивідуального завдання). </a:t>
            </a:r>
          </a:p>
          <a:p>
            <a:pPr marL="0" indent="0" algn="just">
              <a:lnSpc>
                <a:spcPct val="100000"/>
              </a:lnSpc>
              <a:buNone/>
            </a:pPr>
            <a:r>
              <a:rPr lang="uk-UA" sz="2400" b="0" dirty="0">
                <a:solidFill>
                  <a:schemeClr val="bg2"/>
                </a:solidFill>
                <a:effectLst/>
                <a:latin typeface="Times New Roman" panose="02020603050405020304" pitchFamily="18" charset="0"/>
                <a:ea typeface="Times New Roman" panose="02020603050405020304" pitchFamily="18" charset="0"/>
              </a:rPr>
              <a:t>Контроль виконання </a:t>
            </a:r>
            <a:r>
              <a:rPr lang="uk-UA" sz="2400" b="0" dirty="0" err="1">
                <a:solidFill>
                  <a:schemeClr val="bg2"/>
                </a:solidFill>
                <a:effectLst/>
                <a:latin typeface="Times New Roman" panose="02020603050405020304" pitchFamily="18" charset="0"/>
                <a:ea typeface="Times New Roman" panose="02020603050405020304" pitchFamily="18" charset="0"/>
              </a:rPr>
              <a:t>самостійноі</a:t>
            </a:r>
            <a:r>
              <a:rPr lang="uk-UA" sz="2400" b="0" dirty="0">
                <a:solidFill>
                  <a:schemeClr val="bg2"/>
                </a:solidFill>
                <a:effectLst/>
                <a:latin typeface="Times New Roman" panose="02020603050405020304" pitchFamily="18" charset="0"/>
                <a:ea typeface="Times New Roman" panose="02020603050405020304" pitchFamily="18" charset="0"/>
              </a:rPr>
              <a:t>̈ роботи студентами. </a:t>
            </a:r>
          </a:p>
          <a:p>
            <a:pPr marL="0" indent="0" algn="just">
              <a:lnSpc>
                <a:spcPct val="100000"/>
              </a:lnSpc>
              <a:buNone/>
            </a:pPr>
            <a:r>
              <a:rPr lang="uk-UA" sz="2400" b="0" dirty="0" err="1">
                <a:solidFill>
                  <a:schemeClr val="bg2"/>
                </a:solidFill>
                <a:effectLst/>
                <a:latin typeface="Times New Roman" panose="02020603050405020304" pitchFamily="18" charset="0"/>
                <a:ea typeface="Times New Roman" panose="02020603050405020304" pitchFamily="18" charset="0"/>
              </a:rPr>
              <a:t>Модульнии</a:t>
            </a:r>
            <a:r>
              <a:rPr lang="uk-UA" sz="2400" b="0" dirty="0">
                <a:solidFill>
                  <a:schemeClr val="bg2"/>
                </a:solidFill>
                <a:effectLst/>
                <a:latin typeface="Times New Roman" panose="02020603050405020304" pitchFamily="18" charset="0"/>
                <a:ea typeface="Times New Roman" panose="02020603050405020304" pitchFamily="18" charset="0"/>
              </a:rPr>
              <a:t>̆ контроль (модульна контрольна робота). </a:t>
            </a:r>
          </a:p>
          <a:p>
            <a:pPr marL="0" indent="0" algn="just">
              <a:lnSpc>
                <a:spcPct val="100000"/>
              </a:lnSpc>
              <a:buNone/>
            </a:pPr>
            <a:r>
              <a:rPr lang="uk-UA" sz="2400" b="0" dirty="0" err="1">
                <a:solidFill>
                  <a:schemeClr val="bg2"/>
                </a:solidFill>
                <a:effectLst/>
                <a:latin typeface="Times New Roman" panose="02020603050405020304" pitchFamily="18" charset="0"/>
                <a:ea typeface="Times New Roman" panose="02020603050405020304" pitchFamily="18" charset="0"/>
              </a:rPr>
              <a:t>Підсумковии</a:t>
            </a:r>
            <a:r>
              <a:rPr lang="uk-UA" sz="2400" b="0" dirty="0">
                <a:solidFill>
                  <a:schemeClr val="bg2"/>
                </a:solidFill>
                <a:effectLst/>
                <a:latin typeface="Times New Roman" panose="02020603050405020304" pitchFamily="18" charset="0"/>
                <a:ea typeface="Times New Roman" panose="02020603050405020304" pitchFamily="18" charset="0"/>
              </a:rPr>
              <a:t>̆ контроль (залік). </a:t>
            </a:r>
            <a:endParaRPr lang="ru-UA" sz="2400" b="1" dirty="0">
              <a:solidFill>
                <a:schemeClr val="bg2"/>
              </a:solidFill>
              <a:effectLst/>
              <a:latin typeface="Times New Roman" panose="02020603050405020304" pitchFamily="18" charset="0"/>
              <a:ea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81835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68CAC5-71FE-0A5C-3E06-BA537AE17E1A}"/>
              </a:ext>
            </a:extLst>
          </p:cNvPr>
          <p:cNvSpPr>
            <a:spLocks noGrp="1"/>
          </p:cNvSpPr>
          <p:nvPr>
            <p:ph type="title"/>
          </p:nvPr>
        </p:nvSpPr>
        <p:spPr>
          <a:xfrm>
            <a:off x="334961" y="188914"/>
            <a:ext cx="11522075" cy="573086"/>
          </a:xfrm>
        </p:spPr>
        <p:txBody>
          <a:bodyPr>
            <a:noAutofit/>
          </a:bodyPr>
          <a:lstStyle/>
          <a:p>
            <a:pPr algn="ctr"/>
            <a:r>
              <a:rPr lang="uk-UA" sz="3600" dirty="0"/>
              <a:t>Розподіл балів</a:t>
            </a:r>
          </a:p>
        </p:txBody>
      </p:sp>
      <p:graphicFrame>
        <p:nvGraphicFramePr>
          <p:cNvPr id="3" name="Таблица 2">
            <a:extLst>
              <a:ext uri="{FF2B5EF4-FFF2-40B4-BE49-F238E27FC236}">
                <a16:creationId xmlns:a16="http://schemas.microsoft.com/office/drawing/2014/main" id="{9070F7F1-EC96-914B-482C-9F054C0689BD}"/>
              </a:ext>
            </a:extLst>
          </p:cNvPr>
          <p:cNvGraphicFramePr>
            <a:graphicFrameLocks noGrp="1"/>
          </p:cNvGraphicFramePr>
          <p:nvPr>
            <p:extLst>
              <p:ext uri="{D42A27DB-BD31-4B8C-83A1-F6EECF244321}">
                <p14:modId xmlns:p14="http://schemas.microsoft.com/office/powerpoint/2010/main" val="2014116227"/>
              </p:ext>
            </p:extLst>
          </p:nvPr>
        </p:nvGraphicFramePr>
        <p:xfrm>
          <a:off x="838200" y="1311443"/>
          <a:ext cx="10515601" cy="2562726"/>
        </p:xfrm>
        <a:graphic>
          <a:graphicData uri="http://schemas.openxmlformats.org/drawingml/2006/table">
            <a:tbl>
              <a:tblPr firstRow="1" firstCol="1" lastRow="1" lastCol="1" bandRow="1" bandCol="1">
                <a:tableStyleId>{5C22544A-7EE6-4342-B048-85BDC9FD1C3A}</a:tableStyleId>
              </a:tblPr>
              <a:tblGrid>
                <a:gridCol w="542605">
                  <a:extLst>
                    <a:ext uri="{9D8B030D-6E8A-4147-A177-3AD203B41FA5}">
                      <a16:colId xmlns:a16="http://schemas.microsoft.com/office/drawing/2014/main" val="3400640964"/>
                    </a:ext>
                  </a:extLst>
                </a:gridCol>
                <a:gridCol w="542605">
                  <a:extLst>
                    <a:ext uri="{9D8B030D-6E8A-4147-A177-3AD203B41FA5}">
                      <a16:colId xmlns:a16="http://schemas.microsoft.com/office/drawing/2014/main" val="3181701175"/>
                    </a:ext>
                  </a:extLst>
                </a:gridCol>
                <a:gridCol w="534192">
                  <a:extLst>
                    <a:ext uri="{9D8B030D-6E8A-4147-A177-3AD203B41FA5}">
                      <a16:colId xmlns:a16="http://schemas.microsoft.com/office/drawing/2014/main" val="178003110"/>
                    </a:ext>
                  </a:extLst>
                </a:gridCol>
                <a:gridCol w="607802">
                  <a:extLst>
                    <a:ext uri="{9D8B030D-6E8A-4147-A177-3AD203B41FA5}">
                      <a16:colId xmlns:a16="http://schemas.microsoft.com/office/drawing/2014/main" val="1772555792"/>
                    </a:ext>
                  </a:extLst>
                </a:gridCol>
                <a:gridCol w="607802">
                  <a:extLst>
                    <a:ext uri="{9D8B030D-6E8A-4147-A177-3AD203B41FA5}">
                      <a16:colId xmlns:a16="http://schemas.microsoft.com/office/drawing/2014/main" val="2550345607"/>
                    </a:ext>
                  </a:extLst>
                </a:gridCol>
                <a:gridCol w="605699">
                  <a:extLst>
                    <a:ext uri="{9D8B030D-6E8A-4147-A177-3AD203B41FA5}">
                      <a16:colId xmlns:a16="http://schemas.microsoft.com/office/drawing/2014/main" val="3180264244"/>
                    </a:ext>
                  </a:extLst>
                </a:gridCol>
                <a:gridCol w="607802">
                  <a:extLst>
                    <a:ext uri="{9D8B030D-6E8A-4147-A177-3AD203B41FA5}">
                      <a16:colId xmlns:a16="http://schemas.microsoft.com/office/drawing/2014/main" val="4257402662"/>
                    </a:ext>
                  </a:extLst>
                </a:gridCol>
                <a:gridCol w="605699">
                  <a:extLst>
                    <a:ext uri="{9D8B030D-6E8A-4147-A177-3AD203B41FA5}">
                      <a16:colId xmlns:a16="http://schemas.microsoft.com/office/drawing/2014/main" val="1096219299"/>
                    </a:ext>
                  </a:extLst>
                </a:gridCol>
                <a:gridCol w="454274">
                  <a:extLst>
                    <a:ext uri="{9D8B030D-6E8A-4147-A177-3AD203B41FA5}">
                      <a16:colId xmlns:a16="http://schemas.microsoft.com/office/drawing/2014/main" val="2481061990"/>
                    </a:ext>
                  </a:extLst>
                </a:gridCol>
                <a:gridCol w="603595">
                  <a:extLst>
                    <a:ext uri="{9D8B030D-6E8A-4147-A177-3AD203B41FA5}">
                      <a16:colId xmlns:a16="http://schemas.microsoft.com/office/drawing/2014/main" val="2568457810"/>
                    </a:ext>
                  </a:extLst>
                </a:gridCol>
                <a:gridCol w="605699">
                  <a:extLst>
                    <a:ext uri="{9D8B030D-6E8A-4147-A177-3AD203B41FA5}">
                      <a16:colId xmlns:a16="http://schemas.microsoft.com/office/drawing/2014/main" val="1592087830"/>
                    </a:ext>
                  </a:extLst>
                </a:gridCol>
                <a:gridCol w="603595">
                  <a:extLst>
                    <a:ext uri="{9D8B030D-6E8A-4147-A177-3AD203B41FA5}">
                      <a16:colId xmlns:a16="http://schemas.microsoft.com/office/drawing/2014/main" val="3361037126"/>
                    </a:ext>
                  </a:extLst>
                </a:gridCol>
                <a:gridCol w="761329">
                  <a:extLst>
                    <a:ext uri="{9D8B030D-6E8A-4147-A177-3AD203B41FA5}">
                      <a16:colId xmlns:a16="http://schemas.microsoft.com/office/drawing/2014/main" val="287834395"/>
                    </a:ext>
                  </a:extLst>
                </a:gridCol>
                <a:gridCol w="679308">
                  <a:extLst>
                    <a:ext uri="{9D8B030D-6E8A-4147-A177-3AD203B41FA5}">
                      <a16:colId xmlns:a16="http://schemas.microsoft.com/office/drawing/2014/main" val="2911121758"/>
                    </a:ext>
                  </a:extLst>
                </a:gridCol>
                <a:gridCol w="681411">
                  <a:extLst>
                    <a:ext uri="{9D8B030D-6E8A-4147-A177-3AD203B41FA5}">
                      <a16:colId xmlns:a16="http://schemas.microsoft.com/office/drawing/2014/main" val="533213555"/>
                    </a:ext>
                  </a:extLst>
                </a:gridCol>
                <a:gridCol w="752917">
                  <a:extLst>
                    <a:ext uri="{9D8B030D-6E8A-4147-A177-3AD203B41FA5}">
                      <a16:colId xmlns:a16="http://schemas.microsoft.com/office/drawing/2014/main" val="3520362017"/>
                    </a:ext>
                  </a:extLst>
                </a:gridCol>
                <a:gridCol w="719267">
                  <a:extLst>
                    <a:ext uri="{9D8B030D-6E8A-4147-A177-3AD203B41FA5}">
                      <a16:colId xmlns:a16="http://schemas.microsoft.com/office/drawing/2014/main" val="798855422"/>
                    </a:ext>
                  </a:extLst>
                </a:gridCol>
              </a:tblGrid>
              <a:tr h="490308">
                <a:tc gridSpan="16">
                  <a:txBody>
                    <a:bodyPr/>
                    <a:lstStyle/>
                    <a:p>
                      <a:pPr algn="ctr">
                        <a:lnSpc>
                          <a:spcPts val="1800"/>
                        </a:lnSpc>
                      </a:pPr>
                      <a:r>
                        <a:rPr lang="ru-RU" sz="1000">
                          <a:effectLst/>
                        </a:rPr>
                        <a:t>Поточне тестування та самостійна робота</a:t>
                      </a:r>
                      <a:endParaRPr lang="ru-UA" sz="10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rowSpan="2">
                  <a:txBody>
                    <a:bodyPr/>
                    <a:lstStyle/>
                    <a:p>
                      <a:pPr algn="ctr">
                        <a:lnSpc>
                          <a:spcPts val="1800"/>
                        </a:lnSpc>
                      </a:pPr>
                      <a:r>
                        <a:rPr lang="ru-RU" sz="1000">
                          <a:effectLst/>
                        </a:rPr>
                        <a:t>Сума</a:t>
                      </a:r>
                      <a:endParaRPr lang="ru-UA" sz="10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194726563"/>
                  </a:ext>
                </a:extLst>
              </a:tr>
              <a:tr h="547991">
                <a:tc gridSpan="4">
                  <a:txBody>
                    <a:bodyPr/>
                    <a:lstStyle/>
                    <a:p>
                      <a:pPr algn="ctr">
                        <a:lnSpc>
                          <a:spcPts val="1800"/>
                        </a:lnSpc>
                      </a:pPr>
                      <a:r>
                        <a:rPr lang="ru-RU" sz="1000">
                          <a:effectLst/>
                        </a:rPr>
                        <a:t>Змістовий модуль 1</a:t>
                      </a:r>
                      <a:endParaRPr lang="ru-UA" sz="10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uk-UA"/>
                    </a:p>
                  </a:txBody>
                  <a:tcPr/>
                </a:tc>
                <a:tc hMerge="1">
                  <a:txBody>
                    <a:bodyPr/>
                    <a:lstStyle/>
                    <a:p>
                      <a:endParaRPr lang="uk-UA"/>
                    </a:p>
                  </a:txBody>
                  <a:tcPr/>
                </a:tc>
                <a:tc hMerge="1">
                  <a:txBody>
                    <a:bodyPr/>
                    <a:lstStyle/>
                    <a:p>
                      <a:endParaRPr lang="uk-UA"/>
                    </a:p>
                  </a:txBody>
                  <a:tcPr/>
                </a:tc>
                <a:tc gridSpan="9">
                  <a:txBody>
                    <a:bodyPr/>
                    <a:lstStyle/>
                    <a:p>
                      <a:pPr algn="ctr">
                        <a:lnSpc>
                          <a:spcPts val="1800"/>
                        </a:lnSpc>
                      </a:pPr>
                      <a:r>
                        <a:rPr lang="ru-RU" sz="1000">
                          <a:effectLst/>
                        </a:rPr>
                        <a:t>Змістовий модуль 2</a:t>
                      </a:r>
                      <a:endParaRPr lang="ru-UA" sz="10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gridSpan="3">
                  <a:txBody>
                    <a:bodyPr/>
                    <a:lstStyle/>
                    <a:p>
                      <a:pPr algn="ctr">
                        <a:lnSpc>
                          <a:spcPts val="1800"/>
                        </a:lnSpc>
                      </a:pPr>
                      <a:r>
                        <a:rPr lang="ru-RU" sz="1000">
                          <a:effectLst/>
                        </a:rPr>
                        <a:t>Змістовий модуль 3</a:t>
                      </a:r>
                      <a:endParaRPr lang="ru-UA" sz="10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uk-UA"/>
                    </a:p>
                  </a:txBody>
                  <a:tcPr/>
                </a:tc>
                <a:tc hMerge="1">
                  <a:txBody>
                    <a:bodyPr/>
                    <a:lstStyle/>
                    <a:p>
                      <a:endParaRPr lang="uk-UA"/>
                    </a:p>
                  </a:txBody>
                  <a:tcPr/>
                </a:tc>
                <a:tc vMerge="1">
                  <a:txBody>
                    <a:bodyPr/>
                    <a:lstStyle/>
                    <a:p>
                      <a:endParaRPr lang="uk-UA"/>
                    </a:p>
                  </a:txBody>
                  <a:tcPr/>
                </a:tc>
                <a:extLst>
                  <a:ext uri="{0D108BD9-81ED-4DB2-BD59-A6C34878D82A}">
                    <a16:rowId xmlns:a16="http://schemas.microsoft.com/office/drawing/2014/main" val="2008996260"/>
                  </a:ext>
                </a:extLst>
              </a:tr>
              <a:tr h="559528">
                <a:tc>
                  <a:txBody>
                    <a:bodyPr/>
                    <a:lstStyle/>
                    <a:p>
                      <a:pPr algn="ctr">
                        <a:lnSpc>
                          <a:spcPts val="1800"/>
                        </a:lnSpc>
                      </a:pPr>
                      <a:r>
                        <a:rPr lang="ru-RU" sz="800">
                          <a:effectLst/>
                        </a:rPr>
                        <a:t>Т1</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ru-RU" sz="800">
                          <a:effectLst/>
                        </a:rPr>
                        <a:t>Т2</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ru-RU" sz="800">
                          <a:effectLst/>
                        </a:rPr>
                        <a:t>Т3</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ru-RU" sz="800">
                          <a:effectLst/>
                        </a:rPr>
                        <a:t>МКР1</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ru-RU" sz="800">
                          <a:effectLst/>
                        </a:rPr>
                        <a:t>Т</a:t>
                      </a:r>
                      <a:r>
                        <a:rPr lang="uk-UA" sz="800">
                          <a:effectLst/>
                        </a:rPr>
                        <a:t>4</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uk-UA" sz="800">
                          <a:effectLst/>
                        </a:rPr>
                        <a:t>Т</a:t>
                      </a:r>
                      <a:r>
                        <a:rPr lang="ru-RU" sz="800">
                          <a:effectLst/>
                        </a:rPr>
                        <a:t>5</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ru-RU" sz="800">
                          <a:effectLst/>
                        </a:rPr>
                        <a:t>Т</a:t>
                      </a:r>
                      <a:r>
                        <a:rPr lang="uk-UA" sz="800">
                          <a:effectLst/>
                        </a:rPr>
                        <a:t>6</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ru-RU" sz="800">
                          <a:effectLst/>
                        </a:rPr>
                        <a:t>Т</a:t>
                      </a:r>
                      <a:r>
                        <a:rPr lang="uk-UA" sz="800">
                          <a:effectLst/>
                        </a:rPr>
                        <a:t>7</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ru-RU" sz="800">
                          <a:effectLst/>
                        </a:rPr>
                        <a:t>Т</a:t>
                      </a:r>
                      <a:r>
                        <a:rPr lang="uk-UA" sz="800">
                          <a:effectLst/>
                        </a:rPr>
                        <a:t>8</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uk-UA" sz="800">
                          <a:effectLst/>
                        </a:rPr>
                        <a:t>Т9</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uk-UA" sz="800">
                          <a:effectLst/>
                        </a:rPr>
                        <a:t>Т10</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uk-UA" sz="800">
                          <a:effectLst/>
                        </a:rPr>
                        <a:t>Т11</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ru-RU" sz="800">
                          <a:effectLst/>
                        </a:rPr>
                        <a:t>МКР2</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ru-RU" sz="800">
                          <a:effectLst/>
                        </a:rPr>
                        <a:t>Т12</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ru-RU" sz="800">
                          <a:effectLst/>
                        </a:rPr>
                        <a:t>МКР3</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ru-RU" sz="800">
                          <a:effectLst/>
                        </a:rPr>
                        <a:t>ІЗ</a:t>
                      </a:r>
                      <a:endParaRPr lang="ru-UA" sz="1000">
                        <a:effectLst/>
                        <a:latin typeface="Times New Roman" panose="02020603050405020304" pitchFamily="18" charset="0"/>
                        <a:ea typeface="Times New Roman" panose="02020603050405020304" pitchFamily="18" charset="0"/>
                      </a:endParaRPr>
                    </a:p>
                  </a:txBody>
                  <a:tcPr marL="68580" marR="68580" marT="0" marB="0"/>
                </a:tc>
                <a:tc rowSpan="2">
                  <a:txBody>
                    <a:bodyPr/>
                    <a:lstStyle/>
                    <a:p>
                      <a:pPr algn="ctr">
                        <a:lnSpc>
                          <a:spcPts val="1800"/>
                        </a:lnSpc>
                      </a:pPr>
                      <a:r>
                        <a:rPr lang="ru-RU" sz="1000">
                          <a:effectLst/>
                        </a:rPr>
                        <a:t>100</a:t>
                      </a:r>
                      <a:endParaRPr lang="ru-UA" sz="10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211947105"/>
                  </a:ext>
                </a:extLst>
              </a:tr>
              <a:tr h="964899">
                <a:tc>
                  <a:txBody>
                    <a:bodyPr/>
                    <a:lstStyle/>
                    <a:p>
                      <a:pPr algn="ctr">
                        <a:lnSpc>
                          <a:spcPts val="1800"/>
                        </a:lnSpc>
                      </a:pPr>
                      <a:r>
                        <a:rPr lang="ru-RU" sz="800">
                          <a:effectLst/>
                        </a:rPr>
                        <a:t>5</a:t>
                      </a:r>
                      <a:endParaRPr lang="ru-UA" sz="1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ts val="1800"/>
                        </a:lnSpc>
                      </a:pPr>
                      <a:r>
                        <a:rPr lang="ru-RU" sz="800">
                          <a:effectLst/>
                        </a:rPr>
                        <a:t>5</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ru-RU" sz="800">
                          <a:effectLst/>
                        </a:rPr>
                        <a:t>5</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uk-UA" sz="800">
                          <a:effectLst/>
                        </a:rPr>
                        <a:t>5</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uk-UA" sz="800">
                          <a:effectLst/>
                        </a:rPr>
                        <a:t>10</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uk-UA" sz="800">
                          <a:effectLst/>
                        </a:rPr>
                        <a:t>5</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ru-RU" sz="800">
                          <a:effectLst/>
                        </a:rPr>
                        <a:t>5</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ru-RU" sz="800">
                          <a:effectLst/>
                        </a:rPr>
                        <a:t>5</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ru-RU" sz="800">
                          <a:effectLst/>
                        </a:rPr>
                        <a:t>5</a:t>
                      </a:r>
                      <a:endParaRPr lang="ru-UA" sz="1000">
                        <a:effectLst/>
                      </a:endParaRPr>
                    </a:p>
                    <a:p>
                      <a:pPr algn="ctr">
                        <a:lnSpc>
                          <a:spcPts val="1800"/>
                        </a:lnSpc>
                      </a:pPr>
                      <a:r>
                        <a:rPr lang="ru-RU" sz="800">
                          <a:effectLst/>
                        </a:rPr>
                        <a:t> </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uk-UA" sz="800">
                          <a:effectLst/>
                        </a:rPr>
                        <a:t>5</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uk-UA" sz="800">
                          <a:effectLst/>
                        </a:rPr>
                        <a:t>5</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uk-UA" sz="800">
                          <a:effectLst/>
                        </a:rPr>
                        <a:t>10</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uk-UA" sz="800">
                          <a:effectLst/>
                        </a:rPr>
                        <a:t>10</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uk-UA" sz="800">
                          <a:effectLst/>
                        </a:rPr>
                        <a:t>5</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uk-UA" sz="800">
                          <a:effectLst/>
                        </a:rPr>
                        <a:t>5</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pPr>
                      <a:r>
                        <a:rPr lang="ru-RU" sz="800" dirty="0">
                          <a:effectLst/>
                        </a:rPr>
                        <a:t>10</a:t>
                      </a:r>
                      <a:endParaRPr lang="ru-UA" sz="10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endParaRPr lang="uk-UA"/>
                    </a:p>
                  </a:txBody>
                  <a:tcPr/>
                </a:tc>
                <a:extLst>
                  <a:ext uri="{0D108BD9-81ED-4DB2-BD59-A6C34878D82A}">
                    <a16:rowId xmlns:a16="http://schemas.microsoft.com/office/drawing/2014/main" val="1960623551"/>
                  </a:ext>
                </a:extLst>
              </a:tr>
            </a:tbl>
          </a:graphicData>
        </a:graphic>
      </p:graphicFrame>
    </p:spTree>
    <p:extLst>
      <p:ext uri="{BB962C8B-B14F-4D97-AF65-F5344CB8AC3E}">
        <p14:creationId xmlns:p14="http://schemas.microsoft.com/office/powerpoint/2010/main" val="727875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a:extLst>
              <a:ext uri="{FF2B5EF4-FFF2-40B4-BE49-F238E27FC236}">
                <a16:creationId xmlns:a16="http://schemas.microsoft.com/office/drawing/2014/main" id="{2B1231A7-230A-8FD7-CB07-5CB5715F63D9}"/>
              </a:ext>
            </a:extLst>
          </p:cNvPr>
          <p:cNvSpPr>
            <a:spLocks noGrp="1"/>
          </p:cNvSpPr>
          <p:nvPr>
            <p:ph type="body" sz="quarter" idx="10"/>
          </p:nvPr>
        </p:nvSpPr>
        <p:spPr>
          <a:xfrm>
            <a:off x="334963" y="624468"/>
            <a:ext cx="11522075" cy="5146095"/>
          </a:xfrm>
        </p:spPr>
        <p:txBody>
          <a:bodyPr/>
          <a:lstStyle/>
          <a:p>
            <a:pPr marL="0" indent="0" algn="just">
              <a:buNone/>
            </a:pPr>
            <a:r>
              <a:rPr lang="uk-UA" sz="3200" dirty="0">
                <a:latin typeface="Constantia" pitchFamily="18" charset="0"/>
              </a:rPr>
              <a:t>Визнання результатів навчання, набутих у неформальній  та/або </a:t>
            </a:r>
            <a:r>
              <a:rPr lang="uk-UA" sz="3200" dirty="0" err="1">
                <a:latin typeface="Constantia" pitchFamily="18" charset="0"/>
              </a:rPr>
              <a:t>інформальній</a:t>
            </a:r>
            <a:r>
              <a:rPr lang="uk-UA" sz="3200" dirty="0">
                <a:latin typeface="Constantia" pitchFamily="18" charset="0"/>
              </a:rPr>
              <a:t> освіті в рамках окремих тем </a:t>
            </a:r>
            <a:r>
              <a:rPr lang="uk-UA" sz="3200" i="1" dirty="0">
                <a:latin typeface="Constantia" pitchFamily="18" charset="0"/>
              </a:rPr>
              <a:t>окремих освітніх компонентів</a:t>
            </a:r>
            <a:r>
              <a:rPr lang="uk-UA" sz="3200" dirty="0">
                <a:latin typeface="Constantia" pitchFamily="18" charset="0"/>
              </a:rPr>
              <a:t> може здійснюватися викладачем за зверненням здобувача вищої освіти та представленням документів, які підтверджують результати навчання (сертифікати, свідоцтва, скріншоти тощо). Рішення про визнання та оцінка за відповідну частину освітнього компонента приймається викладачем за результатами співбесіди зі здобувачем вищої освіти.</a:t>
            </a:r>
          </a:p>
          <a:p>
            <a:pPr marL="0" indent="0">
              <a:buNone/>
            </a:pPr>
            <a:endParaRPr lang="uk-UA" dirty="0"/>
          </a:p>
        </p:txBody>
      </p:sp>
    </p:spTree>
    <p:extLst>
      <p:ext uri="{BB962C8B-B14F-4D97-AF65-F5344CB8AC3E}">
        <p14:creationId xmlns:p14="http://schemas.microsoft.com/office/powerpoint/2010/main" val="1036778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3226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C656CB0-40D8-4D28-D83D-8D9FFC7CE91B}"/>
              </a:ext>
            </a:extLst>
          </p:cNvPr>
          <p:cNvSpPr>
            <a:spLocks noGrp="1"/>
          </p:cNvSpPr>
          <p:nvPr>
            <p:ph type="title"/>
          </p:nvPr>
        </p:nvSpPr>
        <p:spPr>
          <a:xfrm>
            <a:off x="334961" y="188914"/>
            <a:ext cx="11522075" cy="898523"/>
          </a:xfrm>
        </p:spPr>
        <p:txBody>
          <a:bodyPr>
            <a:normAutofit/>
          </a:bodyPr>
          <a:lstStyle/>
          <a:p>
            <a:r>
              <a:rPr lang="uk-UA" sz="3600" dirty="0"/>
              <a:t>Метою дисципліни є:</a:t>
            </a:r>
          </a:p>
        </p:txBody>
      </p:sp>
      <p:sp>
        <p:nvSpPr>
          <p:cNvPr id="3" name="Текст 2">
            <a:extLst>
              <a:ext uri="{FF2B5EF4-FFF2-40B4-BE49-F238E27FC236}">
                <a16:creationId xmlns:a16="http://schemas.microsoft.com/office/drawing/2014/main" id="{A67429C4-89E1-15DA-DB5B-00D997601C73}"/>
              </a:ext>
            </a:extLst>
          </p:cNvPr>
          <p:cNvSpPr>
            <a:spLocks noGrp="1"/>
          </p:cNvSpPr>
          <p:nvPr>
            <p:ph type="body" sz="quarter" idx="10"/>
          </p:nvPr>
        </p:nvSpPr>
        <p:spPr>
          <a:xfrm>
            <a:off x="334961" y="1087438"/>
            <a:ext cx="11522075" cy="4683126"/>
          </a:xfrm>
        </p:spPr>
        <p:txBody>
          <a:bodyPr/>
          <a:lstStyle/>
          <a:p>
            <a:pPr marL="0" indent="0" algn="just">
              <a:lnSpc>
                <a:spcPct val="100000"/>
              </a:lnSpc>
              <a:buNone/>
            </a:pPr>
            <a:r>
              <a:rPr lang="uk-UA" sz="2400" b="0" dirty="0">
                <a:solidFill>
                  <a:srgbClr val="0070C0"/>
                </a:solidFill>
                <a:effectLst/>
                <a:latin typeface="Times New Roman" panose="02020603050405020304" pitchFamily="18" charset="0"/>
                <a:ea typeface="Times New Roman" panose="02020603050405020304" pitchFamily="18" charset="0"/>
              </a:rPr>
              <a:t>формування у здобувачів системи теоретичних знань та практичних навичок і умінь в сфері оборонної економіки, як підґрунтя продукування нових наукових ідей та практичних механізмів в межах вищевказаної сфери економіки. Після опанування курсу здобувачі ступені доктор філософії мають: розуміти роль оборонної економіки в забезпеченні національної безпеки держави, знати її структуру, механізми та закономірності функціонування як у мирний, так і у військовий час, а також вміти застосовувати ці знання для виявлення сучасних проблем оборонної економіки, дослідження механізмів формування військово-економічних, фінансових, ресурсних потенціалів іноземних держав та імплементації результатів досліджень у вітчизняну практику.</a:t>
            </a:r>
            <a:endParaRPr lang="ru-UA" sz="2400" b="0" dirty="0">
              <a:solidFill>
                <a:srgbClr val="0070C0"/>
              </a:solidFill>
              <a:effectLst/>
              <a:latin typeface="Times New Roman" panose="02020603050405020304" pitchFamily="18" charset="0"/>
              <a:ea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3372082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76D0477-3499-88F1-390F-7F30EC818A86}"/>
              </a:ext>
            </a:extLst>
          </p:cNvPr>
          <p:cNvSpPr>
            <a:spLocks noGrp="1"/>
          </p:cNvSpPr>
          <p:nvPr>
            <p:ph type="title"/>
          </p:nvPr>
        </p:nvSpPr>
        <p:spPr>
          <a:xfrm>
            <a:off x="334961" y="188914"/>
            <a:ext cx="11522075" cy="898523"/>
          </a:xfrm>
        </p:spPr>
        <p:txBody>
          <a:bodyPr>
            <a:normAutofit/>
          </a:bodyPr>
          <a:lstStyle/>
          <a:p>
            <a:r>
              <a:rPr lang="uk-UA" sz="3600" dirty="0"/>
              <a:t>Завдання вивчення навчальної дисципліни:</a:t>
            </a:r>
          </a:p>
        </p:txBody>
      </p:sp>
      <p:sp>
        <p:nvSpPr>
          <p:cNvPr id="3" name="Текст 2">
            <a:extLst>
              <a:ext uri="{FF2B5EF4-FFF2-40B4-BE49-F238E27FC236}">
                <a16:creationId xmlns:a16="http://schemas.microsoft.com/office/drawing/2014/main" id="{4D5F6214-1924-E280-8186-1DF25A81D25C}"/>
              </a:ext>
            </a:extLst>
          </p:cNvPr>
          <p:cNvSpPr>
            <a:spLocks noGrp="1"/>
          </p:cNvSpPr>
          <p:nvPr>
            <p:ph type="body" sz="quarter" idx="10"/>
          </p:nvPr>
        </p:nvSpPr>
        <p:spPr>
          <a:xfrm>
            <a:off x="334962" y="1087438"/>
            <a:ext cx="11522075" cy="4810126"/>
          </a:xfrm>
        </p:spPr>
        <p:txBody>
          <a:bodyPr/>
          <a:lstStyle/>
          <a:p>
            <a:pPr algn="just">
              <a:lnSpc>
                <a:spcPct val="100000"/>
              </a:lnSpc>
            </a:pPr>
            <a:r>
              <a:rPr lang="uk-UA" sz="2400" b="0" dirty="0">
                <a:solidFill>
                  <a:srgbClr val="0070C0"/>
                </a:solidFill>
                <a:effectLst/>
                <a:latin typeface="Times New Roman" panose="02020603050405020304" pitchFamily="18" charset="0"/>
                <a:ea typeface="Times New Roman" panose="02020603050405020304" pitchFamily="18" charset="0"/>
              </a:rPr>
              <a:t>формування розуміння важливості ролі оборонної економіки в системі національної економіки та національної безпеки;</a:t>
            </a:r>
            <a:endParaRPr lang="ru-UA" sz="2400" b="0" dirty="0">
              <a:solidFill>
                <a:srgbClr val="0070C0"/>
              </a:solidFill>
              <a:effectLst/>
              <a:latin typeface="Times New Roman" panose="02020603050405020304" pitchFamily="18" charset="0"/>
              <a:ea typeface="Times New Roman" panose="02020603050405020304" pitchFamily="18" charset="0"/>
            </a:endParaRPr>
          </a:p>
          <a:p>
            <a:pPr algn="just">
              <a:lnSpc>
                <a:spcPct val="100000"/>
              </a:lnSpc>
            </a:pPr>
            <a:r>
              <a:rPr lang="uk-UA" sz="2400" b="0" dirty="0">
                <a:solidFill>
                  <a:srgbClr val="0070C0"/>
                </a:solidFill>
                <a:effectLst/>
                <a:latin typeface="Times New Roman" panose="02020603050405020304" pitchFamily="18" charset="0"/>
                <a:ea typeface="Times New Roman" panose="02020603050405020304" pitchFamily="18" charset="0"/>
              </a:rPr>
              <a:t>набуття здобувачами компетентності і професіоналізму у сфері оборонної економіки;</a:t>
            </a:r>
            <a:endParaRPr lang="ru-UA" sz="2400" b="0" dirty="0">
              <a:solidFill>
                <a:srgbClr val="0070C0"/>
              </a:solidFill>
              <a:effectLst/>
              <a:latin typeface="Times New Roman" panose="02020603050405020304" pitchFamily="18" charset="0"/>
              <a:ea typeface="Times New Roman" panose="02020603050405020304" pitchFamily="18" charset="0"/>
            </a:endParaRPr>
          </a:p>
          <a:p>
            <a:pPr algn="just">
              <a:lnSpc>
                <a:spcPct val="100000"/>
              </a:lnSpc>
            </a:pPr>
            <a:r>
              <a:rPr lang="uk-UA" sz="2400" b="0" dirty="0">
                <a:solidFill>
                  <a:srgbClr val="0070C0"/>
                </a:solidFill>
                <a:effectLst/>
                <a:latin typeface="Times New Roman" panose="02020603050405020304" pitchFamily="18" charset="0"/>
                <a:ea typeface="Times New Roman" panose="02020603050405020304" pitchFamily="18" charset="0"/>
              </a:rPr>
              <a:t>розвиток практичних навичок та вмінь щодо розв'язання завдань оборонної економіки; </a:t>
            </a:r>
            <a:endParaRPr lang="ru-UA" sz="2400" b="0" dirty="0">
              <a:solidFill>
                <a:srgbClr val="0070C0"/>
              </a:solidFill>
              <a:effectLst/>
              <a:latin typeface="Times New Roman" panose="02020603050405020304" pitchFamily="18" charset="0"/>
              <a:ea typeface="Times New Roman" panose="02020603050405020304" pitchFamily="18" charset="0"/>
            </a:endParaRPr>
          </a:p>
          <a:p>
            <a:pPr algn="just">
              <a:lnSpc>
                <a:spcPct val="100000"/>
              </a:lnSpc>
            </a:pPr>
            <a:r>
              <a:rPr lang="uk-UA" sz="2400" b="0" dirty="0">
                <a:solidFill>
                  <a:srgbClr val="0070C0"/>
                </a:solidFill>
                <a:effectLst/>
                <a:latin typeface="Times New Roman" panose="02020603050405020304" pitchFamily="18" charset="0"/>
                <a:ea typeface="Times New Roman" panose="02020603050405020304" pitchFamily="18" charset="0"/>
              </a:rPr>
              <a:t>вивчення вітчизняного і зарубіжного досвіду реалізації положень оборонної економіки;</a:t>
            </a:r>
            <a:endParaRPr lang="ru-UA" sz="2400" b="0" dirty="0">
              <a:solidFill>
                <a:srgbClr val="0070C0"/>
              </a:solidFill>
              <a:effectLst/>
              <a:latin typeface="Times New Roman" panose="02020603050405020304" pitchFamily="18" charset="0"/>
              <a:ea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3236649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AA68F4E-6876-4B59-12DF-FDF706CDB68D}"/>
              </a:ext>
            </a:extLst>
          </p:cNvPr>
          <p:cNvSpPr>
            <a:spLocks noGrp="1"/>
          </p:cNvSpPr>
          <p:nvPr>
            <p:ph type="title"/>
          </p:nvPr>
        </p:nvSpPr>
        <p:spPr>
          <a:xfrm>
            <a:off x="334961" y="188915"/>
            <a:ext cx="11522075" cy="674686"/>
          </a:xfrm>
        </p:spPr>
        <p:txBody>
          <a:bodyPr>
            <a:normAutofit/>
          </a:bodyPr>
          <a:lstStyle/>
          <a:p>
            <a:r>
              <a:rPr lang="uk-UA" sz="3600" dirty="0"/>
              <a:t>Структура навчальної дисципліни:</a:t>
            </a:r>
          </a:p>
        </p:txBody>
      </p:sp>
      <p:sp>
        <p:nvSpPr>
          <p:cNvPr id="3" name="Текст 2">
            <a:extLst>
              <a:ext uri="{FF2B5EF4-FFF2-40B4-BE49-F238E27FC236}">
                <a16:creationId xmlns:a16="http://schemas.microsoft.com/office/drawing/2014/main" id="{C84BFF4E-9915-AFC9-DD99-44A74E02374A}"/>
              </a:ext>
            </a:extLst>
          </p:cNvPr>
          <p:cNvSpPr>
            <a:spLocks noGrp="1"/>
          </p:cNvSpPr>
          <p:nvPr>
            <p:ph type="body" sz="quarter" idx="10"/>
          </p:nvPr>
        </p:nvSpPr>
        <p:spPr>
          <a:xfrm>
            <a:off x="334963" y="863602"/>
            <a:ext cx="11522075" cy="4906962"/>
          </a:xfrm>
        </p:spPr>
        <p:txBody>
          <a:bodyPr/>
          <a:lstStyle/>
          <a:p>
            <a:pPr marL="0" indent="0">
              <a:buNone/>
            </a:pPr>
            <a:endParaRPr lang="uk-UA" dirty="0"/>
          </a:p>
        </p:txBody>
      </p:sp>
      <p:graphicFrame>
        <p:nvGraphicFramePr>
          <p:cNvPr id="5" name="Таблица 4">
            <a:extLst>
              <a:ext uri="{FF2B5EF4-FFF2-40B4-BE49-F238E27FC236}">
                <a16:creationId xmlns:a16="http://schemas.microsoft.com/office/drawing/2014/main" id="{96CA7A82-53CA-86BA-2013-00526A0BE607}"/>
              </a:ext>
            </a:extLst>
          </p:cNvPr>
          <p:cNvGraphicFramePr>
            <a:graphicFrameLocks noGrp="1"/>
          </p:cNvGraphicFramePr>
          <p:nvPr>
            <p:extLst>
              <p:ext uri="{D42A27DB-BD31-4B8C-83A1-F6EECF244321}">
                <p14:modId xmlns:p14="http://schemas.microsoft.com/office/powerpoint/2010/main" val="1140027"/>
              </p:ext>
            </p:extLst>
          </p:nvPr>
        </p:nvGraphicFramePr>
        <p:xfrm>
          <a:off x="334960" y="863601"/>
          <a:ext cx="11522076" cy="4755146"/>
        </p:xfrm>
        <a:graphic>
          <a:graphicData uri="http://schemas.openxmlformats.org/drawingml/2006/table">
            <a:tbl>
              <a:tblPr firstRow="1" firstCol="1" bandRow="1">
                <a:tableStyleId>{5C22544A-7EE6-4342-B048-85BDC9FD1C3A}</a:tableStyleId>
              </a:tblPr>
              <a:tblGrid>
                <a:gridCol w="8885158">
                  <a:extLst>
                    <a:ext uri="{9D8B030D-6E8A-4147-A177-3AD203B41FA5}">
                      <a16:colId xmlns:a16="http://schemas.microsoft.com/office/drawing/2014/main" val="2500777142"/>
                    </a:ext>
                  </a:extLst>
                </a:gridCol>
                <a:gridCol w="1318459">
                  <a:extLst>
                    <a:ext uri="{9D8B030D-6E8A-4147-A177-3AD203B41FA5}">
                      <a16:colId xmlns:a16="http://schemas.microsoft.com/office/drawing/2014/main" val="1020641103"/>
                    </a:ext>
                  </a:extLst>
                </a:gridCol>
                <a:gridCol w="1318459">
                  <a:extLst>
                    <a:ext uri="{9D8B030D-6E8A-4147-A177-3AD203B41FA5}">
                      <a16:colId xmlns:a16="http://schemas.microsoft.com/office/drawing/2014/main" val="2618853510"/>
                    </a:ext>
                  </a:extLst>
                </a:gridCol>
              </a:tblGrid>
              <a:tr h="258943">
                <a:tc rowSpan="2">
                  <a:txBody>
                    <a:bodyPr/>
                    <a:lstStyle/>
                    <a:p>
                      <a:pPr algn="ctr">
                        <a:lnSpc>
                          <a:spcPct val="107000"/>
                        </a:lnSpc>
                      </a:pPr>
                      <a:r>
                        <a:rPr lang="uk-UA" sz="1100">
                          <a:effectLst/>
                        </a:rPr>
                        <a:t>Змістовні модулі та теми</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07000"/>
                        </a:lnSpc>
                      </a:pPr>
                      <a:r>
                        <a:rPr lang="uk-UA" sz="1100">
                          <a:effectLst/>
                        </a:rPr>
                        <a:t>Кількість годин</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uk-UA"/>
                    </a:p>
                  </a:txBody>
                  <a:tcPr/>
                </a:tc>
                <a:extLst>
                  <a:ext uri="{0D108BD9-81ED-4DB2-BD59-A6C34878D82A}">
                    <a16:rowId xmlns:a16="http://schemas.microsoft.com/office/drawing/2014/main" val="680271752"/>
                  </a:ext>
                </a:extLst>
              </a:tr>
              <a:tr h="258847">
                <a:tc vMerge="1">
                  <a:txBody>
                    <a:bodyPr/>
                    <a:lstStyle/>
                    <a:p>
                      <a:endParaRPr lang="uk-UA"/>
                    </a:p>
                  </a:txBody>
                  <a:tcPr/>
                </a:tc>
                <a:tc>
                  <a:txBody>
                    <a:bodyPr/>
                    <a:lstStyle/>
                    <a:p>
                      <a:pPr algn="ctr">
                        <a:lnSpc>
                          <a:spcPct val="107000"/>
                        </a:lnSpc>
                      </a:pPr>
                      <a:r>
                        <a:rPr lang="uk-UA" sz="1100">
                          <a:effectLst/>
                        </a:rPr>
                        <a:t>усього</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pPr>
                      <a:r>
                        <a:rPr lang="uk-UA" sz="1100">
                          <a:effectLst/>
                        </a:rPr>
                        <a:t>лекції</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80761436"/>
                  </a:ext>
                </a:extLst>
              </a:tr>
              <a:tr h="282510">
                <a:tc gridSpan="3">
                  <a:txBody>
                    <a:bodyPr/>
                    <a:lstStyle/>
                    <a:p>
                      <a:pPr algn="ctr">
                        <a:lnSpc>
                          <a:spcPct val="107000"/>
                        </a:lnSpc>
                      </a:pPr>
                      <a:r>
                        <a:rPr lang="uk-UA" sz="1200">
                          <a:effectLst/>
                        </a:rPr>
                        <a:t>Змістовий модуль 1. Оборонна економіка: історичний поступ та концептуальні засади</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3046448788"/>
                  </a:ext>
                </a:extLst>
              </a:tr>
              <a:tr h="282510">
                <a:tc>
                  <a:txBody>
                    <a:bodyPr/>
                    <a:lstStyle/>
                    <a:p>
                      <a:pPr algn="just">
                        <a:lnSpc>
                          <a:spcPct val="107000"/>
                        </a:lnSpc>
                      </a:pPr>
                      <a:r>
                        <a:rPr lang="uk-UA" sz="1200">
                          <a:effectLst/>
                        </a:rPr>
                        <a:t>Тема 1. Концептуалізація положень оборонної економіки</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pPr>
                      <a:r>
                        <a:rPr lang="uk-UA" sz="1100">
                          <a:effectLst/>
                        </a:rPr>
                        <a:t>5</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pPr>
                      <a:r>
                        <a:rPr lang="uk-UA" sz="1100">
                          <a:effectLst/>
                        </a:rPr>
                        <a:t>1</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05610711"/>
                  </a:ext>
                </a:extLst>
              </a:tr>
              <a:tr h="258943">
                <a:tc>
                  <a:txBody>
                    <a:bodyPr/>
                    <a:lstStyle/>
                    <a:p>
                      <a:pPr algn="just">
                        <a:lnSpc>
                          <a:spcPct val="107000"/>
                        </a:lnSpc>
                      </a:pPr>
                      <a:r>
                        <a:rPr lang="ru-UA" sz="1100">
                          <a:effectLst/>
                        </a:rPr>
                        <a:t>Тема 2. Воєнно-економічна безпека країни</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pPr>
                      <a:r>
                        <a:rPr lang="uk-UA" sz="1100">
                          <a:effectLst/>
                        </a:rPr>
                        <a:t>5</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pPr>
                      <a:r>
                        <a:rPr lang="uk-UA" sz="1100">
                          <a:effectLst/>
                        </a:rPr>
                        <a:t>1</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44148819"/>
                  </a:ext>
                </a:extLst>
              </a:tr>
              <a:tr h="258943">
                <a:tc>
                  <a:txBody>
                    <a:bodyPr/>
                    <a:lstStyle/>
                    <a:p>
                      <a:pPr algn="just">
                        <a:lnSpc>
                          <a:spcPct val="107000"/>
                        </a:lnSpc>
                      </a:pPr>
                      <a:r>
                        <a:rPr lang="ru-UA" sz="1100">
                          <a:effectLst/>
                        </a:rPr>
                        <a:t>Тема 3. Історичний шлях оборонної економіки України: від конверсії до необхідності відбудови</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pPr>
                      <a:r>
                        <a:rPr lang="uk-UA" sz="1100">
                          <a:effectLst/>
                        </a:rPr>
                        <a:t>14</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pPr>
                      <a:r>
                        <a:rPr lang="uk-UA" sz="1100">
                          <a:effectLst/>
                        </a:rPr>
                        <a:t>2</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747475"/>
                  </a:ext>
                </a:extLst>
              </a:tr>
              <a:tr h="258943">
                <a:tc gridSpan="3">
                  <a:txBody>
                    <a:bodyPr/>
                    <a:lstStyle/>
                    <a:p>
                      <a:pPr algn="just">
                        <a:lnSpc>
                          <a:spcPct val="107000"/>
                        </a:lnSpc>
                      </a:pPr>
                      <a:r>
                        <a:rPr lang="uk-UA" sz="1100">
                          <a:effectLst/>
                        </a:rPr>
                        <a:t>Змістовий модуль 2. Складові оборонної економіки: функціонально-дослідний аспект</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3928329691"/>
                  </a:ext>
                </a:extLst>
              </a:tr>
              <a:tr h="258943">
                <a:tc>
                  <a:txBody>
                    <a:bodyPr/>
                    <a:lstStyle/>
                    <a:p>
                      <a:pPr algn="just">
                        <a:lnSpc>
                          <a:spcPct val="107000"/>
                        </a:lnSpc>
                      </a:pPr>
                      <a:r>
                        <a:rPr lang="ru-UA" sz="1100">
                          <a:effectLst/>
                        </a:rPr>
                        <a:t>Тема 4. Оборонний бюджет країни</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pPr>
                      <a:r>
                        <a:rPr lang="uk-UA" sz="1100">
                          <a:effectLst/>
                        </a:rPr>
                        <a:t>10</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pPr>
                      <a:r>
                        <a:rPr lang="uk-UA" sz="1100">
                          <a:effectLst/>
                        </a:rPr>
                        <a:t>2</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8228622"/>
                  </a:ext>
                </a:extLst>
              </a:tr>
              <a:tr h="258943">
                <a:tc>
                  <a:txBody>
                    <a:bodyPr/>
                    <a:lstStyle/>
                    <a:p>
                      <a:pPr algn="just">
                        <a:lnSpc>
                          <a:spcPct val="107000"/>
                        </a:lnSpc>
                      </a:pPr>
                      <a:r>
                        <a:rPr lang="ru-UA" sz="1100">
                          <a:effectLst/>
                        </a:rPr>
                        <a:t>Тема 5. Економіка матеріально-технічного забезпечення ЗСУ</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pPr>
                      <a:r>
                        <a:rPr lang="uk-UA" sz="1100">
                          <a:effectLst/>
                        </a:rPr>
                        <a:t>10</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pPr>
                      <a:r>
                        <a:rPr lang="uk-UA" sz="1100">
                          <a:effectLst/>
                        </a:rPr>
                        <a:t>2</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06288002"/>
                  </a:ext>
                </a:extLst>
              </a:tr>
              <a:tr h="258943">
                <a:tc>
                  <a:txBody>
                    <a:bodyPr/>
                    <a:lstStyle/>
                    <a:p>
                      <a:pPr algn="just">
                        <a:lnSpc>
                          <a:spcPct val="107000"/>
                        </a:lnSpc>
                      </a:pPr>
                      <a:r>
                        <a:rPr lang="ru-UA" sz="1100">
                          <a:effectLst/>
                        </a:rPr>
                        <a:t>Тема 6. Економіка наукових досліджень та розробок у ЗСУ</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pPr>
                      <a:r>
                        <a:rPr lang="uk-UA" sz="1100">
                          <a:effectLst/>
                        </a:rPr>
                        <a:t>4</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pPr>
                      <a:r>
                        <a:rPr lang="uk-UA" sz="1100">
                          <a:effectLst/>
                        </a:rPr>
                        <a:t>1</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25177546"/>
                  </a:ext>
                </a:extLst>
              </a:tr>
              <a:tr h="282510">
                <a:tc>
                  <a:txBody>
                    <a:bodyPr/>
                    <a:lstStyle/>
                    <a:p>
                      <a:pPr algn="just">
                        <a:lnSpc>
                          <a:spcPct val="107000"/>
                        </a:lnSpc>
                      </a:pPr>
                      <a:r>
                        <a:rPr lang="uk-UA" sz="1200">
                          <a:effectLst/>
                        </a:rPr>
                        <a:t>Тема 7. Економіка бойової та гуманітарної підготовки ЗСУ</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pPr>
                      <a:r>
                        <a:rPr lang="uk-UA" sz="1100">
                          <a:effectLst/>
                        </a:rPr>
                        <a:t>4</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pPr>
                      <a:r>
                        <a:rPr lang="uk-UA" sz="1100">
                          <a:effectLst/>
                        </a:rPr>
                        <a:t>1</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72353702"/>
                  </a:ext>
                </a:extLst>
              </a:tr>
              <a:tr h="258943">
                <a:tc>
                  <a:txBody>
                    <a:bodyPr/>
                    <a:lstStyle/>
                    <a:p>
                      <a:pPr algn="just">
                        <a:lnSpc>
                          <a:spcPct val="107000"/>
                        </a:lnSpc>
                      </a:pPr>
                      <a:r>
                        <a:rPr lang="ru-UA" sz="1100">
                          <a:effectLst/>
                        </a:rPr>
                        <a:t>Тема 8. Економіка виробничої сфери збройних сил України</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pPr>
                      <a:r>
                        <a:rPr lang="uk-UA" sz="1100">
                          <a:effectLst/>
                        </a:rPr>
                        <a:t>9</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pPr>
                      <a:r>
                        <a:rPr lang="uk-UA" sz="1100">
                          <a:effectLst/>
                        </a:rPr>
                        <a:t>1</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85662300"/>
                  </a:ext>
                </a:extLst>
              </a:tr>
              <a:tr h="258943">
                <a:tc>
                  <a:txBody>
                    <a:bodyPr/>
                    <a:lstStyle/>
                    <a:p>
                      <a:pPr algn="just">
                        <a:lnSpc>
                          <a:spcPct val="107000"/>
                        </a:lnSpc>
                      </a:pPr>
                      <a:r>
                        <a:rPr lang="ru-UA" sz="1100">
                          <a:effectLst/>
                        </a:rPr>
                        <a:t>Тема 9. Трудові ресурси у оборонній економіці країни</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pPr>
                      <a:r>
                        <a:rPr lang="uk-UA" sz="1100">
                          <a:effectLst/>
                        </a:rPr>
                        <a:t>5</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pPr>
                      <a:r>
                        <a:rPr lang="uk-UA" sz="1100">
                          <a:effectLst/>
                        </a:rPr>
                        <a:t>1</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21777179"/>
                  </a:ext>
                </a:extLst>
              </a:tr>
              <a:tr h="258943">
                <a:tc>
                  <a:txBody>
                    <a:bodyPr/>
                    <a:lstStyle/>
                    <a:p>
                      <a:pPr algn="just">
                        <a:lnSpc>
                          <a:spcPct val="107000"/>
                        </a:lnSpc>
                      </a:pPr>
                      <a:r>
                        <a:rPr lang="uk-UA" sz="1100">
                          <a:effectLst/>
                        </a:rPr>
                        <a:t>Тема 10. Економічна мобілізація</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pPr>
                      <a:r>
                        <a:rPr lang="uk-UA" sz="1100">
                          <a:effectLst/>
                        </a:rPr>
                        <a:t>3</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pPr>
                      <a:r>
                        <a:rPr lang="uk-UA" sz="1100">
                          <a:effectLst/>
                        </a:rPr>
                        <a:t>1</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55891658"/>
                  </a:ext>
                </a:extLst>
              </a:tr>
              <a:tr h="258943">
                <a:tc>
                  <a:txBody>
                    <a:bodyPr/>
                    <a:lstStyle/>
                    <a:p>
                      <a:pPr algn="just">
                        <a:lnSpc>
                          <a:spcPct val="107000"/>
                        </a:lnSpc>
                      </a:pPr>
                      <a:r>
                        <a:rPr lang="uk-UA" sz="1100">
                          <a:effectLst/>
                        </a:rPr>
                        <a:t>Тема 11. Управління оборонною економікою країни</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pPr>
                      <a:r>
                        <a:rPr lang="uk-UA" sz="1100">
                          <a:effectLst/>
                        </a:rPr>
                        <a:t>12</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pPr>
                      <a:r>
                        <a:rPr lang="uk-UA" sz="1100">
                          <a:effectLst/>
                        </a:rPr>
                        <a:t>2</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97426770"/>
                  </a:ext>
                </a:extLst>
              </a:tr>
              <a:tr h="282510">
                <a:tc gridSpan="3">
                  <a:txBody>
                    <a:bodyPr/>
                    <a:lstStyle/>
                    <a:p>
                      <a:pPr algn="just">
                        <a:lnSpc>
                          <a:spcPct val="107000"/>
                        </a:lnSpc>
                      </a:pPr>
                      <a:r>
                        <a:rPr lang="uk-UA" sz="1200">
                          <a:effectLst/>
                        </a:rPr>
                        <a:t>Змістовий модуль 3. Перспективи розвитку оборонної економіки</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2840063188"/>
                  </a:ext>
                </a:extLst>
              </a:tr>
              <a:tr h="258943">
                <a:tc>
                  <a:txBody>
                    <a:bodyPr/>
                    <a:lstStyle/>
                    <a:p>
                      <a:pPr algn="just">
                        <a:lnSpc>
                          <a:spcPct val="107000"/>
                        </a:lnSpc>
                      </a:pPr>
                      <a:r>
                        <a:rPr lang="ru-UA" sz="1100">
                          <a:effectLst/>
                        </a:rPr>
                        <a:t>Тема 12. Оборонна економіка: світові приклади та тренди</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pPr>
                      <a:r>
                        <a:rPr lang="uk-UA" sz="1100">
                          <a:effectLst/>
                        </a:rPr>
                        <a:t>9</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pPr>
                      <a:r>
                        <a:rPr lang="uk-UA" sz="1100">
                          <a:effectLst/>
                        </a:rPr>
                        <a:t>1</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14560260"/>
                  </a:ext>
                </a:extLst>
              </a:tr>
              <a:tr h="258943">
                <a:tc>
                  <a:txBody>
                    <a:bodyPr/>
                    <a:lstStyle/>
                    <a:p>
                      <a:pPr algn="just">
                        <a:lnSpc>
                          <a:spcPct val="107000"/>
                        </a:lnSpc>
                      </a:pPr>
                      <a:r>
                        <a:rPr lang="uk-UA" sz="1100">
                          <a:effectLst/>
                        </a:rPr>
                        <a:t>РАЗОМ</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pPr>
                      <a:r>
                        <a:rPr lang="uk-UA" sz="1100">
                          <a:effectLst/>
                        </a:rPr>
                        <a:t>90</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pPr>
                      <a:r>
                        <a:rPr lang="uk-UA" sz="1100" dirty="0">
                          <a:effectLst/>
                        </a:rPr>
                        <a:t>16</a:t>
                      </a:r>
                      <a:endParaRPr lang="ru-U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98074695"/>
                  </a:ext>
                </a:extLst>
              </a:tr>
            </a:tbl>
          </a:graphicData>
        </a:graphic>
      </p:graphicFrame>
    </p:spTree>
    <p:extLst>
      <p:ext uri="{BB962C8B-B14F-4D97-AF65-F5344CB8AC3E}">
        <p14:creationId xmlns:p14="http://schemas.microsoft.com/office/powerpoint/2010/main" val="85251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a:extLst>
              <a:ext uri="{FF2B5EF4-FFF2-40B4-BE49-F238E27FC236}">
                <a16:creationId xmlns:a16="http://schemas.microsoft.com/office/drawing/2014/main" id="{CEC1198B-F36D-9651-639E-13CDD3C8DF4A}"/>
              </a:ext>
            </a:extLst>
          </p:cNvPr>
          <p:cNvSpPr>
            <a:spLocks noGrp="1"/>
          </p:cNvSpPr>
          <p:nvPr>
            <p:ph type="body" sz="quarter" idx="10"/>
          </p:nvPr>
        </p:nvSpPr>
        <p:spPr>
          <a:xfrm>
            <a:off x="1121664" y="1593851"/>
            <a:ext cx="10204704" cy="2271014"/>
          </a:xfrm>
        </p:spPr>
        <p:txBody>
          <a:bodyPr/>
          <a:lstStyle/>
          <a:p>
            <a:pPr marL="0" indent="0" algn="ctr">
              <a:buNone/>
            </a:pPr>
            <a:r>
              <a:rPr lang="uk-UA" sz="3600" b="1" spc="-25" dirty="0">
                <a:solidFill>
                  <a:srgbClr val="17375E"/>
                </a:solidFill>
                <a:latin typeface="Times New Roman" panose="02020603050405020304" pitchFamily="18" charset="0"/>
                <a:cs typeface="Times New Roman" panose="02020603050405020304" pitchFamily="18" charset="0"/>
              </a:rPr>
              <a:t>Індивідуальні групові завдання</a:t>
            </a:r>
            <a:br>
              <a:rPr lang="uk-UA" sz="3600" b="1" spc="-25" dirty="0">
                <a:solidFill>
                  <a:srgbClr val="17375E"/>
                </a:solidFill>
                <a:latin typeface="Times New Roman" panose="02020603050405020304" pitchFamily="18" charset="0"/>
                <a:cs typeface="Times New Roman" panose="02020603050405020304" pitchFamily="18" charset="0"/>
              </a:rPr>
            </a:br>
            <a:br>
              <a:rPr lang="uk-UA" sz="3600" b="1" spc="-25" dirty="0">
                <a:solidFill>
                  <a:srgbClr val="17375E"/>
                </a:solidFill>
                <a:latin typeface="Times New Roman" panose="02020603050405020304" pitchFamily="18" charset="0"/>
                <a:cs typeface="Times New Roman" panose="02020603050405020304" pitchFamily="18" charset="0"/>
              </a:rPr>
            </a:br>
            <a:r>
              <a:rPr lang="uk-UA" sz="3600" b="0" dirty="0">
                <a:latin typeface="Times New Roman" panose="02020603050405020304" pitchFamily="18" charset="0"/>
                <a:cs typeface="Times New Roman" panose="02020603050405020304" pitchFamily="18" charset="0"/>
              </a:rPr>
              <a:t>Розміщенні в робочій програмі навчальної дисципліни в розділі 7</a:t>
            </a:r>
            <a:endParaRPr lang="uk-UA"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176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B970DD-9B4D-CB1C-4849-5CB46C3E6870}"/>
              </a:ext>
            </a:extLst>
          </p:cNvPr>
          <p:cNvSpPr>
            <a:spLocks noGrp="1"/>
          </p:cNvSpPr>
          <p:nvPr>
            <p:ph type="title"/>
          </p:nvPr>
        </p:nvSpPr>
        <p:spPr>
          <a:xfrm>
            <a:off x="334961" y="188914"/>
            <a:ext cx="11522075" cy="598486"/>
          </a:xfrm>
        </p:spPr>
        <p:txBody>
          <a:bodyPr>
            <a:normAutofit/>
          </a:bodyPr>
          <a:lstStyle/>
          <a:p>
            <a:pPr algn="ctr"/>
            <a:r>
              <a:rPr lang="uk-UA" sz="3600" dirty="0"/>
              <a:t>Методи навчання</a:t>
            </a:r>
          </a:p>
        </p:txBody>
      </p:sp>
      <p:sp>
        <p:nvSpPr>
          <p:cNvPr id="3" name="Текст 2">
            <a:extLst>
              <a:ext uri="{FF2B5EF4-FFF2-40B4-BE49-F238E27FC236}">
                <a16:creationId xmlns:a16="http://schemas.microsoft.com/office/drawing/2014/main" id="{B0FA121B-FF00-010F-4D74-2649CBB6E621}"/>
              </a:ext>
            </a:extLst>
          </p:cNvPr>
          <p:cNvSpPr>
            <a:spLocks noGrp="1"/>
          </p:cNvSpPr>
          <p:nvPr>
            <p:ph type="body" sz="quarter" idx="10"/>
          </p:nvPr>
        </p:nvSpPr>
        <p:spPr>
          <a:xfrm>
            <a:off x="334963" y="787400"/>
            <a:ext cx="11522075" cy="4983163"/>
          </a:xfrm>
        </p:spPr>
        <p:txBody>
          <a:bodyPr/>
          <a:lstStyle/>
          <a:p>
            <a:pPr marL="0" indent="0">
              <a:buNone/>
            </a:pPr>
            <a:endParaRPr lang="uk-UA" dirty="0"/>
          </a:p>
        </p:txBody>
      </p:sp>
      <p:graphicFrame>
        <p:nvGraphicFramePr>
          <p:cNvPr id="5" name="Таблица 4">
            <a:extLst>
              <a:ext uri="{FF2B5EF4-FFF2-40B4-BE49-F238E27FC236}">
                <a16:creationId xmlns:a16="http://schemas.microsoft.com/office/drawing/2014/main" id="{AE79AA65-AEF8-385E-80C9-860FA05E5E27}"/>
              </a:ext>
            </a:extLst>
          </p:cNvPr>
          <p:cNvGraphicFramePr>
            <a:graphicFrameLocks noGrp="1"/>
          </p:cNvGraphicFramePr>
          <p:nvPr>
            <p:extLst>
              <p:ext uri="{D42A27DB-BD31-4B8C-83A1-F6EECF244321}">
                <p14:modId xmlns:p14="http://schemas.microsoft.com/office/powerpoint/2010/main" val="1258565208"/>
              </p:ext>
            </p:extLst>
          </p:nvPr>
        </p:nvGraphicFramePr>
        <p:xfrm>
          <a:off x="334959" y="787402"/>
          <a:ext cx="11522075" cy="4928047"/>
        </p:xfrm>
        <a:graphic>
          <a:graphicData uri="http://schemas.openxmlformats.org/drawingml/2006/table">
            <a:tbl>
              <a:tblPr firstRow="1" firstCol="1" bandRow="1">
                <a:tableStyleId>{5C22544A-7EE6-4342-B048-85BDC9FD1C3A}</a:tableStyleId>
              </a:tblPr>
              <a:tblGrid>
                <a:gridCol w="5265588">
                  <a:extLst>
                    <a:ext uri="{9D8B030D-6E8A-4147-A177-3AD203B41FA5}">
                      <a16:colId xmlns:a16="http://schemas.microsoft.com/office/drawing/2014/main" val="2163062631"/>
                    </a:ext>
                  </a:extLst>
                </a:gridCol>
                <a:gridCol w="6256487">
                  <a:extLst>
                    <a:ext uri="{9D8B030D-6E8A-4147-A177-3AD203B41FA5}">
                      <a16:colId xmlns:a16="http://schemas.microsoft.com/office/drawing/2014/main" val="1209712071"/>
                    </a:ext>
                  </a:extLst>
                </a:gridCol>
              </a:tblGrid>
              <a:tr h="208010">
                <a:tc>
                  <a:txBody>
                    <a:bodyPr/>
                    <a:lstStyle/>
                    <a:p>
                      <a:pPr algn="ctr" fontAlgn="auto">
                        <a:lnSpc>
                          <a:spcPts val="1800"/>
                        </a:lnSpc>
                      </a:pPr>
                      <a:r>
                        <a:rPr lang="ru-RU" sz="1200" dirty="0">
                          <a:effectLst/>
                        </a:rPr>
                        <a:t>Результат </a:t>
                      </a:r>
                      <a:r>
                        <a:rPr lang="ru-RU" sz="1200" dirty="0" err="1">
                          <a:effectLst/>
                        </a:rPr>
                        <a:t>навчання</a:t>
                      </a:r>
                      <a:endParaRPr lang="ru-UA"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fontAlgn="auto">
                        <a:lnSpc>
                          <a:spcPts val="1800"/>
                        </a:lnSpc>
                      </a:pPr>
                      <a:r>
                        <a:rPr lang="ru-RU" sz="1200">
                          <a:effectLst/>
                        </a:rPr>
                        <a:t>Методи навчання </a:t>
                      </a:r>
                      <a:endParaRPr lang="ru-UA" sz="1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135315860"/>
                  </a:ext>
                </a:extLst>
              </a:tr>
              <a:tr h="1116115">
                <a:tc>
                  <a:txBody>
                    <a:bodyPr/>
                    <a:lstStyle/>
                    <a:p>
                      <a:pPr algn="just">
                        <a:lnSpc>
                          <a:spcPct val="102000"/>
                        </a:lnSpc>
                        <a:tabLst>
                          <a:tab pos="651510" algn="l"/>
                        </a:tabLst>
                      </a:pPr>
                      <a:r>
                        <a:rPr lang="uk-UA" sz="1100">
                          <a:effectLst/>
                        </a:rPr>
                        <a:t>ПРН01. Мати передові концептуальні та методологічні знання з економіки, управління соціально-економічними системами і на межі предметних галузей, а також дослідницькі навички, достатні для проведення фундаментальних і прикладних досліджень на рівні світових досягнень з відповідного напряму. </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fontAlgn="auto">
                        <a:lnSpc>
                          <a:spcPts val="1800"/>
                        </a:lnSpc>
                      </a:pPr>
                      <a:r>
                        <a:rPr lang="ru-UA" sz="1100" dirty="0">
                          <a:effectLst/>
                        </a:rPr>
                        <a:t>Вербальні (проблемні лекції, лекції-візуалізації, лекції-дискусії, лекції з аналізом конкретних ситуацій), наочні (ілюстрація, демонстрація), практичні (різні види вправ та завдань, виконання розрахунків, тестування), пояснювально-ілюстративний, метод проблемного викладу, дослідницький метод, дискусійний метод</a:t>
                      </a:r>
                      <a:endParaRPr lang="ru-UA" sz="1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880496072"/>
                  </a:ext>
                </a:extLst>
              </a:tr>
              <a:tr h="1116115">
                <a:tc>
                  <a:txBody>
                    <a:bodyPr/>
                    <a:lstStyle/>
                    <a:p>
                      <a:pPr algn="just">
                        <a:lnSpc>
                          <a:spcPct val="102000"/>
                        </a:lnSpc>
                        <a:spcAft>
                          <a:spcPts val="0"/>
                        </a:spcAft>
                        <a:tabLst>
                          <a:tab pos="651510" algn="l"/>
                        </a:tabLst>
                      </a:pPr>
                      <a:r>
                        <a:rPr lang="uk-UA" sz="1100">
                          <a:effectLst/>
                        </a:rPr>
                        <a:t>ПРН07. Застосовувати інноваційні науково-педагогічні технології, формулювати зміст, цілі навчання, способи їх досягнення, форми контролю, нести відповідальність за ефективність освітнього процесу з дотриманням норм академічної етики та доброчесності. </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ts val="1800"/>
                        </a:lnSpc>
                      </a:pPr>
                      <a:r>
                        <a:rPr lang="ru-UA" sz="1100" dirty="0">
                          <a:effectLst/>
                        </a:rPr>
                        <a:t>Вербальні (проблемні лекції, лекції-візуалізації, лекції-дискусії, лекції з аналізом конкретних ситуацій), наочні (ілюстрація, демонстрація), практичні (різні види вправ та завдань, виконання розрахунків, тестування), пояснювально-ілюстративний, метод проблемного викладу, дослідницький метод, дискусійний метод</a:t>
                      </a:r>
                      <a:endParaRPr lang="ru-UA" sz="1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53944008"/>
                  </a:ext>
                </a:extLst>
              </a:tr>
              <a:tr h="1299055">
                <a:tc>
                  <a:txBody>
                    <a:bodyPr/>
                    <a:lstStyle/>
                    <a:p>
                      <a:pPr algn="just">
                        <a:lnSpc>
                          <a:spcPct val="102000"/>
                        </a:lnSpc>
                        <a:tabLst>
                          <a:tab pos="651510" algn="l"/>
                        </a:tabLst>
                      </a:pPr>
                      <a:r>
                        <a:rPr lang="uk-UA" sz="1100">
                          <a:effectLst/>
                        </a:rPr>
                        <a:t>ПРН 12. Розуміти роль оборонної економіки в забезпеченні національної безпеки держави, знати її структуру, механізми та закономірності функціонування як у мирний, так і у військовий час, а також вміти застосовувати ці знання для виявлення сучасних проблем оборонної економіки, дослідження механізмів формування військово-економічних, фінансових, ресурсних потенціалів іноземних держав та імплементації результатів досліджень у вітчизняну практику.</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ts val="1800"/>
                        </a:lnSpc>
                      </a:pPr>
                      <a:r>
                        <a:rPr lang="ru-UA" sz="1100">
                          <a:effectLst/>
                        </a:rPr>
                        <a:t>Вербальні (проблемні лекції, лекції-візуалізації, лекції-дискусії, лекції з аналізом конкретних ситуацій), наочні (ілюстрація, демонстрація), практичні (різні види вправ та завдань, виконання розрахунків, тестування), пояснювально-ілюстративний, метод проблемного викладу, дослідницький метод</a:t>
                      </a:r>
                      <a:endParaRPr lang="ru-UA" sz="1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97228571"/>
                  </a:ext>
                </a:extLst>
              </a:tr>
              <a:tr h="1116115">
                <a:tc>
                  <a:txBody>
                    <a:bodyPr/>
                    <a:lstStyle/>
                    <a:p>
                      <a:pPr marL="36195" algn="just" fontAlgn="auto">
                        <a:lnSpc>
                          <a:spcPts val="1800"/>
                        </a:lnSpc>
                      </a:pPr>
                      <a:r>
                        <a:rPr lang="uk-UA" sz="1100">
                          <a:effectLst/>
                        </a:rPr>
                        <a:t>ПРН 13. Вміти проводити </a:t>
                      </a:r>
                      <a:r>
                        <a:rPr lang="uk-UA" sz="1100" spc="-20">
                          <a:effectLst/>
                        </a:rPr>
                        <a:t>техніко-економічний, фінансовий та стратегічний аналіз діяльності оборонних підприємств із використанням сучасних аналітичних інструментів, а також робити висновки за результатами здійснених досліджень. </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ts val="1800"/>
                        </a:lnSpc>
                      </a:pPr>
                      <a:r>
                        <a:rPr lang="ru-UA" sz="1100" dirty="0">
                          <a:effectLst/>
                        </a:rPr>
                        <a:t>Вербальні (проблемні лекції, лекції-візуалізації, лекції-дискусії, лекції з аналізом конкретних ситуацій), наочні (ілюстрація, демонстрація), практичні (різні види вправ та завдань, виконання розрахунків, тестування), пояснювально-ілюстративний, метод проблемного викладу, дослідницький метод, дискусійний метод, частково-пошуковий метод</a:t>
                      </a:r>
                      <a:endParaRPr lang="ru-UA" sz="1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251373036"/>
                  </a:ext>
                </a:extLst>
              </a:tr>
            </a:tbl>
          </a:graphicData>
        </a:graphic>
      </p:graphicFrame>
    </p:spTree>
    <p:extLst>
      <p:ext uri="{BB962C8B-B14F-4D97-AF65-F5344CB8AC3E}">
        <p14:creationId xmlns:p14="http://schemas.microsoft.com/office/powerpoint/2010/main" val="263392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ED4E10-F16D-C260-5A25-840C14C39F5B}"/>
              </a:ext>
            </a:extLst>
          </p:cNvPr>
          <p:cNvSpPr>
            <a:spLocks noGrp="1"/>
          </p:cNvSpPr>
          <p:nvPr>
            <p:ph type="title"/>
          </p:nvPr>
        </p:nvSpPr>
        <p:spPr>
          <a:xfrm>
            <a:off x="334961" y="188914"/>
            <a:ext cx="11522075" cy="547686"/>
          </a:xfrm>
        </p:spPr>
        <p:txBody>
          <a:bodyPr>
            <a:noAutofit/>
          </a:bodyPr>
          <a:lstStyle/>
          <a:p>
            <a:pPr algn="ctr"/>
            <a:r>
              <a:rPr lang="uk-UA" sz="3600" dirty="0"/>
              <a:t>Методи контролю</a:t>
            </a:r>
          </a:p>
        </p:txBody>
      </p:sp>
      <p:sp>
        <p:nvSpPr>
          <p:cNvPr id="3" name="Текст 2">
            <a:extLst>
              <a:ext uri="{FF2B5EF4-FFF2-40B4-BE49-F238E27FC236}">
                <a16:creationId xmlns:a16="http://schemas.microsoft.com/office/drawing/2014/main" id="{ECC5EC65-46EF-8F29-9951-8606DC4DF219}"/>
              </a:ext>
            </a:extLst>
          </p:cNvPr>
          <p:cNvSpPr>
            <a:spLocks noGrp="1"/>
          </p:cNvSpPr>
          <p:nvPr>
            <p:ph type="body" sz="quarter" idx="10"/>
          </p:nvPr>
        </p:nvSpPr>
        <p:spPr>
          <a:xfrm>
            <a:off x="334963" y="736600"/>
            <a:ext cx="11522075" cy="5033963"/>
          </a:xfrm>
        </p:spPr>
        <p:txBody>
          <a:bodyPr/>
          <a:lstStyle/>
          <a:p>
            <a:pPr marL="0" indent="0">
              <a:buNone/>
            </a:pPr>
            <a:endParaRPr lang="uk-UA" dirty="0"/>
          </a:p>
        </p:txBody>
      </p:sp>
      <p:graphicFrame>
        <p:nvGraphicFramePr>
          <p:cNvPr id="5" name="Таблица 4">
            <a:extLst>
              <a:ext uri="{FF2B5EF4-FFF2-40B4-BE49-F238E27FC236}">
                <a16:creationId xmlns:a16="http://schemas.microsoft.com/office/drawing/2014/main" id="{C6DA77A5-B47F-A071-BEF7-3EBFAA77593C}"/>
              </a:ext>
            </a:extLst>
          </p:cNvPr>
          <p:cNvGraphicFramePr>
            <a:graphicFrameLocks noGrp="1"/>
          </p:cNvGraphicFramePr>
          <p:nvPr>
            <p:extLst>
              <p:ext uri="{D42A27DB-BD31-4B8C-83A1-F6EECF244321}">
                <p14:modId xmlns:p14="http://schemas.microsoft.com/office/powerpoint/2010/main" val="3612189017"/>
              </p:ext>
            </p:extLst>
          </p:nvPr>
        </p:nvGraphicFramePr>
        <p:xfrm>
          <a:off x="334959" y="736600"/>
          <a:ext cx="11522075" cy="4906211"/>
        </p:xfrm>
        <a:graphic>
          <a:graphicData uri="http://schemas.openxmlformats.org/drawingml/2006/table">
            <a:tbl>
              <a:tblPr firstRow="1" firstCol="1" bandRow="1">
                <a:tableStyleId>{5C22544A-7EE6-4342-B048-85BDC9FD1C3A}</a:tableStyleId>
              </a:tblPr>
              <a:tblGrid>
                <a:gridCol w="7915666">
                  <a:extLst>
                    <a:ext uri="{9D8B030D-6E8A-4147-A177-3AD203B41FA5}">
                      <a16:colId xmlns:a16="http://schemas.microsoft.com/office/drawing/2014/main" val="2180702192"/>
                    </a:ext>
                  </a:extLst>
                </a:gridCol>
                <a:gridCol w="3606409">
                  <a:extLst>
                    <a:ext uri="{9D8B030D-6E8A-4147-A177-3AD203B41FA5}">
                      <a16:colId xmlns:a16="http://schemas.microsoft.com/office/drawing/2014/main" val="3823254616"/>
                    </a:ext>
                  </a:extLst>
                </a:gridCol>
              </a:tblGrid>
              <a:tr h="317618">
                <a:tc>
                  <a:txBody>
                    <a:bodyPr/>
                    <a:lstStyle/>
                    <a:p>
                      <a:pPr algn="ctr" fontAlgn="auto">
                        <a:lnSpc>
                          <a:spcPts val="1800"/>
                        </a:lnSpc>
                      </a:pPr>
                      <a:r>
                        <a:rPr lang="ru-RU" sz="1200">
                          <a:effectLst/>
                        </a:rPr>
                        <a:t>Результат навчання</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fontAlgn="auto">
                        <a:lnSpc>
                          <a:spcPts val="1800"/>
                        </a:lnSpc>
                      </a:pPr>
                      <a:r>
                        <a:rPr lang="ru-RU" sz="1200">
                          <a:effectLst/>
                        </a:rPr>
                        <a:t>Методи контролю </a:t>
                      </a:r>
                      <a:endParaRPr lang="ru-UA" sz="1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8448450"/>
                  </a:ext>
                </a:extLst>
              </a:tr>
              <a:tr h="1027837">
                <a:tc>
                  <a:txBody>
                    <a:bodyPr/>
                    <a:lstStyle/>
                    <a:p>
                      <a:pPr algn="just">
                        <a:lnSpc>
                          <a:spcPct val="102000"/>
                        </a:lnSpc>
                        <a:tabLst>
                          <a:tab pos="651510" algn="l"/>
                        </a:tabLst>
                      </a:pPr>
                      <a:r>
                        <a:rPr lang="uk-UA" sz="1100">
                          <a:effectLst/>
                        </a:rPr>
                        <a:t>ПРН01. Мати передові концептуальні та методологічні знання з економіки, управління соціально-економічними системами і на межі предметних галузей, а також дослідницькі навички, достатні для проведення фундаментальних і прикладних досліджень на рівні світових досягнень з відповідного напряму. </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fontAlgn="auto">
                        <a:lnSpc>
                          <a:spcPts val="1800"/>
                        </a:lnSpc>
                      </a:pPr>
                      <a:r>
                        <a:rPr lang="ru-RU" sz="1000">
                          <a:effectLst/>
                        </a:rPr>
                        <a:t>усне опитування, тестові міні-контрольні роботи, модульний контроль, захист індивідуального завдання</a:t>
                      </a:r>
                      <a:endParaRPr lang="ru-UA" sz="1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961520985"/>
                  </a:ext>
                </a:extLst>
              </a:tr>
              <a:tr h="1003873">
                <a:tc>
                  <a:txBody>
                    <a:bodyPr/>
                    <a:lstStyle/>
                    <a:p>
                      <a:pPr algn="just">
                        <a:lnSpc>
                          <a:spcPct val="102000"/>
                        </a:lnSpc>
                        <a:spcAft>
                          <a:spcPts val="0"/>
                        </a:spcAft>
                        <a:tabLst>
                          <a:tab pos="651510" algn="l"/>
                        </a:tabLst>
                      </a:pPr>
                      <a:r>
                        <a:rPr lang="uk-UA" sz="1100" dirty="0">
                          <a:effectLst/>
                        </a:rPr>
                        <a:t>ПРН07. Застосовувати інноваційні науково-педагогічні технології, формулювати зміст, цілі навчання, способи їх досягнення, форми контролю, нести відповідальність за ефективність освітнього процесу з дотриманням норм академічної етики та доброчесності. </a:t>
                      </a:r>
                      <a:endParaRPr lang="ru-UA"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fontAlgn="auto">
                        <a:lnSpc>
                          <a:spcPts val="1800"/>
                        </a:lnSpc>
                      </a:pPr>
                      <a:r>
                        <a:rPr lang="ru-RU" sz="1000">
                          <a:effectLst/>
                        </a:rPr>
                        <a:t>усне опитування, тестові міні-контрольні роботи, модульний контроль, захист індивідуального завдання</a:t>
                      </a:r>
                      <a:endParaRPr lang="ru-UA" sz="1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96923806"/>
                  </a:ext>
                </a:extLst>
              </a:tr>
              <a:tr h="1548277">
                <a:tc>
                  <a:txBody>
                    <a:bodyPr/>
                    <a:lstStyle/>
                    <a:p>
                      <a:pPr algn="just">
                        <a:lnSpc>
                          <a:spcPct val="102000"/>
                        </a:lnSpc>
                        <a:tabLst>
                          <a:tab pos="651510" algn="l"/>
                        </a:tabLst>
                      </a:pPr>
                      <a:r>
                        <a:rPr lang="uk-UA" sz="1100" dirty="0">
                          <a:effectLst/>
                        </a:rPr>
                        <a:t>ПРН 12. Розуміти роль оборонної економіки в забезпеченні національної безпеки держави, знати її структуру, механізми та закономірності функціонування як у мирний, так і у військовий час, а також вміти застосовувати ці знання для виявлення сучасних проблем оборонної економіки, дослідження механізмів формування військово-економічних, фінансових, ресурсних потенціалів іноземних держав та імплементації результатів досліджень у вітчизняну практику.</a:t>
                      </a:r>
                      <a:endParaRPr lang="ru-UA"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ts val="1800"/>
                        </a:lnSpc>
                      </a:pPr>
                      <a:r>
                        <a:rPr lang="ru-RU" sz="1000">
                          <a:effectLst/>
                        </a:rPr>
                        <a:t>усне опитування, тестові міні-контрольні роботи, модульний контроль, захист індивідуального завдання</a:t>
                      </a:r>
                      <a:endParaRPr lang="ru-UA" sz="1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20265515"/>
                  </a:ext>
                </a:extLst>
              </a:tr>
              <a:tr h="1008606">
                <a:tc>
                  <a:txBody>
                    <a:bodyPr/>
                    <a:lstStyle/>
                    <a:p>
                      <a:pPr marL="36195" algn="just" fontAlgn="auto">
                        <a:lnSpc>
                          <a:spcPts val="1800"/>
                        </a:lnSpc>
                      </a:pPr>
                      <a:r>
                        <a:rPr lang="uk-UA" sz="1100">
                          <a:effectLst/>
                        </a:rPr>
                        <a:t>ПРН 13. Вміти проводити </a:t>
                      </a:r>
                      <a:r>
                        <a:rPr lang="uk-UA" sz="1100" spc="-20">
                          <a:effectLst/>
                        </a:rPr>
                        <a:t>техніко-економічний, фінансовий та стратегічний аналіз діяльності оборонних підприємств із використанням сучасних аналітичних інструментів, а також робити висновки за результатами здійснених досліджень. </a:t>
                      </a:r>
                      <a:endParaRPr lang="ru-UA"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ts val="1800"/>
                        </a:lnSpc>
                      </a:pPr>
                      <a:r>
                        <a:rPr lang="ru-RU" sz="1000" dirty="0" err="1">
                          <a:effectLst/>
                        </a:rPr>
                        <a:t>усне</a:t>
                      </a:r>
                      <a:r>
                        <a:rPr lang="ru-RU" sz="1000" dirty="0">
                          <a:effectLst/>
                        </a:rPr>
                        <a:t> </a:t>
                      </a:r>
                      <a:r>
                        <a:rPr lang="ru-RU" sz="1000" dirty="0" err="1">
                          <a:effectLst/>
                        </a:rPr>
                        <a:t>опитування</a:t>
                      </a:r>
                      <a:r>
                        <a:rPr lang="ru-RU" sz="1000" dirty="0">
                          <a:effectLst/>
                        </a:rPr>
                        <a:t>, </a:t>
                      </a:r>
                      <a:r>
                        <a:rPr lang="ru-RU" sz="1000" dirty="0" err="1">
                          <a:effectLst/>
                        </a:rPr>
                        <a:t>тестові</a:t>
                      </a:r>
                      <a:r>
                        <a:rPr lang="ru-RU" sz="1000" dirty="0">
                          <a:effectLst/>
                        </a:rPr>
                        <a:t> </a:t>
                      </a:r>
                      <a:r>
                        <a:rPr lang="ru-RU" sz="1000" dirty="0" err="1">
                          <a:effectLst/>
                        </a:rPr>
                        <a:t>міні-контрольні</a:t>
                      </a:r>
                      <a:r>
                        <a:rPr lang="ru-RU" sz="1000" dirty="0">
                          <a:effectLst/>
                        </a:rPr>
                        <a:t> </a:t>
                      </a:r>
                      <a:r>
                        <a:rPr lang="ru-RU" sz="1000" dirty="0" err="1">
                          <a:effectLst/>
                        </a:rPr>
                        <a:t>роботи</a:t>
                      </a:r>
                      <a:r>
                        <a:rPr lang="ru-RU" sz="1000" dirty="0">
                          <a:effectLst/>
                        </a:rPr>
                        <a:t>, </a:t>
                      </a:r>
                      <a:r>
                        <a:rPr lang="ru-RU" sz="1000" dirty="0" err="1">
                          <a:effectLst/>
                        </a:rPr>
                        <a:t>модульний</a:t>
                      </a:r>
                      <a:r>
                        <a:rPr lang="ru-RU" sz="1000" dirty="0">
                          <a:effectLst/>
                        </a:rPr>
                        <a:t> контроль, </a:t>
                      </a:r>
                      <a:r>
                        <a:rPr lang="ru-RU" sz="1000" dirty="0" err="1">
                          <a:effectLst/>
                        </a:rPr>
                        <a:t>захист</a:t>
                      </a:r>
                      <a:r>
                        <a:rPr lang="ru-RU" sz="1000" dirty="0">
                          <a:effectLst/>
                        </a:rPr>
                        <a:t> </a:t>
                      </a:r>
                      <a:r>
                        <a:rPr lang="ru-RU" sz="1000" dirty="0" err="1">
                          <a:effectLst/>
                        </a:rPr>
                        <a:t>індивідуального</a:t>
                      </a:r>
                      <a:r>
                        <a:rPr lang="ru-RU" sz="1000" dirty="0">
                          <a:effectLst/>
                        </a:rPr>
                        <a:t> </a:t>
                      </a:r>
                      <a:r>
                        <a:rPr lang="ru-RU" sz="1000" dirty="0" err="1">
                          <a:effectLst/>
                        </a:rPr>
                        <a:t>завдання</a:t>
                      </a:r>
                      <a:endParaRPr lang="ru-UA" sz="1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585716696"/>
                  </a:ext>
                </a:extLst>
              </a:tr>
            </a:tbl>
          </a:graphicData>
        </a:graphic>
      </p:graphicFrame>
    </p:spTree>
    <p:extLst>
      <p:ext uri="{BB962C8B-B14F-4D97-AF65-F5344CB8AC3E}">
        <p14:creationId xmlns:p14="http://schemas.microsoft.com/office/powerpoint/2010/main" val="2938090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a:extLst>
              <a:ext uri="{FF2B5EF4-FFF2-40B4-BE49-F238E27FC236}">
                <a16:creationId xmlns:a16="http://schemas.microsoft.com/office/drawing/2014/main" id="{84CE6DA2-E958-5A0A-6B66-D783BE0F493D}"/>
              </a:ext>
            </a:extLst>
          </p:cNvPr>
          <p:cNvSpPr>
            <a:spLocks noGrp="1"/>
          </p:cNvSpPr>
          <p:nvPr>
            <p:ph type="body" sz="quarter" idx="10"/>
          </p:nvPr>
        </p:nvSpPr>
        <p:spPr>
          <a:xfrm>
            <a:off x="334963" y="685801"/>
            <a:ext cx="11522075" cy="4394200"/>
          </a:xfrm>
        </p:spPr>
        <p:txBody>
          <a:bodyPr/>
          <a:lstStyle/>
          <a:p>
            <a:pPr marL="0" indent="0" algn="just">
              <a:lnSpc>
                <a:spcPct val="100000"/>
              </a:lnSpc>
              <a:buNone/>
            </a:pPr>
            <a:r>
              <a:rPr lang="uk-UA" sz="2200" b="0" dirty="0">
                <a:solidFill>
                  <a:schemeClr val="bg2"/>
                </a:solidFill>
                <a:effectLst/>
                <a:latin typeface="Times New Roman" panose="02020603050405020304" pitchFamily="18" charset="0"/>
                <a:ea typeface="Times New Roman" panose="02020603050405020304" pitchFamily="18" charset="0"/>
              </a:rPr>
              <a:t>В основу системи оцінювання навчальної дисципліни покладено поточний та модульний контроль результатів навчання і принцип накопичення зароблених здобувачем вищої освіти балів. </a:t>
            </a:r>
            <a:endParaRPr lang="ru-UA" sz="2200" b="0" dirty="0">
              <a:solidFill>
                <a:schemeClr val="bg2"/>
              </a:solidFill>
              <a:effectLst/>
              <a:latin typeface="Times New Roman" panose="02020603050405020304" pitchFamily="18" charset="0"/>
              <a:ea typeface="Times New Roman" panose="02020603050405020304" pitchFamily="18" charset="0"/>
            </a:endParaRPr>
          </a:p>
          <a:p>
            <a:pPr marL="0" indent="0" algn="just">
              <a:lnSpc>
                <a:spcPct val="100000"/>
              </a:lnSpc>
              <a:buNone/>
            </a:pPr>
            <a:r>
              <a:rPr lang="uk-UA" sz="2200" b="0" dirty="0">
                <a:solidFill>
                  <a:schemeClr val="bg2"/>
                </a:solidFill>
                <a:effectLst/>
                <a:latin typeface="Times New Roman" panose="02020603050405020304" pitchFamily="18" charset="0"/>
                <a:ea typeface="Times New Roman" panose="02020603050405020304" pitchFamily="18" charset="0"/>
              </a:rPr>
              <a:t>Поточний контроль – це оцінювання засвоєння здобувачем вищої освіти навчального матеріалу під час проведення аудиторних занять, при виконанні індивідуальної і самостійної роботи.</a:t>
            </a:r>
            <a:endParaRPr lang="ru-UA" sz="2200" b="0" dirty="0">
              <a:solidFill>
                <a:schemeClr val="bg2"/>
              </a:solidFill>
              <a:effectLst/>
              <a:latin typeface="Times New Roman" panose="02020603050405020304" pitchFamily="18" charset="0"/>
              <a:ea typeface="Times New Roman" panose="02020603050405020304" pitchFamily="18" charset="0"/>
            </a:endParaRPr>
          </a:p>
          <a:p>
            <a:pPr marL="0" indent="0" algn="just">
              <a:lnSpc>
                <a:spcPct val="100000"/>
              </a:lnSpc>
              <a:buNone/>
            </a:pPr>
            <a:r>
              <a:rPr lang="uk-UA" sz="2200" b="0" dirty="0">
                <a:solidFill>
                  <a:schemeClr val="bg2"/>
                </a:solidFill>
                <a:effectLst/>
                <a:latin typeface="Times New Roman" panose="02020603050405020304" pitchFamily="18" charset="0"/>
                <a:ea typeface="Times New Roman" panose="02020603050405020304" pitchFamily="18" charset="0"/>
              </a:rPr>
              <a:t>Контроль виконання індивідуальних завдань - захист індивідуального завдання.</a:t>
            </a:r>
            <a:endParaRPr lang="ru-UA" sz="2200" b="0" dirty="0">
              <a:solidFill>
                <a:schemeClr val="bg2"/>
              </a:solidFill>
              <a:effectLst/>
              <a:latin typeface="Times New Roman" panose="02020603050405020304" pitchFamily="18" charset="0"/>
              <a:ea typeface="Times New Roman" panose="02020603050405020304" pitchFamily="18" charset="0"/>
            </a:endParaRPr>
          </a:p>
          <a:p>
            <a:pPr marL="0" indent="0" algn="just">
              <a:lnSpc>
                <a:spcPct val="100000"/>
              </a:lnSpc>
              <a:buNone/>
            </a:pPr>
            <a:r>
              <a:rPr lang="uk-UA" sz="2200" b="0" dirty="0">
                <a:solidFill>
                  <a:schemeClr val="bg2"/>
                </a:solidFill>
                <a:effectLst/>
                <a:latin typeface="Times New Roman" panose="02020603050405020304" pitchFamily="18" charset="0"/>
                <a:ea typeface="Times New Roman" panose="02020603050405020304" pitchFamily="18" charset="0"/>
              </a:rPr>
              <a:t>Контроль виконання самостійної роботи студентами здійснюється на практичних заняттях дисципліни. </a:t>
            </a:r>
            <a:endParaRPr lang="ru-UA" sz="2200" b="0" dirty="0">
              <a:solidFill>
                <a:schemeClr val="bg2"/>
              </a:solidFill>
              <a:effectLst/>
              <a:latin typeface="Times New Roman" panose="02020603050405020304" pitchFamily="18" charset="0"/>
              <a:ea typeface="Times New Roman" panose="02020603050405020304" pitchFamily="18" charset="0"/>
            </a:endParaRPr>
          </a:p>
          <a:p>
            <a:pPr marL="0" indent="0" algn="just">
              <a:lnSpc>
                <a:spcPct val="100000"/>
              </a:lnSpc>
              <a:buNone/>
            </a:pPr>
            <a:r>
              <a:rPr lang="uk-UA" sz="2200" b="0" dirty="0">
                <a:solidFill>
                  <a:schemeClr val="bg2"/>
                </a:solidFill>
                <a:effectLst/>
                <a:latin typeface="Times New Roman" panose="02020603050405020304" pitchFamily="18" charset="0"/>
                <a:ea typeface="Times New Roman" panose="02020603050405020304" pitchFamily="18" charset="0"/>
              </a:rPr>
              <a:t>Модульний контроль – це оцінювання якості засвоєння навчального матеріалу змістових модулів. Модульний контроль проводиться у вигляді модульної контрольної роботи.</a:t>
            </a:r>
            <a:endParaRPr lang="ru-UA" sz="2200" b="0" dirty="0">
              <a:solidFill>
                <a:schemeClr val="bg2"/>
              </a:solidFill>
              <a:effectLst/>
              <a:latin typeface="Times New Roman" panose="02020603050405020304" pitchFamily="18" charset="0"/>
              <a:ea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1435297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a:extLst>
              <a:ext uri="{FF2B5EF4-FFF2-40B4-BE49-F238E27FC236}">
                <a16:creationId xmlns:a16="http://schemas.microsoft.com/office/drawing/2014/main" id="{D012B33C-DF5D-BC2D-24F4-BDA1E6E41491}"/>
              </a:ext>
            </a:extLst>
          </p:cNvPr>
          <p:cNvSpPr>
            <a:spLocks noGrp="1"/>
          </p:cNvSpPr>
          <p:nvPr>
            <p:ph type="body" sz="quarter" idx="10"/>
          </p:nvPr>
        </p:nvSpPr>
        <p:spPr>
          <a:xfrm>
            <a:off x="334963" y="406401"/>
            <a:ext cx="11522075" cy="5236116"/>
          </a:xfrm>
        </p:spPr>
        <p:txBody>
          <a:bodyPr/>
          <a:lstStyle/>
          <a:p>
            <a:pPr marL="0" indent="0" algn="just">
              <a:lnSpc>
                <a:spcPct val="100000"/>
              </a:lnSpc>
              <a:buNone/>
            </a:pPr>
            <a:r>
              <a:rPr lang="uk-UA" sz="2200" b="0" dirty="0">
                <a:solidFill>
                  <a:schemeClr val="bg2"/>
                </a:solidFill>
                <a:effectLst/>
                <a:latin typeface="Times New Roman" panose="02020603050405020304" pitchFamily="18" charset="0"/>
                <a:ea typeface="Times New Roman" panose="02020603050405020304" pitchFamily="18" charset="0"/>
              </a:rPr>
              <a:t>Підсумковий (семестровий) контроль:</a:t>
            </a:r>
            <a:endParaRPr lang="ru-UA" sz="2200" b="0" dirty="0">
              <a:solidFill>
                <a:schemeClr val="bg2"/>
              </a:solidFill>
              <a:effectLst/>
              <a:latin typeface="Times New Roman" panose="02020603050405020304" pitchFamily="18" charset="0"/>
              <a:ea typeface="Times New Roman" panose="02020603050405020304" pitchFamily="18" charset="0"/>
            </a:endParaRPr>
          </a:p>
          <a:p>
            <a:pPr marL="0" indent="0" algn="just">
              <a:lnSpc>
                <a:spcPct val="100000"/>
              </a:lnSpc>
              <a:buNone/>
            </a:pPr>
            <a:r>
              <a:rPr lang="uk-UA" sz="2200" b="0" dirty="0">
                <a:solidFill>
                  <a:schemeClr val="bg2"/>
                </a:solidFill>
                <a:effectLst/>
                <a:latin typeface="Times New Roman" panose="02020603050405020304" pitchFamily="18" charset="0"/>
                <a:ea typeface="Times New Roman" panose="02020603050405020304" pitchFamily="18" charset="0"/>
              </a:rPr>
              <a:t>1. Накопичення рейтингових балів в межах дисципліни проводиться в балах, які у підсумку переводяться у національну шкалу та шкалу ЄКТС.</a:t>
            </a:r>
            <a:endParaRPr lang="ru-UA" sz="2200" b="0" dirty="0">
              <a:solidFill>
                <a:schemeClr val="bg2"/>
              </a:solidFill>
              <a:effectLst/>
              <a:latin typeface="Times New Roman" panose="02020603050405020304" pitchFamily="18" charset="0"/>
              <a:ea typeface="Times New Roman" panose="02020603050405020304" pitchFamily="18" charset="0"/>
            </a:endParaRPr>
          </a:p>
          <a:p>
            <a:pPr marL="0" indent="0" algn="just">
              <a:lnSpc>
                <a:spcPct val="100000"/>
              </a:lnSpc>
              <a:buNone/>
            </a:pPr>
            <a:r>
              <a:rPr lang="uk-UA" sz="2200" b="0" dirty="0">
                <a:solidFill>
                  <a:schemeClr val="bg2"/>
                </a:solidFill>
                <a:effectLst/>
                <a:latin typeface="Times New Roman" panose="02020603050405020304" pitchFamily="18" charset="0"/>
                <a:ea typeface="Times New Roman" panose="02020603050405020304" pitchFamily="18" charset="0"/>
              </a:rPr>
              <a:t>2. Загальна кількість балів на останньому занятті з навчальної дисципліни оприлюднюється здобувачам вищої освіти та виставляється в відомість обліку успішності академічних груп.</a:t>
            </a:r>
            <a:endParaRPr lang="ru-UA" sz="2200" b="0" dirty="0">
              <a:solidFill>
                <a:schemeClr val="bg2"/>
              </a:solidFill>
              <a:effectLst/>
              <a:latin typeface="Times New Roman" panose="02020603050405020304" pitchFamily="18" charset="0"/>
              <a:ea typeface="Times New Roman" panose="02020603050405020304" pitchFamily="18" charset="0"/>
            </a:endParaRPr>
          </a:p>
          <a:p>
            <a:pPr marL="0" indent="0" algn="just">
              <a:lnSpc>
                <a:spcPct val="100000"/>
              </a:lnSpc>
              <a:buNone/>
            </a:pPr>
            <a:r>
              <a:rPr lang="uk-UA" sz="2200" b="0" dirty="0">
                <a:solidFill>
                  <a:schemeClr val="bg2"/>
                </a:solidFill>
                <a:effectLst/>
                <a:latin typeface="Times New Roman" panose="02020603050405020304" pitchFamily="18" charset="0"/>
                <a:ea typeface="Times New Roman" panose="02020603050405020304" pitchFamily="18" charset="0"/>
              </a:rPr>
              <a:t>3. У випадку погодження здобувача вищої освіти з оцінкою поточної успішності, вона вважається остаточною, враховується як результат семестрового контролю і вноситься у залікову книжку.</a:t>
            </a:r>
            <a:endParaRPr lang="ru-UA" sz="2200" b="0" dirty="0">
              <a:solidFill>
                <a:schemeClr val="bg2"/>
              </a:solidFill>
              <a:effectLst/>
              <a:latin typeface="Times New Roman" panose="02020603050405020304" pitchFamily="18" charset="0"/>
              <a:ea typeface="Times New Roman" panose="02020603050405020304" pitchFamily="18" charset="0"/>
            </a:endParaRPr>
          </a:p>
          <a:p>
            <a:pPr marL="0" indent="0" algn="just">
              <a:lnSpc>
                <a:spcPct val="100000"/>
              </a:lnSpc>
              <a:buNone/>
            </a:pPr>
            <a:r>
              <a:rPr lang="uk-UA" sz="2200" b="0" dirty="0">
                <a:solidFill>
                  <a:schemeClr val="bg2"/>
                </a:solidFill>
                <a:effectLst/>
                <a:latin typeface="Times New Roman" panose="02020603050405020304" pitchFamily="18" charset="0"/>
                <a:ea typeface="Times New Roman" panose="02020603050405020304" pitchFamily="18" charset="0"/>
              </a:rPr>
              <a:t>4. У разі незгоди здобувача вищої освіти з результатами поточної успішності, оцінка з дисципліни виставляється за результатами дистанційного складання заліку. До тестування допускаються здобувачі, які отримали 50 і більше балів.</a:t>
            </a:r>
            <a:endParaRPr lang="ru-UA" sz="2200" b="0" dirty="0">
              <a:solidFill>
                <a:schemeClr val="bg2"/>
              </a:solidFill>
              <a:effectLst/>
              <a:latin typeface="Times New Roman" panose="02020603050405020304" pitchFamily="18" charset="0"/>
              <a:ea typeface="Times New Roman" panose="02020603050405020304" pitchFamily="18" charset="0"/>
            </a:endParaRPr>
          </a:p>
          <a:p>
            <a:pPr marL="0" indent="0" algn="just">
              <a:lnSpc>
                <a:spcPct val="100000"/>
              </a:lnSpc>
              <a:buNone/>
            </a:pPr>
            <a:r>
              <a:rPr lang="uk-UA" sz="2200" b="0" dirty="0">
                <a:solidFill>
                  <a:schemeClr val="bg2"/>
                </a:solidFill>
                <a:effectLst/>
                <a:latin typeface="Times New Roman" panose="02020603050405020304" pitchFamily="18" charset="0"/>
                <a:ea typeface="Times New Roman" panose="02020603050405020304" pitchFamily="18" charset="0"/>
              </a:rPr>
              <a:t>5. У разі, якщо студент отримав від 0 до 59 балів, то в відомість за національною шкалою виставляється оцінка “незадовільно” (“</a:t>
            </a:r>
            <a:r>
              <a:rPr lang="uk-UA" sz="2200" b="0" dirty="0" err="1">
                <a:solidFill>
                  <a:schemeClr val="bg2"/>
                </a:solidFill>
                <a:effectLst/>
                <a:latin typeface="Times New Roman" panose="02020603050405020304" pitchFamily="18" charset="0"/>
                <a:ea typeface="Times New Roman" panose="02020603050405020304" pitchFamily="18" charset="0"/>
              </a:rPr>
              <a:t>F</a:t>
            </a:r>
            <a:r>
              <a:rPr lang="uk-UA" sz="2200" b="0" dirty="0">
                <a:solidFill>
                  <a:schemeClr val="bg2"/>
                </a:solidFill>
                <a:effectLst/>
                <a:latin typeface="Times New Roman" panose="02020603050405020304" pitchFamily="18" charset="0"/>
                <a:ea typeface="Times New Roman" panose="02020603050405020304" pitchFamily="18" charset="0"/>
              </a:rPr>
              <a:t>” та “</a:t>
            </a:r>
            <a:r>
              <a:rPr lang="en-US" sz="2200" b="0" dirty="0">
                <a:solidFill>
                  <a:schemeClr val="bg2"/>
                </a:solidFill>
                <a:effectLst/>
                <a:latin typeface="Times New Roman" panose="02020603050405020304" pitchFamily="18" charset="0"/>
                <a:ea typeface="Times New Roman" panose="02020603050405020304" pitchFamily="18" charset="0"/>
              </a:rPr>
              <a:t>FX</a:t>
            </a:r>
            <a:r>
              <a:rPr lang="uk-UA" sz="2200" b="0" dirty="0">
                <a:solidFill>
                  <a:schemeClr val="bg2"/>
                </a:solidFill>
                <a:effectLst/>
                <a:latin typeface="Times New Roman" panose="02020603050405020304" pitchFamily="18" charset="0"/>
                <a:ea typeface="Times New Roman" panose="02020603050405020304" pitchFamily="18" charset="0"/>
              </a:rPr>
              <a:t>” відповідно до шкали ЄКТС). </a:t>
            </a:r>
            <a:endParaRPr lang="ru-UA" sz="2200" b="0" dirty="0">
              <a:solidFill>
                <a:schemeClr val="bg2"/>
              </a:solidFill>
              <a:effectLst/>
              <a:latin typeface="Times New Roman" panose="02020603050405020304" pitchFamily="18" charset="0"/>
              <a:ea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3737830353"/>
      </p:ext>
    </p:extLst>
  </p:cSld>
  <p:clrMapOvr>
    <a:masterClrMapping/>
  </p:clrMapOvr>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TotalTime>
  <Words>1383</Words>
  <Application>Microsoft Macintosh PowerPoint</Application>
  <PresentationFormat>Широкоэкранный</PresentationFormat>
  <Paragraphs>136</Paragraphs>
  <Slides>13</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13</vt:i4>
      </vt:variant>
    </vt:vector>
  </HeadingPairs>
  <TitlesOfParts>
    <vt:vector size="20" baseType="lpstr">
      <vt:lpstr>Arial</vt:lpstr>
      <vt:lpstr>Calibri</vt:lpstr>
      <vt:lpstr>Constantia</vt:lpstr>
      <vt:lpstr>Montserrat</vt:lpstr>
      <vt:lpstr>Montserrat ExtraBold</vt:lpstr>
      <vt:lpstr>Times New Roman</vt:lpstr>
      <vt:lpstr>Тема Office</vt:lpstr>
      <vt:lpstr>ОБОРОННА ЕКОНОМІКА (0) Вступ до дисципліни д.е.н., д.н.д.у., проф. Свірко С.В.</vt:lpstr>
      <vt:lpstr>Метою дисципліни є:</vt:lpstr>
      <vt:lpstr>Завдання вивчення навчальної дисципліни:</vt:lpstr>
      <vt:lpstr>Структура навчальної дисципліни:</vt:lpstr>
      <vt:lpstr>Презентация PowerPoint</vt:lpstr>
      <vt:lpstr>Методи навчання</vt:lpstr>
      <vt:lpstr>Методи контролю</vt:lpstr>
      <vt:lpstr>Презентация PowerPoint</vt:lpstr>
      <vt:lpstr>Презентация PowerPoint</vt:lpstr>
      <vt:lpstr>Презентация PowerPoint</vt:lpstr>
      <vt:lpstr>Розподіл балів</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Microsoft Office User</cp:lastModifiedBy>
  <cp:revision>14</cp:revision>
  <dcterms:created xsi:type="dcterms:W3CDTF">2023-01-12T09:20:21Z</dcterms:created>
  <dcterms:modified xsi:type="dcterms:W3CDTF">2024-03-14T14:21:44Z</dcterms:modified>
</cp:coreProperties>
</file>