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0" autoAdjust="0"/>
    <p:restoredTop sz="94637" autoAdjust="0"/>
  </p:normalViewPr>
  <p:slideViewPr>
    <p:cSldViewPr>
      <p:cViewPr varScale="1">
        <p:scale>
          <a:sx n="62" d="100"/>
          <a:sy n="62" d="100"/>
        </p:scale>
        <p:origin x="360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2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0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27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609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54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19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11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40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7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1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00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6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52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3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0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0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434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49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  <p:sldLayoutId id="2147484160" r:id="rId12"/>
    <p:sldLayoutId id="2147484161" r:id="rId13"/>
    <p:sldLayoutId id="2147484162" r:id="rId14"/>
    <p:sldLayoutId id="2147484163" r:id="rId15"/>
    <p:sldLayoutId id="2147484164" r:id="rId16"/>
    <p:sldLayoutId id="214748416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1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17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19800"/>
          </a:xfrm>
          <a:solidFill>
            <a:schemeClr val="accent4">
              <a:lumMod val="75000"/>
              <a:alpha val="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t">
            <a:normAutofit fontScale="90000"/>
          </a:bodyPr>
          <a:lstStyle/>
          <a:p>
            <a:pPr lvl="0"/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700" b="1" dirty="0">
                <a:solidFill>
                  <a:schemeClr val="bg1"/>
                </a:solidFill>
              </a:rPr>
              <a:t>Тема. </a:t>
            </a:r>
            <a:r>
              <a:rPr lang="uk-UA" sz="2700" b="1" dirty="0">
                <a:solidFill>
                  <a:schemeClr val="bg1"/>
                </a:solidFill>
              </a:rPr>
              <a:t>Транспортна логістика</a:t>
            </a: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>           </a:t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1. </a:t>
            </a:r>
            <a:r>
              <a:rPr lang="uk-UA" sz="2200" b="1" dirty="0" smtClean="0">
                <a:solidFill>
                  <a:schemeClr val="bg1"/>
                </a:solidFill>
              </a:rPr>
              <a:t>Поняття </a:t>
            </a:r>
            <a:r>
              <a:rPr lang="uk-UA" sz="2200" b="1" dirty="0">
                <a:solidFill>
                  <a:schemeClr val="bg1"/>
                </a:solidFill>
              </a:rPr>
              <a:t>транспортної логістики</a:t>
            </a:r>
            <a:br>
              <a:rPr lang="uk-UA" sz="2200" b="1" dirty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2. Методи </a:t>
            </a:r>
            <a:r>
              <a:rPr lang="uk-UA" sz="2200" b="1" dirty="0">
                <a:solidFill>
                  <a:schemeClr val="bg1"/>
                </a:solidFill>
              </a:rPr>
              <a:t>вибору перевізника</a:t>
            </a:r>
            <a:br>
              <a:rPr lang="uk-UA" sz="2200" b="1" dirty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3. Консолідація </a:t>
            </a:r>
            <a:r>
              <a:rPr lang="uk-UA" sz="2200" b="1" dirty="0">
                <a:solidFill>
                  <a:schemeClr val="bg1"/>
                </a:solidFill>
              </a:rPr>
              <a:t>вантажів під час їх транспортування</a:t>
            </a:r>
            <a:br>
              <a:rPr lang="uk-UA" sz="2200" b="1" dirty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4. Мультимодальні </a:t>
            </a:r>
            <a:r>
              <a:rPr lang="uk-UA" sz="2200" b="1" dirty="0">
                <a:solidFill>
                  <a:schemeClr val="bg1"/>
                </a:solidFill>
              </a:rPr>
              <a:t>перевезення вантажів</a:t>
            </a:r>
            <a:br>
              <a:rPr lang="uk-UA" sz="2200" b="1" dirty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5. Інтермодальні </a:t>
            </a:r>
            <a:r>
              <a:rPr lang="uk-UA" sz="2200" b="1" dirty="0">
                <a:solidFill>
                  <a:schemeClr val="bg1"/>
                </a:solidFill>
              </a:rPr>
              <a:t>перевезення</a:t>
            </a:r>
            <a:br>
              <a:rPr lang="uk-UA" sz="2200" b="1" dirty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6. Контроль </a:t>
            </a:r>
            <a:r>
              <a:rPr lang="uk-UA" sz="2200" b="1" dirty="0">
                <a:solidFill>
                  <a:schemeClr val="bg1"/>
                </a:solidFill>
              </a:rPr>
              <a:t>за перевезенням вантажів</a:t>
            </a:r>
            <a:r>
              <a:rPr lang="uk-UA" dirty="0"/>
              <a:t/>
            </a:r>
            <a:br>
              <a:rPr lang="uk-UA" dirty="0"/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/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/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800" b="1" dirty="0">
                <a:solidFill>
                  <a:schemeClr val="bg1"/>
                </a:solidFill>
              </a:rPr>
              <a:t/>
            </a:r>
            <a:br>
              <a:rPr lang="uk-UA" sz="2800" b="1" dirty="0">
                <a:solidFill>
                  <a:schemeClr val="bg1"/>
                </a:solidFill>
              </a:rPr>
            </a:br>
            <a:r>
              <a:rPr lang="uk-UA" sz="2800" b="1" dirty="0">
                <a:solidFill>
                  <a:schemeClr val="bg1"/>
                </a:solidFill>
              </a:rPr>
              <a:t/>
            </a:r>
            <a:br>
              <a:rPr lang="uk-UA" sz="2800" b="1" dirty="0">
                <a:solidFill>
                  <a:schemeClr val="bg1"/>
                </a:solidFill>
              </a:rPr>
            </a:br>
            <a:r>
              <a:rPr lang="uk-UA" sz="2800" b="1" dirty="0">
                <a:solidFill>
                  <a:schemeClr val="bg1"/>
                </a:solidFill>
              </a:rPr>
              <a:t/>
            </a:r>
            <a:br>
              <a:rPr lang="uk-UA" sz="2800" b="1" dirty="0">
                <a:solidFill>
                  <a:schemeClr val="bg1"/>
                </a:solidFill>
              </a:rPr>
            </a:br>
            <a:r>
              <a:rPr lang="uk-UA" sz="2800" b="1" dirty="0">
                <a:solidFill>
                  <a:schemeClr val="bg1"/>
                </a:solidFill>
              </a:rPr>
              <a:t/>
            </a:r>
            <a:br>
              <a:rPr lang="uk-UA" sz="2800" b="1" dirty="0">
                <a:solidFill>
                  <a:schemeClr val="bg1"/>
                </a:solidFill>
              </a:rPr>
            </a:br>
            <a:r>
              <a:rPr lang="uk-UA" sz="2800" b="1" dirty="0">
                <a:solidFill>
                  <a:schemeClr val="bg1"/>
                </a:solidFill>
              </a:rPr>
              <a:t/>
            </a:r>
            <a:br>
              <a:rPr lang="uk-UA" sz="2800" b="1" dirty="0">
                <a:solidFill>
                  <a:schemeClr val="bg1"/>
                </a:solidFill>
              </a:rPr>
            </a:b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533400" y="457200"/>
            <a:ext cx="824989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Консолідування вантажу (Assembly </a:t>
            </a:r>
            <a:r>
              <a:rPr lang="uk-UA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Cargo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операція, яка включає відбір окремих частин або упакувань вантажу для їх подальшого об’єднання в єдине вантажне відправлення (вантаж об’єднаний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міжнародних перевезень вантажів консолідація вантажів здійснюється на консолідаційних складах, з якими транспортно-експедиційна компанія має партнерські відносини. </a:t>
            </a: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 консолідації вантажі перевіряються за вагою, об’ємом, кількістю місць. У випадку морських контейнерних перевезень для консолідації збірних вантажів використовується система LCL (Less than Container Load). LCL – один з найбільш економічних видів транспортування вантажів. Контейнер формується на складі транспортно-експедиційної компанії зі збірного вантажу, що належить кільком власникам. Такі вантажі відправляються по одному транспортному документу. Кожний вантажовідправник оплачує перевезення лише своєї частини вантажу, а не всього контейнеру.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91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228600" y="228600"/>
            <a:ext cx="8763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Мультимодальні перевезення вантажів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Мультимодальні перевезення вантажів (змішані перевезення вантажів) - це переміщення вантажів декількома видами транспорту та оформлення кожного виду перевезення окремим транспортним документом. У даному випадку відповідальність за транспортування вантажів перед клієнтом несе оператор мультимодальних перевезень.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Логістичні компанії за замовленнями клієнтів виконують такі види робіт: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розробка схем доставки вантажів;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підбір необхідних видів транспортних засобів;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приймання й обробка вантажів; – перевантаження й складування вантажів;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вантажно-розвантажувальні роботи;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контроль вантажів на всьому шляху перевезення;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доставка вантажів від «дверей до дверей»;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митне оформлення вантажів;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страхування ризиків і вантажів;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оформлення дозвільної документації на всьому шляху перевезення вантажів.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Перевалка вантажу — це виконання перевантаження або передачі вантажу з одного транспортного засобу (наприклад, з судна) на інше (наприклад, у вагони залізничного складу).</a:t>
            </a:r>
          </a:p>
          <a:p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229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228600" y="228600"/>
            <a:ext cx="87630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Інтермодальні перевезення</a:t>
            </a:r>
            <a:endParaRPr lang="en-US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Інтермодальною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система доставки вантажів декількома видами транспорту за єдиним перевізним документом з їх перевантаженням у пунктах перевалки з одного виду транспорту на інший без участі власника вантажу.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Інтермодальні перевезення включають в себе більше одного виду транспорту.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Гарантом і організатором взаємодії всіх ланок транспортного ланцюга в системі є оператор міжнародної інтермодальної доставки вантажів. Необхідною умовою функціонування інтермодальної системи є наявність інформаційної системи між усіма учасниками інтермодального перевезення.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Контейнери є основним видом устаткування, що використовується для інтермодальних перевезень.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перевезення контейнерів використовується автомобільний, залізничний та морський транспорт.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перевезення контейнерів автотранспортом використовуються спеціальні контейнеровози – автомобілі з напівпричепами – платформами.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залізничних та морських перевезень контейнери доставляються автомобільним транспортом до вантажовідправника, завантажуються ним, транспортуються до місця знаходження основного перевізника.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Контрейлерні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комбіновані залізнично-автомобільні перевезення причепів, напівпричепів, трейлерів (причепів для великовагових неподільних вантажів) або знімних кузовів на залізничній платформі. </a:t>
            </a:r>
          </a:p>
          <a:p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930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228600" y="228600"/>
            <a:ext cx="8763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Контроль за перевезенням вантажів</a:t>
            </a:r>
          </a:p>
          <a:p>
            <a:pPr lvl="0"/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 компанії гарантують доставку вантажів до місця призначення у визначений термін. Керування й контроль за транспортом здійснюється з використанням GPS-навігації.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 система визначення місцезнаходження – Global Positioning System (GPS) – це супутникова навігаційна система, яка дозволяє визначати координати, швидкість і напрямок руху об’єктів в будь-якій точці земної кулі, в будь-який час доби, для будь-якої погоди.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GPS складається з трьох сегментів: космічного, контрольного і сегменту користувача. </a:t>
            </a:r>
          </a:p>
          <a:p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01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152400" y="155774"/>
            <a:ext cx="8249894" cy="6945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транспортної логістики</a:t>
            </a: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транспортних витрат є одним із основних чинників, який визначає обсяг попиту на транспортні послуги.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Отже, задачею управління переміщенням всіх видів матеріальних потоків є оптимізація процесу транспортування. </a:t>
            </a:r>
          </a:p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Транспортна логістика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функціональна сфера логістики, яка займається управлінням руху матеріальних потоків в процесі їх переміщення від постачальника до кінцевого споживача.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мета транспортної логістики полягає в організації такої схеми переміщення вантажів, яка б забезпечувала надійність, вчасність та безпечність їх поставки.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транспортної логістики є: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вибір виду та типу транспортного засобу;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оптимізація транспортного процесу під час змішаних перевезень;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визначення раціональних маршрутів доставки;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технічної відповідності між усіма транспортними засобами, які приймають участь у виконанні всіх видів транспортних операцій;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технологічної єдності процесів складування, навантаження/розвантаження та транспортування;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координація транспортного й виробничого процесу;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збалансованість економічних інтересів суб’єктів транспортного процесу. </a:t>
            </a: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471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533400" y="152400"/>
            <a:ext cx="8249894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Отже, основною функцією транспортної логістики є: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організація транспортного забезпечення;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організація переміщення вантажів;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організація експедиційного обслуговування. У рамках кожної функції виконується сукупність транспортних операцій (табл.1).</a:t>
            </a: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586" y="1633996"/>
            <a:ext cx="7628814" cy="485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18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533400" y="152400"/>
            <a:ext cx="8249894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25898"/>
            <a:ext cx="7391399" cy="640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57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533400" y="152400"/>
            <a:ext cx="8249894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30" y="228600"/>
            <a:ext cx="8038070" cy="24179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152" y="3124200"/>
            <a:ext cx="8038070" cy="269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533400" y="152400"/>
            <a:ext cx="8249894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3568"/>
            <a:ext cx="7848304" cy="4001399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408804" y="4343400"/>
            <a:ext cx="8506595" cy="2448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призначенням транспорт поділяється на групи: </a:t>
            </a:r>
            <a:endParaRPr lang="uk-UA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транспорт загального користування – транспорт спеціалізованих транспортних організацій, який на договірних умовах надає послуги замовникам, наприклад залізничний, водний, автомобільний, повітряний і трубопровідний транспорт; </a:t>
            </a:r>
            <a:endParaRPr lang="uk-UA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транспорт незагального користування – це транспорт, який є складовою частиною яких-небудь виробничих систем, наприклад, внутрішньовиробничий транспорт.</a:t>
            </a:r>
            <a:endParaRPr lang="uk-UA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04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304800" y="0"/>
            <a:ext cx="8249894" cy="8392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450215" algn="just">
              <a:spcAft>
                <a:spcPts val="800"/>
              </a:spcAft>
            </a:pP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вибору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перевізника</a:t>
            </a:r>
            <a:endParaRPr lang="en-US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AutoNum type="arabicParenR"/>
            </a:pP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 оцінювання за критерієм якості обслуговування. Оцінювання рівня якості обслуговування групи перевізників проводиться за підсумками його діяльності за попередньо обраний період (рік, півріччя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Метод вартісної оцінки. За методом вартісної оцінки вибір перевізника здійснюється на основі розрахунку вартості товару після включення транспортування до суми всіх його витрат:</a:t>
            </a: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Z + r						(1.1)</a:t>
            </a: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Даний метод дозволяє визначити величину прибутку після включення транспортних витрат до складу ринкової вартості товару: </a:t>
            </a: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= P – r – Z 						(11.2) </a:t>
            </a: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де, П – прибуток; P – ринкова ціна одиниці товару; r – вартість доставки за одиницю товару (включаючи тарифи на перевезення, навантаження, розвантаження, страховку тощо); Z – витрати на придбання одиниці товару (вартість одиниці товару у виробника).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Метод найменших витрат. За даним методом розраховуються витрати на 1 т товару, що транспортується.</a:t>
            </a:r>
          </a:p>
          <a:p>
            <a:pPr algn="just">
              <a:spcAft>
                <a:spcPts val="800"/>
              </a:spcAft>
            </a:pP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Вибір на основі транспортних тарифів. Вибір перевізника здійснюється на основі порівняння вартості послуг транспортування вантажу різними перевізниками. </a:t>
            </a:r>
          </a:p>
          <a:p>
            <a:pPr lvl="0" algn="just">
              <a:spcAft>
                <a:spcPts val="800"/>
              </a:spcAft>
            </a:pP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965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304800" y="0"/>
            <a:ext cx="8249894" cy="7253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Метод абстрактного перевізника. За даним методом моделюється вартість абстрактного перевезення, яка б відповідала заданим замовником критеріям. Критеріями абстрактного перевезення є: вартість перевезення, вартість перевезеного товару і час перевезення. Вибір перевізника здійснюється шляхом порівняння вартості кожного конкретного перевезення з вартістю абстрактного перевезення. </a:t>
            </a: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Метод технологічних параметрів. Даний метод дозволяє здійснити вибір транспорту за технологічними параметрами (швидкість, вантажність, частота перевезень, географія перевезень тощо) для перевезення вантажу з відповідними фізичними параметрами (маса, обсяг, здатність псуватися тощо). </a:t>
            </a: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Метод виключення параметрів. Суть даного методу полягає у виборі перевізника на основі виключення з переліку заданих параметрів тих із них, які не відповідають потребам замовника. Недоліком даного методу є можливість виключення тих параметрів, які можуть бути основними в технологічному процесі перевезення вантажів.</a:t>
            </a:r>
          </a:p>
          <a:p>
            <a:pPr lvl="0" algn="just">
              <a:spcAft>
                <a:spcPts val="800"/>
              </a:spcAft>
            </a:pP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6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304800" y="0"/>
            <a:ext cx="824989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Консолідація вантажів під час їх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endParaRPr lang="en-US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практиці закупівельної та розподільчої діяльності інколи виникає необхідність перевезення дрібних партій товару. Такі вантажі можна перевозити з використанням трьох можливих способів: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Перевезення одного дрібного вантажу у транспортному засобі і оформлення транспортного документу на даний вантаж. За даного способу перевезення матимуть місце значні транспортні витрати з огляду невисокої вартості даної партії вантажу. </a:t>
            </a: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Перевезення збірних вантажів від різних вантажовідправників, оформлених окремими транспортними документами.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Збірна партія вантажу – це невелика партія вантажу (від 100 кг до декількох тон), яка перевозиться в одному транспортному засобі з вантажами інших власників. </a:t>
            </a:r>
          </a:p>
          <a:p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автомобільних перевезень кожний вантаж доставляється в місце, визначене у транспортному документі. Витрати на перевезення розподіляються між вантажовідправниками в залежності від відстані, маси вантажу, інших витрат, які здійснені перевізником. </a:t>
            </a:r>
          </a:p>
          <a:p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Перевезення дрібних вантажів, які попередньо зібрані від різних вантажовідправників, завезені на склад транспортно-експедиційної компанії і консолідовані в один вантаж, перевезення якого оформляється одним транспортним документом. </a:t>
            </a:r>
          </a:p>
          <a:p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71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Синя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4122</TotalTime>
  <Words>1156</Words>
  <Application>Microsoft Office PowerPoint</Application>
  <PresentationFormat>Екран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Іон</vt:lpstr>
      <vt:lpstr>   Тема. Транспортна логістика                 1. Поняття транспортної логістики 2. Методи вибору перевізника 3. Консолідація вантажів під час їх транспортування 4. Мультимодальні перевезення вантажів 5. Інтермодальні перевезення 6. Контроль за перевезенням вантажів             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Виговський Володимир Георгійович</dc:creator>
  <cp:lastModifiedBy>admin</cp:lastModifiedBy>
  <cp:revision>65</cp:revision>
  <dcterms:created xsi:type="dcterms:W3CDTF">2020-09-21T06:29:33Z</dcterms:created>
  <dcterms:modified xsi:type="dcterms:W3CDTF">2023-11-27T18:37:40Z</dcterms:modified>
</cp:coreProperties>
</file>