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Lst>
  <p:sldSz cy="5143500" cx="9144000"/>
  <p:notesSz cx="6858000" cy="9144000"/>
  <p:embeddedFontLst>
    <p:embeddedFont>
      <p:font typeface="Roboto"/>
      <p:regular r:id="rId92"/>
      <p:bold r:id="rId93"/>
      <p:italic r:id="rId94"/>
      <p:boldItalic r:id="rId95"/>
    </p:embeddedFont>
    <p:embeddedFont>
      <p:font typeface="Merriweather"/>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Roboto-boldItalic.fntdata"/><Relationship Id="rId94" Type="http://schemas.openxmlformats.org/officeDocument/2006/relationships/font" Target="fonts/Roboto-italic.fntdata"/><Relationship Id="rId97" Type="http://schemas.openxmlformats.org/officeDocument/2006/relationships/font" Target="fonts/Merriweather-bold.fntdata"/><Relationship Id="rId96" Type="http://schemas.openxmlformats.org/officeDocument/2006/relationships/font" Target="fonts/Merriweather-regular.fntdata"/><Relationship Id="rId11" Type="http://schemas.openxmlformats.org/officeDocument/2006/relationships/slide" Target="slides/slide6.xml"/><Relationship Id="rId99" Type="http://schemas.openxmlformats.org/officeDocument/2006/relationships/font" Target="fonts/Merriweather-boldItalic.fntdata"/><Relationship Id="rId10" Type="http://schemas.openxmlformats.org/officeDocument/2006/relationships/slide" Target="slides/slide5.xml"/><Relationship Id="rId98" Type="http://schemas.openxmlformats.org/officeDocument/2006/relationships/font" Target="fonts/Merriweather-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font" Target="fonts/Roboto-bold.fntdata"/><Relationship Id="rId92" Type="http://schemas.openxmlformats.org/officeDocument/2006/relationships/font" Target="fonts/Roboto-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65481c81c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b65481c81c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b65481c81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b65481c81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b65481c81c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b65481c81c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65481c81c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b65481c81c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b65481c81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b65481c81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b65481c81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b65481c81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b65481c81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b65481c81c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b65481c81c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b65481c81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b65481c81c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b65481c81c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65481c81c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b65481c81c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b65481c81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b65481c81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b65481c81c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b65481c81c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b65481c81c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b65481c81c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b65481c81c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b65481c81c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b65481c81c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b65481c81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b65481c81c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b65481c81c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65481c81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b65481c81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65481c81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b65481c81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b65481c81c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b65481c81c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b65481c81c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b65481c81c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b65481c81c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b65481c81c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b65481c81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b65481c81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b65481c81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b65481c81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b65481c81c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b65481c81c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b65481c81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b65481c81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65481c81c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b65481c81c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b65481c81c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b65481c81c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b65481c81c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b65481c81c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b65481c81c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b65481c81c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b65481c81c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b65481c81c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b65481c81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b65481c81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b65481c81c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b65481c81c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b65481c81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b65481c81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b65481c81c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b65481c81c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b65481c81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b65481c81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b65481c81c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b65481c81c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b65481c81c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b65481c81c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b65481c81c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b65481c81c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b65481c81c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b65481c81c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b65481c81c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b65481c81c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b65481c81c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b65481c81c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b65481c81c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b65481c81c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b65481c81c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b65481c81c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b65481c81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b65481c81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b65481c81c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b65481c81c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b65481c81c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b65481c81c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b65481c81c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b65481c81c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b65481c81c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b65481c81c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b65481c81c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b65481c81c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b65481c81c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b65481c81c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b65481c81c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b65481c81c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b65481c81c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b65481c81c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b65481c81c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b65481c81c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b65481c81c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b65481c81c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b65481c81c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b65481c81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b65481c81c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b65481c81c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b65481c81c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b65481c81c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b65481c81c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b65481c81c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b65481c81c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b65481c81c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b65481c81c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b65481c81c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b65481c81c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b65481c81c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b65481c81c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b65481c81c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b65481c81c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b65481c81c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b65481c81c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b65481c81c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b65481c81c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b65481c81c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65481c81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b65481c81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b65481c81c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b65481c81c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b65481c81c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b65481c81c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b65481c81c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b65481c81c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b65481c81c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b65481c81c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b65481c81c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b65481c81c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b65481c81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b65481c81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b65481c81c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b65481c81c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b65481c81c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b65481c81c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b65481c81c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b65481c81c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b65481c81c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b65481c81c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b65481c81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b65481c81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b65481c81c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b65481c81c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b65481c81c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b65481c81c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b65481c81c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b65481c81c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b65481c81c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b65481c81c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b65481c81c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b65481c81c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b65481c81c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b65481c81c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b65481c81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b65481c81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65481c81c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b65481c81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build.diligent.com/common-types-of-software-architects-diligent-engineering-d5a08b4e8160" TargetMode="External"/><Relationship Id="rId4" Type="http://schemas.openxmlformats.org/officeDocument/2006/relationships/hyperlink" Target="https://medium.com/@nvashanin/types-of-software-architects-aa03e359d192" TargetMode="External"/><Relationship Id="rId5" Type="http://schemas.openxmlformats.org/officeDocument/2006/relationships/hyperlink" Target="https://www.redhat.com/architect/what-type-it-architect-are-you" TargetMode="External"/><Relationship Id="rId6"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indeed.com/hire/c/info/software-engineering-level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hillelwayne.com/post/are-we-really-engineers/" TargetMode="External"/><Relationship Id="rId4" Type="http://schemas.openxmlformats.org/officeDocument/2006/relationships/hyperlink" Target="https://www.youtube.com/watch?v=RhdlBHHime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encyclopedia.com/science/encyclopedias-almanacs-transcripts-and-maps/engineering-method" TargetMode="External"/><Relationship Id="rId4" Type="http://schemas.openxmlformats.org/officeDocument/2006/relationships/hyperlink" Target="https://www.verywellmind.com/what-is-a-heuristic-2795235" TargetMode="External"/><Relationship Id="rId5" Type="http://schemas.openxmlformats.org/officeDocument/2006/relationships/hyperlink" Target="https://doi.org/10.1371/journal.pcbi.1006621" TargetMode="External"/><Relationship Id="rId6"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techqualitypedia.com/quality/"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docs.gitlab.com/ee/development/contributing/merge_request_workflow.html#merge-request-guidelines-for-contributors" TargetMode="External"/><Relationship Id="rId4" Type="http://schemas.openxmlformats.org/officeDocument/2006/relationships/hyperlink" Target="https://docs.gitlab.com/ee/user/project/merge_requests/dependencies.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conventionalcomments.org/#format" TargetMode="External"/><Relationship Id="rId4" Type="http://schemas.openxmlformats.org/officeDocument/2006/relationships/hyperlink" Target="https://gitlab.com/conventionalcomments/conventional-comments-button" TargetMode="External"/><Relationship Id="rId5" Type="http://schemas.openxmlformats.org/officeDocument/2006/relationships/hyperlink" Target="https://conventionalcomments.org/" TargetMode="External"/><Relationship Id="rId6" Type="http://schemas.openxmlformats.org/officeDocument/2006/relationships/hyperlink" Target="https://docs.gitlab.com/ee/user/project/issues/related_issues.html" TargetMode="External"/><Relationship Id="rId7" Type="http://schemas.openxmlformats.org/officeDocument/2006/relationships/hyperlink" Target="https://docs.gitlab.com/ee/user/project/merge_requests/dependencies.html" TargetMode="External"/><Relationship Id="rId8" Type="http://schemas.openxmlformats.org/officeDocument/2006/relationships/hyperlink" Target="https://docs.gitlab.com/ee/development/code_review.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google.github.io/eng-practices/review/reviewer/looking-for.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2.pn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3.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8.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5.png"/><Relationship Id="rId4"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3.png"/><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29.png"/></Relationships>
</file>

<file path=ppt/slides/_rels/slide55.xml.rels><?xml version="1.0" encoding="UTF-8" standalone="yes"?><Relationships xmlns="http://schemas.openxmlformats.org/package/2006/relationships"><Relationship Id="rId11" Type="http://schemas.openxmlformats.org/officeDocument/2006/relationships/hyperlink" Target="https://uk.wikipedia.org/wiki/The_Art_of_Unix_Programming" TargetMode="External"/><Relationship Id="rId10" Type="http://schemas.openxmlformats.org/officeDocument/2006/relationships/hyperlink" Target="https://uk.wikipedia.org/wiki/%D0%95%D1%80%D1%96%D0%BA_%D0%A0%D0%B5%D0%B9%D0%BC%D0%BE%D0%BD%D0%B4" TargetMode="External"/><Relationship Id="rId13" Type="http://schemas.openxmlformats.org/officeDocument/2006/relationships/hyperlink" Target="https://uk.wikipedia.org/wiki/Unix" TargetMode="External"/><Relationship Id="rId12" Type="http://schemas.openxmlformats.org/officeDocument/2006/relationships/hyperlink" Target="https://uk.wikipedia.org/wiki/%D0%9F%D1%80%D0%B8%D0%BD%D1%86%D0%B8%D0%BF_%C2%ABKISS%C2%BB#cite_note-3" TargetMode="External"/><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uk.wikipedia.org/wiki/Lockheed" TargetMode="External"/><Relationship Id="rId4" Type="http://schemas.openxmlformats.org/officeDocument/2006/relationships/hyperlink" Target="https://uk.wikipedia.org/wiki/%D0%A0%D0%BE%D0%B7%D0%B2%D1%96%D0%B4%D1%83%D0%B2%D0%B0%D0%BB%D1%8C%D0%BD%D0%B8%D0%B9_%D0%BB%D1%96%D1%82%D0%B0%D0%BA" TargetMode="External"/><Relationship Id="rId9" Type="http://schemas.openxmlformats.org/officeDocument/2006/relationships/hyperlink" Target="https://uk.wikipedia.org/wiki/%D0%9F%D1%80%D0%B8%D0%BD%D1%86%D0%B8%D0%BF_%C2%ABKISS%C2%BB#cite_note-2" TargetMode="External"/><Relationship Id="rId15" Type="http://schemas.openxmlformats.org/officeDocument/2006/relationships/image" Target="../media/image26.png"/><Relationship Id="rId14" Type="http://schemas.openxmlformats.org/officeDocument/2006/relationships/image" Target="../media/image28.png"/><Relationship Id="rId5" Type="http://schemas.openxmlformats.org/officeDocument/2006/relationships/hyperlink" Target="https://uk.wikipedia.org/wiki/Lockheed_U-2" TargetMode="External"/><Relationship Id="rId6" Type="http://schemas.openxmlformats.org/officeDocument/2006/relationships/hyperlink" Target="https://uk.wikipedia.org/wiki/Lockheed_SR-71_Blackbird" TargetMode="External"/><Relationship Id="rId7" Type="http://schemas.openxmlformats.org/officeDocument/2006/relationships/hyperlink" Target="https://uk.wikipedia.org/wiki/%D0%92%D0%9F%D0%A1_%D0%A1%D0%A8%D0%90" TargetMode="External"/><Relationship Id="rId8" Type="http://schemas.openxmlformats.org/officeDocument/2006/relationships/hyperlink" Target="https://uk.wikipedia.org/wiki/%D0%9F%D1%80%D0%BE%D0%B3%D1%80%D0%B0%D0%BC%D0%BD%D0%B5_%D0%B7%D0%B0%D0%B1%D0%B5%D0%B7%D0%BF%D0%B5%D1%87%D0%B5%D0%BD%D0%BD%D1%8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s://ronjeffries.com/xprog/articles/practices/pracnotneed/" TargetMode="External"/><Relationship Id="rId4" Type="http://schemas.openxmlformats.org/officeDocument/2006/relationships/hyperlink" Target="https://www.martinfowler.com/articles/designDead.html#DoesRefactoringViolateYagni" TargetMode="External"/><Relationship Id="rId5"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4.png"/><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5.png"/><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hyperlink" Target="https://testing.googleblog.com/2008/07/breaking-law-of-demeter-is-like-looking.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hyperlink" Target="https://martinfowler.com/bliki/TellDontAsk.html"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4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hyperlink" Target="https://gist.github.com/wojteklu/73c6914cc446146b8b533c0988cf8d29"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4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5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4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hyperlink" Target="https://docs.microsoft.com/en-us/visualstudio/code-quality/code-metrics-maintainability-index-range-and-meaning?view=vs-2022"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hyperlink" Target="https://owasp.org/www-project-top-t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uk"/>
              <a:t>Стандартизація та управління якістю ІС</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uk"/>
              <a:t>Лекція 1-2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2"/>
          <p:cNvSpPr txBox="1"/>
          <p:nvPr>
            <p:ph idx="1" type="body"/>
          </p:nvPr>
        </p:nvSpPr>
        <p:spPr>
          <a:xfrm>
            <a:off x="311700" y="112100"/>
            <a:ext cx="8520600" cy="44568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uk"/>
              <a:t>4. Програмне забезпечення – це сукупність методів, правил, описів, інструкцій, математичних моделей та алгоритмів вирішення завдань (в тому числі й управлінських), завдань обробки інформації та прийняття відповідних рішень, а також пов'язана з ними технічна документація, яка дозволяє використовувати комп’ютерні засоби для вирішення конкретних завдань і 11 реалізована на мові, зрозумілій комп'ютеру. Програмне забезпечення пов'язано з інформаційним забезпеченням, технологією обробки даних, комплексом технічних засобів, організаційним забезпеченням; воно розробляється на основі забезпечуючих його підсистем.</a:t>
            </a:r>
            <a:endParaRPr/>
          </a:p>
          <a:p>
            <a:pPr indent="0" lvl="0" marL="0" rtl="0" algn="l">
              <a:spcBef>
                <a:spcPts val="1200"/>
              </a:spcBef>
              <a:spcAft>
                <a:spcPts val="0"/>
              </a:spcAft>
              <a:buNone/>
            </a:pPr>
            <a:r>
              <a:rPr lang="uk"/>
              <a:t>Програмне забезпечення – це набір комп'ютерних програм, процедур, пов'язаної з ними документації та даних. Воно складається з операційної системи, мов програмування та різних прикладних програм (прикладного ПЗ): </a:t>
            </a:r>
            <a:endParaRPr/>
          </a:p>
          <a:p>
            <a:pPr indent="0" lvl="0" marL="0" rtl="0" algn="l">
              <a:spcBef>
                <a:spcPts val="1200"/>
              </a:spcBef>
              <a:spcAft>
                <a:spcPts val="0"/>
              </a:spcAft>
              <a:buNone/>
            </a:pPr>
            <a:r>
              <a:rPr lang="uk"/>
              <a:t>1) операційна система – це комплекс спеціальних програмних засобів, призначених для управління завантаженням, запуском і виконанням прикладних програм, введенням–виведенням даних, а також для планування та управління обчислювальними ресурсами комп'ютера; </a:t>
            </a:r>
            <a:endParaRPr/>
          </a:p>
          <a:p>
            <a:pPr indent="0" lvl="0" marL="0" rtl="0" algn="l">
              <a:spcBef>
                <a:spcPts val="1200"/>
              </a:spcBef>
              <a:spcAft>
                <a:spcPts val="1200"/>
              </a:spcAft>
              <a:buNone/>
            </a:pPr>
            <a:r>
              <a:rPr lang="uk"/>
              <a:t>2) прикладне ПЗ призначено для підтримки реалізації конкретних завдань предметної області</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3"/>
          <p:cNvSpPr txBox="1"/>
          <p:nvPr>
            <p:ph idx="1" type="body"/>
          </p:nvPr>
        </p:nvSpPr>
        <p:spPr>
          <a:xfrm>
            <a:off x="311700" y="168150"/>
            <a:ext cx="8520600" cy="4400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Технічне забезпечення – це комплекс взаємопов'язаних технічних засобів, до якого входять засоби обчислювальної техніки, обладнання для організації локальних мереж і підключення до глобальних мереж, пристрої реєстрації, накопичення та відображення інформації, призначені для автоматизованого збору, накопичення, обробки, передачі, обміну та відображення інформації. До основних компонентів технічного забезпечення ІС відносяться: 1) засоби обчислювальної техніки; 2) периферійне обладнання (засоби накопичення та зберігання даних; засоби виведення результативної інформації); 3) засоби автоматичного зчитування даних; торговельне обладнання (комп'ютерні касові апарати, сканери); 4) засоби управління технологічними та виробничими процесами; 5) комунікаційне обладнання; 6) обладнання передачі та обміну даними, підтримки функціонування мереж.</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4"/>
          <p:cNvSpPr txBox="1"/>
          <p:nvPr>
            <p:ph idx="1" type="body"/>
          </p:nvPr>
        </p:nvSpPr>
        <p:spPr>
          <a:xfrm>
            <a:off x="311700" y="120100"/>
            <a:ext cx="8520600" cy="4448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i="1" lang="uk"/>
              <a:t>Організаційне забезпечення</a:t>
            </a:r>
            <a:r>
              <a:rPr lang="uk"/>
              <a:t> – це комплекс адміністративно–технічних заходів (посадові інструкції, методики, схеми, регламенти), які регламентують взаємодію працівників між собою, з одного боку, і технічними засобами – з 12 іншого. Організаційне забезпечення зумовлює утворення інформаційних потоків в середині об’єкта інформатизації. </a:t>
            </a:r>
            <a:endParaRPr/>
          </a:p>
          <a:p>
            <a:pPr indent="0" lvl="0" marL="0" rtl="0" algn="l">
              <a:spcBef>
                <a:spcPts val="1200"/>
              </a:spcBef>
              <a:spcAft>
                <a:spcPts val="1200"/>
              </a:spcAft>
              <a:buNone/>
            </a:pPr>
            <a:r>
              <a:rPr b="1" i="1" lang="uk"/>
              <a:t>Нормативно–правове забезпечення</a:t>
            </a:r>
            <a:r>
              <a:rPr lang="uk"/>
              <a:t> – це сукупність правових норм, які визначають процедуру створення, юридичний статус і функціонування ІС, вони регламентують порядок одержання, перетворення і використання інформації. До складу правового забезпечення входять закони, укази, постанови державних органів влади, накази, інструкції та інші нормативні документи міністерств, відомств, організацій, місцевих органів влади. У правовому забезпеченні можна виділити загальну частину, яка регулює функціонування будь–якої ІС, і локальну частину, яка регулює функціонування конкретної системи.</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5"/>
          <p:cNvSpPr txBox="1"/>
          <p:nvPr>
            <p:ph idx="1" type="body"/>
          </p:nvPr>
        </p:nvSpPr>
        <p:spPr>
          <a:xfrm>
            <a:off x="311700" y="248225"/>
            <a:ext cx="8520600" cy="4320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i="1" lang="uk"/>
              <a:t>Забезпечення безпеки інформації та даних на рівні ІС</a:t>
            </a:r>
            <a:r>
              <a:rPr lang="uk"/>
              <a:t> – це стан захищеності ІС, при якому забезпечуються конфіденційність, доступність, цілісність, підзвітність і правдивість її ресурсів. Орієнтуючись на різні міжнародні стандарти, ІС можна визначити як сукупність таких складових частин: 1) «система баз даних: база даних (БД) разом iз системою управління базами даних (СУБД); 2) прикладне ПЗ; 3) персонал; 4) організаційно–методичне (нормативне) забезпечення; 5) технічні засоби». [3 c. 13]. Така ІС функціонує: 1) на конкретному рівні світового господарства, в муніципальних, державних, недержавних та міжнародних організаціях різного призначення; 2) в органах управління, міністерствах, відомствах і підпорядкованих їм організаціях; 3) в економічних, банківських, податкових установах; 4) на підприємствах різної організаційно– правової форми; 5) в різних галузях господарства країни або регіону</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uk"/>
              <a:t>ІС vs ПЗ: Висновок</a:t>
            </a:r>
            <a:endParaRPr/>
          </a:p>
          <a:p>
            <a:pPr indent="0" lvl="0" marL="0" rtl="0" algn="l">
              <a:spcBef>
                <a:spcPts val="0"/>
              </a:spcBef>
              <a:spcAft>
                <a:spcPts val="0"/>
              </a:spcAft>
              <a:buNone/>
            </a:pPr>
            <a:r>
              <a:t/>
            </a:r>
            <a:endParaRPr/>
          </a:p>
        </p:txBody>
      </p:sp>
      <p:sp>
        <p:nvSpPr>
          <p:cNvPr id="126" name="Google Shape;12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b="1" i="1" lang="uk"/>
              <a:t>Значення</a:t>
            </a:r>
            <a:r>
              <a:rPr lang="uk"/>
              <a:t>: І</a:t>
            </a:r>
            <a:r>
              <a:rPr lang="uk"/>
              <a:t>нформаційна система є ширшою за обсягом, охоплюючи програмне забезпечення, апаратне забезпечення, дані, людей і процеси. Програмне забезпечення є лише одним із компонентів інформаційної системи. </a:t>
            </a:r>
            <a:endParaRPr/>
          </a:p>
          <a:p>
            <a:pPr indent="0" lvl="0" marL="0" rtl="0" algn="l">
              <a:spcBef>
                <a:spcPts val="1200"/>
              </a:spcBef>
              <a:spcAft>
                <a:spcPts val="0"/>
              </a:spcAft>
              <a:buNone/>
            </a:pPr>
            <a:r>
              <a:rPr b="1" i="1" lang="uk"/>
              <a:t>Функція</a:t>
            </a:r>
            <a:r>
              <a:rPr lang="uk"/>
              <a:t>: програмне забезпечення призначене для виконання певних завдань або функцій, наприклад обробки даних або керування обладнанням. Інформаційна система об’єднує ці функції для підтримки бізнес-операцій, прийняття рішень і стратегій. </a:t>
            </a:r>
            <a:endParaRPr/>
          </a:p>
          <a:p>
            <a:pPr indent="0" lvl="0" marL="0" rtl="0" algn="l">
              <a:spcBef>
                <a:spcPts val="1200"/>
              </a:spcBef>
              <a:spcAft>
                <a:spcPts val="0"/>
              </a:spcAft>
              <a:buNone/>
            </a:pPr>
            <a:r>
              <a:rPr b="1" i="1" lang="uk"/>
              <a:t>Склад</a:t>
            </a:r>
            <a:r>
              <a:rPr lang="uk"/>
              <a:t>: програмне забезпечення складається з комп’ютерних програм і даних. Інформаційна система включає не тільки програмне забезпечення, але й апаратне забезпечення, дані, людей і процеси, призначені для досягнення певного набору цілей. </a:t>
            </a:r>
            <a:endParaRPr/>
          </a:p>
          <a:p>
            <a:pPr indent="0" lvl="0" marL="0" rtl="0" algn="l">
              <a:spcBef>
                <a:spcPts val="1200"/>
              </a:spcBef>
              <a:spcAft>
                <a:spcPts val="0"/>
              </a:spcAft>
              <a:buNone/>
            </a:pPr>
            <a:r>
              <a:rPr b="1" i="1" lang="uk"/>
              <a:t>Мета</a:t>
            </a:r>
            <a:r>
              <a:rPr lang="uk"/>
              <a:t>: мета програмного забезпечення полягає в тому, щоб забезпечити набір функціональних можливостей через код. Метою інформаційної системи є організація, обробка та представлення інформації таким чином, щоб підтримувати бізнес-процеси, покращувати процес прийняття рішень або надавати конкурентну перевагу.</a:t>
            </a:r>
            <a:endParaRPr/>
          </a:p>
          <a:p>
            <a:pPr indent="0" lvl="0" marL="0" rtl="0" algn="l">
              <a:spcBef>
                <a:spcPts val="1200"/>
              </a:spcBef>
              <a:spcAft>
                <a:spcPts val="1200"/>
              </a:spcAft>
              <a:buNone/>
            </a:pPr>
            <a:r>
              <a:rPr lang="uk"/>
              <a:t>Тим не менш - в повсякденні ці терміни спрощені, контекстні, і </a:t>
            </a:r>
            <a:r>
              <a:rPr lang="uk"/>
              <a:t>взаємозамінні - software and system.</a:t>
            </a:r>
            <a:r>
              <a:rPr lang="uk"/>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Визначення ролей, обов'язків. Інженер чи девелопер?</a:t>
            </a:r>
            <a:endParaRPr/>
          </a:p>
        </p:txBody>
      </p:sp>
      <p:sp>
        <p:nvSpPr>
          <p:cNvPr id="132" name="Google Shape;132;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lnSpc>
                <a:spcPct val="160000"/>
              </a:lnSpc>
              <a:spcBef>
                <a:spcPts val="1400"/>
              </a:spcBef>
              <a:spcAft>
                <a:spcPts val="0"/>
              </a:spcAft>
              <a:buClr>
                <a:schemeClr val="dk1"/>
              </a:buClr>
              <a:buSzPct val="66666"/>
              <a:buFont typeface="Arial"/>
              <a:buNone/>
            </a:pPr>
            <a:r>
              <a:rPr b="1" lang="uk" sz="1650">
                <a:solidFill>
                  <a:schemeClr val="dk1"/>
                </a:solidFill>
                <a:latin typeface="Roboto"/>
                <a:ea typeface="Roboto"/>
                <a:cs typeface="Roboto"/>
                <a:sym typeface="Roboto"/>
              </a:rPr>
              <a:t>Software Engineer</a:t>
            </a:r>
            <a:endParaRPr b="1" sz="1650">
              <a:solidFill>
                <a:schemeClr val="dk1"/>
              </a:solidFill>
              <a:latin typeface="Roboto"/>
              <a:ea typeface="Roboto"/>
              <a:cs typeface="Roboto"/>
              <a:sym typeface="Roboto"/>
            </a:endParaRPr>
          </a:p>
          <a:p>
            <a:pPr indent="-281940" lvl="0" marL="457200" rtl="0" algn="l">
              <a:spcBef>
                <a:spcPts val="40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Responsibilities: Designing, coding, testing, and maintaining software applications or systems based on requirements.</a:t>
            </a:r>
            <a:endParaRPr sz="1200">
              <a:solidFill>
                <a:srgbClr val="374151"/>
              </a:solidFill>
              <a:latin typeface="Roboto"/>
              <a:ea typeface="Roboto"/>
              <a:cs typeface="Roboto"/>
              <a:sym typeface="Roboto"/>
            </a:endParaRPr>
          </a:p>
          <a:p>
            <a:pPr indent="-281940"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Specializations: Can vary widely, including front-end, back-end, full-stack, database, cloud, and DevOps engineers, among others.</a:t>
            </a:r>
            <a:endParaRPr sz="1200">
              <a:solidFill>
                <a:srgbClr val="374151"/>
              </a:solidFill>
              <a:latin typeface="Roboto"/>
              <a:ea typeface="Roboto"/>
              <a:cs typeface="Roboto"/>
              <a:sym typeface="Roboto"/>
            </a:endParaRPr>
          </a:p>
          <a:p>
            <a:pPr indent="0" lvl="0" marL="0" rtl="0" algn="l">
              <a:lnSpc>
                <a:spcPct val="160000"/>
              </a:lnSpc>
              <a:spcBef>
                <a:spcPts val="1500"/>
              </a:spcBef>
              <a:spcAft>
                <a:spcPts val="0"/>
              </a:spcAft>
              <a:buNone/>
            </a:pPr>
            <a:r>
              <a:rPr b="1" lang="uk" sz="1650">
                <a:solidFill>
                  <a:schemeClr val="dk1"/>
                </a:solidFill>
                <a:latin typeface="Roboto"/>
                <a:ea typeface="Roboto"/>
                <a:cs typeface="Roboto"/>
                <a:sym typeface="Roboto"/>
              </a:rPr>
              <a:t>Product Manager</a:t>
            </a:r>
            <a:endParaRPr b="1" sz="1650">
              <a:solidFill>
                <a:schemeClr val="dk1"/>
              </a:solidFill>
              <a:latin typeface="Roboto"/>
              <a:ea typeface="Roboto"/>
              <a:cs typeface="Roboto"/>
              <a:sym typeface="Roboto"/>
            </a:endParaRPr>
          </a:p>
          <a:p>
            <a:pPr indent="-281940" lvl="0" marL="457200" rtl="0" algn="l">
              <a:spcBef>
                <a:spcPts val="40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Responsibilities: Defining the why, when, and what of the product that the engineering team builds. They prioritize features, build consensus, and coordinate product schedules with a customer-first mindset.</a:t>
            </a:r>
            <a:endParaRPr sz="1200">
              <a:solidFill>
                <a:srgbClr val="374151"/>
              </a:solidFill>
              <a:latin typeface="Roboto"/>
              <a:ea typeface="Roboto"/>
              <a:cs typeface="Roboto"/>
              <a:sym typeface="Roboto"/>
            </a:endParaRPr>
          </a:p>
          <a:p>
            <a:pPr indent="-281940"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Specializations: Some may focus on more technical aspects (Technical Product Manager), while others may focus on market research and strategy.</a:t>
            </a:r>
            <a:endParaRPr sz="1200">
              <a:solidFill>
                <a:srgbClr val="374151"/>
              </a:solidFill>
              <a:latin typeface="Roboto"/>
              <a:ea typeface="Roboto"/>
              <a:cs typeface="Roboto"/>
              <a:sym typeface="Roboto"/>
            </a:endParaRPr>
          </a:p>
          <a:p>
            <a:pPr indent="0" lvl="0" marL="0" rtl="0" algn="l">
              <a:lnSpc>
                <a:spcPct val="160000"/>
              </a:lnSpc>
              <a:spcBef>
                <a:spcPts val="1500"/>
              </a:spcBef>
              <a:spcAft>
                <a:spcPts val="0"/>
              </a:spcAft>
              <a:buNone/>
            </a:pPr>
            <a:r>
              <a:rPr b="1" lang="uk" sz="1650">
                <a:solidFill>
                  <a:schemeClr val="dk1"/>
                </a:solidFill>
                <a:latin typeface="Roboto"/>
                <a:ea typeface="Roboto"/>
                <a:cs typeface="Roboto"/>
                <a:sym typeface="Roboto"/>
              </a:rPr>
              <a:t>Project Manager</a:t>
            </a:r>
            <a:endParaRPr b="1" sz="1650">
              <a:solidFill>
                <a:schemeClr val="dk1"/>
              </a:solidFill>
              <a:latin typeface="Roboto"/>
              <a:ea typeface="Roboto"/>
              <a:cs typeface="Roboto"/>
              <a:sym typeface="Roboto"/>
            </a:endParaRPr>
          </a:p>
          <a:p>
            <a:pPr indent="-281940" lvl="0" marL="457200" rtl="0" algn="l">
              <a:spcBef>
                <a:spcPts val="40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Responsibilities: Planning, executing, and closing projects—defining the project’s scope, tracking progress, and ensuring that it is delivered on time, within budget, and within scope.</a:t>
            </a:r>
            <a:endParaRPr sz="1200">
              <a:solidFill>
                <a:srgbClr val="374151"/>
              </a:solidFill>
              <a:latin typeface="Roboto"/>
              <a:ea typeface="Roboto"/>
              <a:cs typeface="Roboto"/>
              <a:sym typeface="Roboto"/>
            </a:endParaRPr>
          </a:p>
          <a:p>
            <a:pPr indent="-281940"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Specializations: Agile Project Manager, Scrum Master, IT Project Manager, etc.</a:t>
            </a:r>
            <a:endParaRPr sz="1200">
              <a:solidFill>
                <a:srgbClr val="374151"/>
              </a:solidFill>
              <a:latin typeface="Roboto"/>
              <a:ea typeface="Roboto"/>
              <a:cs typeface="Roboto"/>
              <a:sym typeface="Roboto"/>
            </a:endParaRPr>
          </a:p>
          <a:p>
            <a:pPr indent="0" lvl="0" marL="0" rtl="0" algn="l">
              <a:lnSpc>
                <a:spcPct val="160000"/>
              </a:lnSpc>
              <a:spcBef>
                <a:spcPts val="1500"/>
              </a:spcBef>
              <a:spcAft>
                <a:spcPts val="0"/>
              </a:spcAft>
              <a:buNone/>
            </a:pPr>
            <a:r>
              <a:rPr b="1" lang="uk" sz="1650">
                <a:solidFill>
                  <a:schemeClr val="dk1"/>
                </a:solidFill>
                <a:latin typeface="Roboto"/>
                <a:ea typeface="Roboto"/>
                <a:cs typeface="Roboto"/>
                <a:sym typeface="Roboto"/>
              </a:rPr>
              <a:t>Quality Assurance (QA) Engineer/Tester</a:t>
            </a:r>
            <a:endParaRPr b="1" sz="1650">
              <a:solidFill>
                <a:schemeClr val="dk1"/>
              </a:solidFill>
              <a:latin typeface="Roboto"/>
              <a:ea typeface="Roboto"/>
              <a:cs typeface="Roboto"/>
              <a:sym typeface="Roboto"/>
            </a:endParaRPr>
          </a:p>
          <a:p>
            <a:pPr indent="-281940" lvl="0" marL="457200" rtl="0" algn="l">
              <a:spcBef>
                <a:spcPts val="40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Responsibilities: Ensuring the product meets the established standards of quality including reliability, usability, and performance. They write test cases, automate testing where possible, and manually test the software for bugs.</a:t>
            </a:r>
            <a:endParaRPr sz="1200">
              <a:solidFill>
                <a:srgbClr val="374151"/>
              </a:solidFill>
              <a:latin typeface="Roboto"/>
              <a:ea typeface="Roboto"/>
              <a:cs typeface="Roboto"/>
              <a:sym typeface="Roboto"/>
            </a:endParaRPr>
          </a:p>
          <a:p>
            <a:pPr indent="-281940"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Specializations: Automation QA, Manual QA, Performance Testing Specialist, etc.</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8"/>
          <p:cNvSpPr txBox="1"/>
          <p:nvPr>
            <p:ph idx="1" type="body"/>
          </p:nvPr>
        </p:nvSpPr>
        <p:spPr>
          <a:xfrm>
            <a:off x="311700" y="72075"/>
            <a:ext cx="8520600" cy="4496700"/>
          </a:xfrm>
          <a:prstGeom prst="rect">
            <a:avLst/>
          </a:prstGeom>
        </p:spPr>
        <p:txBody>
          <a:bodyPr anchorCtr="0" anchor="t" bIns="91425" lIns="91425" spcFirstLastPara="1" rIns="91425" wrap="square" tIns="91425">
            <a:normAutofit/>
          </a:bodyPr>
          <a:lstStyle/>
          <a:p>
            <a:pPr indent="0" lvl="0" marL="0" rtl="0" algn="l">
              <a:lnSpc>
                <a:spcPct val="160000"/>
              </a:lnSpc>
              <a:spcBef>
                <a:spcPts val="1400"/>
              </a:spcBef>
              <a:spcAft>
                <a:spcPts val="0"/>
              </a:spcAft>
              <a:buClr>
                <a:schemeClr val="dk1"/>
              </a:buClr>
              <a:buSzPts val="1100"/>
              <a:buFont typeface="Arial"/>
              <a:buNone/>
            </a:pPr>
            <a:r>
              <a:rPr b="1" lang="uk" sz="1650">
                <a:solidFill>
                  <a:schemeClr val="dk1"/>
                </a:solidFill>
                <a:latin typeface="Roboto"/>
                <a:ea typeface="Roboto"/>
                <a:cs typeface="Roboto"/>
                <a:sym typeface="Roboto"/>
              </a:rPr>
              <a:t>User Experience (UX) Designer</a:t>
            </a:r>
            <a:endParaRPr b="1" sz="1650">
              <a:solidFill>
                <a:schemeClr val="dk1"/>
              </a:solidFill>
              <a:latin typeface="Roboto"/>
              <a:ea typeface="Roboto"/>
              <a:cs typeface="Roboto"/>
              <a:sym typeface="Roboto"/>
            </a:endParaRPr>
          </a:p>
          <a:p>
            <a:pPr indent="-304800" lvl="0" marL="457200" rtl="0" algn="l">
              <a:spcBef>
                <a:spcPts val="40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Responsibilities: Designing the overall experience of the product, ensuring it’s user-friendly, intuitive, and meets the needs of the end-user. They conduct user research, design workflows and interactions, and create wireframes and prototypes.</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Specializations: UX Researcher, Interaction Designer, Information Architect, etc.</a:t>
            </a:r>
            <a:endParaRPr sz="1200">
              <a:solidFill>
                <a:srgbClr val="374151"/>
              </a:solidFill>
              <a:latin typeface="Roboto"/>
              <a:ea typeface="Roboto"/>
              <a:cs typeface="Roboto"/>
              <a:sym typeface="Roboto"/>
            </a:endParaRPr>
          </a:p>
          <a:p>
            <a:pPr indent="0" lvl="0" marL="0" rtl="0" algn="l">
              <a:lnSpc>
                <a:spcPct val="160000"/>
              </a:lnSpc>
              <a:spcBef>
                <a:spcPts val="1500"/>
              </a:spcBef>
              <a:spcAft>
                <a:spcPts val="0"/>
              </a:spcAft>
              <a:buClr>
                <a:schemeClr val="dk1"/>
              </a:buClr>
              <a:buSzPts val="1100"/>
              <a:buFont typeface="Arial"/>
              <a:buNone/>
            </a:pPr>
            <a:r>
              <a:rPr b="1" lang="uk" sz="1650">
                <a:solidFill>
                  <a:schemeClr val="dk1"/>
                </a:solidFill>
                <a:latin typeface="Roboto"/>
                <a:ea typeface="Roboto"/>
                <a:cs typeface="Roboto"/>
                <a:sym typeface="Roboto"/>
              </a:rPr>
              <a:t>User Interface (UI) Designer</a:t>
            </a:r>
            <a:endParaRPr b="1" sz="1650">
              <a:solidFill>
                <a:schemeClr val="dk1"/>
              </a:solidFill>
              <a:latin typeface="Roboto"/>
              <a:ea typeface="Roboto"/>
              <a:cs typeface="Roboto"/>
              <a:sym typeface="Roboto"/>
            </a:endParaRPr>
          </a:p>
          <a:p>
            <a:pPr indent="-304800" lvl="0" marL="457200" rtl="0" algn="l">
              <a:spcBef>
                <a:spcPts val="40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Responsibilities: Focusing on how the product is laid out and designing each screen or page with which a user interacts. They ensure that the UI visually communicates the path that a UX designer has laid out.</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Specializations: Visual Designer, Graphic Designer, Motion Designer, etc.</a:t>
            </a:r>
            <a:endParaRPr sz="1200">
              <a:solidFill>
                <a:srgbClr val="374151"/>
              </a:solidFill>
              <a:latin typeface="Roboto"/>
              <a:ea typeface="Roboto"/>
              <a:cs typeface="Roboto"/>
              <a:sym typeface="Roboto"/>
            </a:endParaRPr>
          </a:p>
          <a:p>
            <a:pPr indent="0" lvl="0" marL="0" rtl="0" algn="l">
              <a:lnSpc>
                <a:spcPct val="160000"/>
              </a:lnSpc>
              <a:spcBef>
                <a:spcPts val="1500"/>
              </a:spcBef>
              <a:spcAft>
                <a:spcPts val="0"/>
              </a:spcAft>
              <a:buNone/>
            </a:pPr>
            <a:r>
              <a:rPr b="1" lang="uk" sz="1650">
                <a:solidFill>
                  <a:schemeClr val="dk1"/>
                </a:solidFill>
                <a:latin typeface="Roboto"/>
                <a:ea typeface="Roboto"/>
                <a:cs typeface="Roboto"/>
                <a:sym typeface="Roboto"/>
              </a:rPr>
              <a:t>DevOps Engineer</a:t>
            </a:r>
            <a:endParaRPr b="1" sz="1650">
              <a:solidFill>
                <a:schemeClr val="dk1"/>
              </a:solidFill>
              <a:latin typeface="Roboto"/>
              <a:ea typeface="Roboto"/>
              <a:cs typeface="Roboto"/>
              <a:sym typeface="Roboto"/>
            </a:endParaRPr>
          </a:p>
          <a:p>
            <a:pPr indent="-304800" lvl="0" marL="457200" rtl="0" algn="l">
              <a:spcBef>
                <a:spcPts val="40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Responsibilities: Bridging the gap between development and operations, ensuring that systems are running smoothly, deploying software, and improving infrastructure for higher efficiency.</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Specializations: Build Engineer, Release Engineer, System Administrator with a focus on automation and continuous integration/continuous deployment (CI/CD).</a:t>
            </a:r>
            <a:endParaRPr sz="1200">
              <a:solidFill>
                <a:srgbClr val="37415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9"/>
          <p:cNvSpPr txBox="1"/>
          <p:nvPr>
            <p:ph idx="1" type="body"/>
          </p:nvPr>
        </p:nvSpPr>
        <p:spPr>
          <a:xfrm>
            <a:off x="311700" y="120100"/>
            <a:ext cx="8520600" cy="4448700"/>
          </a:xfrm>
          <a:prstGeom prst="rect">
            <a:avLst/>
          </a:prstGeom>
        </p:spPr>
        <p:txBody>
          <a:bodyPr anchorCtr="0" anchor="t" bIns="91425" lIns="91425" spcFirstLastPara="1" rIns="91425" wrap="square" tIns="91425">
            <a:normAutofit/>
          </a:bodyPr>
          <a:lstStyle/>
          <a:p>
            <a:pPr indent="0" lvl="0" marL="0" rtl="0" algn="l">
              <a:lnSpc>
                <a:spcPct val="160000"/>
              </a:lnSpc>
              <a:spcBef>
                <a:spcPts val="1400"/>
              </a:spcBef>
              <a:spcAft>
                <a:spcPts val="0"/>
              </a:spcAft>
              <a:buClr>
                <a:schemeClr val="dk1"/>
              </a:buClr>
              <a:buSzPts val="1100"/>
              <a:buFont typeface="Arial"/>
              <a:buNone/>
            </a:pPr>
            <a:r>
              <a:rPr b="1" lang="uk" sz="1650">
                <a:solidFill>
                  <a:schemeClr val="dk1"/>
                </a:solidFill>
                <a:latin typeface="Roboto"/>
                <a:ea typeface="Roboto"/>
                <a:cs typeface="Roboto"/>
                <a:sym typeface="Roboto"/>
              </a:rPr>
              <a:t>Data Scientist/Data Analyst</a:t>
            </a:r>
            <a:endParaRPr b="1" sz="1650">
              <a:solidFill>
                <a:schemeClr val="dk1"/>
              </a:solidFill>
              <a:latin typeface="Roboto"/>
              <a:ea typeface="Roboto"/>
              <a:cs typeface="Roboto"/>
              <a:sym typeface="Roboto"/>
            </a:endParaRPr>
          </a:p>
          <a:p>
            <a:pPr indent="-304800" lvl="0" marL="457200" rtl="0" algn="l">
              <a:spcBef>
                <a:spcPts val="40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Responsibilities: Analyzing and interpreting complex digital data to assist in decision-making, optimizing product features, and targeting users more effectively.</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Specializations: Machine Learning Engineer, Business Intelligence Analyst, etc.</a:t>
            </a:r>
            <a:endParaRPr sz="1200">
              <a:solidFill>
                <a:srgbClr val="374151"/>
              </a:solidFill>
              <a:latin typeface="Roboto"/>
              <a:ea typeface="Roboto"/>
              <a:cs typeface="Roboto"/>
              <a:sym typeface="Roboto"/>
            </a:endParaRPr>
          </a:p>
          <a:p>
            <a:pPr indent="0" lvl="0" marL="0" rtl="0" algn="l">
              <a:lnSpc>
                <a:spcPct val="160000"/>
              </a:lnSpc>
              <a:spcBef>
                <a:spcPts val="1500"/>
              </a:spcBef>
              <a:spcAft>
                <a:spcPts val="0"/>
              </a:spcAft>
              <a:buClr>
                <a:schemeClr val="dk1"/>
              </a:buClr>
              <a:buSzPts val="1100"/>
              <a:buFont typeface="Arial"/>
              <a:buNone/>
            </a:pPr>
            <a:r>
              <a:rPr b="1" lang="uk" sz="1650">
                <a:solidFill>
                  <a:schemeClr val="dk1"/>
                </a:solidFill>
                <a:latin typeface="Roboto"/>
                <a:ea typeface="Roboto"/>
                <a:cs typeface="Roboto"/>
                <a:sym typeface="Roboto"/>
              </a:rPr>
              <a:t>Technical Writer</a:t>
            </a:r>
            <a:endParaRPr b="1" sz="1650">
              <a:solidFill>
                <a:schemeClr val="dk1"/>
              </a:solidFill>
              <a:latin typeface="Roboto"/>
              <a:ea typeface="Roboto"/>
              <a:cs typeface="Roboto"/>
              <a:sym typeface="Roboto"/>
            </a:endParaRPr>
          </a:p>
          <a:p>
            <a:pPr indent="-304800" lvl="0" marL="457200" rtl="0" algn="l">
              <a:spcBef>
                <a:spcPts val="40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Responsibilities: Creating and maintaining clear and concise documentation. This includes product documentation, API guides, user manuals, and internal documentation for developers.</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Specializations: API Technical Writer, Instructional Designer, Documentation Specialist, etc.</a:t>
            </a:r>
            <a:endParaRPr sz="1200">
              <a:solidFill>
                <a:srgbClr val="374151"/>
              </a:solidFill>
              <a:latin typeface="Roboto"/>
              <a:ea typeface="Roboto"/>
              <a:cs typeface="Roboto"/>
              <a:sym typeface="Roboto"/>
            </a:endParaRPr>
          </a:p>
          <a:p>
            <a:pPr indent="0" lvl="0" marL="0" rtl="0" algn="l">
              <a:lnSpc>
                <a:spcPct val="160000"/>
              </a:lnSpc>
              <a:spcBef>
                <a:spcPts val="1500"/>
              </a:spcBef>
              <a:spcAft>
                <a:spcPts val="0"/>
              </a:spcAft>
              <a:buClr>
                <a:schemeClr val="dk1"/>
              </a:buClr>
              <a:buSzPts val="1100"/>
              <a:buFont typeface="Arial"/>
              <a:buNone/>
            </a:pPr>
            <a:r>
              <a:rPr b="1" lang="uk" sz="1650">
                <a:solidFill>
                  <a:schemeClr val="dk1"/>
                </a:solidFill>
                <a:latin typeface="Roboto"/>
                <a:ea typeface="Roboto"/>
                <a:cs typeface="Roboto"/>
                <a:sym typeface="Roboto"/>
              </a:rPr>
              <a:t>System Architect/Software Architect</a:t>
            </a:r>
            <a:endParaRPr b="1" sz="1650">
              <a:solidFill>
                <a:schemeClr val="dk1"/>
              </a:solidFill>
              <a:latin typeface="Roboto"/>
              <a:ea typeface="Roboto"/>
              <a:cs typeface="Roboto"/>
              <a:sym typeface="Roboto"/>
            </a:endParaRPr>
          </a:p>
          <a:p>
            <a:pPr indent="-304800" lvl="0" marL="457200" rtl="0" algn="l">
              <a:spcBef>
                <a:spcPts val="40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Responsibilities: Making high-level design choices and dictating technical standards, including software coding standards, tools, and platforms. They create the architectural blueprints and guide the development team.</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Specializations: Solutions Architect, Enterprise Architect, Application Architect, etc.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Engineering Levels - Engineer</a:t>
            </a:r>
            <a:endParaRPr/>
          </a:p>
        </p:txBody>
      </p:sp>
      <p:sp>
        <p:nvSpPr>
          <p:cNvPr id="148" name="Google Shape;148;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uk"/>
              <a:t>Junior/Mid/Senior SE</a:t>
            </a:r>
            <a:endParaRPr/>
          </a:p>
          <a:p>
            <a:pPr indent="-317500" lvl="1" marL="914400" rtl="0" algn="l">
              <a:spcBef>
                <a:spcPts val="0"/>
              </a:spcBef>
              <a:spcAft>
                <a:spcPts val="0"/>
              </a:spcAft>
              <a:buSzPts val="1400"/>
              <a:buChar char="-"/>
            </a:pPr>
            <a:r>
              <a:rPr lang="uk"/>
              <a:t>Q: what are differences between JR and ME?</a:t>
            </a:r>
            <a:endParaRPr/>
          </a:p>
          <a:p>
            <a:pPr indent="-317500" lvl="1" marL="914400" rtl="0" algn="l">
              <a:spcBef>
                <a:spcPts val="0"/>
              </a:spcBef>
              <a:spcAft>
                <a:spcPts val="0"/>
              </a:spcAft>
              <a:buSzPts val="1400"/>
              <a:buChar char="-"/>
            </a:pPr>
            <a:r>
              <a:rPr lang="uk"/>
              <a:t>Q: What are differences between ME and SE?</a:t>
            </a:r>
            <a:endParaRPr/>
          </a:p>
          <a:p>
            <a:pPr indent="-342900" lvl="0" marL="457200" rtl="0" algn="l">
              <a:spcBef>
                <a:spcPts val="0"/>
              </a:spcBef>
              <a:spcAft>
                <a:spcPts val="0"/>
              </a:spcAft>
              <a:buSzPts val="1800"/>
              <a:buChar char="-"/>
            </a:pPr>
            <a:r>
              <a:rPr lang="uk"/>
              <a:t>Lead(er) engineer</a:t>
            </a:r>
            <a:endParaRPr/>
          </a:p>
          <a:p>
            <a:pPr indent="-317500" lvl="1" marL="914400" rtl="0" algn="l">
              <a:spcBef>
                <a:spcPts val="0"/>
              </a:spcBef>
              <a:spcAft>
                <a:spcPts val="0"/>
              </a:spcAft>
              <a:buSzPts val="1400"/>
              <a:buChar char="-"/>
            </a:pPr>
            <a:r>
              <a:rPr lang="uk"/>
              <a:t>Technical Leader</a:t>
            </a:r>
            <a:endParaRPr/>
          </a:p>
          <a:p>
            <a:pPr indent="-317500" lvl="1" marL="914400" rtl="0" algn="l">
              <a:spcBef>
                <a:spcPts val="0"/>
              </a:spcBef>
              <a:spcAft>
                <a:spcPts val="0"/>
              </a:spcAft>
              <a:buSzPts val="1400"/>
              <a:buChar char="-"/>
            </a:pPr>
            <a:r>
              <a:rPr lang="uk"/>
              <a:t>Team leader</a:t>
            </a:r>
            <a:endParaRPr/>
          </a:p>
          <a:p>
            <a:pPr indent="0" lvl="0" marL="0" rtl="0" algn="l">
              <a:spcBef>
                <a:spcPts val="120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1"/>
          <p:cNvSpPr txBox="1"/>
          <p:nvPr>
            <p:ph idx="1" type="body"/>
          </p:nvPr>
        </p:nvSpPr>
        <p:spPr>
          <a:xfrm>
            <a:off x="311700" y="40025"/>
            <a:ext cx="8520600" cy="5036400"/>
          </a:xfrm>
          <a:prstGeom prst="rect">
            <a:avLst/>
          </a:prstGeom>
        </p:spPr>
        <p:txBody>
          <a:bodyPr anchorCtr="0" anchor="t" bIns="91425" lIns="91425" spcFirstLastPara="1" rIns="91425" wrap="square" tIns="91425">
            <a:normAutofit fontScale="77500" lnSpcReduction="20000"/>
          </a:bodyPr>
          <a:lstStyle/>
          <a:p>
            <a:pPr indent="0" lvl="0" marL="0" rtl="0" algn="l">
              <a:lnSpc>
                <a:spcPct val="115000"/>
              </a:lnSpc>
              <a:spcBef>
                <a:spcPts val="1900"/>
              </a:spcBef>
              <a:spcAft>
                <a:spcPts val="0"/>
              </a:spcAft>
              <a:buNone/>
            </a:pPr>
            <a:r>
              <a:rPr lang="uk" sz="1100">
                <a:solidFill>
                  <a:schemeClr val="dk1"/>
                </a:solidFill>
                <a:highlight>
                  <a:srgbClr val="FFFFFF"/>
                </a:highlight>
                <a:latin typeface="Roboto"/>
                <a:ea typeface="Roboto"/>
                <a:cs typeface="Roboto"/>
                <a:sym typeface="Roboto"/>
              </a:rPr>
              <a:t>A </a:t>
            </a:r>
            <a:r>
              <a:rPr b="1" i="1" lang="uk" sz="1100">
                <a:solidFill>
                  <a:schemeClr val="dk1"/>
                </a:solidFill>
                <a:highlight>
                  <a:srgbClr val="FFFFFF"/>
                </a:highlight>
                <a:latin typeface="Roboto"/>
                <a:ea typeface="Roboto"/>
                <a:cs typeface="Roboto"/>
                <a:sym typeface="Roboto"/>
              </a:rPr>
              <a:t>Tech Lead</a:t>
            </a:r>
            <a:r>
              <a:rPr lang="uk" sz="1100">
                <a:solidFill>
                  <a:schemeClr val="dk1"/>
                </a:solidFill>
                <a:highlight>
                  <a:srgbClr val="FFFFFF"/>
                </a:highlight>
                <a:latin typeface="Roboto"/>
                <a:ea typeface="Roboto"/>
                <a:cs typeface="Roboto"/>
                <a:sym typeface="Roboto"/>
              </a:rPr>
              <a:t>, as you might expect, is primarily focused on leading the technology within the team. They are very technically experienced, having worked across lots of systems and projects, and have become the oracles for systems and technologies. The primary responsibility is to guide the team in technical matters, helping the team to achieve successful delivery of quality solutions. Typically, this will remain a hands-on role.</a:t>
            </a:r>
            <a:endParaRPr sz="1100">
              <a:solidFill>
                <a:schemeClr val="dk1"/>
              </a:solidFill>
              <a:highlight>
                <a:srgbClr val="FFFFFF"/>
              </a:highlight>
              <a:latin typeface="Roboto"/>
              <a:ea typeface="Roboto"/>
              <a:cs typeface="Roboto"/>
              <a:sym typeface="Roboto"/>
            </a:endParaRPr>
          </a:p>
          <a:p>
            <a:pPr indent="-282733" lvl="0" marL="457200" rtl="0" algn="l">
              <a:lnSpc>
                <a:spcPct val="115000"/>
              </a:lnSpc>
              <a:spcBef>
                <a:spcPts val="1900"/>
              </a:spcBef>
              <a:spcAft>
                <a:spcPts val="0"/>
              </a:spcAft>
              <a:buClr>
                <a:schemeClr val="dk1"/>
              </a:buClr>
              <a:buSzPct val="100000"/>
              <a:buFont typeface="Roboto"/>
              <a:buChar char="-"/>
            </a:pPr>
            <a:r>
              <a:rPr lang="uk" sz="1100">
                <a:solidFill>
                  <a:schemeClr val="dk1"/>
                </a:solidFill>
                <a:highlight>
                  <a:srgbClr val="FFFFFF"/>
                </a:highlight>
                <a:latin typeface="Roboto"/>
                <a:ea typeface="Roboto"/>
                <a:cs typeface="Roboto"/>
                <a:sym typeface="Roboto"/>
              </a:rPr>
              <a:t>Technical Expertise – Has a deep understanding of the software development lifecycle, principles and the technologies used. They are responsible for encouraging best practices, providing support and guidance, as well as understanding new technologies and trends.</a:t>
            </a:r>
            <a:endParaRPr sz="1100">
              <a:solidFill>
                <a:schemeClr val="dk1"/>
              </a:solidFill>
              <a:highlight>
                <a:srgbClr val="FFFFFF"/>
              </a:highlight>
              <a:latin typeface="Roboto"/>
              <a:ea typeface="Roboto"/>
              <a:cs typeface="Roboto"/>
              <a:sym typeface="Roboto"/>
            </a:endParaRPr>
          </a:p>
          <a:p>
            <a:pPr indent="-282733" lvl="0" marL="457200" rtl="0" algn="l">
              <a:lnSpc>
                <a:spcPct val="115000"/>
              </a:lnSpc>
              <a:spcBef>
                <a:spcPts val="0"/>
              </a:spcBef>
              <a:spcAft>
                <a:spcPts val="0"/>
              </a:spcAft>
              <a:buClr>
                <a:schemeClr val="dk1"/>
              </a:buClr>
              <a:buSzPct val="100000"/>
              <a:buFont typeface="Roboto"/>
              <a:buChar char="-"/>
            </a:pPr>
            <a:r>
              <a:rPr lang="uk" sz="1100">
                <a:solidFill>
                  <a:schemeClr val="dk1"/>
                </a:solidFill>
                <a:highlight>
                  <a:srgbClr val="FFFFFF"/>
                </a:highlight>
                <a:latin typeface="Roboto"/>
                <a:ea typeface="Roboto"/>
                <a:cs typeface="Roboto"/>
                <a:sym typeface="Roboto"/>
              </a:rPr>
              <a:t>Architecture – Responsible for the overall design and definition of the system architecture, involved in key technical decisions and evaluating trade-offs, considering performance, scalability and working towards a solution that provides the team with a system that is simple and effective.</a:t>
            </a:r>
            <a:endParaRPr sz="1100">
              <a:solidFill>
                <a:schemeClr val="dk1"/>
              </a:solidFill>
              <a:highlight>
                <a:srgbClr val="FFFFFF"/>
              </a:highlight>
              <a:latin typeface="Roboto"/>
              <a:ea typeface="Roboto"/>
              <a:cs typeface="Roboto"/>
              <a:sym typeface="Roboto"/>
            </a:endParaRPr>
          </a:p>
          <a:p>
            <a:pPr indent="-282733" lvl="0" marL="457200" rtl="0" algn="l">
              <a:lnSpc>
                <a:spcPct val="115000"/>
              </a:lnSpc>
              <a:spcBef>
                <a:spcPts val="0"/>
              </a:spcBef>
              <a:spcAft>
                <a:spcPts val="0"/>
              </a:spcAft>
              <a:buClr>
                <a:schemeClr val="dk1"/>
              </a:buClr>
              <a:buSzPct val="100000"/>
              <a:buFont typeface="Roboto"/>
              <a:buChar char="-"/>
            </a:pPr>
            <a:r>
              <a:rPr lang="uk" sz="1100">
                <a:solidFill>
                  <a:schemeClr val="dk1"/>
                </a:solidFill>
                <a:highlight>
                  <a:srgbClr val="FFFFFF"/>
                </a:highlight>
                <a:latin typeface="Roboto"/>
                <a:ea typeface="Roboto"/>
                <a:cs typeface="Roboto"/>
                <a:sym typeface="Roboto"/>
              </a:rPr>
              <a:t>Quality Assurance – As a technical lead, you’re responsible for the overall quality of a system or service, and so there’s often a need to set and enforce quality standards. This means talking to the team about best practices and being involved in Code Reviews to promote maintainable, scalable code, and adhere to the best practices. Quality is also achieved through testing practices and code quality checks such as linting or complexity, often these can be written as code and automated.</a:t>
            </a:r>
            <a:endParaRPr sz="1100">
              <a:solidFill>
                <a:schemeClr val="dk1"/>
              </a:solidFill>
              <a:highlight>
                <a:srgbClr val="FFFFFF"/>
              </a:highlight>
              <a:latin typeface="Roboto"/>
              <a:ea typeface="Roboto"/>
              <a:cs typeface="Roboto"/>
              <a:sym typeface="Roboto"/>
            </a:endParaRPr>
          </a:p>
          <a:p>
            <a:pPr indent="-282733" lvl="0" marL="457200" rtl="0" algn="l">
              <a:lnSpc>
                <a:spcPct val="115000"/>
              </a:lnSpc>
              <a:spcBef>
                <a:spcPts val="0"/>
              </a:spcBef>
              <a:spcAft>
                <a:spcPts val="0"/>
              </a:spcAft>
              <a:buClr>
                <a:schemeClr val="dk1"/>
              </a:buClr>
              <a:buSzPct val="100000"/>
              <a:buFont typeface="Roboto"/>
              <a:buChar char="-"/>
            </a:pPr>
            <a:r>
              <a:rPr lang="uk" sz="1100">
                <a:solidFill>
                  <a:schemeClr val="dk1"/>
                </a:solidFill>
                <a:highlight>
                  <a:srgbClr val="FFFFFF"/>
                </a:highlight>
                <a:latin typeface="Roboto"/>
                <a:ea typeface="Roboto"/>
                <a:cs typeface="Roboto"/>
                <a:sym typeface="Roboto"/>
              </a:rPr>
              <a:t>Collaboration – As a tech lead, you’re bridging the gap between the business and the technology, helping to translate business requirements to the team and vice versa, communicate technical challenges and limitations to the business.</a:t>
            </a:r>
            <a:endParaRPr sz="1100">
              <a:solidFill>
                <a:schemeClr val="dk1"/>
              </a:solidFill>
              <a:highlight>
                <a:srgbClr val="FFFFFF"/>
              </a:highlight>
              <a:latin typeface="Roboto"/>
              <a:ea typeface="Roboto"/>
              <a:cs typeface="Roboto"/>
              <a:sym typeface="Roboto"/>
            </a:endParaRPr>
          </a:p>
          <a:p>
            <a:pPr indent="0" lvl="0" marL="0" rtl="0" algn="l">
              <a:lnSpc>
                <a:spcPct val="115000"/>
              </a:lnSpc>
              <a:spcBef>
                <a:spcPts val="1900"/>
              </a:spcBef>
              <a:spcAft>
                <a:spcPts val="0"/>
              </a:spcAft>
              <a:buNone/>
            </a:pPr>
            <a:r>
              <a:rPr lang="uk" sz="1100">
                <a:solidFill>
                  <a:schemeClr val="dk1"/>
                </a:solidFill>
                <a:highlight>
                  <a:srgbClr val="FFFFFF"/>
                </a:highlight>
                <a:latin typeface="Roboto"/>
                <a:ea typeface="Roboto"/>
                <a:cs typeface="Roboto"/>
                <a:sym typeface="Roboto"/>
              </a:rPr>
              <a:t>Where the confusion lies, is often Tech Leads also take on Team Lead responsibilities, however for us in a team where technology is central to what we do, these responsibilities are incredibly time consuming and would leave little time to be successful at both, so for us, it makes sense to split those roles into two. This is where the Team Lead role comes in.</a:t>
            </a:r>
            <a:endParaRPr sz="1100">
              <a:solidFill>
                <a:schemeClr val="dk1"/>
              </a:solidFill>
              <a:highlight>
                <a:srgbClr val="FFFFFF"/>
              </a:highlight>
              <a:latin typeface="Roboto"/>
              <a:ea typeface="Roboto"/>
              <a:cs typeface="Roboto"/>
              <a:sym typeface="Roboto"/>
            </a:endParaRPr>
          </a:p>
          <a:p>
            <a:pPr indent="0" lvl="0" marL="0" rtl="0" algn="l">
              <a:lnSpc>
                <a:spcPct val="115000"/>
              </a:lnSpc>
              <a:spcBef>
                <a:spcPts val="1900"/>
              </a:spcBef>
              <a:spcAft>
                <a:spcPts val="0"/>
              </a:spcAft>
              <a:buNone/>
            </a:pPr>
            <a:r>
              <a:rPr lang="uk" sz="1100">
                <a:solidFill>
                  <a:schemeClr val="dk1"/>
                </a:solidFill>
                <a:highlight>
                  <a:srgbClr val="FFFFFF"/>
                </a:highlight>
                <a:latin typeface="Roboto"/>
                <a:ea typeface="Roboto"/>
                <a:cs typeface="Roboto"/>
                <a:sym typeface="Roboto"/>
              </a:rPr>
              <a:t>The responsibilities of a </a:t>
            </a:r>
            <a:r>
              <a:rPr b="1" i="1" lang="uk" sz="1100">
                <a:solidFill>
                  <a:schemeClr val="dk1"/>
                </a:solidFill>
                <a:highlight>
                  <a:srgbClr val="FFFFFF"/>
                </a:highlight>
                <a:latin typeface="Roboto"/>
                <a:ea typeface="Roboto"/>
                <a:cs typeface="Roboto"/>
                <a:sym typeface="Roboto"/>
              </a:rPr>
              <a:t>Team Lead</a:t>
            </a:r>
            <a:r>
              <a:rPr lang="uk" sz="1100">
                <a:solidFill>
                  <a:schemeClr val="dk1"/>
                </a:solidFill>
                <a:highlight>
                  <a:srgbClr val="FFFFFF"/>
                </a:highlight>
                <a:latin typeface="Roboto"/>
                <a:ea typeface="Roboto"/>
                <a:cs typeface="Roboto"/>
                <a:sym typeface="Roboto"/>
              </a:rPr>
              <a:t> are centred more around the team dynamic, the people, encouraging and nurturing a culture of collaboration and cohesion. They are responsible for orchestrating the collective efforts of the team to achieve their goals efficiently. In terms of code, this role is typically hands-off role.</a:t>
            </a:r>
            <a:endParaRPr sz="1100">
              <a:solidFill>
                <a:schemeClr val="dk1"/>
              </a:solidFill>
              <a:highlight>
                <a:srgbClr val="FFFFFF"/>
              </a:highlight>
              <a:latin typeface="Roboto"/>
              <a:ea typeface="Roboto"/>
              <a:cs typeface="Roboto"/>
              <a:sym typeface="Roboto"/>
            </a:endParaRPr>
          </a:p>
          <a:p>
            <a:pPr indent="-282733" lvl="0" marL="457200" rtl="0" algn="l">
              <a:lnSpc>
                <a:spcPct val="115000"/>
              </a:lnSpc>
              <a:spcBef>
                <a:spcPts val="1900"/>
              </a:spcBef>
              <a:spcAft>
                <a:spcPts val="0"/>
              </a:spcAft>
              <a:buClr>
                <a:schemeClr val="dk1"/>
              </a:buClr>
              <a:buSzPct val="100000"/>
              <a:buFont typeface="Roboto"/>
              <a:buChar char="-"/>
            </a:pPr>
            <a:r>
              <a:rPr lang="uk" sz="1100">
                <a:solidFill>
                  <a:schemeClr val="dk1"/>
                </a:solidFill>
                <a:highlight>
                  <a:srgbClr val="FFFFFF"/>
                </a:highlight>
                <a:latin typeface="Roboto"/>
                <a:ea typeface="Roboto"/>
                <a:cs typeface="Roboto"/>
                <a:sym typeface="Roboto"/>
              </a:rPr>
              <a:t>People – Team Leads need to have strong interpersonal skills, good communicators and build strong relationships with team members. It’s about putting people over processes and nurturing a culture of positivity and inclusivity.</a:t>
            </a:r>
            <a:endParaRPr sz="1100">
              <a:solidFill>
                <a:schemeClr val="dk1"/>
              </a:solidFill>
              <a:highlight>
                <a:srgbClr val="FFFFFF"/>
              </a:highlight>
              <a:latin typeface="Roboto"/>
              <a:ea typeface="Roboto"/>
              <a:cs typeface="Roboto"/>
              <a:sym typeface="Roboto"/>
            </a:endParaRPr>
          </a:p>
          <a:p>
            <a:pPr indent="-282733" lvl="0" marL="457200" rtl="0" algn="l">
              <a:lnSpc>
                <a:spcPct val="115000"/>
              </a:lnSpc>
              <a:spcBef>
                <a:spcPts val="0"/>
              </a:spcBef>
              <a:spcAft>
                <a:spcPts val="0"/>
              </a:spcAft>
              <a:buClr>
                <a:schemeClr val="dk1"/>
              </a:buClr>
              <a:buSzPct val="100000"/>
              <a:buFont typeface="Roboto"/>
              <a:buChar char="-"/>
            </a:pPr>
            <a:r>
              <a:rPr lang="uk" sz="1100">
                <a:solidFill>
                  <a:schemeClr val="dk1"/>
                </a:solidFill>
                <a:highlight>
                  <a:srgbClr val="FFFFFF"/>
                </a:highlight>
                <a:latin typeface="Roboto"/>
                <a:ea typeface="Roboto"/>
                <a:cs typeface="Roboto"/>
                <a:sym typeface="Roboto"/>
              </a:rPr>
              <a:t>Coordination – They need to good organisation and time-keeping skills, being able to manage multiple workflows and projects. They need to use their communication skills to keep in touch with stakeholders and provide progress</a:t>
            </a:r>
            <a:r>
              <a:rPr lang="uk" sz="1100">
                <a:solidFill>
                  <a:schemeClr val="dk1"/>
                </a:solidFill>
                <a:highlight>
                  <a:srgbClr val="FFFFFF"/>
                </a:highlight>
                <a:latin typeface="Roboto"/>
                <a:ea typeface="Roboto"/>
                <a:cs typeface="Roboto"/>
                <a:sym typeface="Roboto"/>
              </a:rPr>
              <a:t> </a:t>
            </a:r>
            <a:r>
              <a:rPr lang="uk" sz="1100">
                <a:solidFill>
                  <a:schemeClr val="dk1"/>
                </a:solidFill>
                <a:highlight>
                  <a:srgbClr val="FFFFFF"/>
                </a:highlight>
                <a:latin typeface="Roboto"/>
                <a:ea typeface="Roboto"/>
                <a:cs typeface="Roboto"/>
                <a:sym typeface="Roboto"/>
              </a:rPr>
              <a:t>updates. They need to understand the urgency or timescales and help the team to prioritise and schedule in work.</a:t>
            </a:r>
            <a:endParaRPr sz="1100">
              <a:solidFill>
                <a:schemeClr val="dk1"/>
              </a:solidFill>
              <a:highlight>
                <a:srgbClr val="FFFFFF"/>
              </a:highlight>
              <a:latin typeface="Roboto"/>
              <a:ea typeface="Roboto"/>
              <a:cs typeface="Roboto"/>
              <a:sym typeface="Roboto"/>
            </a:endParaRPr>
          </a:p>
          <a:p>
            <a:pPr indent="-282733" lvl="0" marL="457200" rtl="0" algn="l">
              <a:lnSpc>
                <a:spcPct val="115000"/>
              </a:lnSpc>
              <a:spcBef>
                <a:spcPts val="0"/>
              </a:spcBef>
              <a:spcAft>
                <a:spcPts val="0"/>
              </a:spcAft>
              <a:buClr>
                <a:schemeClr val="dk1"/>
              </a:buClr>
              <a:buSzPct val="100000"/>
              <a:buFont typeface="Roboto"/>
              <a:buChar char="-"/>
            </a:pPr>
            <a:r>
              <a:rPr lang="uk" sz="1100">
                <a:solidFill>
                  <a:schemeClr val="dk1"/>
                </a:solidFill>
                <a:highlight>
                  <a:srgbClr val="FFFFFF"/>
                </a:highlight>
                <a:latin typeface="Roboto"/>
                <a:ea typeface="Roboto"/>
                <a:cs typeface="Roboto"/>
                <a:sym typeface="Roboto"/>
              </a:rPr>
              <a:t>Mentoring – Members of the team will often need more interpersonal and career support and guidance; this is where a Team Lead can help the individuals to developer their skills and tackle challenges.</a:t>
            </a:r>
            <a:endParaRPr sz="1100">
              <a:solidFill>
                <a:schemeClr val="dk1"/>
              </a:solidFill>
              <a:highlight>
                <a:srgbClr val="FFFFFF"/>
              </a:highlight>
              <a:latin typeface="Roboto"/>
              <a:ea typeface="Roboto"/>
              <a:cs typeface="Roboto"/>
              <a:sym typeface="Roboto"/>
            </a:endParaRPr>
          </a:p>
          <a:p>
            <a:pPr indent="-282733" lvl="0" marL="457200" rtl="0" algn="l">
              <a:lnSpc>
                <a:spcPct val="115000"/>
              </a:lnSpc>
              <a:spcBef>
                <a:spcPts val="0"/>
              </a:spcBef>
              <a:spcAft>
                <a:spcPts val="0"/>
              </a:spcAft>
              <a:buClr>
                <a:schemeClr val="dk1"/>
              </a:buClr>
              <a:buSzPct val="100000"/>
              <a:buFont typeface="Roboto"/>
              <a:buChar char="-"/>
            </a:pPr>
            <a:r>
              <a:rPr lang="uk" sz="1100">
                <a:solidFill>
                  <a:schemeClr val="dk1"/>
                </a:solidFill>
                <a:highlight>
                  <a:srgbClr val="FFFFFF"/>
                </a:highlight>
                <a:latin typeface="Roboto"/>
                <a:ea typeface="Roboto"/>
                <a:cs typeface="Roboto"/>
                <a:sym typeface="Roboto"/>
              </a:rPr>
              <a:t>Mediation – There can often be competing solutions on a team. As a Team Lead, being less directly involved in the solution, allows the advantage of being able to have a more neutral perspective, acting as a facilitator to help in medi</a:t>
            </a:r>
            <a:r>
              <a:rPr lang="uk" sz="1100">
                <a:solidFill>
                  <a:schemeClr val="dk1"/>
                </a:solidFill>
                <a:highlight>
                  <a:srgbClr val="FFFFFF"/>
                </a:highlight>
                <a:latin typeface="Roboto"/>
                <a:ea typeface="Roboto"/>
                <a:cs typeface="Roboto"/>
                <a:sym typeface="Roboto"/>
              </a:rPr>
              <a:t>a</a:t>
            </a:r>
            <a:r>
              <a:rPr lang="uk" sz="1100">
                <a:solidFill>
                  <a:schemeClr val="dk1"/>
                </a:solidFill>
                <a:highlight>
                  <a:srgbClr val="FFFFFF"/>
                </a:highlight>
                <a:latin typeface="Roboto"/>
                <a:ea typeface="Roboto"/>
                <a:cs typeface="Roboto"/>
                <a:sym typeface="Roboto"/>
              </a:rPr>
              <a:t>ting and resolving disputes as they arise.</a:t>
            </a:r>
            <a:endParaRPr sz="1100">
              <a:solidFill>
                <a:schemeClr val="dk1"/>
              </a:solidFill>
              <a:highlight>
                <a:srgbClr val="FFFFFF"/>
              </a:highlight>
              <a:latin typeface="Roboto"/>
              <a:ea typeface="Roboto"/>
              <a:cs typeface="Roboto"/>
              <a:sym typeface="Roboto"/>
            </a:endParaRPr>
          </a:p>
          <a:p>
            <a:pPr indent="0" lvl="0" marL="0" rtl="0" algn="l">
              <a:lnSpc>
                <a:spcPct val="115000"/>
              </a:lnSpc>
              <a:spcBef>
                <a:spcPts val="1900"/>
              </a:spcBef>
              <a:spcAft>
                <a:spcPts val="1900"/>
              </a:spcAft>
              <a:buNone/>
            </a:pPr>
            <a:r>
              <a:rPr lang="uk" sz="1100">
                <a:solidFill>
                  <a:schemeClr val="dk1"/>
                </a:solidFill>
                <a:highlight>
                  <a:srgbClr val="FFFFFF"/>
                </a:highlight>
                <a:latin typeface="Roboto"/>
                <a:ea typeface="Roboto"/>
                <a:cs typeface="Roboto"/>
                <a:sym typeface="Roboto"/>
              </a:rPr>
              <a:t>As you may be able to tell, some of these responsibilities will also be taken on by a Tech Lead, for example, mentoring where more junior members of the team may need much more specific, technical hands-on guidance and support.</a:t>
            </a:r>
            <a:endParaRPr sz="1100">
              <a:solidFill>
                <a:schemeClr val="dk1"/>
              </a:solidFill>
              <a:highlight>
                <a:srgbClr val="FFFFFF"/>
              </a:highlight>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План (орієнтовний) предмету.</a:t>
            </a:r>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uk"/>
              <a:t>(Ця лекція) Ввід у предмет. Що таке якість. Перспектива розробника</a:t>
            </a:r>
            <a:endParaRPr/>
          </a:p>
          <a:p>
            <a:pPr indent="-342900" lvl="0" marL="457200" rtl="0" algn="l">
              <a:spcBef>
                <a:spcPts val="0"/>
              </a:spcBef>
              <a:spcAft>
                <a:spcPts val="0"/>
              </a:spcAft>
              <a:buSzPts val="1800"/>
              <a:buAutoNum type="arabicPeriod"/>
            </a:pPr>
            <a:r>
              <a:rPr lang="uk"/>
              <a:t>Управління проєктом. PM/PO.</a:t>
            </a:r>
            <a:endParaRPr/>
          </a:p>
          <a:p>
            <a:pPr indent="-342900" lvl="0" marL="457200" rtl="0" algn="l">
              <a:spcBef>
                <a:spcPts val="0"/>
              </a:spcBef>
              <a:spcAft>
                <a:spcPts val="0"/>
              </a:spcAft>
              <a:buSzPts val="1800"/>
              <a:buAutoNum type="arabicPeriod"/>
            </a:pPr>
            <a:r>
              <a:rPr lang="uk"/>
              <a:t>Design &amp; Architecture (pt 1)</a:t>
            </a:r>
            <a:endParaRPr/>
          </a:p>
          <a:p>
            <a:pPr indent="-342900" lvl="0" marL="457200" rtl="0" algn="l">
              <a:spcBef>
                <a:spcPts val="0"/>
              </a:spcBef>
              <a:spcAft>
                <a:spcPts val="0"/>
              </a:spcAft>
              <a:buSzPts val="1800"/>
              <a:buAutoNum type="arabicPeriod"/>
            </a:pPr>
            <a:r>
              <a:rPr lang="uk"/>
              <a:t>Design &amp; Architecture (pt 2)</a:t>
            </a:r>
            <a:endParaRPr/>
          </a:p>
          <a:p>
            <a:pPr indent="-342900" lvl="0" marL="457200" rtl="0" algn="l">
              <a:spcBef>
                <a:spcPts val="0"/>
              </a:spcBef>
              <a:spcAft>
                <a:spcPts val="0"/>
              </a:spcAft>
              <a:buSzPts val="1800"/>
              <a:buAutoNum type="arabicPeriod"/>
            </a:pPr>
            <a:r>
              <a:rPr lang="uk"/>
              <a:t>Quality assurance (QA).</a:t>
            </a:r>
            <a:endParaRPr/>
          </a:p>
          <a:p>
            <a:pPr indent="-342900" lvl="0" marL="457200" rtl="0" algn="l">
              <a:spcBef>
                <a:spcPts val="0"/>
              </a:spcBef>
              <a:spcAft>
                <a:spcPts val="0"/>
              </a:spcAft>
              <a:buSzPts val="1800"/>
              <a:buAutoNum type="arabicPeriod"/>
            </a:pPr>
            <a:r>
              <a:rPr lang="uk"/>
              <a:t>Developer Operations (DevOps)</a:t>
            </a:r>
            <a:endParaRPr/>
          </a:p>
          <a:p>
            <a:pPr indent="-342900" lvl="0" marL="457200" rtl="0" algn="l">
              <a:spcBef>
                <a:spcPts val="0"/>
              </a:spcBef>
              <a:spcAft>
                <a:spcPts val="0"/>
              </a:spcAft>
              <a:buSzPts val="1800"/>
              <a:buAutoNum type="arabicPeriod"/>
            </a:pPr>
            <a:r>
              <a:rPr lang="uk"/>
              <a:t>Standards (pt. 1) - IEEE, ISO</a:t>
            </a:r>
            <a:endParaRPr/>
          </a:p>
          <a:p>
            <a:pPr indent="-342900" lvl="0" marL="457200" rtl="0" algn="l">
              <a:spcBef>
                <a:spcPts val="0"/>
              </a:spcBef>
              <a:spcAft>
                <a:spcPts val="0"/>
              </a:spcAft>
              <a:buSzPts val="1800"/>
              <a:buAutoNum type="arabicPeriod"/>
            </a:pPr>
            <a:r>
              <a:rPr lang="uk"/>
              <a:t>Standards (pt. 2) - Specs, RFC.</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Engineering Levels - Architect</a:t>
            </a:r>
            <a:endParaRPr/>
          </a:p>
        </p:txBody>
      </p:sp>
      <p:sp>
        <p:nvSpPr>
          <p:cNvPr id="159" name="Google Shape;159;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55000" lnSpcReduction="20000"/>
          </a:bodyPr>
          <a:lstStyle/>
          <a:p>
            <a:pPr indent="-291465" lvl="0" marL="457200" rtl="0" algn="l">
              <a:spcBef>
                <a:spcPts val="0"/>
              </a:spcBef>
              <a:spcAft>
                <a:spcPts val="0"/>
              </a:spcAft>
              <a:buSzPct val="100000"/>
              <a:buChar char="-"/>
            </a:pPr>
            <a:r>
              <a:rPr lang="uk" u="sng">
                <a:solidFill>
                  <a:schemeClr val="hlink"/>
                </a:solidFill>
                <a:hlinkClick r:id="rId3"/>
              </a:rPr>
              <a:t>Enterprise</a:t>
            </a:r>
            <a:r>
              <a:rPr lang="uk"/>
              <a:t> </a:t>
            </a:r>
            <a:endParaRPr/>
          </a:p>
          <a:p>
            <a:pPr indent="-277494" lvl="1" marL="914400" rtl="0" algn="l">
              <a:spcBef>
                <a:spcPts val="0"/>
              </a:spcBef>
              <a:spcAft>
                <a:spcPts val="0"/>
              </a:spcAft>
              <a:buSzPct val="100000"/>
              <a:buChar char="-"/>
            </a:pPr>
            <a:r>
              <a:rPr lang="uk"/>
              <a:t>Affects all development of the company.</a:t>
            </a:r>
            <a:endParaRPr/>
          </a:p>
          <a:p>
            <a:pPr indent="-277494" lvl="1" marL="914400" rtl="0" algn="l">
              <a:spcBef>
                <a:spcPts val="0"/>
              </a:spcBef>
              <a:spcAft>
                <a:spcPts val="0"/>
              </a:spcAft>
              <a:buSzPct val="100000"/>
              <a:buChar char="-"/>
            </a:pPr>
            <a:r>
              <a:rPr lang="uk"/>
              <a:t>Works with high-level abstractions of the created systems.</a:t>
            </a:r>
            <a:endParaRPr/>
          </a:p>
          <a:p>
            <a:pPr indent="-277494" lvl="1" marL="914400" rtl="0" algn="l">
              <a:spcBef>
                <a:spcPts val="0"/>
              </a:spcBef>
              <a:spcAft>
                <a:spcPts val="0"/>
              </a:spcAft>
              <a:buSzPct val="100000"/>
              <a:buChar char="-"/>
            </a:pPr>
            <a:r>
              <a:rPr lang="uk"/>
              <a:t>Provides technical communications throughout the company.</a:t>
            </a:r>
            <a:endParaRPr/>
          </a:p>
          <a:p>
            <a:pPr indent="-277494" lvl="1" marL="914400" rtl="0" algn="l">
              <a:spcBef>
                <a:spcPts val="0"/>
              </a:spcBef>
              <a:spcAft>
                <a:spcPts val="0"/>
              </a:spcAft>
              <a:buSzPct val="100000"/>
              <a:buChar char="-"/>
            </a:pPr>
            <a:r>
              <a:rPr lang="uk"/>
              <a:t>Does not interact with the code.</a:t>
            </a:r>
            <a:endParaRPr/>
          </a:p>
          <a:p>
            <a:pPr indent="-277494" lvl="1" marL="914400" rtl="0" algn="l">
              <a:spcBef>
                <a:spcPts val="0"/>
              </a:spcBef>
              <a:spcAft>
                <a:spcPts val="0"/>
              </a:spcAft>
              <a:buSzPct val="100000"/>
              <a:buChar char="-"/>
            </a:pPr>
            <a:r>
              <a:rPr lang="uk"/>
              <a:t>Focuses on the business component.</a:t>
            </a:r>
            <a:endParaRPr/>
          </a:p>
          <a:p>
            <a:pPr indent="-277494" lvl="1" marL="914400" rtl="0" algn="l">
              <a:spcBef>
                <a:spcPts val="0"/>
              </a:spcBef>
              <a:spcAft>
                <a:spcPts val="0"/>
              </a:spcAft>
              <a:buSzPct val="100000"/>
              <a:buChar char="-"/>
            </a:pPr>
            <a:r>
              <a:rPr lang="uk"/>
              <a:t>Has a broad technological horizon.</a:t>
            </a:r>
            <a:endParaRPr/>
          </a:p>
          <a:p>
            <a:pPr indent="-277494" lvl="1" marL="914400" rtl="0" algn="l">
              <a:spcBef>
                <a:spcPts val="0"/>
              </a:spcBef>
              <a:spcAft>
                <a:spcPts val="0"/>
              </a:spcAft>
              <a:buSzPct val="100000"/>
              <a:buChar char="-"/>
            </a:pPr>
            <a:r>
              <a:rPr lang="uk"/>
              <a:t>Owns several domains.</a:t>
            </a:r>
            <a:endParaRPr/>
          </a:p>
          <a:p>
            <a:pPr indent="-291465" lvl="0" marL="457200" rtl="0" algn="l">
              <a:spcBef>
                <a:spcPts val="0"/>
              </a:spcBef>
              <a:spcAft>
                <a:spcPts val="0"/>
              </a:spcAft>
              <a:buSzPct val="100000"/>
              <a:buChar char="-"/>
            </a:pPr>
            <a:r>
              <a:rPr lang="uk" u="sng">
                <a:solidFill>
                  <a:schemeClr val="hlink"/>
                </a:solidFill>
                <a:hlinkClick r:id="rId4"/>
              </a:rPr>
              <a:t>Solutions</a:t>
            </a:r>
            <a:endParaRPr/>
          </a:p>
          <a:p>
            <a:pPr indent="-277494" lvl="1" marL="914400" rtl="0" algn="l">
              <a:spcBef>
                <a:spcPts val="0"/>
              </a:spcBef>
              <a:spcAft>
                <a:spcPts val="0"/>
              </a:spcAft>
              <a:buSzPct val="100000"/>
              <a:buChar char="-"/>
            </a:pPr>
            <a:r>
              <a:rPr lang="uk"/>
              <a:t>Participates in discussions of business.</a:t>
            </a:r>
            <a:endParaRPr/>
          </a:p>
          <a:p>
            <a:pPr indent="-277494" lvl="1" marL="914400" rtl="0" algn="l">
              <a:spcBef>
                <a:spcPts val="0"/>
              </a:spcBef>
              <a:spcAft>
                <a:spcPts val="0"/>
              </a:spcAft>
              <a:buSzPct val="100000"/>
              <a:buChar char="-"/>
            </a:pPr>
            <a:r>
              <a:rPr lang="uk"/>
              <a:t>Creates connections between several systems.</a:t>
            </a:r>
            <a:endParaRPr/>
          </a:p>
          <a:p>
            <a:pPr indent="-277494" lvl="1" marL="914400" rtl="0" algn="l">
              <a:spcBef>
                <a:spcPts val="0"/>
              </a:spcBef>
              <a:spcAft>
                <a:spcPts val="0"/>
              </a:spcAft>
              <a:buSzPct val="100000"/>
              <a:buChar char="-"/>
            </a:pPr>
            <a:r>
              <a:rPr lang="uk"/>
              <a:t>Provides communication between several teams.</a:t>
            </a:r>
            <a:endParaRPr/>
          </a:p>
          <a:p>
            <a:pPr indent="-277494" lvl="1" marL="914400" rtl="0" algn="l">
              <a:spcBef>
                <a:spcPts val="0"/>
              </a:spcBef>
              <a:spcAft>
                <a:spcPts val="0"/>
              </a:spcAft>
              <a:buSzPct val="100000"/>
              <a:buChar char="-"/>
            </a:pPr>
            <a:r>
              <a:rPr lang="uk"/>
              <a:t>Designs connections between systems.</a:t>
            </a:r>
            <a:endParaRPr/>
          </a:p>
          <a:p>
            <a:pPr indent="-277494" lvl="1" marL="914400" rtl="0" algn="l">
              <a:spcBef>
                <a:spcPts val="0"/>
              </a:spcBef>
              <a:spcAft>
                <a:spcPts val="0"/>
              </a:spcAft>
              <a:buSzPct val="100000"/>
              <a:buChar char="-"/>
            </a:pPr>
            <a:r>
              <a:rPr lang="uk"/>
              <a:t>Codes independently only solution prototypes.</a:t>
            </a:r>
            <a:endParaRPr/>
          </a:p>
          <a:p>
            <a:pPr indent="-277494" lvl="1" marL="914400" rtl="0" algn="l">
              <a:spcBef>
                <a:spcPts val="0"/>
              </a:spcBef>
              <a:spcAft>
                <a:spcPts val="0"/>
              </a:spcAft>
              <a:buSzPct val="100000"/>
              <a:buChar char="-"/>
            </a:pPr>
            <a:r>
              <a:rPr lang="uk"/>
              <a:t>Acts as a universal soldier of business and technology.</a:t>
            </a:r>
            <a:endParaRPr/>
          </a:p>
          <a:p>
            <a:pPr indent="-291465" lvl="0" marL="457200" rtl="0" algn="l">
              <a:spcBef>
                <a:spcPts val="0"/>
              </a:spcBef>
              <a:spcAft>
                <a:spcPts val="0"/>
              </a:spcAft>
              <a:buSzPct val="100000"/>
              <a:buChar char="-"/>
            </a:pPr>
            <a:r>
              <a:rPr lang="uk"/>
              <a:t>System</a:t>
            </a:r>
            <a:endParaRPr/>
          </a:p>
          <a:p>
            <a:pPr indent="-277494" lvl="1" marL="914400" rtl="0" algn="l">
              <a:spcBef>
                <a:spcPts val="0"/>
              </a:spcBef>
              <a:spcAft>
                <a:spcPts val="0"/>
              </a:spcAft>
              <a:buSzPct val="100000"/>
              <a:buChar char="-"/>
            </a:pPr>
            <a:r>
              <a:rPr lang="uk"/>
              <a:t>Affects one system and builds connections within it.</a:t>
            </a:r>
            <a:endParaRPr/>
          </a:p>
          <a:p>
            <a:pPr indent="-277494" lvl="1" marL="914400" rtl="0" algn="l">
              <a:spcBef>
                <a:spcPts val="0"/>
              </a:spcBef>
              <a:spcAft>
                <a:spcPts val="0"/>
              </a:spcAft>
              <a:buSzPct val="100000"/>
              <a:buChar char="-"/>
            </a:pPr>
            <a:r>
              <a:rPr lang="uk"/>
              <a:t>Focuses on the technical component of the development.</a:t>
            </a:r>
            <a:endParaRPr/>
          </a:p>
          <a:p>
            <a:pPr indent="-277494" lvl="1" marL="914400" rtl="0" algn="l">
              <a:spcBef>
                <a:spcPts val="0"/>
              </a:spcBef>
              <a:spcAft>
                <a:spcPts val="0"/>
              </a:spcAft>
              <a:buSzPct val="100000"/>
              <a:buChar char="-"/>
            </a:pPr>
            <a:r>
              <a:rPr lang="uk"/>
              <a:t>Helps the project manager to make management decisions.</a:t>
            </a:r>
            <a:endParaRPr/>
          </a:p>
          <a:p>
            <a:pPr indent="-277494" lvl="1" marL="914400" rtl="0" algn="l">
              <a:spcBef>
                <a:spcPts val="0"/>
              </a:spcBef>
              <a:spcAft>
                <a:spcPts val="0"/>
              </a:spcAft>
              <a:buSzPct val="100000"/>
              <a:buChar char="-"/>
            </a:pPr>
            <a:r>
              <a:rPr lang="uk"/>
              <a:t>Has a deep knowledge of the technologies.</a:t>
            </a:r>
            <a:endParaRPr/>
          </a:p>
          <a:p>
            <a:pPr indent="-291465" lvl="0" marL="457200" rtl="0" algn="l">
              <a:spcBef>
                <a:spcPts val="0"/>
              </a:spcBef>
              <a:spcAft>
                <a:spcPts val="0"/>
              </a:spcAft>
              <a:buSzPct val="100000"/>
              <a:buChar char="-"/>
            </a:pPr>
            <a:r>
              <a:rPr lang="uk"/>
              <a:t>Domain</a:t>
            </a:r>
            <a:endParaRPr/>
          </a:p>
          <a:p>
            <a:pPr indent="-277494" lvl="1" marL="914400" rtl="0" algn="l">
              <a:spcBef>
                <a:spcPts val="0"/>
              </a:spcBef>
              <a:spcAft>
                <a:spcPts val="0"/>
              </a:spcAft>
              <a:buSzPct val="93333"/>
              <a:buChar char="-"/>
            </a:pPr>
            <a:r>
              <a:rPr lang="uk" sz="1500">
                <a:solidFill>
                  <a:srgbClr val="242424"/>
                </a:solidFill>
                <a:highlight>
                  <a:srgbClr val="FFFFFF"/>
                </a:highlight>
                <a:latin typeface="Georgia"/>
                <a:ea typeface="Georgia"/>
                <a:cs typeface="Georgia"/>
                <a:sym typeface="Georgia"/>
              </a:rPr>
              <a:t>Domain Architects are specialists with in-depth knowledge within a particular domain, a set of skills required for a ‘niche’ area of knowledge:Domain Architects use hands-on approaches to provide technical leadership within the project lifecycle. Usually, they are named in accordance to the technology they are qualified in, such us: ‘Software’, ‘Security’, ‘Front-end’, ‘Cloud’, ‘Infrastructure’, etc. They are responsible for design patterns, standards, and strategies within the domain.</a:t>
            </a:r>
            <a:endParaRPr sz="1500">
              <a:solidFill>
                <a:srgbClr val="242424"/>
              </a:solidFill>
              <a:highlight>
                <a:srgbClr val="FFFFFF"/>
              </a:highlight>
              <a:latin typeface="Georgia"/>
              <a:ea typeface="Georgia"/>
              <a:cs typeface="Georgia"/>
              <a:sym typeface="Georgia"/>
            </a:endParaRPr>
          </a:p>
          <a:p>
            <a:pPr indent="0" lvl="0" marL="0" rtl="0" algn="l">
              <a:spcBef>
                <a:spcPts val="1200"/>
              </a:spcBef>
              <a:spcAft>
                <a:spcPts val="1200"/>
              </a:spcAft>
              <a:buNone/>
            </a:pPr>
            <a:r>
              <a:rPr lang="uk" sz="1500" u="sng">
                <a:solidFill>
                  <a:schemeClr val="hlink"/>
                </a:solidFill>
                <a:highlight>
                  <a:srgbClr val="FFFFFF"/>
                </a:highlight>
                <a:latin typeface="Georgia"/>
                <a:ea typeface="Georgia"/>
                <a:cs typeface="Georgia"/>
                <a:sym typeface="Georgia"/>
                <a:hlinkClick r:id="rId5"/>
              </a:rPr>
              <a:t>Image ref</a:t>
            </a:r>
            <a:endParaRPr sz="1500">
              <a:solidFill>
                <a:srgbClr val="242424"/>
              </a:solidFill>
              <a:highlight>
                <a:srgbClr val="FFFFFF"/>
              </a:highlight>
              <a:latin typeface="Georgia"/>
              <a:ea typeface="Georgia"/>
              <a:cs typeface="Georgia"/>
              <a:sym typeface="Georgia"/>
            </a:endParaRPr>
          </a:p>
        </p:txBody>
      </p:sp>
      <p:pic>
        <p:nvPicPr>
          <p:cNvPr id="160" name="Google Shape;160;p32"/>
          <p:cNvPicPr preferRelativeResize="0"/>
          <p:nvPr/>
        </p:nvPicPr>
        <p:blipFill>
          <a:blip r:embed="rId6">
            <a:alphaModFix/>
          </a:blip>
          <a:stretch>
            <a:fillRect/>
          </a:stretch>
        </p:blipFill>
        <p:spPr>
          <a:xfrm>
            <a:off x="5132500" y="314300"/>
            <a:ext cx="4011500" cy="26830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Engineering Levels - Others</a:t>
            </a:r>
            <a:endParaRPr/>
          </a:p>
        </p:txBody>
      </p:sp>
      <p:sp>
        <p:nvSpPr>
          <p:cNvPr id="166" name="Google Shape;166;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uk"/>
              <a:t>Staff engineer</a:t>
            </a:r>
            <a:endParaRPr/>
          </a:p>
          <a:p>
            <a:pPr indent="-310832" lvl="1" marL="914400" rtl="0" algn="l">
              <a:spcBef>
                <a:spcPts val="0"/>
              </a:spcBef>
              <a:spcAft>
                <a:spcPts val="0"/>
              </a:spcAft>
              <a:buSzPct val="100000"/>
              <a:buChar char="-"/>
            </a:pPr>
            <a:r>
              <a:rPr lang="uk"/>
              <a:t>A staff engineer shows communication skills, self-direction and leadership qualities. They’re often assigned large projects and may lead a team of software engineers. They set expectations for each project and make sure everyone is doing their part. If needed, they can provide guidance and assistance to struggling team members to ensure that goals are met.Staff engineers can delegate to their team members. They know their strengths and limits and how best to use each team member’s unique experience and skills to deliver results. You may assign the development and rollout of an entire product to a staff engineer. </a:t>
            </a:r>
            <a:endParaRPr/>
          </a:p>
          <a:p>
            <a:pPr indent="-334327" lvl="0" marL="457200" rtl="0" algn="l">
              <a:spcBef>
                <a:spcPts val="0"/>
              </a:spcBef>
              <a:spcAft>
                <a:spcPts val="0"/>
              </a:spcAft>
              <a:buSzPct val="100000"/>
              <a:buChar char="-"/>
            </a:pPr>
            <a:r>
              <a:rPr lang="uk"/>
              <a:t>Principal engineer</a:t>
            </a:r>
            <a:endParaRPr/>
          </a:p>
          <a:p>
            <a:pPr indent="-334327" lvl="0" marL="457200" rtl="0" algn="l">
              <a:spcBef>
                <a:spcPts val="0"/>
              </a:spcBef>
              <a:spcAft>
                <a:spcPts val="0"/>
              </a:spcAft>
              <a:buSzPct val="100000"/>
              <a:buChar char="-"/>
            </a:pPr>
            <a:r>
              <a:rPr lang="uk"/>
              <a:t>Director of engineering</a:t>
            </a:r>
            <a:endParaRPr/>
          </a:p>
          <a:p>
            <a:pPr indent="-334327" lvl="0" marL="457200" rtl="0" algn="l">
              <a:spcBef>
                <a:spcPts val="0"/>
              </a:spcBef>
              <a:spcAft>
                <a:spcPts val="0"/>
              </a:spcAft>
              <a:buSzPct val="100000"/>
              <a:buChar char="-"/>
            </a:pPr>
            <a:r>
              <a:rPr lang="uk"/>
              <a:t>Engineering manager</a:t>
            </a:r>
            <a:endParaRPr/>
          </a:p>
          <a:p>
            <a:pPr indent="-334327" lvl="0" marL="457200" rtl="0" algn="l">
              <a:spcBef>
                <a:spcPts val="0"/>
              </a:spcBef>
              <a:spcAft>
                <a:spcPts val="0"/>
              </a:spcAft>
              <a:buSzPct val="100000"/>
              <a:buChar char="-"/>
            </a:pPr>
            <a:r>
              <a:rPr lang="uk"/>
              <a:t>VP of engineering</a:t>
            </a:r>
            <a:endParaRPr/>
          </a:p>
          <a:p>
            <a:pPr indent="-334327" lvl="0" marL="457200" rtl="0" algn="l">
              <a:spcBef>
                <a:spcPts val="0"/>
              </a:spcBef>
              <a:spcAft>
                <a:spcPts val="0"/>
              </a:spcAft>
              <a:buSzPct val="100000"/>
              <a:buChar char="-"/>
            </a:pPr>
            <a:r>
              <a:rPr lang="uk"/>
              <a:t>CTO (and others)</a:t>
            </a:r>
            <a:endParaRPr/>
          </a:p>
          <a:p>
            <a:pPr indent="0" lvl="0" marL="0" rtl="0" algn="l">
              <a:spcBef>
                <a:spcPts val="1200"/>
              </a:spcBef>
              <a:spcAft>
                <a:spcPts val="1200"/>
              </a:spcAft>
              <a:buNone/>
            </a:pPr>
            <a:r>
              <a:rPr lang="uk" u="sng">
                <a:solidFill>
                  <a:schemeClr val="hlink"/>
                </a:solidFill>
                <a:hlinkClick r:id="rId3"/>
              </a:rPr>
              <a:t>Link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Engineer vs Developer</a:t>
            </a:r>
            <a:endParaRPr/>
          </a:p>
        </p:txBody>
      </p:sp>
      <p:sp>
        <p:nvSpPr>
          <p:cNvPr id="172" name="Google Shape;172;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lnSpc>
                <a:spcPct val="160000"/>
              </a:lnSpc>
              <a:spcBef>
                <a:spcPts val="1400"/>
              </a:spcBef>
              <a:spcAft>
                <a:spcPts val="0"/>
              </a:spcAft>
              <a:buClr>
                <a:schemeClr val="dk1"/>
              </a:buClr>
              <a:buSzPct val="66666"/>
              <a:buFont typeface="Arial"/>
              <a:buNone/>
            </a:pPr>
            <a:r>
              <a:rPr b="1" lang="uk" sz="1650">
                <a:solidFill>
                  <a:schemeClr val="dk1"/>
                </a:solidFill>
                <a:latin typeface="Roboto"/>
                <a:ea typeface="Roboto"/>
                <a:cs typeface="Roboto"/>
                <a:sym typeface="Roboto"/>
              </a:rPr>
              <a:t>Software Engineer</a:t>
            </a:r>
            <a:endParaRPr b="1" sz="1650">
              <a:solidFill>
                <a:schemeClr val="dk1"/>
              </a:solidFill>
              <a:latin typeface="Roboto"/>
              <a:ea typeface="Roboto"/>
              <a:cs typeface="Roboto"/>
              <a:sym typeface="Roboto"/>
            </a:endParaRPr>
          </a:p>
          <a:p>
            <a:pPr indent="-287655" lvl="0" marL="457200" rtl="0" algn="l">
              <a:spcBef>
                <a:spcPts val="40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Broad Scope: Software Engineers typically apply engineering principles and systematic approaches to the development, maintenance, and evaluation of software. This can involve not only coding but also the preparation of requirements, system design, testing, and integration.</a:t>
            </a:r>
            <a:endParaRPr sz="1200">
              <a:solidFill>
                <a:srgbClr val="374151"/>
              </a:solidFill>
              <a:latin typeface="Roboto"/>
              <a:ea typeface="Roboto"/>
              <a:cs typeface="Roboto"/>
              <a:sym typeface="Roboto"/>
            </a:endParaRPr>
          </a:p>
          <a:p>
            <a:pPr indent="-287655"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Problem-Solving Approach: They often tackle more abstract problems that require understanding the application of software within the larger system. This includes considering scalability, performance, cost, and other operational concerns.</a:t>
            </a:r>
            <a:endParaRPr sz="1200">
              <a:solidFill>
                <a:srgbClr val="374151"/>
              </a:solidFill>
              <a:latin typeface="Roboto"/>
              <a:ea typeface="Roboto"/>
              <a:cs typeface="Roboto"/>
              <a:sym typeface="Roboto"/>
            </a:endParaRPr>
          </a:p>
          <a:p>
            <a:pPr indent="-287655"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Principles and Methods: The role might emphasize applying engineering principles across the software lifecycle, including software architecture, algorithms, data structures, and engineering concepts such as reliability and testing methodologies.</a:t>
            </a:r>
            <a:endParaRPr sz="1200">
              <a:solidFill>
                <a:srgbClr val="374151"/>
              </a:solidFill>
              <a:latin typeface="Roboto"/>
              <a:ea typeface="Roboto"/>
              <a:cs typeface="Roboto"/>
              <a:sym typeface="Roboto"/>
            </a:endParaRPr>
          </a:p>
          <a:p>
            <a:pPr indent="-287655"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Collaboration and Communication: Software Engineers frequently work in larger teams and may need to interact closely with other engineers, stakeholders, and departments to ensure the software integrates well within broader systems.</a:t>
            </a:r>
            <a:endParaRPr sz="1200">
              <a:solidFill>
                <a:srgbClr val="374151"/>
              </a:solidFill>
              <a:latin typeface="Roboto"/>
              <a:ea typeface="Roboto"/>
              <a:cs typeface="Roboto"/>
              <a:sym typeface="Roboto"/>
            </a:endParaRPr>
          </a:p>
          <a:p>
            <a:pPr indent="0" lvl="0" marL="0" rtl="0" algn="l">
              <a:lnSpc>
                <a:spcPct val="160000"/>
              </a:lnSpc>
              <a:spcBef>
                <a:spcPts val="1500"/>
              </a:spcBef>
              <a:spcAft>
                <a:spcPts val="0"/>
              </a:spcAft>
              <a:buClr>
                <a:schemeClr val="dk1"/>
              </a:buClr>
              <a:buSzPct val="66666"/>
              <a:buFont typeface="Arial"/>
              <a:buNone/>
            </a:pPr>
            <a:r>
              <a:rPr b="1" lang="uk" sz="1650">
                <a:solidFill>
                  <a:schemeClr val="dk1"/>
                </a:solidFill>
                <a:latin typeface="Roboto"/>
                <a:ea typeface="Roboto"/>
                <a:cs typeface="Roboto"/>
                <a:sym typeface="Roboto"/>
              </a:rPr>
              <a:t>Software Developer</a:t>
            </a:r>
            <a:endParaRPr b="1" sz="1650">
              <a:solidFill>
                <a:schemeClr val="dk1"/>
              </a:solidFill>
              <a:latin typeface="Roboto"/>
              <a:ea typeface="Roboto"/>
              <a:cs typeface="Roboto"/>
              <a:sym typeface="Roboto"/>
            </a:endParaRPr>
          </a:p>
          <a:p>
            <a:pPr indent="-287655" lvl="0" marL="457200" rtl="0" algn="l">
              <a:spcBef>
                <a:spcPts val="40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Focused Scope: Software Developers are primarily focused on the development phase of the software lifecycle. They write, debug, and execute the source code of a software application.</a:t>
            </a:r>
            <a:endParaRPr sz="1200">
              <a:solidFill>
                <a:srgbClr val="374151"/>
              </a:solidFill>
              <a:latin typeface="Roboto"/>
              <a:ea typeface="Roboto"/>
              <a:cs typeface="Roboto"/>
              <a:sym typeface="Roboto"/>
            </a:endParaRPr>
          </a:p>
          <a:p>
            <a:pPr indent="-287655"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Task-Oriented Approach: This role is often more directly involved in the hands-on creation of software, focusing on coding, troubleshooting, and immediate software features rather than the overarching system.</a:t>
            </a:r>
            <a:endParaRPr sz="1200">
              <a:solidFill>
                <a:srgbClr val="374151"/>
              </a:solidFill>
              <a:latin typeface="Roboto"/>
              <a:ea typeface="Roboto"/>
              <a:cs typeface="Roboto"/>
              <a:sym typeface="Roboto"/>
            </a:endParaRPr>
          </a:p>
          <a:p>
            <a:pPr indent="-287655"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Creativity and Implementation: While they also apply programming principles, there might be a stronger emphasis on coding proficiency, creativity in solving programming tasks, and the ability to quickly learn new technologies or programming languages.</a:t>
            </a:r>
            <a:endParaRPr sz="1200">
              <a:solidFill>
                <a:srgbClr val="374151"/>
              </a:solidFill>
              <a:latin typeface="Roboto"/>
              <a:ea typeface="Roboto"/>
              <a:cs typeface="Roboto"/>
              <a:sym typeface="Roboto"/>
            </a:endParaRPr>
          </a:p>
          <a:p>
            <a:pPr indent="-287655" lvl="0" marL="457200" rtl="0" algn="l">
              <a:spcBef>
                <a:spcPts val="0"/>
              </a:spcBef>
              <a:spcAft>
                <a:spcPts val="0"/>
              </a:spcAft>
              <a:buClr>
                <a:srgbClr val="374151"/>
              </a:buClr>
              <a:buSzPct val="100000"/>
              <a:buFont typeface="Roboto"/>
              <a:buChar char="●"/>
            </a:pPr>
            <a:r>
              <a:rPr lang="uk" sz="1200">
                <a:solidFill>
                  <a:srgbClr val="374151"/>
                </a:solidFill>
                <a:latin typeface="Roboto"/>
                <a:ea typeface="Roboto"/>
                <a:cs typeface="Roboto"/>
                <a:sym typeface="Roboto"/>
              </a:rPr>
              <a:t>Autonomy and Responsibility: Software Developers might work more independently or in smaller teams, taking responsibility for specific components or projects within a larger software application.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5"/>
          <p:cNvSpPr txBox="1"/>
          <p:nvPr>
            <p:ph idx="1" type="body"/>
          </p:nvPr>
        </p:nvSpPr>
        <p:spPr>
          <a:xfrm>
            <a:off x="311700" y="224200"/>
            <a:ext cx="8520600" cy="4344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uk"/>
              <a:t>На практиці - не все так просто. Це контекстний термін, залежить від компанії, HR термінології, і безпосередньо </a:t>
            </a:r>
            <a:r>
              <a:rPr lang="uk"/>
              <a:t>обов'язків</a:t>
            </a:r>
            <a:r>
              <a:rPr lang="uk"/>
              <a:t>. </a:t>
            </a:r>
            <a:endParaRPr/>
          </a:p>
          <a:p>
            <a:pPr indent="0" lvl="0" marL="0" rtl="0" algn="l">
              <a:spcBef>
                <a:spcPts val="1200"/>
              </a:spcBef>
              <a:spcAft>
                <a:spcPts val="0"/>
              </a:spcAft>
              <a:buNone/>
            </a:pPr>
            <a:r>
              <a:rPr lang="uk"/>
              <a:t>Корисні посилання:</a:t>
            </a:r>
            <a:endParaRPr/>
          </a:p>
          <a:p>
            <a:pPr indent="-342900" lvl="0" marL="457200" rtl="0" algn="l">
              <a:spcBef>
                <a:spcPts val="1200"/>
              </a:spcBef>
              <a:spcAft>
                <a:spcPts val="0"/>
              </a:spcAft>
              <a:buSzPts val="1800"/>
              <a:buAutoNum type="arabicPeriod"/>
            </a:pPr>
            <a:r>
              <a:rPr lang="uk" u="sng">
                <a:solidFill>
                  <a:schemeClr val="hlink"/>
                </a:solidFill>
                <a:hlinkClick r:id="rId3"/>
              </a:rPr>
              <a:t>https://www.hillelwayne.com/post/are-we-really-engineers/</a:t>
            </a:r>
            <a:r>
              <a:rPr lang="uk"/>
              <a:t> </a:t>
            </a:r>
            <a:endParaRPr/>
          </a:p>
          <a:p>
            <a:pPr indent="-342900" lvl="0" marL="457200" rtl="0" algn="l">
              <a:spcBef>
                <a:spcPts val="0"/>
              </a:spcBef>
              <a:spcAft>
                <a:spcPts val="0"/>
              </a:spcAft>
              <a:buSzPts val="1800"/>
              <a:buAutoNum type="arabicPeriod"/>
            </a:pPr>
            <a:r>
              <a:rPr lang="uk" u="sng">
                <a:solidFill>
                  <a:schemeClr val="hlink"/>
                </a:solidFill>
                <a:hlinkClick r:id="rId4"/>
              </a:rPr>
              <a:t>https://www.youtube.com/watch?v=RhdlBHHimeM</a:t>
            </a:r>
            <a:endParaRPr/>
          </a:p>
          <a:p>
            <a:pPr indent="-317500" lvl="1" marL="914400" rtl="0" algn="l">
              <a:spcBef>
                <a:spcPts val="0"/>
              </a:spcBef>
              <a:spcAft>
                <a:spcPts val="0"/>
              </a:spcAft>
              <a:buSzPts val="1400"/>
              <a:buAutoNum type="alphaLcPeriod"/>
            </a:pPr>
            <a:r>
              <a:rPr lang="uk"/>
              <a:t>Intro</a:t>
            </a:r>
            <a:endParaRPr/>
          </a:p>
          <a:p>
            <a:pPr indent="-317500" lvl="1" marL="914400" rtl="0" algn="l">
              <a:spcBef>
                <a:spcPts val="0"/>
              </a:spcBef>
              <a:spcAft>
                <a:spcPts val="0"/>
              </a:spcAft>
              <a:buSzPts val="1400"/>
              <a:buAutoNum type="alphaLcPeriod"/>
            </a:pPr>
            <a:r>
              <a:rPr lang="uk"/>
              <a:t>Where did it start</a:t>
            </a:r>
            <a:endParaRPr/>
          </a:p>
          <a:p>
            <a:pPr indent="-317500" lvl="1" marL="914400" rtl="0" algn="l">
              <a:spcBef>
                <a:spcPts val="0"/>
              </a:spcBef>
              <a:spcAft>
                <a:spcPts val="0"/>
              </a:spcAft>
              <a:buSzPts val="1400"/>
              <a:buAutoNum type="alphaLcPeriod"/>
            </a:pPr>
            <a:r>
              <a:rPr lang="uk"/>
              <a:t>Academic software engineering</a:t>
            </a:r>
            <a:endParaRPr/>
          </a:p>
          <a:p>
            <a:pPr indent="-317500" lvl="1" marL="914400" rtl="0" algn="l">
              <a:spcBef>
                <a:spcPts val="0"/>
              </a:spcBef>
              <a:spcAft>
                <a:spcPts val="0"/>
              </a:spcAft>
              <a:buSzPts val="1400"/>
              <a:buAutoNum type="alphaLcPeriod"/>
            </a:pPr>
            <a:r>
              <a:rPr lang="uk"/>
              <a:t>Software development vs Engineering </a:t>
            </a:r>
            <a:endParaRPr/>
          </a:p>
          <a:p>
            <a:pPr indent="-317500" lvl="1" marL="914400" rtl="0" algn="l">
              <a:spcBef>
                <a:spcPts val="0"/>
              </a:spcBef>
              <a:spcAft>
                <a:spcPts val="0"/>
              </a:spcAft>
              <a:buSzPts val="1400"/>
              <a:buAutoNum type="alphaLcPeriod"/>
            </a:pPr>
            <a:r>
              <a:rPr lang="uk"/>
              <a:t>Rational design process (15m)</a:t>
            </a:r>
            <a:endParaRPr/>
          </a:p>
          <a:p>
            <a:pPr indent="-317500" lvl="1" marL="914400" rtl="0" algn="l">
              <a:spcBef>
                <a:spcPts val="0"/>
              </a:spcBef>
              <a:spcAft>
                <a:spcPts val="0"/>
              </a:spcAft>
              <a:buSzPts val="1400"/>
              <a:buAutoNum type="alphaLcPeriod"/>
            </a:pPr>
            <a:r>
              <a:rPr lang="uk"/>
              <a:t>What’s real engineering (2m)</a:t>
            </a:r>
            <a:endParaRPr/>
          </a:p>
          <a:p>
            <a:pPr indent="-317500" lvl="1" marL="914400" rtl="0" algn="l">
              <a:spcBef>
                <a:spcPts val="0"/>
              </a:spcBef>
              <a:spcAft>
                <a:spcPts val="0"/>
              </a:spcAft>
              <a:buSzPts val="1400"/>
              <a:buAutoNum type="alphaLcPeriod"/>
            </a:pPr>
            <a:r>
              <a:rPr lang="uk"/>
              <a:t>Structural engineering analogy (1m)</a:t>
            </a:r>
            <a:endParaRPr/>
          </a:p>
          <a:p>
            <a:pPr indent="-317500" lvl="1" marL="914400" rtl="0" algn="l">
              <a:spcBef>
                <a:spcPts val="0"/>
              </a:spcBef>
              <a:spcAft>
                <a:spcPts val="0"/>
              </a:spcAft>
              <a:buSzPts val="1400"/>
              <a:buAutoNum type="alphaLcPeriod"/>
            </a:pPr>
            <a:r>
              <a:rPr lang="uk"/>
              <a:t>what are customer are paying for (1m)</a:t>
            </a:r>
            <a:endParaRPr/>
          </a:p>
          <a:p>
            <a:pPr indent="0" lvl="0" marL="0" rtl="0" algn="l">
              <a:spcBef>
                <a:spcPts val="120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Інженерний підхід</a:t>
            </a:r>
            <a:endParaRPr/>
          </a:p>
          <a:p>
            <a:pPr indent="0" lvl="0" marL="0" rtl="0" algn="l">
              <a:spcBef>
                <a:spcPts val="0"/>
              </a:spcBef>
              <a:spcAft>
                <a:spcPts val="0"/>
              </a:spcAft>
              <a:buNone/>
            </a:pPr>
            <a:r>
              <a:t/>
            </a:r>
            <a:endParaRPr/>
          </a:p>
        </p:txBody>
      </p:sp>
      <p:sp>
        <p:nvSpPr>
          <p:cNvPr id="183" name="Google Shape;183;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1700"/>
              </a:spcBef>
              <a:spcAft>
                <a:spcPts val="0"/>
              </a:spcAft>
              <a:buNone/>
            </a:pPr>
            <a:r>
              <a:rPr lang="uk" sz="1650">
                <a:solidFill>
                  <a:srgbClr val="575757"/>
                </a:solidFill>
                <a:highlight>
                  <a:srgbClr val="FFFFFF"/>
                </a:highlight>
              </a:rPr>
              <a:t>This definition of engineering method is consistent with the etymology of the word </a:t>
            </a:r>
            <a:r>
              <a:rPr i="1" lang="uk" sz="1650">
                <a:solidFill>
                  <a:srgbClr val="575757"/>
                </a:solidFill>
                <a:highlight>
                  <a:srgbClr val="FFFFFF"/>
                </a:highlight>
              </a:rPr>
              <a:t>engineer,</a:t>
            </a:r>
            <a:r>
              <a:rPr lang="uk" sz="1650">
                <a:solidFill>
                  <a:srgbClr val="575757"/>
                </a:solidFill>
                <a:highlight>
                  <a:srgbClr val="FFFFFF"/>
                </a:highlight>
              </a:rPr>
              <a:t> its formal definition in the dictionary, and common usage. According to one of England's most noted nineteenth-century engineers, Sir William Fairbairn, the term </a:t>
            </a:r>
            <a:r>
              <a:rPr i="1" lang="uk" sz="1650">
                <a:solidFill>
                  <a:srgbClr val="575757"/>
                </a:solidFill>
                <a:highlight>
                  <a:srgbClr val="FFFFFF"/>
                </a:highlight>
              </a:rPr>
              <a:t>engineer</a:t>
            </a:r>
            <a:r>
              <a:rPr lang="uk" sz="1650">
                <a:solidFill>
                  <a:srgbClr val="575757"/>
                </a:solidFill>
                <a:highlight>
                  <a:srgbClr val="FFFFFF"/>
                </a:highlight>
              </a:rPr>
              <a:t> comes from an old French word </a:t>
            </a:r>
            <a:r>
              <a:rPr i="1" lang="uk" sz="1650">
                <a:solidFill>
                  <a:srgbClr val="575757"/>
                </a:solidFill>
                <a:highlight>
                  <a:srgbClr val="FFFFFF"/>
                </a:highlight>
              </a:rPr>
              <a:t>s</a:t>
            </a:r>
            <a:r>
              <a:rPr lang="uk" sz="1650">
                <a:solidFill>
                  <a:srgbClr val="575757"/>
                </a:solidFill>
                <a:highlight>
                  <a:srgbClr val="FFFFFF"/>
                </a:highlight>
              </a:rPr>
              <a:t>'</a:t>
            </a:r>
            <a:r>
              <a:rPr i="1" lang="uk" sz="1650">
                <a:solidFill>
                  <a:srgbClr val="575757"/>
                </a:solidFill>
                <a:highlight>
                  <a:srgbClr val="FFFFFF"/>
                </a:highlight>
              </a:rPr>
              <a:t>ingenieur</a:t>
            </a:r>
            <a:r>
              <a:rPr lang="uk" sz="1650">
                <a:solidFill>
                  <a:srgbClr val="575757"/>
                </a:solidFill>
                <a:highlight>
                  <a:srgbClr val="FFFFFF"/>
                </a:highlight>
              </a:rPr>
              <a:t> meaning "anyone who sets his mental powers in action to discover or devise some means of succeeding in a difficult task." Contemporary dictionaries concur by authorizing the verb </a:t>
            </a:r>
            <a:r>
              <a:rPr i="1" lang="uk" sz="1650">
                <a:solidFill>
                  <a:srgbClr val="575757"/>
                </a:solidFill>
                <a:highlight>
                  <a:srgbClr val="FFFFFF"/>
                </a:highlight>
              </a:rPr>
              <a:t>to engineer</a:t>
            </a:r>
            <a:r>
              <a:rPr lang="uk" sz="1650">
                <a:solidFill>
                  <a:srgbClr val="575757"/>
                </a:solidFill>
                <a:highlight>
                  <a:srgbClr val="FFFFFF"/>
                </a:highlight>
              </a:rPr>
              <a:t> as "to contrive or plan usually with more or less subtle skill or craft" and by giving examples such as "to engineer a daring jailbreak." The word </a:t>
            </a:r>
            <a:r>
              <a:rPr i="1" lang="uk" sz="1650">
                <a:solidFill>
                  <a:srgbClr val="575757"/>
                </a:solidFill>
                <a:highlight>
                  <a:srgbClr val="FFFFFF"/>
                </a:highlight>
              </a:rPr>
              <a:t>engineer</a:t>
            </a:r>
            <a:r>
              <a:rPr lang="uk" sz="1650">
                <a:solidFill>
                  <a:srgbClr val="575757"/>
                </a:solidFill>
                <a:highlight>
                  <a:srgbClr val="FFFFFF"/>
                </a:highlight>
              </a:rPr>
              <a:t> is used daily in a similar fashion on radio, television, and in the newspaper.</a:t>
            </a:r>
            <a:endParaRPr sz="1650">
              <a:solidFill>
                <a:srgbClr val="575757"/>
              </a:solidFill>
              <a:highlight>
                <a:srgbClr val="FFFFFF"/>
              </a:highlight>
            </a:endParaRPr>
          </a:p>
          <a:p>
            <a:pPr indent="0" lvl="0" marL="0" rtl="0" algn="l">
              <a:spcBef>
                <a:spcPts val="1700"/>
              </a:spcBef>
              <a:spcAft>
                <a:spcPts val="1700"/>
              </a:spcAft>
              <a:buNone/>
            </a:pPr>
            <a:r>
              <a:rPr lang="uk" sz="1650">
                <a:solidFill>
                  <a:srgbClr val="575757"/>
                </a:solidFill>
                <a:highlight>
                  <a:srgbClr val="FFFFFF"/>
                </a:highlight>
              </a:rPr>
              <a:t>The engineer's word </a:t>
            </a:r>
            <a:r>
              <a:rPr i="1" lang="uk" sz="1650">
                <a:solidFill>
                  <a:srgbClr val="575757"/>
                </a:solidFill>
                <a:highlight>
                  <a:srgbClr val="FFFFFF"/>
                </a:highlight>
              </a:rPr>
              <a:t>best,</a:t>
            </a:r>
            <a:r>
              <a:rPr lang="uk" sz="1650">
                <a:solidFill>
                  <a:srgbClr val="575757"/>
                </a:solidFill>
                <a:highlight>
                  <a:srgbClr val="FFFFFF"/>
                </a:highlight>
              </a:rPr>
              <a:t> usually called the optimum, refers to the most desirable tradeoff of the design variables in a multi-variant space in which each criterion has been given its relative importance. This procedure differs from the ideal or best of Plato that is almost universally used in the Western tradition outside of engineering.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7"/>
          <p:cNvSpPr txBox="1"/>
          <p:nvPr>
            <p:ph idx="1" type="body"/>
          </p:nvPr>
        </p:nvSpPr>
        <p:spPr>
          <a:xfrm>
            <a:off x="311700" y="112100"/>
            <a:ext cx="4436400" cy="45720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uk" sz="1650">
                <a:solidFill>
                  <a:srgbClr val="575757"/>
                </a:solidFill>
                <a:highlight>
                  <a:srgbClr val="FFFFFF"/>
                </a:highlight>
              </a:rPr>
              <a:t>The </a:t>
            </a:r>
            <a:r>
              <a:rPr i="1" lang="uk" sz="1650">
                <a:solidFill>
                  <a:srgbClr val="575757"/>
                </a:solidFill>
                <a:highlight>
                  <a:srgbClr val="FFFFFF"/>
                </a:highlight>
              </a:rPr>
              <a:t>engineering method</a:t>
            </a:r>
            <a:r>
              <a:rPr lang="uk" sz="1650">
                <a:solidFill>
                  <a:srgbClr val="575757"/>
                </a:solidFill>
                <a:highlight>
                  <a:srgbClr val="FFFFFF"/>
                </a:highlight>
              </a:rPr>
              <a:t> is "the use of heuristics to cause the best change in a poorly understood situation within the available resources" (Koen 2003, p. 28). (</a:t>
            </a:r>
            <a:r>
              <a:rPr lang="uk" sz="1650" u="sng">
                <a:solidFill>
                  <a:schemeClr val="hlink"/>
                </a:solidFill>
                <a:highlight>
                  <a:srgbClr val="FFFFFF"/>
                </a:highlight>
                <a:hlinkClick r:id="rId3"/>
              </a:rPr>
              <a:t>source</a:t>
            </a:r>
            <a:r>
              <a:rPr lang="uk"/>
              <a:t>)</a:t>
            </a:r>
            <a:endParaRPr/>
          </a:p>
          <a:p>
            <a:pPr indent="0" lvl="0" marL="0" rtl="0" algn="l">
              <a:spcBef>
                <a:spcPts val="1200"/>
              </a:spcBef>
              <a:spcAft>
                <a:spcPts val="0"/>
              </a:spcAft>
              <a:buNone/>
            </a:pPr>
            <a:r>
              <a:rPr lang="uk" sz="1350">
                <a:solidFill>
                  <a:srgbClr val="111111"/>
                </a:solidFill>
                <a:highlight>
                  <a:srgbClr val="FFFFFF"/>
                </a:highlight>
              </a:rPr>
              <a:t>A heuristic is a mental shortcut commonly used to simplify problems and avoid cognitive overload. Heuristics are part of how the human brain evolved and is wired, allowing individuals to quickly reach reasonable conclusions or solutions to complex problems. These solutions may not be optimal ones but are often sufficient given limited timeframes and calculative capacity. (</a:t>
            </a:r>
            <a:r>
              <a:rPr lang="uk" sz="1350" u="sng">
                <a:solidFill>
                  <a:schemeClr val="hlink"/>
                </a:solidFill>
                <a:highlight>
                  <a:srgbClr val="FFFFFF"/>
                </a:highlight>
                <a:hlinkClick r:id="rId4"/>
              </a:rPr>
              <a:t>heuristics details</a:t>
            </a:r>
            <a:r>
              <a:rPr lang="uk"/>
              <a:t>)</a:t>
            </a:r>
            <a:endParaRPr/>
          </a:p>
          <a:p>
            <a:pPr indent="0" lvl="0" marL="0" rtl="0" algn="l">
              <a:spcBef>
                <a:spcPts val="1400"/>
              </a:spcBef>
              <a:spcAft>
                <a:spcPts val="0"/>
              </a:spcAft>
              <a:buClr>
                <a:schemeClr val="dk1"/>
              </a:buClr>
              <a:buSzPct val="84615"/>
              <a:buFont typeface="Arial"/>
              <a:buNone/>
            </a:pPr>
            <a:r>
              <a:rPr lang="uk" sz="1300">
                <a:solidFill>
                  <a:schemeClr val="accent2"/>
                </a:solidFill>
                <a:highlight>
                  <a:srgbClr val="FFFFFF"/>
                </a:highlight>
              </a:rPr>
              <a:t>Trial and Error</a:t>
            </a:r>
            <a:endParaRPr sz="1300">
              <a:solidFill>
                <a:schemeClr val="accent2"/>
              </a:solidFill>
              <a:highlight>
                <a:srgbClr val="FFFFFF"/>
              </a:highlight>
            </a:endParaRPr>
          </a:p>
          <a:p>
            <a:pPr indent="0" lvl="0" marL="0" rtl="0" algn="l">
              <a:spcBef>
                <a:spcPts val="1400"/>
              </a:spcBef>
              <a:spcAft>
                <a:spcPts val="0"/>
              </a:spcAft>
              <a:buClr>
                <a:schemeClr val="dk1"/>
              </a:buClr>
              <a:buSzPct val="91666"/>
              <a:buFont typeface="Arial"/>
              <a:buNone/>
            </a:pPr>
            <a:r>
              <a:rPr lang="uk" sz="1200">
                <a:solidFill>
                  <a:schemeClr val="accent2"/>
                </a:solidFill>
                <a:highlight>
                  <a:srgbClr val="FFFFFF"/>
                </a:highlight>
                <a:latin typeface="Merriweather"/>
                <a:ea typeface="Merriweather"/>
                <a:cs typeface="Merriweather"/>
                <a:sym typeface="Merriweather"/>
              </a:rPr>
              <a:t>Trial and error is another type of heuristic in which people use a number of different strategies to solve something until they find what works. Examples of this type of heuristic are evident in everyday life.</a:t>
            </a:r>
            <a:r>
              <a:rPr baseline="30000" lang="uk" sz="1500">
                <a:solidFill>
                  <a:srgbClr val="0000EE"/>
                </a:solidFill>
                <a:highlight>
                  <a:srgbClr val="FFFFFF"/>
                </a:highlight>
                <a:latin typeface="Merriweather"/>
                <a:ea typeface="Merriweather"/>
                <a:cs typeface="Merriweather"/>
                <a:sym typeface="Merriweather"/>
              </a:rPr>
              <a:t>7</a:t>
            </a:r>
            <a:endParaRPr baseline="30000" sz="1500">
              <a:solidFill>
                <a:srgbClr val="0000EE"/>
              </a:solidFill>
              <a:highlight>
                <a:srgbClr val="FFFFFF"/>
              </a:highlight>
              <a:latin typeface="Merriweather"/>
              <a:ea typeface="Merriweather"/>
              <a:cs typeface="Merriweather"/>
              <a:sym typeface="Merriweather"/>
            </a:endParaRPr>
          </a:p>
          <a:p>
            <a:pPr indent="0" lvl="0" marL="0" rtl="0" algn="l">
              <a:spcBef>
                <a:spcPts val="1400"/>
              </a:spcBef>
              <a:spcAft>
                <a:spcPts val="0"/>
              </a:spcAft>
              <a:buClr>
                <a:schemeClr val="dk1"/>
              </a:buClr>
              <a:buSzPct val="122222"/>
              <a:buFont typeface="Arial"/>
              <a:buNone/>
            </a:pPr>
            <a:r>
              <a:rPr lang="uk" sz="900">
                <a:solidFill>
                  <a:schemeClr val="accent2"/>
                </a:solidFill>
                <a:highlight>
                  <a:srgbClr val="FFFFFF"/>
                </a:highlight>
                <a:latin typeface="Merriweather"/>
                <a:ea typeface="Merriweather"/>
                <a:cs typeface="Merriweather"/>
                <a:sym typeface="Merriweather"/>
              </a:rPr>
              <a:t>Mohr H, Zwosta K, Markovic D, Bitzer S, Wolfensteller U, Ruge H. </a:t>
            </a:r>
            <a:r>
              <a:rPr lang="uk" sz="900" u="sng">
                <a:solidFill>
                  <a:srgbClr val="1A55AD"/>
                </a:solidFill>
                <a:highlight>
                  <a:srgbClr val="FFFFFF"/>
                </a:highlight>
                <a:latin typeface="Merriweather"/>
                <a:ea typeface="Merriweather"/>
                <a:cs typeface="Merriweather"/>
                <a:sym typeface="Merriweather"/>
                <a:hlinkClick r:id="rId5">
                  <a:extLst>
                    <a:ext uri="{A12FA001-AC4F-418D-AE19-62706E023703}">
                      <ahyp:hlinkClr val="tx"/>
                    </a:ext>
                  </a:extLst>
                </a:hlinkClick>
              </a:rPr>
              <a:t>Deterministic response strategies in a trial-and-error learning task</a:t>
            </a:r>
            <a:r>
              <a:rPr lang="uk" sz="900">
                <a:solidFill>
                  <a:schemeClr val="accent2"/>
                </a:solidFill>
                <a:highlight>
                  <a:srgbClr val="FFFFFF"/>
                </a:highlight>
                <a:latin typeface="Merriweather"/>
                <a:ea typeface="Merriweather"/>
                <a:cs typeface="Merriweather"/>
                <a:sym typeface="Merriweather"/>
              </a:rPr>
              <a:t>. Inman C, ed. </a:t>
            </a:r>
            <a:r>
              <a:rPr i="1" lang="uk" sz="900">
                <a:solidFill>
                  <a:schemeClr val="accent2"/>
                </a:solidFill>
                <a:highlight>
                  <a:srgbClr val="FFFFFF"/>
                </a:highlight>
                <a:latin typeface="Merriweather"/>
                <a:ea typeface="Merriweather"/>
                <a:cs typeface="Merriweather"/>
                <a:sym typeface="Merriweather"/>
              </a:rPr>
              <a:t>PLoS Comput Biol.</a:t>
            </a:r>
            <a:r>
              <a:rPr lang="uk" sz="900">
                <a:solidFill>
                  <a:schemeClr val="accent2"/>
                </a:solidFill>
                <a:highlight>
                  <a:srgbClr val="FFFFFF"/>
                </a:highlight>
                <a:latin typeface="Merriweather"/>
                <a:ea typeface="Merriweather"/>
                <a:cs typeface="Merriweather"/>
                <a:sym typeface="Merriweather"/>
              </a:rPr>
              <a:t> 2018;14(11):e1006621. doi:10.1371/journal.pcbi.1006621</a:t>
            </a:r>
            <a:endParaRPr sz="900">
              <a:solidFill>
                <a:schemeClr val="accent2"/>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lang="uk" sz="1100">
                <a:solidFill>
                  <a:schemeClr val="dk1"/>
                </a:solidFill>
              </a:rPr>
              <a:t> People use trial and error when they're playing video games, finding the fastest driving route to work, and learning to ride a bike (or learning any new skill).</a:t>
            </a:r>
            <a:endParaRPr/>
          </a:p>
        </p:txBody>
      </p:sp>
      <p:pic>
        <p:nvPicPr>
          <p:cNvPr id="189" name="Google Shape;189;p37"/>
          <p:cNvPicPr preferRelativeResize="0"/>
          <p:nvPr/>
        </p:nvPicPr>
        <p:blipFill>
          <a:blip r:embed="rId6">
            <a:alphaModFix/>
          </a:blip>
          <a:stretch>
            <a:fillRect/>
          </a:stretch>
        </p:blipFill>
        <p:spPr>
          <a:xfrm>
            <a:off x="4715475" y="1326150"/>
            <a:ext cx="4260374" cy="1891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Що таке якість? </a:t>
            </a:r>
            <a:endParaRPr/>
          </a:p>
        </p:txBody>
      </p:sp>
      <p:sp>
        <p:nvSpPr>
          <p:cNvPr id="195" name="Google Shape;195;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47500" lnSpcReduction="20000"/>
          </a:bodyPr>
          <a:lstStyle/>
          <a:p>
            <a:pPr indent="0" lvl="0" marL="457200" rtl="0" algn="l">
              <a:spcBef>
                <a:spcPts val="0"/>
              </a:spcBef>
              <a:spcAft>
                <a:spcPts val="0"/>
              </a:spcAft>
              <a:buClr>
                <a:schemeClr val="dk1"/>
              </a:buClr>
              <a:buSzPct val="61111"/>
              <a:buFont typeface="Arial"/>
              <a:buNone/>
            </a:pPr>
            <a:r>
              <a:rPr b="1" i="1" lang="uk"/>
              <a:t>Fitness for use/purpose:</a:t>
            </a:r>
            <a:r>
              <a:rPr lang="uk"/>
              <a:t> The component is said to possess good quality if it works well in the equipment for which it is meant. In other words, the product should be suitable for the intended use/purpose. Thus it is defined as fitness for purpose. For example, a gear utilized in a sugarcane juice extracting machine might not possess a good quality surface finish, tolerance, and accuracy as compared with the gear utilized in the top stock of a lathe. But still, it may be considered of good quality if it works satisfactorily in the juice extracting machine. Therefore, quality is defined as “the fitness for use/purpose” at the foremost economical level.</a:t>
            </a:r>
            <a:endParaRPr/>
          </a:p>
          <a:p>
            <a:pPr indent="0" lvl="0" marL="457200" rtl="0" algn="l">
              <a:spcBef>
                <a:spcPts val="1200"/>
              </a:spcBef>
              <a:spcAft>
                <a:spcPts val="0"/>
              </a:spcAft>
              <a:buClr>
                <a:schemeClr val="dk1"/>
              </a:buClr>
              <a:buSzPct val="61111"/>
              <a:buFont typeface="Arial"/>
              <a:buNone/>
            </a:pPr>
            <a:r>
              <a:rPr b="1" i="1" lang="uk"/>
              <a:t>Conformance to requirements</a:t>
            </a:r>
            <a:r>
              <a:rPr lang="uk"/>
              <a:t>: </a:t>
            </a:r>
            <a:r>
              <a:rPr lang="uk"/>
              <a:t>I</a:t>
            </a:r>
            <a:r>
              <a:rPr lang="uk"/>
              <a:t>t is the ability of the material/component to perform satisfactorily in the application for which it is intended by the user. Quality of a product, thus, means conformance to customer’s requirements. This is a Manufacturing-based definition.</a:t>
            </a:r>
            <a:endParaRPr/>
          </a:p>
          <a:p>
            <a:pPr indent="0" lvl="0" marL="457200" rtl="0" algn="l">
              <a:spcBef>
                <a:spcPts val="1200"/>
              </a:spcBef>
              <a:spcAft>
                <a:spcPts val="0"/>
              </a:spcAft>
              <a:buClr>
                <a:schemeClr val="dk1"/>
              </a:buClr>
              <a:buSzPct val="61111"/>
              <a:buFont typeface="Arial"/>
              <a:buNone/>
            </a:pPr>
            <a:r>
              <a:rPr b="1" i="1" lang="uk"/>
              <a:t>Grade</a:t>
            </a:r>
            <a:r>
              <a:rPr lang="uk"/>
              <a:t>: It is a distinguishing feature or grade of the product in appearance, performance, life, reliability, taste, and maintainability, etc. This is generally called quality characteristics.</a:t>
            </a:r>
            <a:endParaRPr/>
          </a:p>
          <a:p>
            <a:pPr indent="0" lvl="0" marL="457200" rtl="0" algn="l">
              <a:spcBef>
                <a:spcPts val="1200"/>
              </a:spcBef>
              <a:spcAft>
                <a:spcPts val="0"/>
              </a:spcAft>
              <a:buClr>
                <a:schemeClr val="dk1"/>
              </a:buClr>
              <a:buSzPct val="61111"/>
              <a:buFont typeface="Arial"/>
              <a:buNone/>
            </a:pPr>
            <a:r>
              <a:rPr b="1" i="1" lang="uk"/>
              <a:t>Degree of Excellence</a:t>
            </a:r>
            <a:r>
              <a:rPr lang="uk"/>
              <a:t>: It is a measure of a degree of excellence at a suitable price and control of variability at a suitable cost. this is often a Value-based definition.</a:t>
            </a:r>
            <a:endParaRPr/>
          </a:p>
          <a:p>
            <a:pPr indent="0" lvl="0" marL="457200" rtl="0" algn="l">
              <a:spcBef>
                <a:spcPts val="1200"/>
              </a:spcBef>
              <a:spcAft>
                <a:spcPts val="0"/>
              </a:spcAft>
              <a:buClr>
                <a:schemeClr val="dk1"/>
              </a:buClr>
              <a:buSzPct val="61111"/>
              <a:buFont typeface="Arial"/>
              <a:buNone/>
            </a:pPr>
            <a:r>
              <a:rPr b="1" i="1" lang="uk"/>
              <a:t>Degree of preference</a:t>
            </a:r>
            <a:r>
              <a:rPr lang="uk"/>
              <a:t>: It is the degree to which a particular product is preferred over competing products of similar grade, supported comparative test by customers, normally called as customer’s preference.</a:t>
            </a:r>
            <a:endParaRPr/>
          </a:p>
          <a:p>
            <a:pPr indent="0" lvl="0" marL="457200" rtl="0" algn="l">
              <a:spcBef>
                <a:spcPts val="1200"/>
              </a:spcBef>
              <a:spcAft>
                <a:spcPts val="0"/>
              </a:spcAft>
              <a:buClr>
                <a:schemeClr val="dk1"/>
              </a:buClr>
              <a:buSzPct val="61111"/>
              <a:buFont typeface="Arial"/>
              <a:buNone/>
            </a:pPr>
            <a:r>
              <a:rPr b="1" i="1" lang="uk"/>
              <a:t>Measure of the fulfillment of promises</a:t>
            </a:r>
            <a:r>
              <a:rPr lang="uk"/>
              <a:t>: The Quality of a product may be a measure of the fulfillment of the guarantees made to the purchasers/users.</a:t>
            </a:r>
            <a:endParaRPr/>
          </a:p>
          <a:p>
            <a:pPr indent="0" lvl="0" marL="457200" rtl="0" algn="l">
              <a:spcBef>
                <a:spcPts val="1200"/>
              </a:spcBef>
              <a:spcAft>
                <a:spcPts val="0"/>
              </a:spcAft>
              <a:buClr>
                <a:schemeClr val="dk1"/>
              </a:buClr>
              <a:buSzPct val="61111"/>
              <a:buFont typeface="Arial"/>
              <a:buNone/>
            </a:pPr>
            <a:r>
              <a:rPr b="1" i="1" lang="uk"/>
              <a:t>British Defence Industries Quality Assurance Panel </a:t>
            </a:r>
            <a:r>
              <a:rPr lang="uk"/>
              <a:t>: Quality is conformance to specifications.</a:t>
            </a:r>
            <a:endParaRPr/>
          </a:p>
          <a:p>
            <a:pPr indent="0" lvl="0" marL="457200" rtl="0" algn="l">
              <a:spcBef>
                <a:spcPts val="1200"/>
              </a:spcBef>
              <a:spcAft>
                <a:spcPts val="0"/>
              </a:spcAft>
              <a:buNone/>
            </a:pPr>
            <a:r>
              <a:rPr b="1" i="1" lang="uk"/>
              <a:t>Definition by ISO:</a:t>
            </a:r>
            <a:r>
              <a:rPr lang="uk"/>
              <a:t> </a:t>
            </a:r>
            <a:r>
              <a:rPr i="1" lang="uk"/>
              <a:t>The totality of features and characteristics of product or service that bear on its ability to satisfy stated or implied needs revolving around the customer.</a:t>
            </a:r>
            <a:endParaRPr i="1"/>
          </a:p>
          <a:p>
            <a:pPr indent="0" lvl="0" marL="457200" rtl="0" algn="l">
              <a:spcBef>
                <a:spcPts val="1200"/>
              </a:spcBef>
              <a:spcAft>
                <a:spcPts val="1200"/>
              </a:spcAft>
              <a:buNone/>
            </a:pPr>
            <a:r>
              <a:rPr i="1" lang="uk" u="sng">
                <a:solidFill>
                  <a:schemeClr val="hlink"/>
                </a:solidFill>
                <a:hlinkClick r:id="rId3"/>
              </a:rPr>
              <a:t>Link</a:t>
            </a:r>
            <a:endParaRPr i="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9"/>
          <p:cNvSpPr txBox="1"/>
          <p:nvPr>
            <p:ph idx="1" type="body"/>
          </p:nvPr>
        </p:nvSpPr>
        <p:spPr>
          <a:xfrm>
            <a:off x="5305450" y="136125"/>
            <a:ext cx="3686400" cy="481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Тобто ми можемо чітко прослідкувати технічну, і не технічну складові якості.</a:t>
            </a:r>
            <a:endParaRPr/>
          </a:p>
        </p:txBody>
      </p:sp>
      <p:pic>
        <p:nvPicPr>
          <p:cNvPr id="201" name="Google Shape;201;p39"/>
          <p:cNvPicPr preferRelativeResize="0"/>
          <p:nvPr/>
        </p:nvPicPr>
        <p:blipFill>
          <a:blip r:embed="rId3">
            <a:alphaModFix/>
          </a:blip>
          <a:stretch>
            <a:fillRect/>
          </a:stretch>
        </p:blipFill>
        <p:spPr>
          <a:xfrm>
            <a:off x="5" y="0"/>
            <a:ext cx="530544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Приклад</a:t>
            </a:r>
            <a:endParaRPr/>
          </a:p>
        </p:txBody>
      </p:sp>
      <p:pic>
        <p:nvPicPr>
          <p:cNvPr id="207" name="Google Shape;207;p40"/>
          <p:cNvPicPr preferRelativeResize="0"/>
          <p:nvPr/>
        </p:nvPicPr>
        <p:blipFill>
          <a:blip r:embed="rId3">
            <a:alphaModFix/>
          </a:blip>
          <a:stretch>
            <a:fillRect/>
          </a:stretch>
        </p:blipFill>
        <p:spPr>
          <a:xfrm>
            <a:off x="3897875" y="1017725"/>
            <a:ext cx="5044325" cy="3595300"/>
          </a:xfrm>
          <a:prstGeom prst="rect">
            <a:avLst/>
          </a:prstGeom>
          <a:noFill/>
          <a:ln>
            <a:noFill/>
          </a:ln>
        </p:spPr>
      </p:pic>
      <p:pic>
        <p:nvPicPr>
          <p:cNvPr id="208" name="Google Shape;208;p40"/>
          <p:cNvPicPr preferRelativeResize="0"/>
          <p:nvPr/>
        </p:nvPicPr>
        <p:blipFill>
          <a:blip r:embed="rId4">
            <a:alphaModFix/>
          </a:blip>
          <a:stretch>
            <a:fillRect/>
          </a:stretch>
        </p:blipFill>
        <p:spPr>
          <a:xfrm>
            <a:off x="1214825" y="1487350"/>
            <a:ext cx="1670550" cy="1670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1"/>
          <p:cNvSpPr txBox="1"/>
          <p:nvPr>
            <p:ph type="title"/>
          </p:nvPr>
        </p:nvSpPr>
        <p:spPr>
          <a:xfrm>
            <a:off x="1046100" y="1983700"/>
            <a:ext cx="7051800" cy="62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Q: Як розробник може забезпечувати якість?</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План лекції 1</a:t>
            </a:r>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AutoNum type="arabicPeriod"/>
            </a:pPr>
            <a:r>
              <a:rPr lang="uk"/>
              <a:t>Вступ. </a:t>
            </a:r>
            <a:r>
              <a:rPr lang="uk"/>
              <a:t>Огляд предмету.</a:t>
            </a:r>
            <a:endParaRPr/>
          </a:p>
          <a:p>
            <a:pPr indent="-342900" lvl="0" marL="457200" rtl="0" algn="l">
              <a:spcBef>
                <a:spcPts val="0"/>
              </a:spcBef>
              <a:spcAft>
                <a:spcPts val="0"/>
              </a:spcAft>
              <a:buSzPts val="1800"/>
              <a:buAutoNum type="arabicPeriod"/>
            </a:pPr>
            <a:r>
              <a:rPr lang="uk"/>
              <a:t>Важливі терміни.</a:t>
            </a:r>
            <a:endParaRPr/>
          </a:p>
          <a:p>
            <a:pPr indent="-317500" lvl="1" marL="914400" rtl="0" algn="l">
              <a:spcBef>
                <a:spcPts val="0"/>
              </a:spcBef>
              <a:spcAft>
                <a:spcPts val="0"/>
              </a:spcAft>
              <a:buSzPts val="1400"/>
              <a:buAutoNum type="alphaLcPeriod"/>
            </a:pPr>
            <a:r>
              <a:rPr lang="uk"/>
              <a:t>ІС vs ПЗ</a:t>
            </a:r>
            <a:endParaRPr/>
          </a:p>
          <a:p>
            <a:pPr indent="-342900" lvl="0" marL="457200" rtl="0" algn="l">
              <a:spcBef>
                <a:spcPts val="0"/>
              </a:spcBef>
              <a:spcAft>
                <a:spcPts val="0"/>
              </a:spcAft>
              <a:buSzPts val="1800"/>
              <a:buAutoNum type="arabicPeriod"/>
            </a:pPr>
            <a:r>
              <a:rPr lang="uk"/>
              <a:t>Визначення ролей, </a:t>
            </a:r>
            <a:r>
              <a:rPr lang="uk"/>
              <a:t>обов'язків</a:t>
            </a:r>
            <a:r>
              <a:rPr lang="uk"/>
              <a:t>. Інженер чи девелопер?</a:t>
            </a:r>
            <a:endParaRPr/>
          </a:p>
          <a:p>
            <a:pPr indent="-342900" lvl="0" marL="457200" rtl="0" algn="l">
              <a:spcBef>
                <a:spcPts val="0"/>
              </a:spcBef>
              <a:spcAft>
                <a:spcPts val="0"/>
              </a:spcAft>
              <a:buSzPts val="1800"/>
              <a:buAutoNum type="arabicPeriod"/>
            </a:pPr>
            <a:r>
              <a:rPr lang="uk"/>
              <a:t>Інженерний підхід. </a:t>
            </a:r>
            <a:endParaRPr/>
          </a:p>
          <a:p>
            <a:pPr indent="-342900" lvl="0" marL="457200" rtl="0" algn="l">
              <a:spcBef>
                <a:spcPts val="0"/>
              </a:spcBef>
              <a:spcAft>
                <a:spcPts val="0"/>
              </a:spcAft>
              <a:buSzPts val="1800"/>
              <a:buAutoNum type="arabicPeriod"/>
            </a:pPr>
            <a:r>
              <a:rPr lang="uk"/>
              <a:t>Що таке якість? </a:t>
            </a:r>
            <a:endParaRPr/>
          </a:p>
          <a:p>
            <a:pPr indent="-342900" lvl="0" marL="457200" rtl="0" algn="l">
              <a:spcBef>
                <a:spcPts val="0"/>
              </a:spcBef>
              <a:spcAft>
                <a:spcPts val="0"/>
              </a:spcAft>
              <a:buSzPts val="1800"/>
              <a:buAutoNum type="arabicPeriod"/>
            </a:pPr>
            <a:r>
              <a:rPr lang="uk"/>
              <a:t>Перспектива розробника на якісний код</a:t>
            </a:r>
            <a:endParaRPr/>
          </a:p>
          <a:p>
            <a:pPr indent="-342900" lvl="0" marL="457200" rtl="0" algn="l">
              <a:spcBef>
                <a:spcPts val="0"/>
              </a:spcBef>
              <a:spcAft>
                <a:spcPts val="0"/>
              </a:spcAft>
              <a:buSzPts val="1800"/>
              <a:buAutoNum type="arabicPeriod"/>
            </a:pPr>
            <a:r>
              <a:rPr lang="uk"/>
              <a:t>Code review.</a:t>
            </a:r>
            <a:endParaRPr/>
          </a:p>
          <a:p>
            <a:pPr indent="-342900" lvl="0" marL="457200" rtl="0" algn="l">
              <a:spcBef>
                <a:spcPts val="0"/>
              </a:spcBef>
              <a:spcAft>
                <a:spcPts val="0"/>
              </a:spcAft>
              <a:buSzPts val="1800"/>
              <a:buAutoNum type="arabicPeriod"/>
            </a:pPr>
            <a:r>
              <a:rPr lang="uk"/>
              <a:t>Design </a:t>
            </a:r>
            <a:r>
              <a:rPr lang="uk"/>
              <a:t>Principles. Clean code &amp; smelly code.</a:t>
            </a:r>
            <a:endParaRPr/>
          </a:p>
          <a:p>
            <a:pPr indent="-342900" lvl="0" marL="457200" rtl="0" algn="l">
              <a:spcBef>
                <a:spcPts val="0"/>
              </a:spcBef>
              <a:spcAft>
                <a:spcPts val="0"/>
              </a:spcAft>
              <a:buSzPts val="1800"/>
              <a:buAutoNum type="arabicPeriod"/>
            </a:pPr>
            <a:r>
              <a:rPr lang="uk"/>
              <a:t>Code metrics.</a:t>
            </a:r>
            <a:endParaRPr/>
          </a:p>
          <a:p>
            <a:pPr indent="-342900" lvl="0" marL="457200" rtl="0" algn="l">
              <a:spcBef>
                <a:spcPts val="0"/>
              </a:spcBef>
              <a:spcAft>
                <a:spcPts val="0"/>
              </a:spcAft>
              <a:buSzPts val="1800"/>
              <a:buAutoNum type="arabicPeriod"/>
            </a:pPr>
            <a:r>
              <a:rPr lang="uk"/>
              <a:t>Security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Перспектива розробника на “якість”</a:t>
            </a:r>
            <a:endParaRPr/>
          </a:p>
        </p:txBody>
      </p:sp>
      <p:sp>
        <p:nvSpPr>
          <p:cNvPr id="219" name="Google Shape;219;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t>Як ми вже зазначали раніше - якість термін дуже широкий, тим не менш кожна ланка з процесу розробки може вносити свій вклад в створення якісного результату. Як розробники - ми можемо зосередитись на створенні найвищої якості з можливих в нашому ареалі - програмному коді.</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uk"/>
              <a:t>Q: Що таке якісний код? Як код може бути якісним, або не якісним?</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3"/>
          <p:cNvSpPr txBox="1"/>
          <p:nvPr>
            <p:ph type="title"/>
          </p:nvPr>
        </p:nvSpPr>
        <p:spPr>
          <a:xfrm>
            <a:off x="2676300" y="1998450"/>
            <a:ext cx="3791400" cy="573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Лекція 2 - продовження</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4"/>
          <p:cNvSpPr txBox="1"/>
          <p:nvPr>
            <p:ph type="title"/>
          </p:nvPr>
        </p:nvSpPr>
        <p:spPr>
          <a:xfrm>
            <a:off x="3196500" y="1822500"/>
            <a:ext cx="2751000" cy="66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t>Code review.</a:t>
            </a:r>
            <a:endParaRPr/>
          </a:p>
        </p:txBody>
      </p:sp>
      <p:sp>
        <p:nvSpPr>
          <p:cNvPr id="230" name="Google Shape;230;p44"/>
          <p:cNvSpPr txBox="1"/>
          <p:nvPr>
            <p:ph idx="1" type="body"/>
          </p:nvPr>
        </p:nvSpPr>
        <p:spPr>
          <a:xfrm>
            <a:off x="3773400" y="2637725"/>
            <a:ext cx="1597200" cy="2352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uk"/>
              <a:t>Why</a:t>
            </a:r>
            <a:endParaRPr/>
          </a:p>
          <a:p>
            <a:pPr indent="-342900" lvl="0" marL="457200" rtl="0" algn="l">
              <a:spcBef>
                <a:spcPts val="0"/>
              </a:spcBef>
              <a:spcAft>
                <a:spcPts val="0"/>
              </a:spcAft>
              <a:buSzPts val="1800"/>
              <a:buAutoNum type="arabicPeriod"/>
            </a:pPr>
            <a:r>
              <a:rPr lang="uk"/>
              <a:t>How</a:t>
            </a:r>
            <a:endParaRPr/>
          </a:p>
          <a:p>
            <a:pPr indent="-342900" lvl="0" marL="457200" rtl="0" algn="l">
              <a:spcBef>
                <a:spcPts val="0"/>
              </a:spcBef>
              <a:spcAft>
                <a:spcPts val="0"/>
              </a:spcAft>
              <a:buSzPts val="1800"/>
              <a:buAutoNum type="arabicPeriod"/>
            </a:pPr>
            <a:r>
              <a:rPr lang="uk"/>
              <a:t>Pitfalls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Why</a:t>
            </a:r>
            <a:endParaRPr/>
          </a:p>
        </p:txBody>
      </p:sp>
      <p:sp>
        <p:nvSpPr>
          <p:cNvPr id="236" name="Google Shape;236;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uk"/>
              <a:t>Позитивні ефекти в команді від Code Review: </a:t>
            </a:r>
            <a:endParaRPr/>
          </a:p>
          <a:p>
            <a:pPr indent="-300037" lvl="0" marL="457200" rtl="0" algn="l">
              <a:spcBef>
                <a:spcPts val="1200"/>
              </a:spcBef>
              <a:spcAft>
                <a:spcPts val="0"/>
              </a:spcAft>
              <a:buSzPct val="100000"/>
              <a:buChar char="-"/>
            </a:pPr>
            <a:r>
              <a:rPr i="1" lang="uk"/>
              <a:t>знижує bus factor</a:t>
            </a:r>
            <a:r>
              <a:rPr lang="uk"/>
              <a:t>: більше людей у команді в курсі завдання, що виконується, у разі необхідності внесення змін до завдання як мінімум дві людини </a:t>
            </a:r>
            <a:r>
              <a:rPr lang="uk"/>
              <a:t>можуть</a:t>
            </a:r>
            <a:r>
              <a:rPr lang="uk"/>
              <a:t> це зробити. Завдання більше не зав'язане на одного розробника. </a:t>
            </a:r>
            <a:endParaRPr/>
          </a:p>
          <a:p>
            <a:pPr indent="-300037" lvl="0" marL="457200" rtl="0" algn="l">
              <a:spcBef>
                <a:spcPts val="0"/>
              </a:spcBef>
              <a:spcAft>
                <a:spcPts val="0"/>
              </a:spcAft>
              <a:buSzPct val="100000"/>
              <a:buChar char="-"/>
            </a:pPr>
            <a:r>
              <a:rPr i="1" lang="uk"/>
              <a:t>допомагає знайти і виявити баги та недоробки на найранішому етапі (з точки зору менеджменту): </a:t>
            </a:r>
            <a:r>
              <a:rPr lang="uk"/>
              <a:t>оскільки завдання відразу перевіряється як мінімум двома розробниками, це підвищує ймовірність знаходження втрачених кейсів, які без коду ревью могли б потрапити на бій. </a:t>
            </a:r>
            <a:endParaRPr/>
          </a:p>
          <a:p>
            <a:pPr indent="-300037" lvl="0" marL="457200" rtl="0" algn="l">
              <a:spcBef>
                <a:spcPts val="0"/>
              </a:spcBef>
              <a:spcAft>
                <a:spcPts val="0"/>
              </a:spcAft>
              <a:buSzPct val="100000"/>
              <a:buChar char="-"/>
            </a:pPr>
            <a:r>
              <a:rPr i="1" lang="uk"/>
              <a:t>підвищується читаність та якість коду</a:t>
            </a:r>
            <a:r>
              <a:rPr lang="uk"/>
              <a:t> і як наслідок – його підтримка в майбутньому: код зрозумілий не тільки одній людині, а </a:t>
            </a:r>
            <a:r>
              <a:rPr lang="uk"/>
              <a:t>декільком</a:t>
            </a:r>
            <a:r>
              <a:rPr lang="uk"/>
              <a:t> учасникам команди, це спрощує та прискорює розробку в майбутньому. </a:t>
            </a:r>
            <a:endParaRPr/>
          </a:p>
          <a:p>
            <a:pPr indent="-300037" lvl="0" marL="457200" rtl="0" algn="l">
              <a:spcBef>
                <a:spcPts val="0"/>
              </a:spcBef>
              <a:spcAft>
                <a:spcPts val="0"/>
              </a:spcAft>
              <a:buSzPct val="100000"/>
              <a:buChar char="-"/>
            </a:pPr>
            <a:r>
              <a:rPr lang="uk"/>
              <a:t>knowledge sharing: різні реалізації та підходи до вирішення завдань можуть запозичуватися учасниками команди один у одного під час код ревью </a:t>
            </a:r>
            <a:endParaRPr/>
          </a:p>
          <a:p>
            <a:pPr indent="-300037" lvl="0" marL="457200" rtl="0" algn="l">
              <a:spcBef>
                <a:spcPts val="0"/>
              </a:spcBef>
              <a:spcAft>
                <a:spcPts val="0"/>
              </a:spcAft>
              <a:buSzPct val="100000"/>
              <a:buChar char="-"/>
            </a:pPr>
            <a:r>
              <a:rPr i="1" lang="uk"/>
              <a:t>розвиток та підтримка здорової культури в команді</a:t>
            </a:r>
            <a:r>
              <a:rPr lang="uk"/>
              <a:t>: учасники команди навчаються один у одного і вчаться давати якісний зворотний зв'язок, підвищується взаємодія всередині команди. Мінуси: при розробці завдання на реалізацію витрачається трохи більше часу в завданні задіяні як мінімум два розробники (той, хто робив завдання і той, хто її рев'ювіл)</a:t>
            </a:r>
            <a:endParaRPr/>
          </a:p>
          <a:p>
            <a:pPr indent="0" lvl="0" marL="0" rtl="0" algn="l">
              <a:spcBef>
                <a:spcPts val="1200"/>
              </a:spcBef>
              <a:spcAft>
                <a:spcPts val="0"/>
              </a:spcAft>
              <a:buNone/>
            </a:pPr>
            <a:r>
              <a:rPr lang="uk"/>
              <a:t>Мінуси</a:t>
            </a:r>
            <a:endParaRPr/>
          </a:p>
          <a:p>
            <a:pPr indent="-300037" lvl="0" marL="457200" rtl="0" algn="l">
              <a:spcBef>
                <a:spcPts val="1200"/>
              </a:spcBef>
              <a:spcAft>
                <a:spcPts val="0"/>
              </a:spcAft>
              <a:buSzPct val="100000"/>
              <a:buChar char="-"/>
            </a:pPr>
            <a:r>
              <a:rPr lang="uk"/>
              <a:t>Вартість (в усіх сенсах - час, люди, увага)</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How 1 - communication &amp; process</a:t>
            </a:r>
            <a:endParaRPr/>
          </a:p>
        </p:txBody>
      </p:sp>
      <p:sp>
        <p:nvSpPr>
          <p:cNvPr id="242" name="Google Shape;242;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lnSpc>
                <a:spcPct val="127300"/>
              </a:lnSpc>
              <a:spcBef>
                <a:spcPts val="1400"/>
              </a:spcBef>
              <a:spcAft>
                <a:spcPts val="0"/>
              </a:spcAft>
              <a:buClr>
                <a:schemeClr val="dk1"/>
              </a:buClr>
              <a:buSzPct val="84615"/>
              <a:buFont typeface="Arial"/>
              <a:buNone/>
            </a:pPr>
            <a:r>
              <a:rPr b="1" lang="uk" sz="1300">
                <a:solidFill>
                  <a:srgbClr val="222261"/>
                </a:solidFill>
                <a:highlight>
                  <a:srgbClr val="FFFFFF"/>
                </a:highlight>
                <a:latin typeface="Roboto"/>
                <a:ea typeface="Roboto"/>
                <a:cs typeface="Roboto"/>
                <a:sym typeface="Roboto"/>
              </a:rPr>
              <a:t>Everyone</a:t>
            </a:r>
            <a:endParaRPr b="1" sz="1300">
              <a:solidFill>
                <a:srgbClr val="222261"/>
              </a:solidFill>
              <a:highlight>
                <a:srgbClr val="FFFFFF"/>
              </a:highlight>
              <a:latin typeface="Roboto"/>
              <a:ea typeface="Roboto"/>
              <a:cs typeface="Roboto"/>
              <a:sym typeface="Roboto"/>
            </a:endParaRPr>
          </a:p>
          <a:p>
            <a:pPr indent="-299085" lvl="0" marL="457200" rtl="0" algn="l">
              <a:spcBef>
                <a:spcPts val="60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Be kind.</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Accept that many programming decisions are opinions. Discuss tradeoffs, which you prefer, and reach a resolution quickly.</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Ask questions; don’t make demands. (“What do you think about naming this </a:t>
            </a:r>
            <a:r>
              <a:rPr lang="uk" sz="1050">
                <a:solidFill>
                  <a:srgbClr val="404040"/>
                </a:solidFill>
                <a:highlight>
                  <a:srgbClr val="F0F0F0"/>
                </a:highlight>
                <a:latin typeface="Courier New"/>
                <a:ea typeface="Courier New"/>
                <a:cs typeface="Courier New"/>
                <a:sym typeface="Courier New"/>
              </a:rPr>
              <a:t>:user_id</a:t>
            </a:r>
            <a:r>
              <a:rPr lang="uk" sz="1200">
                <a:solidFill>
                  <a:srgbClr val="404040"/>
                </a:solidFill>
                <a:highlight>
                  <a:srgbClr val="FFFFFF"/>
                </a:highlight>
                <a:latin typeface="Roboto"/>
                <a:ea typeface="Roboto"/>
                <a:cs typeface="Roboto"/>
                <a:sym typeface="Roboto"/>
              </a:rPr>
              <a:t>?”)</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Ask for clarification. (“I didn’t understand. Can you clarify?”)</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Avoid selective ownership of code. (“mine”, “not mine”, “yours”)</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Avoid using terms that could be seen as referring to personal traits. (“dumb”, “stupid”). Assume everyone is intelligent and well-meaning.</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Be explicit. Remember people don’t always understand your intentions online.</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Be humble. (“I’m not sure - let’s look it up.”)</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Don’t use hyperbole. (“always”, “never”, “endlessly”, “nothing”)</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Be careful about the use of sarcasm. Everything we do is public; what seems like good-natured ribbing to you and a long-time colleague might come off as mean and unwelcoming to a person new to the project.</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Consider one-on-one chats or video calls if there are too many “I didn’t understand” or “Alternative solution:” comments. Post a follow-up comment summarizing one-on-one discussion.</a:t>
            </a:r>
            <a:endParaRPr sz="1200">
              <a:solidFill>
                <a:srgbClr val="404040"/>
              </a:solidFill>
              <a:highlight>
                <a:srgbClr val="FFFFFF"/>
              </a:highlight>
              <a:latin typeface="Roboto"/>
              <a:ea typeface="Roboto"/>
              <a:cs typeface="Roboto"/>
              <a:sym typeface="Roboto"/>
            </a:endParaRPr>
          </a:p>
          <a:p>
            <a:pPr indent="-29908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If you ask a question to a specific person, always start the comment by mentioning them; this ensures they see it if their notification level is set to “mentioned” and other people understand they don’t have to respond.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Submitter</a:t>
            </a:r>
            <a:endParaRPr/>
          </a:p>
        </p:txBody>
      </p:sp>
      <p:sp>
        <p:nvSpPr>
          <p:cNvPr id="248" name="Google Shape;248;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lnSpc>
                <a:spcPct val="127300"/>
              </a:lnSpc>
              <a:spcBef>
                <a:spcPts val="1400"/>
              </a:spcBef>
              <a:spcAft>
                <a:spcPts val="0"/>
              </a:spcAft>
              <a:buClr>
                <a:schemeClr val="dk1"/>
              </a:buClr>
              <a:buSzPct val="84615"/>
              <a:buFont typeface="Arial"/>
              <a:buNone/>
            </a:pPr>
            <a:r>
              <a:rPr b="1" lang="uk" sz="1300">
                <a:solidFill>
                  <a:srgbClr val="222261"/>
                </a:solidFill>
                <a:highlight>
                  <a:srgbClr val="FFFFFF"/>
                </a:highlight>
                <a:latin typeface="Roboto"/>
                <a:ea typeface="Roboto"/>
                <a:cs typeface="Roboto"/>
                <a:sym typeface="Roboto"/>
              </a:rPr>
              <a:t>Having your merge request reviewed</a:t>
            </a:r>
            <a:endParaRPr b="1" sz="1300">
              <a:solidFill>
                <a:srgbClr val="222261"/>
              </a:solidFill>
              <a:highlight>
                <a:srgbClr val="FFFFFF"/>
              </a:highlight>
              <a:latin typeface="Roboto"/>
              <a:ea typeface="Roboto"/>
              <a:cs typeface="Roboto"/>
              <a:sym typeface="Roboto"/>
            </a:endParaRPr>
          </a:p>
          <a:p>
            <a:pPr indent="0" lvl="0" marL="0" rtl="0" algn="l">
              <a:spcBef>
                <a:spcPts val="400"/>
              </a:spcBef>
              <a:spcAft>
                <a:spcPts val="0"/>
              </a:spcAft>
              <a:buClr>
                <a:schemeClr val="dk1"/>
              </a:buClr>
              <a:buSzPct val="91666"/>
              <a:buFont typeface="Arial"/>
              <a:buNone/>
            </a:pPr>
            <a:r>
              <a:rPr lang="uk" sz="1200">
                <a:solidFill>
                  <a:srgbClr val="404040"/>
                </a:solidFill>
                <a:highlight>
                  <a:srgbClr val="FFFFFF"/>
                </a:highlight>
                <a:latin typeface="Roboto"/>
                <a:ea typeface="Roboto"/>
                <a:cs typeface="Roboto"/>
                <a:sym typeface="Roboto"/>
              </a:rPr>
              <a:t>Keep in mind that code review is a process that can take multiple iterations, and reviewers may spot things later that they may not have seen the first time.</a:t>
            </a:r>
            <a:endParaRPr sz="1200">
              <a:solidFill>
                <a:srgbClr val="404040"/>
              </a:solidFill>
              <a:highlight>
                <a:srgbClr val="FFFFFF"/>
              </a:highlight>
              <a:latin typeface="Roboto"/>
              <a:ea typeface="Roboto"/>
              <a:cs typeface="Roboto"/>
              <a:sym typeface="Roboto"/>
            </a:endParaRPr>
          </a:p>
          <a:p>
            <a:pPr indent="-287655" lvl="0" marL="457200" rtl="0" algn="l">
              <a:spcBef>
                <a:spcPts val="60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The first reviewer of your code is </a:t>
            </a:r>
            <a:r>
              <a:rPr i="1" lang="uk" sz="1200">
                <a:solidFill>
                  <a:srgbClr val="404040"/>
                </a:solidFill>
                <a:highlight>
                  <a:srgbClr val="FFFFFF"/>
                </a:highlight>
                <a:latin typeface="Roboto"/>
                <a:ea typeface="Roboto"/>
                <a:cs typeface="Roboto"/>
                <a:sym typeface="Roboto"/>
              </a:rPr>
              <a:t>you</a:t>
            </a:r>
            <a:r>
              <a:rPr lang="uk" sz="1200">
                <a:solidFill>
                  <a:srgbClr val="404040"/>
                </a:solidFill>
                <a:highlight>
                  <a:srgbClr val="FFFFFF"/>
                </a:highlight>
                <a:latin typeface="Roboto"/>
                <a:ea typeface="Roboto"/>
                <a:cs typeface="Roboto"/>
                <a:sym typeface="Roboto"/>
              </a:rPr>
              <a:t>. Before you perform that first push of your shiny new branch, read through the entire diff. Does it make sense? Did you include something unrelated to the overall purpose of the changes? Did you forget to remove any debugging code?</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Write a detailed description as outlined in the </a:t>
            </a:r>
            <a:r>
              <a:rPr lang="uk" sz="1200">
                <a:solidFill>
                  <a:srgbClr val="5943B6"/>
                </a:solidFill>
                <a:highlight>
                  <a:srgbClr val="FFFFFF"/>
                </a:highlight>
                <a:uFill>
                  <a:noFill/>
                </a:uFill>
                <a:latin typeface="Roboto"/>
                <a:ea typeface="Roboto"/>
                <a:cs typeface="Roboto"/>
                <a:sym typeface="Roboto"/>
                <a:hlinkClick r:id="rId3">
                  <a:extLst>
                    <a:ext uri="{A12FA001-AC4F-418D-AE19-62706E023703}">
                      <ahyp:hlinkClr val="tx"/>
                    </a:ext>
                  </a:extLst>
                </a:hlinkClick>
              </a:rPr>
              <a:t>merge request guidelines</a:t>
            </a:r>
            <a:r>
              <a:rPr lang="uk" sz="1200">
                <a:solidFill>
                  <a:srgbClr val="404040"/>
                </a:solidFill>
                <a:highlight>
                  <a:srgbClr val="FFFFFF"/>
                </a:highlight>
                <a:latin typeface="Roboto"/>
                <a:ea typeface="Roboto"/>
                <a:cs typeface="Roboto"/>
                <a:sym typeface="Roboto"/>
              </a:rPr>
              <a:t>. Some reviewers may not be familiar with the product feature or area of the codebase. Thorough descriptions help all reviewers understand your request and test effectively.</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If you know your change depends on another being merged first, note it in the description and set a </a:t>
            </a:r>
            <a:r>
              <a:rPr lang="uk" sz="1200">
                <a:solidFill>
                  <a:srgbClr val="5943B6"/>
                </a:solidFill>
                <a:highlight>
                  <a:srgbClr val="FFFFFF"/>
                </a:highlight>
                <a:uFill>
                  <a:noFill/>
                </a:uFill>
                <a:latin typeface="Roboto"/>
                <a:ea typeface="Roboto"/>
                <a:cs typeface="Roboto"/>
                <a:sym typeface="Roboto"/>
                <a:hlinkClick r:id="rId4">
                  <a:extLst>
                    <a:ext uri="{A12FA001-AC4F-418D-AE19-62706E023703}">
                      <ahyp:hlinkClr val="tx"/>
                    </a:ext>
                  </a:extLst>
                </a:hlinkClick>
              </a:rPr>
              <a:t>merge request dependency</a:t>
            </a:r>
            <a:r>
              <a:rPr lang="uk" sz="1200">
                <a:solidFill>
                  <a:srgbClr val="404040"/>
                </a:solidFill>
                <a:highlight>
                  <a:srgbClr val="FFFFFF"/>
                </a:highlight>
                <a:latin typeface="Roboto"/>
                <a:ea typeface="Roboto"/>
                <a:cs typeface="Roboto"/>
                <a:sym typeface="Roboto"/>
              </a:rPr>
              <a:t>.</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Be grateful for the reviewer’s suggestions. (“Good call. I’ll make that change.”)</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Don’t take it personally. The review is of the code, not of you.</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Explain why the code exists. (“It’s like that because of these reasons. Would it be more clear if I rename this class/file/method/variable?”)</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Extract unrelated changes and refactorings into future merge requests/issues.</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Seek to understand the reviewer’s perspective.</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Try to respond to every comment.</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The merge request author resolves only the threads they have fully addressed. If there’s an open reply, an open thread, a suggestion, a question, or anything else, the thread should be left to be resolved by the reviewer.</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It should not be assumed that all feedback requires their recommended changes to be incorporated into the MR before it is merged. It is a judgment call by the MR author and the reviewer as to if this is required, or if a follow-up issue should be created to address the feedback in the future after the MR in question is merged.</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Push commits based on earlier rounds of feedback as isolated commits to the branch. Do not squash until the branch is ready to merge. Reviewers should be able to read individual updates based on their earlier feedback.</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Request a new review from the reviewer once you are ready for another round of review. If you do not have the ability to request a review, </a:t>
            </a:r>
            <a:r>
              <a:rPr lang="uk" sz="1050">
                <a:solidFill>
                  <a:srgbClr val="404040"/>
                </a:solidFill>
                <a:highlight>
                  <a:srgbClr val="F0F0F0"/>
                </a:highlight>
                <a:latin typeface="Courier New"/>
                <a:ea typeface="Courier New"/>
                <a:cs typeface="Courier New"/>
                <a:sym typeface="Courier New"/>
              </a:rPr>
              <a:t>@</a:t>
            </a:r>
            <a:r>
              <a:rPr lang="uk" sz="1200">
                <a:solidFill>
                  <a:srgbClr val="404040"/>
                </a:solidFill>
                <a:highlight>
                  <a:srgbClr val="FFFFFF"/>
                </a:highlight>
                <a:latin typeface="Roboto"/>
                <a:ea typeface="Roboto"/>
                <a:cs typeface="Roboto"/>
                <a:sym typeface="Roboto"/>
              </a:rPr>
              <a:t> mention the reviewer instead.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Reviewer</a:t>
            </a:r>
            <a:endParaRPr/>
          </a:p>
        </p:txBody>
      </p:sp>
      <p:sp>
        <p:nvSpPr>
          <p:cNvPr id="254" name="Google Shape;254;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lnSpc>
                <a:spcPct val="127300"/>
              </a:lnSpc>
              <a:spcBef>
                <a:spcPts val="1400"/>
              </a:spcBef>
              <a:spcAft>
                <a:spcPts val="0"/>
              </a:spcAft>
              <a:buClr>
                <a:schemeClr val="dk1"/>
              </a:buClr>
              <a:buSzPct val="84615"/>
              <a:buFont typeface="Arial"/>
              <a:buNone/>
            </a:pPr>
            <a:r>
              <a:rPr b="1" lang="uk" sz="1300">
                <a:solidFill>
                  <a:srgbClr val="222261"/>
                </a:solidFill>
                <a:highlight>
                  <a:srgbClr val="FFFFFF"/>
                </a:highlight>
                <a:latin typeface="Roboto"/>
                <a:ea typeface="Roboto"/>
                <a:cs typeface="Roboto"/>
                <a:sym typeface="Roboto"/>
              </a:rPr>
              <a:t>Reviewing a merge request</a:t>
            </a:r>
            <a:endParaRPr b="1" sz="1300">
              <a:solidFill>
                <a:srgbClr val="222261"/>
              </a:solidFill>
              <a:highlight>
                <a:srgbClr val="FFFFFF"/>
              </a:highlight>
              <a:latin typeface="Roboto"/>
              <a:ea typeface="Roboto"/>
              <a:cs typeface="Roboto"/>
              <a:sym typeface="Roboto"/>
            </a:endParaRPr>
          </a:p>
          <a:p>
            <a:pPr indent="0" lvl="0" marL="0" rtl="0" algn="l">
              <a:spcBef>
                <a:spcPts val="400"/>
              </a:spcBef>
              <a:spcAft>
                <a:spcPts val="0"/>
              </a:spcAft>
              <a:buClr>
                <a:schemeClr val="dk1"/>
              </a:buClr>
              <a:buSzPct val="91666"/>
              <a:buFont typeface="Arial"/>
              <a:buNone/>
            </a:pPr>
            <a:r>
              <a:rPr lang="uk" sz="1200">
                <a:solidFill>
                  <a:srgbClr val="404040"/>
                </a:solidFill>
                <a:highlight>
                  <a:srgbClr val="FFFFFF"/>
                </a:highlight>
                <a:latin typeface="Roboto"/>
                <a:ea typeface="Roboto"/>
                <a:cs typeface="Roboto"/>
                <a:sym typeface="Roboto"/>
              </a:rPr>
              <a:t>Understand why the change is necessary (fixes a bug, improves the user experience, refactors the existing code). Then:</a:t>
            </a:r>
            <a:endParaRPr sz="1200">
              <a:solidFill>
                <a:srgbClr val="404040"/>
              </a:solidFill>
              <a:highlight>
                <a:srgbClr val="FFFFFF"/>
              </a:highlight>
              <a:latin typeface="Roboto"/>
              <a:ea typeface="Roboto"/>
              <a:cs typeface="Roboto"/>
              <a:sym typeface="Roboto"/>
            </a:endParaRPr>
          </a:p>
          <a:p>
            <a:pPr indent="-287655" lvl="0" marL="457200" rtl="0" algn="l">
              <a:spcBef>
                <a:spcPts val="60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Try to be thorough in your reviews to reduce the number of iterations.</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Communicate which ideas you feel strongly about and those you don’t.</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Identify ways to simplify the code while still solving the problem.</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Offer alternative implementations, but assume the author already considered them. (“What do you think about using a custom validator here?”)</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Seek to understand the author’s perspective.</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Check out the branch, and test the changes locally. You can decide how much manual testing you want to perform. Your testing might result in opportunities to add automated tests.</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If you don’t understand a piece of code, </a:t>
            </a:r>
            <a:r>
              <a:rPr i="1" lang="uk" sz="1200">
                <a:solidFill>
                  <a:srgbClr val="404040"/>
                </a:solidFill>
                <a:highlight>
                  <a:srgbClr val="FFFFFF"/>
                </a:highlight>
                <a:latin typeface="Roboto"/>
                <a:ea typeface="Roboto"/>
                <a:cs typeface="Roboto"/>
                <a:sym typeface="Roboto"/>
              </a:rPr>
              <a:t>say so</a:t>
            </a:r>
            <a:r>
              <a:rPr lang="uk" sz="1200">
                <a:solidFill>
                  <a:srgbClr val="404040"/>
                </a:solidFill>
                <a:highlight>
                  <a:srgbClr val="FFFFFF"/>
                </a:highlight>
                <a:latin typeface="Roboto"/>
                <a:ea typeface="Roboto"/>
                <a:cs typeface="Roboto"/>
                <a:sym typeface="Roboto"/>
              </a:rPr>
              <a:t>. There’s a good chance someone else would be confused by it as well.</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Ensure the author is clear on what is required from them to address/resolve the suggestion.</a:t>
            </a:r>
            <a:endParaRPr sz="1200">
              <a:solidFill>
                <a:srgbClr val="404040"/>
              </a:solidFill>
              <a:highlight>
                <a:srgbClr val="FFFFFF"/>
              </a:highlight>
              <a:latin typeface="Roboto"/>
              <a:ea typeface="Roboto"/>
              <a:cs typeface="Roboto"/>
              <a:sym typeface="Roboto"/>
            </a:endParaRPr>
          </a:p>
          <a:p>
            <a:pPr indent="-287655" lvl="1" marL="9144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Consider using the </a:t>
            </a:r>
            <a:r>
              <a:rPr lang="uk" sz="1200">
                <a:solidFill>
                  <a:srgbClr val="5943B6"/>
                </a:solidFill>
                <a:highlight>
                  <a:srgbClr val="FFFFFF"/>
                </a:highlight>
                <a:uFill>
                  <a:noFill/>
                </a:uFill>
                <a:latin typeface="Roboto"/>
                <a:ea typeface="Roboto"/>
                <a:cs typeface="Roboto"/>
                <a:sym typeface="Roboto"/>
                <a:hlinkClick r:id="rId3">
                  <a:extLst>
                    <a:ext uri="{A12FA001-AC4F-418D-AE19-62706E023703}">
                      <ahyp:hlinkClr val="tx"/>
                    </a:ext>
                  </a:extLst>
                </a:hlinkClick>
              </a:rPr>
              <a:t>Conventional Comment format</a:t>
            </a:r>
            <a:r>
              <a:rPr lang="uk" sz="1200">
                <a:solidFill>
                  <a:srgbClr val="404040"/>
                </a:solidFill>
                <a:highlight>
                  <a:srgbClr val="FFFFFF"/>
                </a:highlight>
                <a:latin typeface="Roboto"/>
                <a:ea typeface="Roboto"/>
                <a:cs typeface="Roboto"/>
                <a:sym typeface="Roboto"/>
              </a:rPr>
              <a:t> to convey your intent.</a:t>
            </a:r>
            <a:endParaRPr sz="1200">
              <a:solidFill>
                <a:srgbClr val="404040"/>
              </a:solidFill>
              <a:highlight>
                <a:srgbClr val="FFFFFF"/>
              </a:highlight>
              <a:latin typeface="Roboto"/>
              <a:ea typeface="Roboto"/>
              <a:cs typeface="Roboto"/>
              <a:sym typeface="Roboto"/>
            </a:endParaRPr>
          </a:p>
          <a:p>
            <a:pPr indent="-287655" lvl="1" marL="9144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For non-mandatory suggestions, decorate with (non-blocking) so the author knows they can optionally resolve within the merge request or follow-up at a later stage.</a:t>
            </a:r>
            <a:endParaRPr sz="1200">
              <a:solidFill>
                <a:srgbClr val="404040"/>
              </a:solidFill>
              <a:highlight>
                <a:srgbClr val="FFFFFF"/>
              </a:highlight>
              <a:latin typeface="Roboto"/>
              <a:ea typeface="Roboto"/>
              <a:cs typeface="Roboto"/>
              <a:sym typeface="Roboto"/>
            </a:endParaRPr>
          </a:p>
          <a:p>
            <a:pPr indent="-287655" lvl="1" marL="9144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There’s a </a:t>
            </a:r>
            <a:r>
              <a:rPr lang="uk" sz="1200">
                <a:solidFill>
                  <a:srgbClr val="5943B6"/>
                </a:solidFill>
                <a:highlight>
                  <a:srgbClr val="FFFFFF"/>
                </a:highlight>
                <a:uFill>
                  <a:noFill/>
                </a:uFill>
                <a:latin typeface="Roboto"/>
                <a:ea typeface="Roboto"/>
                <a:cs typeface="Roboto"/>
                <a:sym typeface="Roboto"/>
                <a:hlinkClick r:id="rId4">
                  <a:extLst>
                    <a:ext uri="{A12FA001-AC4F-418D-AE19-62706E023703}">
                      <ahyp:hlinkClr val="tx"/>
                    </a:ext>
                  </a:extLst>
                </a:hlinkClick>
              </a:rPr>
              <a:t>Chrome/Firefox add-on</a:t>
            </a:r>
            <a:r>
              <a:rPr lang="uk" sz="1200">
                <a:solidFill>
                  <a:srgbClr val="404040"/>
                </a:solidFill>
                <a:highlight>
                  <a:srgbClr val="FFFFFF"/>
                </a:highlight>
                <a:latin typeface="Roboto"/>
                <a:ea typeface="Roboto"/>
                <a:cs typeface="Roboto"/>
                <a:sym typeface="Roboto"/>
              </a:rPr>
              <a:t> which you can use to apply </a:t>
            </a:r>
            <a:r>
              <a:rPr lang="uk" sz="1200">
                <a:solidFill>
                  <a:srgbClr val="5943B6"/>
                </a:solidFill>
                <a:highlight>
                  <a:srgbClr val="FFFFFF"/>
                </a:highlight>
                <a:uFill>
                  <a:noFill/>
                </a:uFill>
                <a:latin typeface="Roboto"/>
                <a:ea typeface="Roboto"/>
                <a:cs typeface="Roboto"/>
                <a:sym typeface="Roboto"/>
                <a:hlinkClick r:id="rId5">
                  <a:extLst>
                    <a:ext uri="{A12FA001-AC4F-418D-AE19-62706E023703}">
                      <ahyp:hlinkClr val="tx"/>
                    </a:ext>
                  </a:extLst>
                </a:hlinkClick>
              </a:rPr>
              <a:t>Conventional Comment</a:t>
            </a:r>
            <a:r>
              <a:rPr lang="uk" sz="1200">
                <a:solidFill>
                  <a:srgbClr val="404040"/>
                </a:solidFill>
                <a:highlight>
                  <a:srgbClr val="FFFFFF"/>
                </a:highlight>
                <a:latin typeface="Roboto"/>
                <a:ea typeface="Roboto"/>
                <a:cs typeface="Roboto"/>
                <a:sym typeface="Roboto"/>
              </a:rPr>
              <a:t> prefixes.</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Ensure there are no open dependencies. Check </a:t>
            </a:r>
            <a:r>
              <a:rPr lang="uk" sz="1200">
                <a:solidFill>
                  <a:srgbClr val="5943B6"/>
                </a:solidFill>
                <a:highlight>
                  <a:srgbClr val="FFFFFF"/>
                </a:highlight>
                <a:uFill>
                  <a:noFill/>
                </a:uFill>
                <a:latin typeface="Roboto"/>
                <a:ea typeface="Roboto"/>
                <a:cs typeface="Roboto"/>
                <a:sym typeface="Roboto"/>
                <a:hlinkClick r:id="rId6">
                  <a:extLst>
                    <a:ext uri="{A12FA001-AC4F-418D-AE19-62706E023703}">
                      <ahyp:hlinkClr val="tx"/>
                    </a:ext>
                  </a:extLst>
                </a:hlinkClick>
              </a:rPr>
              <a:t>linked issues</a:t>
            </a:r>
            <a:r>
              <a:rPr lang="uk" sz="1200">
                <a:solidFill>
                  <a:srgbClr val="404040"/>
                </a:solidFill>
                <a:highlight>
                  <a:srgbClr val="FFFFFF"/>
                </a:highlight>
                <a:latin typeface="Roboto"/>
                <a:ea typeface="Roboto"/>
                <a:cs typeface="Roboto"/>
                <a:sym typeface="Roboto"/>
              </a:rPr>
              <a:t> for blockers. Clarify with the authors if necessary. If blocked by one or more open MRs, set an </a:t>
            </a:r>
            <a:r>
              <a:rPr lang="uk" sz="1200">
                <a:solidFill>
                  <a:srgbClr val="5943B6"/>
                </a:solidFill>
                <a:highlight>
                  <a:srgbClr val="FFFFFF"/>
                </a:highlight>
                <a:uFill>
                  <a:noFill/>
                </a:uFill>
                <a:latin typeface="Roboto"/>
                <a:ea typeface="Roboto"/>
                <a:cs typeface="Roboto"/>
                <a:sym typeface="Roboto"/>
                <a:hlinkClick r:id="rId7">
                  <a:extLst>
                    <a:ext uri="{A12FA001-AC4F-418D-AE19-62706E023703}">
                      <ahyp:hlinkClr val="tx"/>
                    </a:ext>
                  </a:extLst>
                </a:hlinkClick>
              </a:rPr>
              <a:t>MR dependency</a:t>
            </a:r>
            <a:r>
              <a:rPr lang="uk" sz="1200">
                <a:solidFill>
                  <a:srgbClr val="404040"/>
                </a:solidFill>
                <a:highlight>
                  <a:srgbClr val="FFFFFF"/>
                </a:highlight>
                <a:latin typeface="Roboto"/>
                <a:ea typeface="Roboto"/>
                <a:cs typeface="Roboto"/>
                <a:sym typeface="Roboto"/>
              </a:rPr>
              <a:t>.</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After a round of line notes, it can be helpful to post a summary note such as “Looks good to me”, or “Just a couple things to address.”</a:t>
            </a:r>
            <a:endParaRPr sz="1200">
              <a:solidFill>
                <a:srgbClr val="404040"/>
              </a:solidFill>
              <a:highlight>
                <a:srgbClr val="FFFFFF"/>
              </a:highlight>
              <a:latin typeface="Roboto"/>
              <a:ea typeface="Roboto"/>
              <a:cs typeface="Roboto"/>
              <a:sym typeface="Roboto"/>
            </a:endParaRPr>
          </a:p>
          <a:p>
            <a:pPr indent="-287655" lvl="0" marL="457200" rtl="0" algn="l">
              <a:spcBef>
                <a:spcPts val="0"/>
              </a:spcBef>
              <a:spcAft>
                <a:spcPts val="0"/>
              </a:spcAft>
              <a:buClr>
                <a:srgbClr val="404040"/>
              </a:buClr>
              <a:buSzPct val="100000"/>
              <a:buFont typeface="Roboto"/>
              <a:buChar char="●"/>
            </a:pPr>
            <a:r>
              <a:rPr lang="uk" sz="1200">
                <a:solidFill>
                  <a:srgbClr val="404040"/>
                </a:solidFill>
                <a:highlight>
                  <a:srgbClr val="FFFFFF"/>
                </a:highlight>
                <a:latin typeface="Roboto"/>
                <a:ea typeface="Roboto"/>
                <a:cs typeface="Roboto"/>
                <a:sym typeface="Roboto"/>
              </a:rPr>
              <a:t>Let the author know if changes are required following your review.</a:t>
            </a:r>
            <a:endParaRPr sz="1200">
              <a:solidFill>
                <a:srgbClr val="404040"/>
              </a:solidFill>
              <a:highlight>
                <a:srgbClr val="FFFFFF"/>
              </a:highlight>
              <a:latin typeface="Roboto"/>
              <a:ea typeface="Roboto"/>
              <a:cs typeface="Roboto"/>
              <a:sym typeface="Roboto"/>
            </a:endParaRPr>
          </a:p>
          <a:p>
            <a:pPr indent="0" lvl="0" marL="0" rtl="0" algn="l">
              <a:spcBef>
                <a:spcPts val="1800"/>
              </a:spcBef>
              <a:spcAft>
                <a:spcPts val="1800"/>
              </a:spcAft>
              <a:buNone/>
            </a:pPr>
            <a:r>
              <a:rPr lang="uk" sz="1200" u="sng">
                <a:solidFill>
                  <a:schemeClr val="hlink"/>
                </a:solidFill>
                <a:highlight>
                  <a:srgbClr val="FFFFFF"/>
                </a:highlight>
                <a:latin typeface="Roboto"/>
                <a:ea typeface="Roboto"/>
                <a:cs typeface="Roboto"/>
                <a:sym typeface="Roboto"/>
                <a:hlinkClick r:id="rId8"/>
              </a:rPr>
              <a:t>Source</a:t>
            </a:r>
            <a:endParaRPr sz="1200">
              <a:solidFill>
                <a:srgbClr val="404040"/>
              </a:solidFill>
              <a:highlight>
                <a:srgbClr val="FFFFFF"/>
              </a:highlight>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How 2 - what to look for</a:t>
            </a:r>
            <a:endParaRPr/>
          </a:p>
        </p:txBody>
      </p:sp>
      <p:sp>
        <p:nvSpPr>
          <p:cNvPr id="260" name="Google Shape;260;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u="sng">
                <a:solidFill>
                  <a:schemeClr val="hlink"/>
                </a:solidFill>
                <a:hlinkClick r:id="rId3"/>
              </a:rPr>
              <a:t>https://google.github.io/eng-practices/review/reviewer/looking-for.html</a:t>
            </a:r>
            <a:r>
              <a:rPr lang="uk"/>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Pitfalls</a:t>
            </a:r>
            <a:endParaRPr/>
          </a:p>
        </p:txBody>
      </p:sp>
      <p:sp>
        <p:nvSpPr>
          <p:cNvPr id="266" name="Google Shape;266;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AutoNum type="arabicPeriod"/>
            </a:pPr>
            <a:r>
              <a:rPr lang="uk"/>
              <a:t>Not to review</a:t>
            </a:r>
            <a:endParaRPr/>
          </a:p>
          <a:p>
            <a:pPr indent="-317500" lvl="1" marL="914400" rtl="0" algn="l">
              <a:spcBef>
                <a:spcPts val="0"/>
              </a:spcBef>
              <a:spcAft>
                <a:spcPts val="0"/>
              </a:spcAft>
              <a:buSzPts val="1400"/>
              <a:buAutoNum type="alphaLcPeriod"/>
            </a:pPr>
            <a:r>
              <a:rPr lang="uk"/>
              <a:t>startups, hotfixes (for </a:t>
            </a:r>
            <a:r>
              <a:rPr lang="uk"/>
              <a:t>yesterday</a:t>
            </a:r>
            <a:r>
              <a:rPr lang="uk"/>
              <a:t>) </a:t>
            </a:r>
            <a:endParaRPr/>
          </a:p>
          <a:p>
            <a:pPr indent="-342900" lvl="0" marL="457200" rtl="0" algn="l">
              <a:spcBef>
                <a:spcPts val="0"/>
              </a:spcBef>
              <a:spcAft>
                <a:spcPts val="0"/>
              </a:spcAft>
              <a:buSzPts val="1800"/>
              <a:buAutoNum type="arabicPeriod"/>
            </a:pPr>
            <a:r>
              <a:rPr lang="uk"/>
              <a:t>Review too much</a:t>
            </a:r>
            <a:endParaRPr/>
          </a:p>
          <a:p>
            <a:pPr indent="-317500" lvl="1" marL="914400" rtl="0" algn="l">
              <a:spcBef>
                <a:spcPts val="0"/>
              </a:spcBef>
              <a:spcAft>
                <a:spcPts val="0"/>
              </a:spcAft>
              <a:buSzPts val="1400"/>
              <a:buAutoNum type="alphaLcPeriod"/>
            </a:pPr>
            <a:r>
              <a:rPr lang="uk"/>
              <a:t>Time</a:t>
            </a:r>
            <a:endParaRPr/>
          </a:p>
          <a:p>
            <a:pPr indent="-317500" lvl="1" marL="914400" rtl="0" algn="l">
              <a:spcBef>
                <a:spcPts val="0"/>
              </a:spcBef>
              <a:spcAft>
                <a:spcPts val="0"/>
              </a:spcAft>
              <a:buSzPts val="1400"/>
              <a:buAutoNum type="alphaLcPeriod"/>
            </a:pPr>
            <a:r>
              <a:rPr lang="uk"/>
              <a:t>Participants</a:t>
            </a:r>
            <a:endParaRPr/>
          </a:p>
          <a:p>
            <a:pPr indent="-317500" lvl="1" marL="914400" rtl="0" algn="l">
              <a:spcBef>
                <a:spcPts val="0"/>
              </a:spcBef>
              <a:spcAft>
                <a:spcPts val="0"/>
              </a:spcAft>
              <a:buSzPts val="1400"/>
              <a:buAutoNum type="alphaLcPeriod"/>
            </a:pPr>
            <a:r>
              <a:rPr lang="uk"/>
              <a:t>Code (size of PR)</a:t>
            </a:r>
            <a:endParaRPr/>
          </a:p>
          <a:p>
            <a:pPr indent="-342900" lvl="0" marL="457200" rtl="0" algn="l">
              <a:spcBef>
                <a:spcPts val="0"/>
              </a:spcBef>
              <a:spcAft>
                <a:spcPts val="0"/>
              </a:spcAft>
              <a:buSzPts val="1800"/>
              <a:buAutoNum type="arabicPeriod"/>
            </a:pPr>
            <a:r>
              <a:rPr lang="uk"/>
              <a:t>Review too hard</a:t>
            </a:r>
            <a:endParaRPr/>
          </a:p>
          <a:p>
            <a:pPr indent="-317500" lvl="1" marL="914400" rtl="0" algn="l">
              <a:spcBef>
                <a:spcPts val="0"/>
              </a:spcBef>
              <a:spcAft>
                <a:spcPts val="0"/>
              </a:spcAft>
              <a:buSzPts val="1400"/>
              <a:buAutoNum type="alphaLcPeriod"/>
            </a:pPr>
            <a:r>
              <a:rPr lang="uk"/>
              <a:t>процес має відповідати ситуації і цілям команди</a:t>
            </a:r>
            <a:endParaRPr/>
          </a:p>
          <a:p>
            <a:pPr indent="-317500" lvl="2" marL="1371600" rtl="0" algn="l">
              <a:spcBef>
                <a:spcPts val="0"/>
              </a:spcBef>
              <a:spcAft>
                <a:spcPts val="0"/>
              </a:spcAft>
              <a:buSzPts val="1400"/>
              <a:buAutoNum type="romanLcPeriod"/>
            </a:pPr>
            <a:r>
              <a:rPr lang="uk"/>
              <a:t>приклад: hotfix в прод</a:t>
            </a:r>
            <a:endParaRPr/>
          </a:p>
          <a:p>
            <a:pPr indent="-317500" lvl="2" marL="1371600" rtl="0" algn="l">
              <a:spcBef>
                <a:spcPts val="0"/>
              </a:spcBef>
              <a:spcAft>
                <a:spcPts val="0"/>
              </a:spcAft>
              <a:buSzPts val="1400"/>
              <a:buAutoNum type="romanLcPeriod"/>
            </a:pPr>
            <a:r>
              <a:rPr lang="uk"/>
              <a:t>приклад: інтенсивний розбір підходу в заплатку до легасі коду</a:t>
            </a:r>
            <a:endParaRPr/>
          </a:p>
          <a:p>
            <a:pPr indent="-342900" lvl="0" marL="457200" rtl="0" algn="l">
              <a:spcBef>
                <a:spcPts val="0"/>
              </a:spcBef>
              <a:spcAft>
                <a:spcPts val="0"/>
              </a:spcAft>
              <a:buSzPts val="1800"/>
              <a:buAutoNum type="arabicPeriod"/>
            </a:pPr>
            <a:r>
              <a:rPr lang="uk"/>
              <a:t>Review not hard enough :)</a:t>
            </a:r>
            <a:endParaRPr/>
          </a:p>
          <a:p>
            <a:pPr indent="-317500" lvl="1" marL="914400" rtl="0" algn="l">
              <a:spcBef>
                <a:spcPts val="0"/>
              </a:spcBef>
              <a:spcAft>
                <a:spcPts val="0"/>
              </a:spcAft>
              <a:buSzPts val="1400"/>
              <a:buAutoNum type="alphaLcPeriod"/>
            </a:pPr>
            <a:r>
              <a:rPr lang="uk"/>
              <a:t>при green-field розробці</a:t>
            </a:r>
            <a:endParaRPr/>
          </a:p>
          <a:p>
            <a:pPr indent="-317500" lvl="1" marL="914400" rtl="0" algn="l">
              <a:spcBef>
                <a:spcPts val="0"/>
              </a:spcBef>
              <a:spcAft>
                <a:spcPts val="0"/>
              </a:spcAft>
              <a:buSzPts val="1400"/>
              <a:buAutoNum type="alphaLcPeriod"/>
            </a:pPr>
            <a:r>
              <a:rPr lang="uk"/>
              <a:t>при важливих (або критичних) елементах функціональності</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Summary</a:t>
            </a:r>
            <a:endParaRPr/>
          </a:p>
        </p:txBody>
      </p:sp>
      <p:sp>
        <p:nvSpPr>
          <p:cNvPr id="272" name="Google Shape;272;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t>А можна простими словами?</a:t>
            </a:r>
            <a:endParaRPr/>
          </a:p>
          <a:p>
            <a:pPr indent="0" lvl="0" marL="0" rtl="0" algn="l">
              <a:spcBef>
                <a:spcPts val="1200"/>
              </a:spcBef>
              <a:spcAft>
                <a:spcPts val="0"/>
              </a:spcAft>
              <a:buNone/>
            </a:pPr>
            <a:r>
              <a:rPr lang="uk"/>
              <a:t>Рев’ювайте</a:t>
            </a:r>
            <a:r>
              <a:rPr lang="uk"/>
              <a:t> завжди, навіть для самого себе (в деяких випадках це взагалі вимагається перед сабмітом для CR). Якщо ви рев’юваете чийсь код - подумайте як би ви зробили, комунікуйте - дзвоніть, питайте, співпрацюйте.</a:t>
            </a:r>
            <a:br>
              <a:rPr lang="uk"/>
            </a:br>
            <a:r>
              <a:rPr lang="uk"/>
              <a:t>Обговорюйте ідеї а не людей (місце для кулсторі). </a:t>
            </a:r>
            <a:endParaRPr/>
          </a:p>
          <a:p>
            <a:pPr indent="0" lvl="0" marL="0" rtl="0" algn="l">
              <a:spcBef>
                <a:spcPts val="1200"/>
              </a:spcBef>
              <a:spcAft>
                <a:spcPts val="0"/>
              </a:spcAft>
              <a:buNone/>
            </a:pPr>
            <a:r>
              <a:rPr lang="uk"/>
              <a:t>Тим не менш - не захоплюйтесь і не поспішайте змінювати всесвіт, від якоїсь хорошої ідеї яка вам прийшла в голову.</a:t>
            </a:r>
            <a:endParaRPr/>
          </a:p>
          <a:p>
            <a:pPr indent="0" lvl="0" marL="0" rtl="0" algn="l">
              <a:spcBef>
                <a:spcPts val="1200"/>
              </a:spcBef>
              <a:spcAft>
                <a:spcPts val="1200"/>
              </a:spcAft>
              <a:buNone/>
            </a:pPr>
            <a:r>
              <a:rPr lang="uk"/>
              <a:t>Призначення коду - це вирішувати задачі, а не бути вашою “Mona Lisa”</a:t>
            </a:r>
            <a:endParaRPr/>
          </a:p>
        </p:txBody>
      </p:sp>
      <p:pic>
        <p:nvPicPr>
          <p:cNvPr id="273" name="Google Shape;273;p51"/>
          <p:cNvPicPr preferRelativeResize="0"/>
          <p:nvPr/>
        </p:nvPicPr>
        <p:blipFill>
          <a:blip r:embed="rId3">
            <a:alphaModFix/>
          </a:blip>
          <a:stretch>
            <a:fillRect/>
          </a:stretch>
        </p:blipFill>
        <p:spPr>
          <a:xfrm>
            <a:off x="8015650" y="0"/>
            <a:ext cx="1128350" cy="164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Вступ. Огляд предмету.</a:t>
            </a:r>
            <a:endParaRPr/>
          </a:p>
        </p:txBody>
      </p:sp>
      <p:sp>
        <p:nvSpPr>
          <p:cNvPr id="73" name="Google Shape;7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uk" sz="1200">
                <a:solidFill>
                  <a:srgbClr val="374151"/>
                </a:solidFill>
                <a:latin typeface="Roboto"/>
                <a:ea typeface="Roboto"/>
                <a:cs typeface="Roboto"/>
                <a:sym typeface="Roboto"/>
              </a:rPr>
              <a:t>Предмет охоплює теоретичні та практичні аспекти забезпечення якості продуктів та послуг в IT-сфері, а також розглядає міжнародні та національні стандарти, які застосовуються в цій галузі. Його основна мета - підготовка спеціалістів, здатних ефективно керувати процесами стандартизації та якості в розробці та експлуатації ІС.</a:t>
            </a:r>
            <a:endParaRPr sz="1200">
              <a:solidFill>
                <a:srgbClr val="374151"/>
              </a:solidFill>
              <a:latin typeface="Roboto"/>
              <a:ea typeface="Roboto"/>
              <a:cs typeface="Roboto"/>
              <a:sym typeface="Roboto"/>
            </a:endParaRPr>
          </a:p>
          <a:p>
            <a:pPr indent="0" lvl="0" marL="0" rtl="0" algn="l">
              <a:spcBef>
                <a:spcPts val="1200"/>
              </a:spcBef>
              <a:spcAft>
                <a:spcPts val="0"/>
              </a:spcAft>
              <a:buNone/>
            </a:pPr>
            <a:r>
              <a:rPr lang="uk" sz="1200">
                <a:solidFill>
                  <a:srgbClr val="374151"/>
                </a:solidFill>
                <a:latin typeface="Roboto"/>
                <a:ea typeface="Roboto"/>
                <a:cs typeface="Roboto"/>
                <a:sym typeface="Roboto"/>
              </a:rPr>
              <a:t>Основні концепти: </a:t>
            </a:r>
            <a:endParaRPr sz="1200">
              <a:solidFill>
                <a:srgbClr val="374151"/>
              </a:solidFill>
              <a:latin typeface="Roboto"/>
              <a:ea typeface="Roboto"/>
              <a:cs typeface="Roboto"/>
              <a:sym typeface="Roboto"/>
            </a:endParaRPr>
          </a:p>
          <a:p>
            <a:pPr indent="-299085" lvl="0" marL="457200" rtl="0" algn="l">
              <a:spcBef>
                <a:spcPts val="150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Основи стандартизації: Вивчення історії, цілей, та методів стандартизації, а також ролі національних та міжнародних організацій у розробці стандартів.</a:t>
            </a:r>
            <a:endParaRPr sz="1200">
              <a:solidFill>
                <a:srgbClr val="374151"/>
              </a:solidFill>
              <a:latin typeface="Roboto"/>
              <a:ea typeface="Roboto"/>
              <a:cs typeface="Roboto"/>
              <a:sym typeface="Roboto"/>
            </a:endParaRPr>
          </a:p>
          <a:p>
            <a:pPr indent="-299085"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Міжнародні та національні стандарти: Огляд ключових стандартів, що застосовуються в ІТ, таких як ISO/IEC серія 27000 (інформаційна безпека), ISO 9000 (управління якістю), ITIL (управління ІТ-сервісами), та інші.</a:t>
            </a:r>
            <a:endParaRPr sz="1200">
              <a:solidFill>
                <a:srgbClr val="374151"/>
              </a:solidFill>
              <a:latin typeface="Roboto"/>
              <a:ea typeface="Roboto"/>
              <a:cs typeface="Roboto"/>
              <a:sym typeface="Roboto"/>
            </a:endParaRPr>
          </a:p>
          <a:p>
            <a:pPr indent="-299085"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Управління якістю ІС: Методології та інструменти оцінки та забезпечення якості програмного забезпечення та інформаційних систем, включаючи тестування програмного забезпечення, аудит ІС, та управління ризиками.</a:t>
            </a:r>
            <a:endParaRPr sz="1200">
              <a:solidFill>
                <a:srgbClr val="374151"/>
              </a:solidFill>
              <a:latin typeface="Roboto"/>
              <a:ea typeface="Roboto"/>
              <a:cs typeface="Roboto"/>
              <a:sym typeface="Roboto"/>
            </a:endParaRPr>
          </a:p>
          <a:p>
            <a:pPr indent="-299085"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Процеси розробки та експлуатації ІС: Вивчення кращих практик та стандартів, які застосовуються в процесах розробки, впровадження, та підтримки інформаційних систем.</a:t>
            </a:r>
            <a:endParaRPr sz="1200">
              <a:solidFill>
                <a:srgbClr val="374151"/>
              </a:solidFill>
              <a:latin typeface="Roboto"/>
              <a:ea typeface="Roboto"/>
              <a:cs typeface="Roboto"/>
              <a:sym typeface="Roboto"/>
            </a:endParaRPr>
          </a:p>
          <a:p>
            <a:pPr indent="-299085"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Неперервне вдосконалення: Методи та підходи до неперервного вдосконалення якості ІС, включаючи керування змінами, оцінку процесів та метрики продуктивності.</a:t>
            </a:r>
            <a:endParaRPr sz="1200">
              <a:solidFill>
                <a:srgbClr val="374151"/>
              </a:solidFill>
              <a:latin typeface="Roboto"/>
              <a:ea typeface="Roboto"/>
              <a:cs typeface="Roboto"/>
              <a:sym typeface="Roboto"/>
            </a:endParaRPr>
          </a:p>
          <a:p>
            <a:pPr indent="0" lvl="0" marL="0" rtl="0" algn="l">
              <a:spcBef>
                <a:spcPts val="1500"/>
              </a:spcBef>
              <a:spcAft>
                <a:spcPts val="1200"/>
              </a:spcAft>
              <a:buNone/>
            </a:pPr>
            <a:r>
              <a:t/>
            </a:r>
            <a:endParaRPr sz="1200">
              <a:solidFill>
                <a:srgbClr val="37415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2"/>
          <p:cNvSpPr txBox="1"/>
          <p:nvPr>
            <p:ph type="title"/>
          </p:nvPr>
        </p:nvSpPr>
        <p:spPr>
          <a:xfrm>
            <a:off x="1126650" y="2211750"/>
            <a:ext cx="6890700" cy="72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uk" sz="3120"/>
              <a:t>Design Principles. Clean &amp; dirty code.</a:t>
            </a:r>
            <a:endParaRPr sz="312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3"/>
          <p:cNvSpPr txBox="1"/>
          <p:nvPr>
            <p:ph idx="1" type="body"/>
          </p:nvPr>
        </p:nvSpPr>
        <p:spPr>
          <a:xfrm>
            <a:off x="311700" y="146550"/>
            <a:ext cx="8520600" cy="4422300"/>
          </a:xfrm>
          <a:prstGeom prst="rect">
            <a:avLst/>
          </a:prstGeom>
        </p:spPr>
        <p:txBody>
          <a:bodyPr anchorCtr="0" anchor="t" bIns="91425" lIns="91425" spcFirstLastPara="1" rIns="91425" wrap="square" tIns="91425">
            <a:normAutofit/>
          </a:bodyPr>
          <a:lstStyle/>
          <a:p>
            <a:pPr indent="-311150" lvl="0" marL="457200" rtl="0" algn="l">
              <a:lnSpc>
                <a:spcPct val="150000"/>
              </a:lnSpc>
              <a:spcBef>
                <a:spcPts val="1700"/>
              </a:spcBef>
              <a:spcAft>
                <a:spcPts val="0"/>
              </a:spcAft>
              <a:buClr>
                <a:srgbClr val="242424"/>
              </a:buClr>
              <a:buSzPts val="1300"/>
              <a:buFont typeface="Arial"/>
              <a:buAutoNum type="arabicPeriod"/>
            </a:pPr>
            <a:r>
              <a:rPr lang="uk" sz="1300">
                <a:solidFill>
                  <a:srgbClr val="242424"/>
                </a:solidFill>
                <a:highlight>
                  <a:srgbClr val="FFFFFF"/>
                </a:highlight>
              </a:rPr>
              <a:t>SOLID Principles</a:t>
            </a:r>
            <a:endParaRPr sz="1300">
              <a:solidFill>
                <a:srgbClr val="242424"/>
              </a:solidFill>
              <a:highlight>
                <a:srgbClr val="FFFFFF"/>
              </a:highlight>
            </a:endParaRPr>
          </a:p>
          <a:p>
            <a:pPr indent="-311150" lvl="0" marL="457200" rtl="0" algn="l">
              <a:lnSpc>
                <a:spcPct val="150000"/>
              </a:lnSpc>
              <a:spcBef>
                <a:spcPts val="0"/>
              </a:spcBef>
              <a:spcAft>
                <a:spcPts val="0"/>
              </a:spcAft>
              <a:buClr>
                <a:srgbClr val="242424"/>
              </a:buClr>
              <a:buSzPts val="1300"/>
              <a:buFont typeface="Arial"/>
              <a:buAutoNum type="arabicPeriod"/>
            </a:pPr>
            <a:r>
              <a:rPr lang="uk" sz="1300">
                <a:solidFill>
                  <a:srgbClr val="242424"/>
                </a:solidFill>
                <a:highlight>
                  <a:srgbClr val="FFFFFF"/>
                </a:highlight>
              </a:rPr>
              <a:t>DRY (Don’t repeat yourself) Principle</a:t>
            </a:r>
            <a:endParaRPr sz="1300">
              <a:solidFill>
                <a:srgbClr val="242424"/>
              </a:solidFill>
              <a:highlight>
                <a:srgbClr val="FFFFFF"/>
              </a:highlight>
            </a:endParaRPr>
          </a:p>
          <a:p>
            <a:pPr indent="-311150" lvl="0" marL="457200" rtl="0" algn="l">
              <a:lnSpc>
                <a:spcPct val="150000"/>
              </a:lnSpc>
              <a:spcBef>
                <a:spcPts val="0"/>
              </a:spcBef>
              <a:spcAft>
                <a:spcPts val="0"/>
              </a:spcAft>
              <a:buClr>
                <a:srgbClr val="242424"/>
              </a:buClr>
              <a:buSzPts val="1300"/>
              <a:buFont typeface="Arial"/>
              <a:buAutoNum type="arabicPeriod"/>
            </a:pPr>
            <a:r>
              <a:rPr lang="uk" sz="1300">
                <a:solidFill>
                  <a:srgbClr val="242424"/>
                </a:solidFill>
                <a:highlight>
                  <a:srgbClr val="FFFFFF"/>
                </a:highlight>
              </a:rPr>
              <a:t>KISS (Keep it simple, stupid) Principle - принцип “Лезо Оккама”</a:t>
            </a:r>
            <a:endParaRPr sz="1300">
              <a:solidFill>
                <a:srgbClr val="242424"/>
              </a:solidFill>
              <a:highlight>
                <a:srgbClr val="FFFFFF"/>
              </a:highlight>
            </a:endParaRPr>
          </a:p>
          <a:p>
            <a:pPr indent="-311150" lvl="0" marL="457200" rtl="0" algn="l">
              <a:lnSpc>
                <a:spcPct val="150000"/>
              </a:lnSpc>
              <a:spcBef>
                <a:spcPts val="0"/>
              </a:spcBef>
              <a:spcAft>
                <a:spcPts val="0"/>
              </a:spcAft>
              <a:buClr>
                <a:srgbClr val="242424"/>
              </a:buClr>
              <a:buSzPts val="1300"/>
              <a:buFont typeface="Arial"/>
              <a:buAutoNum type="arabicPeriod"/>
            </a:pPr>
            <a:r>
              <a:rPr lang="uk" sz="1300">
                <a:solidFill>
                  <a:srgbClr val="242424"/>
                </a:solidFill>
                <a:highlight>
                  <a:srgbClr val="FFFFFF"/>
                </a:highlight>
              </a:rPr>
              <a:t>YAGNI (You ain’t gonna need it) Principle</a:t>
            </a:r>
            <a:endParaRPr sz="1300">
              <a:solidFill>
                <a:srgbClr val="242424"/>
              </a:solidFill>
              <a:highlight>
                <a:srgbClr val="FFFFFF"/>
              </a:highlight>
            </a:endParaRPr>
          </a:p>
          <a:p>
            <a:pPr indent="-311150" lvl="0" marL="457200" rtl="0" algn="l">
              <a:lnSpc>
                <a:spcPct val="150000"/>
              </a:lnSpc>
              <a:spcBef>
                <a:spcPts val="0"/>
              </a:spcBef>
              <a:spcAft>
                <a:spcPts val="0"/>
              </a:spcAft>
              <a:buClr>
                <a:srgbClr val="242424"/>
              </a:buClr>
              <a:buSzPts val="1300"/>
              <a:buFont typeface="Arial"/>
              <a:buAutoNum type="arabicPeriod"/>
            </a:pPr>
            <a:r>
              <a:rPr lang="uk" sz="1300">
                <a:solidFill>
                  <a:srgbClr val="242424"/>
                </a:solidFill>
                <a:highlight>
                  <a:srgbClr val="FFFFFF"/>
                </a:highlight>
              </a:rPr>
              <a:t>Encapsulation Principle</a:t>
            </a:r>
            <a:endParaRPr sz="1300">
              <a:solidFill>
                <a:srgbClr val="242424"/>
              </a:solidFill>
              <a:highlight>
                <a:srgbClr val="FFFFFF"/>
              </a:highlight>
            </a:endParaRPr>
          </a:p>
          <a:p>
            <a:pPr indent="-311150" lvl="0" marL="457200" rtl="0" algn="l">
              <a:lnSpc>
                <a:spcPct val="150000"/>
              </a:lnSpc>
              <a:spcBef>
                <a:spcPts val="0"/>
              </a:spcBef>
              <a:spcAft>
                <a:spcPts val="0"/>
              </a:spcAft>
              <a:buClr>
                <a:srgbClr val="242424"/>
              </a:buClr>
              <a:buSzPts val="1300"/>
              <a:buFont typeface="Arial"/>
              <a:buAutoNum type="arabicPeriod"/>
            </a:pPr>
            <a:r>
              <a:rPr lang="uk" sz="1300">
                <a:solidFill>
                  <a:srgbClr val="242424"/>
                </a:solidFill>
                <a:highlight>
                  <a:srgbClr val="FFFFFF"/>
                </a:highlight>
              </a:rPr>
              <a:t>Principle of Least Astonishment (PoLA)</a:t>
            </a:r>
            <a:endParaRPr sz="1300">
              <a:solidFill>
                <a:srgbClr val="242424"/>
              </a:solidFill>
              <a:highlight>
                <a:srgbClr val="FFFFFF"/>
              </a:highlight>
            </a:endParaRPr>
          </a:p>
          <a:p>
            <a:pPr indent="-311150" lvl="0" marL="457200" rtl="0" algn="l">
              <a:lnSpc>
                <a:spcPct val="150000"/>
              </a:lnSpc>
              <a:spcBef>
                <a:spcPts val="0"/>
              </a:spcBef>
              <a:spcAft>
                <a:spcPts val="0"/>
              </a:spcAft>
              <a:buClr>
                <a:srgbClr val="242424"/>
              </a:buClr>
              <a:buSzPts val="1300"/>
              <a:buFont typeface="Arial"/>
              <a:buAutoNum type="arabicPeriod"/>
            </a:pPr>
            <a:r>
              <a:rPr lang="uk" sz="1300">
                <a:solidFill>
                  <a:srgbClr val="242424"/>
                </a:solidFill>
                <a:highlight>
                  <a:srgbClr val="FFFFFF"/>
                </a:highlight>
              </a:rPr>
              <a:t>Composition Over Inheritance</a:t>
            </a:r>
            <a:endParaRPr sz="1300">
              <a:solidFill>
                <a:srgbClr val="242424"/>
              </a:solidFill>
              <a:highlight>
                <a:srgbClr val="FFFFFF"/>
              </a:highlight>
            </a:endParaRPr>
          </a:p>
          <a:p>
            <a:pPr indent="-311150" lvl="0" marL="457200" rtl="0" algn="l">
              <a:lnSpc>
                <a:spcPct val="150000"/>
              </a:lnSpc>
              <a:spcBef>
                <a:spcPts val="0"/>
              </a:spcBef>
              <a:spcAft>
                <a:spcPts val="0"/>
              </a:spcAft>
              <a:buClr>
                <a:srgbClr val="242424"/>
              </a:buClr>
              <a:buSzPts val="1300"/>
              <a:buFont typeface="Roboto"/>
              <a:buAutoNum type="arabicPeriod"/>
            </a:pPr>
            <a:r>
              <a:rPr lang="uk" sz="1300">
                <a:solidFill>
                  <a:srgbClr val="242424"/>
                </a:solidFill>
                <a:highlight>
                  <a:srgbClr val="FFFFFF"/>
                </a:highlight>
              </a:rPr>
              <a:t>OOP principles</a:t>
            </a:r>
            <a:endParaRPr sz="1300">
              <a:solidFill>
                <a:srgbClr val="242424"/>
              </a:solidFill>
              <a:highlight>
                <a:srgbClr val="FFFFFF"/>
              </a:highlight>
            </a:endParaRPr>
          </a:p>
          <a:p>
            <a:pPr indent="-311150" lvl="0" marL="457200" rtl="0" algn="l">
              <a:lnSpc>
                <a:spcPct val="150000"/>
              </a:lnSpc>
              <a:spcBef>
                <a:spcPts val="0"/>
              </a:spcBef>
              <a:spcAft>
                <a:spcPts val="0"/>
              </a:spcAft>
              <a:buClr>
                <a:srgbClr val="242424"/>
              </a:buClr>
              <a:buSzPts val="1300"/>
              <a:buFont typeface="Arial"/>
              <a:buAutoNum type="arabicPeriod"/>
            </a:pPr>
            <a:r>
              <a:rPr lang="uk" sz="1300">
                <a:solidFill>
                  <a:srgbClr val="242424"/>
                </a:solidFill>
                <a:highlight>
                  <a:srgbClr val="FFFFFF"/>
                </a:highlight>
              </a:rPr>
              <a:t>Principle of Least Knowledge (Law of Demeter)</a:t>
            </a:r>
            <a:endParaRPr sz="1300">
              <a:solidFill>
                <a:srgbClr val="242424"/>
              </a:solidFill>
              <a:highlight>
                <a:srgbClr val="FFFFFF"/>
              </a:highlight>
            </a:endParaRPr>
          </a:p>
          <a:p>
            <a:pPr indent="-311150" lvl="0" marL="457200" rtl="0" algn="l">
              <a:lnSpc>
                <a:spcPct val="150000"/>
              </a:lnSpc>
              <a:spcBef>
                <a:spcPts val="0"/>
              </a:spcBef>
              <a:spcAft>
                <a:spcPts val="0"/>
              </a:spcAft>
              <a:buClr>
                <a:srgbClr val="242424"/>
              </a:buClr>
              <a:buSzPts val="1300"/>
              <a:buFont typeface="Arial"/>
              <a:buAutoNum type="arabicPeriod"/>
            </a:pPr>
            <a:r>
              <a:rPr lang="uk" sz="1300">
                <a:solidFill>
                  <a:srgbClr val="242424"/>
                </a:solidFill>
                <a:highlight>
                  <a:srgbClr val="FFFFFF"/>
                </a:highlight>
              </a:rPr>
              <a:t>Tell, Don't Ask  - TDA principle</a:t>
            </a:r>
            <a:endParaRPr sz="1300">
              <a:solidFill>
                <a:srgbClr val="242424"/>
              </a:solidFill>
              <a:highlight>
                <a:srgbClr val="FFFFFF"/>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SOLID</a:t>
            </a:r>
            <a:endParaRPr/>
          </a:p>
        </p:txBody>
      </p:sp>
      <p:pic>
        <p:nvPicPr>
          <p:cNvPr id="289" name="Google Shape;289;p54"/>
          <p:cNvPicPr preferRelativeResize="0"/>
          <p:nvPr/>
        </p:nvPicPr>
        <p:blipFill>
          <a:blip r:embed="rId3">
            <a:alphaModFix/>
          </a:blip>
          <a:stretch>
            <a:fillRect/>
          </a:stretch>
        </p:blipFill>
        <p:spPr>
          <a:xfrm>
            <a:off x="2765825" y="359025"/>
            <a:ext cx="5842575" cy="4010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5"/>
          <p:cNvSpPr txBox="1"/>
          <p:nvPr>
            <p:ph idx="1" type="body"/>
          </p:nvPr>
        </p:nvSpPr>
        <p:spPr>
          <a:xfrm>
            <a:off x="311700" y="51300"/>
            <a:ext cx="6597600" cy="4813800"/>
          </a:xfrm>
          <a:prstGeom prst="rect">
            <a:avLst/>
          </a:prstGeom>
        </p:spPr>
        <p:txBody>
          <a:bodyPr anchorCtr="0" anchor="t" bIns="91425" lIns="91425" spcFirstLastPara="1" rIns="91425" wrap="square" tIns="91425">
            <a:normAutofit/>
          </a:bodyPr>
          <a:lstStyle/>
          <a:p>
            <a:pPr indent="0" lvl="0" marL="0" rtl="0" algn="l">
              <a:lnSpc>
                <a:spcPct val="150000"/>
              </a:lnSpc>
              <a:spcBef>
                <a:spcPts val="1700"/>
              </a:spcBef>
              <a:spcAft>
                <a:spcPts val="0"/>
              </a:spcAft>
              <a:buNone/>
            </a:pPr>
            <a:r>
              <a:rPr lang="uk" sz="1300">
                <a:solidFill>
                  <a:srgbClr val="242424"/>
                </a:solidFill>
                <a:highlight>
                  <a:srgbClr val="FFFFFF"/>
                </a:highlight>
              </a:rPr>
              <a:t>The SOLID design principles are a subcategory of many principles introduced by the American computer scientist and instructor, Robert C. Martin (A.K.A Uncle Bob) in a 2000 paper.</a:t>
            </a:r>
            <a:endParaRPr/>
          </a:p>
        </p:txBody>
      </p:sp>
      <p:pic>
        <p:nvPicPr>
          <p:cNvPr id="295" name="Google Shape;295;p55"/>
          <p:cNvPicPr preferRelativeResize="0"/>
          <p:nvPr/>
        </p:nvPicPr>
        <p:blipFill>
          <a:blip r:embed="rId3">
            <a:alphaModFix/>
          </a:blip>
          <a:stretch>
            <a:fillRect/>
          </a:stretch>
        </p:blipFill>
        <p:spPr>
          <a:xfrm>
            <a:off x="7042901" y="432300"/>
            <a:ext cx="2101099" cy="2718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 Single Responsibility Principle</a:t>
            </a:r>
            <a:endParaRPr/>
          </a:p>
        </p:txBody>
      </p:sp>
      <p:pic>
        <p:nvPicPr>
          <p:cNvPr id="301" name="Google Shape;301;p56"/>
          <p:cNvPicPr preferRelativeResize="0"/>
          <p:nvPr/>
        </p:nvPicPr>
        <p:blipFill>
          <a:blip r:embed="rId3">
            <a:alphaModFix/>
          </a:blip>
          <a:stretch>
            <a:fillRect/>
          </a:stretch>
        </p:blipFill>
        <p:spPr>
          <a:xfrm>
            <a:off x="1648787" y="1346175"/>
            <a:ext cx="5846424" cy="29180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57"/>
          <p:cNvPicPr preferRelativeResize="0"/>
          <p:nvPr/>
        </p:nvPicPr>
        <p:blipFill>
          <a:blip r:embed="rId3">
            <a:alphaModFix/>
          </a:blip>
          <a:stretch>
            <a:fillRect/>
          </a:stretch>
        </p:blipFill>
        <p:spPr>
          <a:xfrm>
            <a:off x="2394450" y="833825"/>
            <a:ext cx="5204724" cy="3804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O: Open-Closed Principle</a:t>
            </a:r>
            <a:endParaRPr/>
          </a:p>
        </p:txBody>
      </p:sp>
      <p:sp>
        <p:nvSpPr>
          <p:cNvPr id="312" name="Google Shape;312;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Open for extension, closed for modification</a:t>
            </a:r>
            <a:endParaRPr/>
          </a:p>
        </p:txBody>
      </p:sp>
      <p:pic>
        <p:nvPicPr>
          <p:cNvPr id="313" name="Google Shape;313;p58"/>
          <p:cNvPicPr preferRelativeResize="0"/>
          <p:nvPr/>
        </p:nvPicPr>
        <p:blipFill>
          <a:blip r:embed="rId3">
            <a:alphaModFix/>
          </a:blip>
          <a:stretch>
            <a:fillRect/>
          </a:stretch>
        </p:blipFill>
        <p:spPr>
          <a:xfrm>
            <a:off x="183172" y="1983525"/>
            <a:ext cx="3938150" cy="2317375"/>
          </a:xfrm>
          <a:prstGeom prst="rect">
            <a:avLst/>
          </a:prstGeom>
          <a:noFill/>
          <a:ln>
            <a:noFill/>
          </a:ln>
        </p:spPr>
      </p:pic>
      <p:pic>
        <p:nvPicPr>
          <p:cNvPr id="314" name="Google Shape;314;p58"/>
          <p:cNvPicPr preferRelativeResize="0"/>
          <p:nvPr/>
        </p:nvPicPr>
        <p:blipFill>
          <a:blip r:embed="rId4">
            <a:alphaModFix/>
          </a:blip>
          <a:stretch>
            <a:fillRect/>
          </a:stretch>
        </p:blipFill>
        <p:spPr>
          <a:xfrm>
            <a:off x="4802700" y="1597250"/>
            <a:ext cx="3998750" cy="28853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59"/>
          <p:cNvPicPr preferRelativeResize="0"/>
          <p:nvPr/>
        </p:nvPicPr>
        <p:blipFill>
          <a:blip r:embed="rId3">
            <a:alphaModFix/>
          </a:blip>
          <a:stretch>
            <a:fillRect/>
          </a:stretch>
        </p:blipFill>
        <p:spPr>
          <a:xfrm>
            <a:off x="4451425" y="1179625"/>
            <a:ext cx="4354799" cy="1853725"/>
          </a:xfrm>
          <a:prstGeom prst="rect">
            <a:avLst/>
          </a:prstGeom>
          <a:noFill/>
          <a:ln>
            <a:noFill/>
          </a:ln>
        </p:spPr>
      </p:pic>
      <p:pic>
        <p:nvPicPr>
          <p:cNvPr id="320" name="Google Shape;320;p59"/>
          <p:cNvPicPr preferRelativeResize="0"/>
          <p:nvPr/>
        </p:nvPicPr>
        <p:blipFill>
          <a:blip r:embed="rId4">
            <a:alphaModFix/>
          </a:blip>
          <a:stretch>
            <a:fillRect/>
          </a:stretch>
        </p:blipFill>
        <p:spPr>
          <a:xfrm>
            <a:off x="512875" y="1228875"/>
            <a:ext cx="3465625" cy="20393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L: Liskov Substitution Principle</a:t>
            </a:r>
            <a:endParaRPr/>
          </a:p>
        </p:txBody>
      </p:sp>
      <p:sp>
        <p:nvSpPr>
          <p:cNvPr id="326" name="Google Shape;326;p60"/>
          <p:cNvSpPr txBox="1"/>
          <p:nvPr>
            <p:ph idx="1" type="body"/>
          </p:nvPr>
        </p:nvSpPr>
        <p:spPr>
          <a:xfrm>
            <a:off x="311700" y="1152475"/>
            <a:ext cx="3637500" cy="459600"/>
          </a:xfrm>
          <a:prstGeom prst="rect">
            <a:avLst/>
          </a:prstGeom>
        </p:spPr>
        <p:txBody>
          <a:bodyPr anchorCtr="0" anchor="t" bIns="91425" lIns="91425" spcFirstLastPara="1" rIns="91425" wrap="square" tIns="91425">
            <a:normAutofit fontScale="47500"/>
          </a:bodyPr>
          <a:lstStyle/>
          <a:p>
            <a:pPr indent="0" lvl="0" marL="0" rtl="0" algn="l">
              <a:spcBef>
                <a:spcPts val="0"/>
              </a:spcBef>
              <a:spcAft>
                <a:spcPts val="1200"/>
              </a:spcAft>
              <a:buNone/>
            </a:pPr>
            <a:r>
              <a:rPr lang="uk"/>
              <a:t>Необхідно, щоб підкласи могли бути заміною для своїх суперкласів.</a:t>
            </a:r>
            <a:endParaRPr/>
          </a:p>
        </p:txBody>
      </p:sp>
      <p:pic>
        <p:nvPicPr>
          <p:cNvPr id="327" name="Google Shape;327;p60"/>
          <p:cNvPicPr preferRelativeResize="0"/>
          <p:nvPr/>
        </p:nvPicPr>
        <p:blipFill>
          <a:blip r:embed="rId3">
            <a:alphaModFix/>
          </a:blip>
          <a:stretch>
            <a:fillRect/>
          </a:stretch>
        </p:blipFill>
        <p:spPr>
          <a:xfrm>
            <a:off x="4345025" y="1017725"/>
            <a:ext cx="4558650" cy="33566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61"/>
          <p:cNvPicPr preferRelativeResize="0"/>
          <p:nvPr/>
        </p:nvPicPr>
        <p:blipFill>
          <a:blip r:embed="rId3">
            <a:alphaModFix/>
          </a:blip>
          <a:stretch>
            <a:fillRect/>
          </a:stretch>
        </p:blipFill>
        <p:spPr>
          <a:xfrm>
            <a:off x="3953674" y="1426288"/>
            <a:ext cx="4692076" cy="2290925"/>
          </a:xfrm>
          <a:prstGeom prst="rect">
            <a:avLst/>
          </a:prstGeom>
          <a:noFill/>
          <a:ln>
            <a:noFill/>
          </a:ln>
        </p:spPr>
      </p:pic>
      <p:pic>
        <p:nvPicPr>
          <p:cNvPr id="333" name="Google Shape;333;p61"/>
          <p:cNvPicPr preferRelativeResize="0"/>
          <p:nvPr/>
        </p:nvPicPr>
        <p:blipFill>
          <a:blip r:embed="rId4">
            <a:alphaModFix/>
          </a:blip>
          <a:stretch>
            <a:fillRect/>
          </a:stretch>
        </p:blipFill>
        <p:spPr>
          <a:xfrm>
            <a:off x="152400" y="152400"/>
            <a:ext cx="3100750" cy="2549225"/>
          </a:xfrm>
          <a:prstGeom prst="rect">
            <a:avLst/>
          </a:prstGeom>
          <a:noFill/>
          <a:ln>
            <a:noFill/>
          </a:ln>
        </p:spPr>
      </p:pic>
      <p:pic>
        <p:nvPicPr>
          <p:cNvPr id="334" name="Google Shape;334;p61"/>
          <p:cNvPicPr preferRelativeResize="0"/>
          <p:nvPr/>
        </p:nvPicPr>
        <p:blipFill>
          <a:blip r:embed="rId5">
            <a:alphaModFix/>
          </a:blip>
          <a:stretch>
            <a:fillRect/>
          </a:stretch>
        </p:blipFill>
        <p:spPr>
          <a:xfrm>
            <a:off x="203675" y="2701626"/>
            <a:ext cx="2861921" cy="23499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Важливі терміни</a:t>
            </a:r>
            <a:endParaRPr/>
          </a:p>
        </p:txBody>
      </p:sp>
      <p:sp>
        <p:nvSpPr>
          <p:cNvPr id="79" name="Google Shape;79;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rPr lang="uk"/>
              <a:t>Інформаційна система – ІС </a:t>
            </a:r>
            <a:endParaRPr/>
          </a:p>
          <a:p>
            <a:pPr indent="0" lvl="0" marL="0" rtl="0" algn="l">
              <a:spcBef>
                <a:spcPts val="1200"/>
              </a:spcBef>
              <a:spcAft>
                <a:spcPts val="0"/>
              </a:spcAft>
              <a:buNone/>
            </a:pPr>
            <a:r>
              <a:rPr lang="uk"/>
              <a:t>Програмний продукт - ПД - продукт</a:t>
            </a:r>
            <a:endParaRPr/>
          </a:p>
          <a:p>
            <a:pPr indent="0" lvl="0" marL="0" rtl="0" algn="l">
              <a:spcBef>
                <a:spcPts val="1200"/>
              </a:spcBef>
              <a:spcAft>
                <a:spcPts val="0"/>
              </a:spcAft>
              <a:buNone/>
            </a:pPr>
            <a:r>
              <a:rPr lang="uk"/>
              <a:t>Інформаційні технології – ІТ </a:t>
            </a:r>
            <a:endParaRPr/>
          </a:p>
          <a:p>
            <a:pPr indent="0" lvl="0" marL="0" rtl="0" algn="l">
              <a:spcBef>
                <a:spcPts val="1200"/>
              </a:spcBef>
              <a:spcAft>
                <a:spcPts val="0"/>
              </a:spcAft>
              <a:buNone/>
            </a:pPr>
            <a:r>
              <a:rPr lang="uk"/>
              <a:t>Життєвий цикл – ЖЦ - Lifecycle</a:t>
            </a:r>
            <a:endParaRPr/>
          </a:p>
          <a:p>
            <a:pPr indent="0" lvl="0" marL="0" rtl="0" algn="l">
              <a:spcBef>
                <a:spcPts val="1200"/>
              </a:spcBef>
              <a:spcAft>
                <a:spcPts val="0"/>
              </a:spcAft>
              <a:buNone/>
            </a:pPr>
            <a:r>
              <a:rPr lang="uk"/>
              <a:t>Пакет прикладних програм – ППП </a:t>
            </a:r>
            <a:endParaRPr/>
          </a:p>
          <a:p>
            <a:pPr indent="0" lvl="0" marL="0" rtl="0" algn="l">
              <a:spcBef>
                <a:spcPts val="1200"/>
              </a:spcBef>
              <a:spcAft>
                <a:spcPts val="0"/>
              </a:spcAft>
              <a:buNone/>
            </a:pPr>
            <a:r>
              <a:rPr lang="uk"/>
              <a:t>Програмне забезпечення – ПЗ - software</a:t>
            </a:r>
            <a:endParaRPr/>
          </a:p>
          <a:p>
            <a:pPr indent="0" lvl="0" marL="0" rtl="0" algn="l">
              <a:spcBef>
                <a:spcPts val="1200"/>
              </a:spcBef>
              <a:spcAft>
                <a:spcPts val="0"/>
              </a:spcAft>
              <a:buNone/>
            </a:pPr>
            <a:r>
              <a:rPr lang="uk"/>
              <a:t>Реінжиніринг бізнес–процесів – РБП </a:t>
            </a:r>
            <a:endParaRPr/>
          </a:p>
          <a:p>
            <a:pPr indent="0" lvl="0" marL="0" rtl="0" algn="l">
              <a:spcBef>
                <a:spcPts val="1200"/>
              </a:spcBef>
              <a:spcAft>
                <a:spcPts val="0"/>
              </a:spcAft>
              <a:buNone/>
            </a:pPr>
            <a:r>
              <a:rPr lang="uk"/>
              <a:t>Система автоматизованого проектування – САПР </a:t>
            </a:r>
            <a:endParaRPr/>
          </a:p>
          <a:p>
            <a:pPr indent="0" lvl="0" marL="0" rtl="0" algn="l">
              <a:spcBef>
                <a:spcPts val="1200"/>
              </a:spcBef>
              <a:spcAft>
                <a:spcPts val="0"/>
              </a:spcAft>
              <a:buNone/>
            </a:pPr>
            <a:r>
              <a:rPr lang="uk"/>
              <a:t>Система управління базою даних – СУБД </a:t>
            </a:r>
            <a:endParaRPr/>
          </a:p>
          <a:p>
            <a:pPr indent="0" lvl="0" marL="0" rtl="0" algn="l">
              <a:spcBef>
                <a:spcPts val="1200"/>
              </a:spcBef>
              <a:spcAft>
                <a:spcPts val="0"/>
              </a:spcAft>
              <a:buNone/>
            </a:pPr>
            <a:r>
              <a:rPr lang="uk"/>
              <a:t>Технічне завдання – ТЗ </a:t>
            </a:r>
            <a:endParaRPr/>
          </a:p>
          <a:p>
            <a:pPr indent="0" lvl="0" marL="0" rtl="0" algn="l">
              <a:spcBef>
                <a:spcPts val="1200"/>
              </a:spcBef>
              <a:spcAft>
                <a:spcPts val="1200"/>
              </a:spcAft>
              <a:buNone/>
            </a:pPr>
            <a:r>
              <a:rPr lang="uk"/>
              <a:t>Технологія проектування – ТП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I: Interface Segregation Principle</a:t>
            </a:r>
            <a:endParaRPr/>
          </a:p>
        </p:txBody>
      </p:sp>
      <p:sp>
        <p:nvSpPr>
          <p:cNvPr id="340" name="Google Shape;340;p62"/>
          <p:cNvSpPr txBox="1"/>
          <p:nvPr>
            <p:ph idx="1" type="body"/>
          </p:nvPr>
        </p:nvSpPr>
        <p:spPr>
          <a:xfrm>
            <a:off x="311700" y="1152475"/>
            <a:ext cx="4773300" cy="6720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1200"/>
              </a:spcAft>
              <a:buNone/>
            </a:pPr>
            <a:r>
              <a:rPr lang="uk"/>
              <a:t>Створюйте вузькоспеціалізовані інтерфейси, призначені для конкретного клієнта. Клієнти не повинні залежати від інтерфейсів, які вони не використовують.</a:t>
            </a:r>
            <a:endParaRPr/>
          </a:p>
        </p:txBody>
      </p:sp>
      <p:pic>
        <p:nvPicPr>
          <p:cNvPr id="341" name="Google Shape;341;p62"/>
          <p:cNvPicPr preferRelativeResize="0"/>
          <p:nvPr/>
        </p:nvPicPr>
        <p:blipFill>
          <a:blip r:embed="rId3">
            <a:alphaModFix/>
          </a:blip>
          <a:stretch>
            <a:fillRect/>
          </a:stretch>
        </p:blipFill>
        <p:spPr>
          <a:xfrm>
            <a:off x="833825" y="2088150"/>
            <a:ext cx="3406025" cy="2485300"/>
          </a:xfrm>
          <a:prstGeom prst="rect">
            <a:avLst/>
          </a:prstGeom>
          <a:noFill/>
          <a:ln>
            <a:noFill/>
          </a:ln>
        </p:spPr>
      </p:pic>
      <p:pic>
        <p:nvPicPr>
          <p:cNvPr id="342" name="Google Shape;342;p62"/>
          <p:cNvPicPr preferRelativeResize="0"/>
          <p:nvPr/>
        </p:nvPicPr>
        <p:blipFill>
          <a:blip r:embed="rId4">
            <a:alphaModFix/>
          </a:blip>
          <a:stretch>
            <a:fillRect/>
          </a:stretch>
        </p:blipFill>
        <p:spPr>
          <a:xfrm>
            <a:off x="5449750" y="159800"/>
            <a:ext cx="2910276" cy="41648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63"/>
          <p:cNvPicPr preferRelativeResize="0"/>
          <p:nvPr/>
        </p:nvPicPr>
        <p:blipFill>
          <a:blip r:embed="rId3">
            <a:alphaModFix/>
          </a:blip>
          <a:stretch>
            <a:fillRect/>
          </a:stretch>
        </p:blipFill>
        <p:spPr>
          <a:xfrm>
            <a:off x="152400" y="152400"/>
            <a:ext cx="4412008" cy="4838701"/>
          </a:xfrm>
          <a:prstGeom prst="rect">
            <a:avLst/>
          </a:prstGeom>
          <a:noFill/>
          <a:ln>
            <a:noFill/>
          </a:ln>
        </p:spPr>
      </p:pic>
      <p:pic>
        <p:nvPicPr>
          <p:cNvPr id="348" name="Google Shape;348;p63"/>
          <p:cNvPicPr preferRelativeResize="0"/>
          <p:nvPr/>
        </p:nvPicPr>
        <p:blipFill>
          <a:blip r:embed="rId4">
            <a:alphaModFix/>
          </a:blip>
          <a:stretch>
            <a:fillRect/>
          </a:stretch>
        </p:blipFill>
        <p:spPr>
          <a:xfrm>
            <a:off x="4716808" y="152400"/>
            <a:ext cx="3897840" cy="483869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D: Dependency Inversion Principle</a:t>
            </a:r>
            <a:endParaRPr/>
          </a:p>
        </p:txBody>
      </p:sp>
      <p:sp>
        <p:nvSpPr>
          <p:cNvPr id="354" name="Google Shape;354;p64"/>
          <p:cNvSpPr txBox="1"/>
          <p:nvPr>
            <p:ph idx="1" type="body"/>
          </p:nvPr>
        </p:nvSpPr>
        <p:spPr>
          <a:xfrm>
            <a:off x="311700" y="1152475"/>
            <a:ext cx="4941600" cy="4083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1200"/>
              </a:spcAft>
              <a:buNone/>
            </a:pPr>
            <a:r>
              <a:rPr lang="uk"/>
              <a:t>Об'єктом залежності має бути абстракція, а не щось конкретне.</a:t>
            </a:r>
            <a:endParaRPr/>
          </a:p>
        </p:txBody>
      </p:sp>
      <p:pic>
        <p:nvPicPr>
          <p:cNvPr id="355" name="Google Shape;355;p64"/>
          <p:cNvPicPr preferRelativeResize="0"/>
          <p:nvPr/>
        </p:nvPicPr>
        <p:blipFill>
          <a:blip r:embed="rId3">
            <a:alphaModFix/>
          </a:blip>
          <a:stretch>
            <a:fillRect/>
          </a:stretch>
        </p:blipFill>
        <p:spPr>
          <a:xfrm>
            <a:off x="276975" y="1695525"/>
            <a:ext cx="5467525" cy="28441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65"/>
          <p:cNvPicPr preferRelativeResize="0"/>
          <p:nvPr/>
        </p:nvPicPr>
        <p:blipFill>
          <a:blip r:embed="rId3">
            <a:alphaModFix/>
          </a:blip>
          <a:stretch>
            <a:fillRect/>
          </a:stretch>
        </p:blipFill>
        <p:spPr>
          <a:xfrm>
            <a:off x="152400" y="152400"/>
            <a:ext cx="3598975" cy="1315951"/>
          </a:xfrm>
          <a:prstGeom prst="rect">
            <a:avLst/>
          </a:prstGeom>
          <a:noFill/>
          <a:ln>
            <a:noFill/>
          </a:ln>
        </p:spPr>
      </p:pic>
      <p:pic>
        <p:nvPicPr>
          <p:cNvPr id="361" name="Google Shape;361;p65"/>
          <p:cNvPicPr preferRelativeResize="0"/>
          <p:nvPr/>
        </p:nvPicPr>
        <p:blipFill>
          <a:blip r:embed="rId4">
            <a:alphaModFix/>
          </a:blip>
          <a:stretch>
            <a:fillRect/>
          </a:stretch>
        </p:blipFill>
        <p:spPr>
          <a:xfrm>
            <a:off x="4673125" y="228625"/>
            <a:ext cx="3884724" cy="1936049"/>
          </a:xfrm>
          <a:prstGeom prst="rect">
            <a:avLst/>
          </a:prstGeom>
          <a:noFill/>
          <a:ln>
            <a:noFill/>
          </a:ln>
        </p:spPr>
      </p:pic>
      <p:pic>
        <p:nvPicPr>
          <p:cNvPr id="362" name="Google Shape;362;p65"/>
          <p:cNvPicPr preferRelativeResize="0"/>
          <p:nvPr/>
        </p:nvPicPr>
        <p:blipFill>
          <a:blip r:embed="rId5">
            <a:alphaModFix/>
          </a:blip>
          <a:stretch>
            <a:fillRect/>
          </a:stretch>
        </p:blipFill>
        <p:spPr>
          <a:xfrm>
            <a:off x="152400" y="2317075"/>
            <a:ext cx="3824000" cy="1998475"/>
          </a:xfrm>
          <a:prstGeom prst="rect">
            <a:avLst/>
          </a:prstGeom>
          <a:noFill/>
          <a:ln>
            <a:noFill/>
          </a:ln>
        </p:spPr>
      </p:pic>
      <p:pic>
        <p:nvPicPr>
          <p:cNvPr id="363" name="Google Shape;363;p65"/>
          <p:cNvPicPr preferRelativeResize="0"/>
          <p:nvPr/>
        </p:nvPicPr>
        <p:blipFill>
          <a:blip r:embed="rId6">
            <a:alphaModFix/>
          </a:blip>
          <a:stretch>
            <a:fillRect/>
          </a:stretch>
        </p:blipFill>
        <p:spPr>
          <a:xfrm>
            <a:off x="4956999" y="2835525"/>
            <a:ext cx="3443474" cy="21555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DRY</a:t>
            </a:r>
            <a:endParaRPr/>
          </a:p>
        </p:txBody>
      </p:sp>
      <p:sp>
        <p:nvSpPr>
          <p:cNvPr id="369" name="Google Shape;369;p66"/>
          <p:cNvSpPr txBox="1"/>
          <p:nvPr>
            <p:ph idx="1" type="body"/>
          </p:nvPr>
        </p:nvSpPr>
        <p:spPr>
          <a:xfrm>
            <a:off x="0" y="572700"/>
            <a:ext cx="4982400" cy="11565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1200"/>
              </a:spcAft>
              <a:buNone/>
            </a:pPr>
            <a:r>
              <a:rPr lang="uk" sz="1200">
                <a:solidFill>
                  <a:srgbClr val="374151"/>
                </a:solidFill>
                <a:latin typeface="Roboto"/>
                <a:ea typeface="Roboto"/>
                <a:cs typeface="Roboto"/>
                <a:sym typeface="Roboto"/>
              </a:rPr>
              <a:t>The DRY principle, which stands for "Don't Repeat Yourself," is a fundamental concept in software engineering aimed at reducing repetition of software patterns, replacing it with abstractions or using data normalization to avoid redundancy. The principle was formulated by Andy Hunt and Dave Thomas in their book "</a:t>
            </a:r>
            <a:r>
              <a:rPr b="1" i="1" lang="uk" sz="1200">
                <a:solidFill>
                  <a:srgbClr val="374151"/>
                </a:solidFill>
                <a:latin typeface="Roboto"/>
                <a:ea typeface="Roboto"/>
                <a:cs typeface="Roboto"/>
                <a:sym typeface="Roboto"/>
              </a:rPr>
              <a:t>The Pragmatic Programmer.</a:t>
            </a:r>
            <a:r>
              <a:rPr lang="uk" sz="1200">
                <a:solidFill>
                  <a:srgbClr val="374151"/>
                </a:solidFill>
                <a:latin typeface="Roboto"/>
                <a:ea typeface="Roboto"/>
                <a:cs typeface="Roboto"/>
                <a:sym typeface="Roboto"/>
              </a:rPr>
              <a:t>"</a:t>
            </a:r>
            <a:endParaRPr/>
          </a:p>
        </p:txBody>
      </p:sp>
      <p:pic>
        <p:nvPicPr>
          <p:cNvPr id="370" name="Google Shape;370;p66"/>
          <p:cNvPicPr preferRelativeResize="0"/>
          <p:nvPr/>
        </p:nvPicPr>
        <p:blipFill>
          <a:blip r:embed="rId3">
            <a:alphaModFix/>
          </a:blip>
          <a:stretch>
            <a:fillRect/>
          </a:stretch>
        </p:blipFill>
        <p:spPr>
          <a:xfrm>
            <a:off x="7545675" y="0"/>
            <a:ext cx="1598325" cy="1947001"/>
          </a:xfrm>
          <a:prstGeom prst="rect">
            <a:avLst/>
          </a:prstGeom>
          <a:noFill/>
          <a:ln>
            <a:noFill/>
          </a:ln>
        </p:spPr>
      </p:pic>
      <p:pic>
        <p:nvPicPr>
          <p:cNvPr id="371" name="Google Shape;371;p66"/>
          <p:cNvPicPr preferRelativeResize="0"/>
          <p:nvPr/>
        </p:nvPicPr>
        <p:blipFill>
          <a:blip r:embed="rId4">
            <a:alphaModFix/>
          </a:blip>
          <a:stretch>
            <a:fillRect/>
          </a:stretch>
        </p:blipFill>
        <p:spPr>
          <a:xfrm>
            <a:off x="0" y="1729200"/>
            <a:ext cx="4301922" cy="1156500"/>
          </a:xfrm>
          <a:prstGeom prst="rect">
            <a:avLst/>
          </a:prstGeom>
          <a:noFill/>
          <a:ln>
            <a:noFill/>
          </a:ln>
        </p:spPr>
      </p:pic>
      <p:pic>
        <p:nvPicPr>
          <p:cNvPr id="372" name="Google Shape;372;p66"/>
          <p:cNvPicPr preferRelativeResize="0"/>
          <p:nvPr/>
        </p:nvPicPr>
        <p:blipFill>
          <a:blip r:embed="rId5">
            <a:alphaModFix/>
          </a:blip>
          <a:stretch>
            <a:fillRect/>
          </a:stretch>
        </p:blipFill>
        <p:spPr>
          <a:xfrm>
            <a:off x="0" y="2885700"/>
            <a:ext cx="4382976" cy="1374150"/>
          </a:xfrm>
          <a:prstGeom prst="rect">
            <a:avLst/>
          </a:prstGeom>
          <a:noFill/>
          <a:ln>
            <a:noFill/>
          </a:ln>
        </p:spPr>
      </p:pic>
      <p:pic>
        <p:nvPicPr>
          <p:cNvPr id="373" name="Google Shape;373;p66"/>
          <p:cNvPicPr preferRelativeResize="0"/>
          <p:nvPr/>
        </p:nvPicPr>
        <p:blipFill>
          <a:blip r:embed="rId6">
            <a:alphaModFix/>
          </a:blip>
          <a:stretch>
            <a:fillRect/>
          </a:stretch>
        </p:blipFill>
        <p:spPr>
          <a:xfrm>
            <a:off x="4572000" y="2135099"/>
            <a:ext cx="4179276" cy="873300"/>
          </a:xfrm>
          <a:prstGeom prst="rect">
            <a:avLst/>
          </a:prstGeom>
          <a:noFill/>
          <a:ln>
            <a:noFill/>
          </a:ln>
        </p:spPr>
      </p:pic>
      <p:pic>
        <p:nvPicPr>
          <p:cNvPr id="374" name="Google Shape;374;p66"/>
          <p:cNvPicPr preferRelativeResize="0"/>
          <p:nvPr/>
        </p:nvPicPr>
        <p:blipFill>
          <a:blip r:embed="rId7">
            <a:alphaModFix/>
          </a:blip>
          <a:stretch>
            <a:fillRect/>
          </a:stretch>
        </p:blipFill>
        <p:spPr>
          <a:xfrm>
            <a:off x="4595450" y="3008400"/>
            <a:ext cx="4132375" cy="8093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KISS - нехай буде просто, дурню</a:t>
            </a:r>
            <a:endParaRPr/>
          </a:p>
        </p:txBody>
      </p:sp>
      <p:sp>
        <p:nvSpPr>
          <p:cNvPr id="380" name="Google Shape;380;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500"/>
              </a:spcBef>
              <a:spcAft>
                <a:spcPts val="0"/>
              </a:spcAft>
              <a:buClr>
                <a:schemeClr val="dk1"/>
              </a:buClr>
              <a:buSzPts val="1100"/>
              <a:buFont typeface="Arial"/>
              <a:buNone/>
            </a:pPr>
            <a:r>
              <a:rPr lang="uk" sz="1050">
                <a:solidFill>
                  <a:srgbClr val="202122"/>
                </a:solidFill>
                <a:highlight>
                  <a:srgbClr val="FFFFFF"/>
                </a:highlight>
              </a:rPr>
              <a:t>Акронім був придуманий Келлі Джонсоном, провідним інженером </a:t>
            </a:r>
            <a:r>
              <a:rPr lang="uk" sz="1050">
                <a:solidFill>
                  <a:srgbClr val="0645AD"/>
                </a:solidFill>
                <a:highlight>
                  <a:srgbClr val="FFFFFF"/>
                </a:highlight>
                <a:uFill>
                  <a:noFill/>
                </a:uFill>
                <a:hlinkClick r:id="rId3">
                  <a:extLst>
                    <a:ext uri="{A12FA001-AC4F-418D-AE19-62706E023703}">
                      <ahyp:hlinkClr val="tx"/>
                    </a:ext>
                  </a:extLst>
                </a:hlinkClick>
              </a:rPr>
              <a:t>Lockheed</a:t>
            </a:r>
            <a:r>
              <a:rPr lang="uk" sz="1050">
                <a:solidFill>
                  <a:srgbClr val="202122"/>
                </a:solidFill>
                <a:highlight>
                  <a:srgbClr val="FFFFFF"/>
                </a:highlight>
              </a:rPr>
              <a:t> Skunk Works (розробники </a:t>
            </a:r>
            <a:r>
              <a:rPr lang="uk" sz="1050">
                <a:solidFill>
                  <a:srgbClr val="0645AD"/>
                </a:solidFill>
                <a:highlight>
                  <a:srgbClr val="FFFFFF"/>
                </a:highlight>
                <a:uFill>
                  <a:noFill/>
                </a:uFill>
                <a:hlinkClick r:id="rId4">
                  <a:extLst>
                    <a:ext uri="{A12FA001-AC4F-418D-AE19-62706E023703}">
                      <ahyp:hlinkClr val="tx"/>
                    </a:ext>
                  </a:extLst>
                </a:hlinkClick>
              </a:rPr>
              <a:t>літаків-шпигунів</a:t>
            </a:r>
            <a:r>
              <a:rPr lang="uk" sz="1050">
                <a:solidFill>
                  <a:srgbClr val="202122"/>
                </a:solidFill>
                <a:highlight>
                  <a:srgbClr val="FFFFFF"/>
                </a:highlight>
              </a:rPr>
              <a:t> </a:t>
            </a:r>
            <a:r>
              <a:rPr lang="uk" sz="1050">
                <a:solidFill>
                  <a:srgbClr val="0645AD"/>
                </a:solidFill>
                <a:highlight>
                  <a:srgbClr val="FFFFFF"/>
                </a:highlight>
                <a:uFill>
                  <a:noFill/>
                </a:uFill>
                <a:hlinkClick r:id="rId5">
                  <a:extLst>
                    <a:ext uri="{A12FA001-AC4F-418D-AE19-62706E023703}">
                      <ahyp:hlinkClr val="tx"/>
                    </a:ext>
                  </a:extLst>
                </a:hlinkClick>
              </a:rPr>
              <a:t>Lockheed U-2</a:t>
            </a:r>
            <a:r>
              <a:rPr lang="uk" sz="1050">
                <a:solidFill>
                  <a:srgbClr val="202122"/>
                </a:solidFill>
                <a:highlight>
                  <a:srgbClr val="FFFFFF"/>
                </a:highlight>
              </a:rPr>
              <a:t>, </a:t>
            </a:r>
            <a:r>
              <a:rPr lang="uk" sz="1050">
                <a:solidFill>
                  <a:srgbClr val="0645AD"/>
                </a:solidFill>
                <a:highlight>
                  <a:srgbClr val="FFFFFF"/>
                </a:highlight>
                <a:uFill>
                  <a:noFill/>
                </a:uFill>
                <a:hlinkClick r:id="rId6">
                  <a:extLst>
                    <a:ext uri="{A12FA001-AC4F-418D-AE19-62706E023703}">
                      <ahyp:hlinkClr val="tx"/>
                    </a:ext>
                  </a:extLst>
                </a:hlinkClick>
              </a:rPr>
              <a:t>SR-71 Blackbird</a:t>
            </a:r>
            <a:r>
              <a:rPr lang="uk" sz="1050">
                <a:solidFill>
                  <a:srgbClr val="202122"/>
                </a:solidFill>
                <a:highlight>
                  <a:srgbClr val="FFFFFF"/>
                </a:highlight>
              </a:rPr>
              <a:t> тощо). Цей принцип найкраще ілюструється історією, в якій Джонсон передав інженерам-конструкторам кілька інструментів і сказав, що літак, який вони проектують, повинен вміти полагодити в бойових умовах будь-який механік саме з цим набором інструментів. Таким чином слово «дурний» в даному контексті означає різницю між поломкою і складним процесом роботи для її усунення. Акронім використовується багатьма в </a:t>
            </a:r>
            <a:r>
              <a:rPr lang="uk" sz="1050">
                <a:solidFill>
                  <a:srgbClr val="0645AD"/>
                </a:solidFill>
                <a:highlight>
                  <a:srgbClr val="FFFFFF"/>
                </a:highlight>
                <a:uFill>
                  <a:noFill/>
                </a:uFill>
                <a:hlinkClick r:id="rId7">
                  <a:extLst>
                    <a:ext uri="{A12FA001-AC4F-418D-AE19-62706E023703}">
                      <ahyp:hlinkClr val="tx"/>
                    </a:ext>
                  </a:extLst>
                </a:hlinkClick>
              </a:rPr>
              <a:t>ВПС США</a:t>
            </a:r>
            <a:r>
              <a:rPr lang="uk" sz="1050">
                <a:solidFill>
                  <a:srgbClr val="202122"/>
                </a:solidFill>
                <a:highlight>
                  <a:srgbClr val="FFFFFF"/>
                </a:highlight>
              </a:rPr>
              <a:t> та в області розробки </a:t>
            </a:r>
            <a:r>
              <a:rPr lang="uk" sz="1050">
                <a:solidFill>
                  <a:srgbClr val="0645AD"/>
                </a:solidFill>
                <a:highlight>
                  <a:srgbClr val="FFFFFF"/>
                </a:highlight>
                <a:uFill>
                  <a:noFill/>
                </a:uFill>
                <a:hlinkClick r:id="rId8">
                  <a:extLst>
                    <a:ext uri="{A12FA001-AC4F-418D-AE19-62706E023703}">
                      <ahyp:hlinkClr val="tx"/>
                    </a:ext>
                  </a:extLst>
                </a:hlinkClick>
              </a:rPr>
              <a:t>програмного забезпечення</a:t>
            </a:r>
            <a:r>
              <a:rPr baseline="30000" lang="uk" sz="1050">
                <a:solidFill>
                  <a:srgbClr val="0645AD"/>
                </a:solidFill>
                <a:highlight>
                  <a:srgbClr val="FFFFFF"/>
                </a:highlight>
                <a:uFill>
                  <a:noFill/>
                </a:uFill>
                <a:hlinkClick r:id="rId9">
                  <a:extLst>
                    <a:ext uri="{A12FA001-AC4F-418D-AE19-62706E023703}">
                      <ahyp:hlinkClr val="tx"/>
                    </a:ext>
                  </a:extLst>
                </a:hlinkClick>
              </a:rPr>
              <a:t>[2]</a:t>
            </a:r>
            <a:r>
              <a:rPr lang="uk" sz="1050">
                <a:solidFill>
                  <a:srgbClr val="202122"/>
                </a:solidFill>
                <a:highlight>
                  <a:srgbClr val="FFFFFF"/>
                </a:highlight>
              </a:rPr>
              <a:t>.</a:t>
            </a:r>
            <a:endParaRPr sz="1050">
              <a:solidFill>
                <a:srgbClr val="202122"/>
              </a:solidFill>
              <a:highlight>
                <a:srgbClr val="FFFFFF"/>
              </a:highlight>
            </a:endParaRPr>
          </a:p>
          <a:p>
            <a:pPr indent="0" lvl="0" marL="0" rtl="0" algn="l">
              <a:spcBef>
                <a:spcPts val="500"/>
              </a:spcBef>
              <a:spcAft>
                <a:spcPts val="500"/>
              </a:spcAft>
              <a:buNone/>
            </a:pPr>
            <a:r>
              <a:rPr lang="uk" sz="1050">
                <a:solidFill>
                  <a:srgbClr val="0645AD"/>
                </a:solidFill>
                <a:highlight>
                  <a:srgbClr val="FFFFFF"/>
                </a:highlight>
                <a:uFill>
                  <a:noFill/>
                </a:uFill>
                <a:hlinkClick r:id="rId10">
                  <a:extLst>
                    <a:ext uri="{A12FA001-AC4F-418D-AE19-62706E023703}">
                      <ahyp:hlinkClr val="tx"/>
                    </a:ext>
                  </a:extLst>
                </a:hlinkClick>
              </a:rPr>
              <a:t>Ерік Реймонд</a:t>
            </a:r>
            <a:r>
              <a:rPr lang="uk" sz="1050">
                <a:solidFill>
                  <a:srgbClr val="202122"/>
                </a:solidFill>
                <a:highlight>
                  <a:srgbClr val="FFFFFF"/>
                </a:highlight>
              </a:rPr>
              <a:t> у своїй книзі </a:t>
            </a:r>
            <a:r>
              <a:rPr lang="uk" sz="1050">
                <a:solidFill>
                  <a:srgbClr val="0645AD"/>
                </a:solidFill>
                <a:highlight>
                  <a:srgbClr val="FFFFFF"/>
                </a:highlight>
                <a:uFill>
                  <a:noFill/>
                </a:uFill>
                <a:hlinkClick r:id="rId11">
                  <a:extLst>
                    <a:ext uri="{A12FA001-AC4F-418D-AE19-62706E023703}">
                      <ahyp:hlinkClr val="tx"/>
                    </a:ext>
                  </a:extLst>
                </a:hlinkClick>
              </a:rPr>
              <a:t>The Art of Unix Programming</a:t>
            </a:r>
            <a:r>
              <a:rPr baseline="30000" lang="uk" sz="1050">
                <a:solidFill>
                  <a:srgbClr val="0645AD"/>
                </a:solidFill>
                <a:highlight>
                  <a:srgbClr val="FFFFFF"/>
                </a:highlight>
                <a:uFill>
                  <a:noFill/>
                </a:uFill>
                <a:hlinkClick r:id="rId12">
                  <a:extLst>
                    <a:ext uri="{A12FA001-AC4F-418D-AE19-62706E023703}">
                      <ahyp:hlinkClr val="tx"/>
                    </a:ext>
                  </a:extLst>
                </a:hlinkClick>
              </a:rPr>
              <a:t>[3]</a:t>
            </a:r>
            <a:r>
              <a:rPr lang="uk" sz="1050">
                <a:solidFill>
                  <a:srgbClr val="202122"/>
                </a:solidFill>
                <a:highlight>
                  <a:srgbClr val="FFFFFF"/>
                </a:highlight>
              </a:rPr>
              <a:t> резюмує філософію </a:t>
            </a:r>
            <a:r>
              <a:rPr lang="uk" sz="1050">
                <a:solidFill>
                  <a:srgbClr val="0645AD"/>
                </a:solidFill>
                <a:highlight>
                  <a:srgbClr val="FFFFFF"/>
                </a:highlight>
                <a:uFill>
                  <a:noFill/>
                </a:uFill>
                <a:hlinkClick r:id="rId13">
                  <a:extLst>
                    <a:ext uri="{A12FA001-AC4F-418D-AE19-62706E023703}">
                      <ahyp:hlinkClr val="tx"/>
                    </a:ext>
                  </a:extLst>
                </a:hlinkClick>
              </a:rPr>
              <a:t>Unix</a:t>
            </a:r>
            <a:r>
              <a:rPr lang="uk" sz="1050">
                <a:solidFill>
                  <a:srgbClr val="202122"/>
                </a:solidFill>
                <a:highlight>
                  <a:srgbClr val="FFFFFF"/>
                </a:highlight>
              </a:rPr>
              <a:t> як широко використовуваний принцип KISS.</a:t>
            </a:r>
            <a:endParaRPr/>
          </a:p>
        </p:txBody>
      </p:sp>
      <p:pic>
        <p:nvPicPr>
          <p:cNvPr id="381" name="Google Shape;381;p67"/>
          <p:cNvPicPr preferRelativeResize="0"/>
          <p:nvPr/>
        </p:nvPicPr>
        <p:blipFill>
          <a:blip r:embed="rId14">
            <a:alphaModFix/>
          </a:blip>
          <a:stretch>
            <a:fillRect/>
          </a:stretch>
        </p:blipFill>
        <p:spPr>
          <a:xfrm>
            <a:off x="146575" y="2411197"/>
            <a:ext cx="5901123" cy="1398775"/>
          </a:xfrm>
          <a:prstGeom prst="rect">
            <a:avLst/>
          </a:prstGeom>
          <a:noFill/>
          <a:ln>
            <a:noFill/>
          </a:ln>
        </p:spPr>
      </p:pic>
      <p:pic>
        <p:nvPicPr>
          <p:cNvPr id="382" name="Google Shape;382;p67"/>
          <p:cNvPicPr preferRelativeResize="0"/>
          <p:nvPr/>
        </p:nvPicPr>
        <p:blipFill>
          <a:blip r:embed="rId15">
            <a:alphaModFix/>
          </a:blip>
          <a:stretch>
            <a:fillRect/>
          </a:stretch>
        </p:blipFill>
        <p:spPr>
          <a:xfrm>
            <a:off x="3508900" y="3887226"/>
            <a:ext cx="5323398" cy="12562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1700"/>
              </a:spcBef>
              <a:spcAft>
                <a:spcPts val="0"/>
              </a:spcAft>
              <a:buNone/>
            </a:pPr>
            <a:r>
              <a:rPr lang="uk"/>
              <a:t>YAGNI </a:t>
            </a:r>
            <a:endParaRPr/>
          </a:p>
        </p:txBody>
      </p:sp>
      <p:sp>
        <p:nvSpPr>
          <p:cNvPr id="388" name="Google Shape;388;p68"/>
          <p:cNvSpPr txBox="1"/>
          <p:nvPr>
            <p:ph idx="1" type="body"/>
          </p:nvPr>
        </p:nvSpPr>
        <p:spPr>
          <a:xfrm>
            <a:off x="0" y="1663200"/>
            <a:ext cx="7602600" cy="34803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Clr>
                <a:schemeClr val="dk1"/>
              </a:buClr>
              <a:buSzPct val="61111"/>
              <a:buFont typeface="Arial"/>
              <a:buNone/>
            </a:pPr>
            <a:r>
              <a:rPr lang="uk"/>
              <a:t>You Aren't Going to Need It — «Вам це не знадобиться», formulated by </a:t>
            </a:r>
            <a:r>
              <a:rPr lang="uk" u="sng">
                <a:solidFill>
                  <a:schemeClr val="hlink"/>
                </a:solidFill>
                <a:hlinkClick r:id="rId3"/>
              </a:rPr>
              <a:t>Ron Jeffries</a:t>
            </a:r>
            <a:r>
              <a:rPr lang="uk"/>
              <a:t>, one of the original proponents of Extreme Programming (XP), formulated this principle. </a:t>
            </a:r>
            <a:endParaRPr/>
          </a:p>
          <a:p>
            <a:pPr indent="0" lvl="0" marL="0" rtl="0" algn="l">
              <a:spcBef>
                <a:spcPts val="1200"/>
              </a:spcBef>
              <a:spcAft>
                <a:spcPts val="0"/>
              </a:spcAft>
              <a:buNone/>
            </a:pPr>
            <a:r>
              <a:rPr lang="uk"/>
              <a:t>Often you will be building some class and you’ll hear yourself saying “We’re going to need…”.</a:t>
            </a:r>
            <a:endParaRPr/>
          </a:p>
          <a:p>
            <a:pPr indent="0" lvl="0" marL="0" rtl="0" algn="l">
              <a:spcBef>
                <a:spcPts val="1200"/>
              </a:spcBef>
              <a:spcAft>
                <a:spcPts val="0"/>
              </a:spcAft>
              <a:buNone/>
            </a:pPr>
            <a:r>
              <a:rPr lang="uk"/>
              <a:t>Resist that impulse, every time. Always implement things when you actually need them, never when you just foresee that you need them. Here’s why:</a:t>
            </a:r>
            <a:endParaRPr/>
          </a:p>
          <a:p>
            <a:pPr indent="0" lvl="0" marL="0" rtl="0" algn="l">
              <a:spcBef>
                <a:spcPts val="1200"/>
              </a:spcBef>
              <a:spcAft>
                <a:spcPts val="0"/>
              </a:spcAft>
              <a:buNone/>
            </a:pPr>
            <a:r>
              <a:rPr lang="uk"/>
              <a:t>Your thoughts have gone off track. You’re thinking about what the class might be, rather than what it must be. You were on a mission when you started building that class. Keep on that mission rather than let yourself be distracted for even a moment.</a:t>
            </a:r>
            <a:endParaRPr/>
          </a:p>
          <a:p>
            <a:pPr indent="0" lvl="0" marL="0" rtl="0" algn="l">
              <a:spcBef>
                <a:spcPts val="1200"/>
              </a:spcBef>
              <a:spcAft>
                <a:spcPts val="0"/>
              </a:spcAft>
              <a:buNone/>
            </a:pPr>
            <a:r>
              <a:rPr lang="uk"/>
              <a:t>Your time is precious. Hone your sense of progress to focus on the real task, not just on banging out code.</a:t>
            </a:r>
            <a:endParaRPr/>
          </a:p>
          <a:p>
            <a:pPr indent="0" lvl="0" marL="0" rtl="0" algn="l">
              <a:spcBef>
                <a:spcPts val="1200"/>
              </a:spcBef>
              <a:spcAft>
                <a:spcPts val="0"/>
              </a:spcAft>
              <a:buNone/>
            </a:pPr>
            <a:r>
              <a:rPr lang="uk"/>
              <a:t>You might not need it after all. If that happens, the time you spend implementing the method will be wasted; the time everyone else spends reading it will be wasted; the space it takes up will be wasted.</a:t>
            </a:r>
            <a:endParaRPr/>
          </a:p>
          <a:p>
            <a:pPr indent="0" lvl="0" marL="0" rtl="0" algn="l">
              <a:spcBef>
                <a:spcPts val="1200"/>
              </a:spcBef>
              <a:spcAft>
                <a:spcPts val="0"/>
              </a:spcAft>
              <a:buNone/>
            </a:pPr>
            <a:r>
              <a:rPr lang="uk"/>
              <a:t>You find that you need a getter for some instance variable. Fine, write it. Don’t write the setter because “we’re going to need it”. Don’t write getters for other instance variables because “we’re going to need them”.</a:t>
            </a:r>
            <a:endParaRPr/>
          </a:p>
          <a:p>
            <a:pPr indent="0" lvl="0" marL="0" rtl="0" algn="l">
              <a:spcBef>
                <a:spcPts val="1200"/>
              </a:spcBef>
              <a:spcAft>
                <a:spcPts val="0"/>
              </a:spcAft>
              <a:buNone/>
            </a:pPr>
            <a:r>
              <a:rPr lang="uk"/>
              <a:t>The best way to implement code quickly is to implement less of it. The best way to have fewer bugs is to implement less code.</a:t>
            </a:r>
            <a:endParaRPr/>
          </a:p>
          <a:p>
            <a:pPr indent="0" lvl="0" marL="0" rtl="0" algn="l">
              <a:spcBef>
                <a:spcPts val="1200"/>
              </a:spcBef>
              <a:spcAft>
                <a:spcPts val="0"/>
              </a:spcAft>
              <a:buNone/>
            </a:pPr>
            <a:r>
              <a:rPr lang="uk"/>
              <a:t>You’re not gonna need it!</a:t>
            </a:r>
            <a:endParaRPr/>
          </a:p>
          <a:p>
            <a:pPr indent="0" lvl="0" marL="0" rtl="0" algn="l">
              <a:spcBef>
                <a:spcPts val="1200"/>
              </a:spcBef>
              <a:spcAft>
                <a:spcPts val="0"/>
              </a:spcAft>
              <a:buNone/>
            </a:pPr>
            <a:r>
              <a:t/>
            </a:r>
            <a:endParaRPr/>
          </a:p>
          <a:p>
            <a:pPr indent="0" lvl="0" marL="0" rtl="0" algn="l">
              <a:spcBef>
                <a:spcPts val="1200"/>
              </a:spcBef>
              <a:spcAft>
                <a:spcPts val="0"/>
              </a:spcAft>
              <a:buClr>
                <a:schemeClr val="dk1"/>
              </a:buClr>
              <a:buSzPct val="61111"/>
              <a:buFont typeface="Arial"/>
              <a:buNone/>
            </a:pPr>
            <a:r>
              <a:rPr lang="uk" u="sng">
                <a:solidFill>
                  <a:schemeClr val="hlink"/>
                </a:solidFill>
                <a:hlinkClick r:id="rId4"/>
              </a:rPr>
              <a:t>Does refactoring Violate YAGNI?</a:t>
            </a:r>
            <a:endParaRPr/>
          </a:p>
          <a:p>
            <a:pPr indent="0" lvl="0" marL="0" rtl="0" algn="l">
              <a:spcBef>
                <a:spcPts val="1200"/>
              </a:spcBef>
              <a:spcAft>
                <a:spcPts val="1200"/>
              </a:spcAft>
              <a:buNone/>
            </a:pPr>
            <a:r>
              <a:t/>
            </a:r>
            <a:endParaRPr/>
          </a:p>
        </p:txBody>
      </p:sp>
      <p:pic>
        <p:nvPicPr>
          <p:cNvPr id="389" name="Google Shape;389;p68"/>
          <p:cNvPicPr preferRelativeResize="0"/>
          <p:nvPr/>
        </p:nvPicPr>
        <p:blipFill>
          <a:blip r:embed="rId5">
            <a:alphaModFix/>
          </a:blip>
          <a:stretch>
            <a:fillRect/>
          </a:stretch>
        </p:blipFill>
        <p:spPr>
          <a:xfrm>
            <a:off x="7602569" y="0"/>
            <a:ext cx="1541424" cy="19365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Encapsulation Principle</a:t>
            </a:r>
            <a:endParaRPr/>
          </a:p>
        </p:txBody>
      </p:sp>
      <p:sp>
        <p:nvSpPr>
          <p:cNvPr id="395" name="Google Shape;395;p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Інкапсуляція — це основна концепція в об’єктно-орієнтованому програмуванні, яка сприяє об’єднанню даних (атрибутів) і методів (функцій), які працюють з даними в рамках одного блоку, як правило, класу. Цей принцип передбачає приховування внутрішньої роботи класу та показ лише необхідного через чітко визначений інтерфейс. Таким чином розробники можуть запобігти ненавмисному доступу або модифікації внутрішніх даних, зменшити зв’язок між компонентами та спростити обслуговування та модифікацію коду. Цей принцип не обмежується об'єктно-орієнтованим програмуванням, його також можна застосувати до структур даних, форматів файлів або мережевого трафіку.</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70"/>
          <p:cNvPicPr preferRelativeResize="0"/>
          <p:nvPr/>
        </p:nvPicPr>
        <p:blipFill>
          <a:blip r:embed="rId3">
            <a:alphaModFix/>
          </a:blip>
          <a:stretch>
            <a:fillRect/>
          </a:stretch>
        </p:blipFill>
        <p:spPr>
          <a:xfrm>
            <a:off x="2123350" y="49825"/>
            <a:ext cx="5600961" cy="4838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Principle of Least Astonishment (PoLA)</a:t>
            </a:r>
            <a:endParaRPr/>
          </a:p>
        </p:txBody>
      </p:sp>
      <p:sp>
        <p:nvSpPr>
          <p:cNvPr id="406" name="Google Shape;406;p71"/>
          <p:cNvSpPr txBox="1"/>
          <p:nvPr>
            <p:ph idx="1" type="body"/>
          </p:nvPr>
        </p:nvSpPr>
        <p:spPr>
          <a:xfrm>
            <a:off x="311700" y="1152475"/>
            <a:ext cx="5315400" cy="30384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Clr>
                <a:schemeClr val="dk1"/>
              </a:buClr>
              <a:buSzPct val="61111"/>
              <a:buFont typeface="Arial"/>
              <a:buNone/>
            </a:pPr>
            <a:r>
              <a:rPr lang="uk"/>
              <a:t>PoLA — це інструкція з проектування, яка заохочує розробників створювати компоненти програмного забезпечення, які ведуть себе передбачувано та інтуїтивно, зводячи до мінімуму сюрпризи для користувачів або інших розробників, які взаємодіють із компонентом.</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0"/>
              </a:spcAft>
              <a:buClr>
                <a:schemeClr val="dk1"/>
              </a:buClr>
              <a:buSzPct val="61111"/>
              <a:buFont typeface="Arial"/>
              <a:buNone/>
            </a:pPr>
            <a:r>
              <a:rPr lang="uk"/>
              <a:t>Цей принцип стосується інтерфейсів користувача, API та коду. Дотримуючись PoLA, розробники створюють програмне забезпечення, яке простіше у використанні, розумінні та обслуговуванні, зрештою зменшуючи ймовірність помилок і непорозумінь.</a:t>
            </a:r>
            <a:endParaRPr/>
          </a:p>
          <a:p>
            <a:pPr indent="0" lvl="0" marL="0" rtl="0" algn="l">
              <a:spcBef>
                <a:spcPts val="1200"/>
              </a:spcBef>
              <a:spcAft>
                <a:spcPts val="1200"/>
              </a:spcAft>
              <a:buNone/>
            </a:pPr>
            <a:r>
              <a:t/>
            </a:r>
            <a:endParaRPr/>
          </a:p>
        </p:txBody>
      </p:sp>
      <p:pic>
        <p:nvPicPr>
          <p:cNvPr id="407" name="Google Shape;407;p71"/>
          <p:cNvPicPr preferRelativeResize="0"/>
          <p:nvPr/>
        </p:nvPicPr>
        <p:blipFill>
          <a:blip r:embed="rId3">
            <a:alphaModFix/>
          </a:blip>
          <a:stretch>
            <a:fillRect/>
          </a:stretch>
        </p:blipFill>
        <p:spPr>
          <a:xfrm>
            <a:off x="5728225" y="1017725"/>
            <a:ext cx="3212100" cy="20250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txBox="1"/>
          <p:nvPr>
            <p:ph idx="1" type="body"/>
          </p:nvPr>
        </p:nvSpPr>
        <p:spPr>
          <a:xfrm>
            <a:off x="311700" y="128100"/>
            <a:ext cx="8520600" cy="4684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uk"/>
              <a:t>Технологічний процес – ТПр </a:t>
            </a:r>
            <a:endParaRPr/>
          </a:p>
          <a:p>
            <a:pPr indent="0" lvl="0" marL="0" rtl="0" algn="l">
              <a:spcBef>
                <a:spcPts val="1200"/>
              </a:spcBef>
              <a:spcAft>
                <a:spcPts val="0"/>
              </a:spcAft>
              <a:buNone/>
            </a:pPr>
            <a:r>
              <a:rPr lang="uk"/>
              <a:t>Технологія створення – ТС </a:t>
            </a:r>
            <a:endParaRPr/>
          </a:p>
          <a:p>
            <a:pPr indent="0" lvl="0" marL="0" rtl="0" algn="l">
              <a:spcBef>
                <a:spcPts val="1200"/>
              </a:spcBef>
              <a:spcAft>
                <a:spcPts val="0"/>
              </a:spcAft>
              <a:buNone/>
            </a:pPr>
            <a:r>
              <a:rPr lang="uk"/>
              <a:t>Типове проектне рішення – ТПР </a:t>
            </a:r>
            <a:endParaRPr/>
          </a:p>
          <a:p>
            <a:pPr indent="0" lvl="0" marL="0" rtl="0" algn="l">
              <a:spcBef>
                <a:spcPts val="1200"/>
              </a:spcBef>
              <a:spcAft>
                <a:spcPts val="0"/>
              </a:spcAft>
              <a:buNone/>
            </a:pPr>
            <a:r>
              <a:rPr lang="uk"/>
              <a:t>Управління проектом – УП - project management</a:t>
            </a:r>
            <a:endParaRPr/>
          </a:p>
          <a:p>
            <a:pPr indent="0" lvl="0" marL="0" rtl="0" algn="l">
              <a:spcBef>
                <a:spcPts val="1200"/>
              </a:spcBef>
              <a:spcAft>
                <a:spcPts val="0"/>
              </a:spcAft>
              <a:buNone/>
            </a:pPr>
            <a:r>
              <a:rPr lang="uk"/>
              <a:t>Capability Maturity Model – СММ </a:t>
            </a:r>
            <a:endParaRPr/>
          </a:p>
          <a:p>
            <a:pPr indent="0" lvl="0" marL="0" rtl="0" algn="l">
              <a:spcBef>
                <a:spcPts val="1200"/>
              </a:spcBef>
              <a:spcAft>
                <a:spcPts val="0"/>
              </a:spcAft>
              <a:buNone/>
            </a:pPr>
            <a:r>
              <a:rPr lang="uk"/>
              <a:t>International Electrotechnical Commission – IEC </a:t>
            </a:r>
            <a:endParaRPr/>
          </a:p>
          <a:p>
            <a:pPr indent="0" lvl="0" marL="0" rtl="0" algn="l">
              <a:spcBef>
                <a:spcPts val="1200"/>
              </a:spcBef>
              <a:spcAft>
                <a:spcPts val="0"/>
              </a:spcAft>
              <a:buNone/>
            </a:pPr>
            <a:r>
              <a:rPr lang="uk"/>
              <a:t>Integration Definition Metodology – IDEF </a:t>
            </a:r>
            <a:endParaRPr/>
          </a:p>
          <a:p>
            <a:pPr indent="0" lvl="0" marL="0" rtl="0" algn="l">
              <a:spcBef>
                <a:spcPts val="1200"/>
              </a:spcBef>
              <a:spcAft>
                <a:spcPts val="0"/>
              </a:spcAft>
              <a:buNone/>
            </a:pPr>
            <a:r>
              <a:rPr lang="uk"/>
              <a:t>International Organization of Standardization – ISO </a:t>
            </a:r>
            <a:endParaRPr/>
          </a:p>
          <a:p>
            <a:pPr indent="0" lvl="0" marL="0" rtl="0" algn="l">
              <a:spcBef>
                <a:spcPts val="1200"/>
              </a:spcBef>
              <a:spcAft>
                <a:spcPts val="0"/>
              </a:spcAft>
              <a:buNone/>
            </a:pPr>
            <a:r>
              <a:rPr lang="uk"/>
              <a:t>Rapid Application Development – RAD </a:t>
            </a:r>
            <a:endParaRPr/>
          </a:p>
          <a:p>
            <a:pPr indent="0" lvl="0" marL="0" rtl="0" algn="l">
              <a:spcBef>
                <a:spcPts val="1200"/>
              </a:spcBef>
              <a:spcAft>
                <a:spcPts val="0"/>
              </a:spcAft>
              <a:buNone/>
            </a:pPr>
            <a:r>
              <a:rPr lang="uk"/>
              <a:t>Rational Unified Process – RUP</a:t>
            </a:r>
            <a:endParaRPr/>
          </a:p>
          <a:p>
            <a:pPr indent="0" lvl="0" marL="0" rtl="0" algn="l">
              <a:spcBef>
                <a:spcPts val="1200"/>
              </a:spcBef>
              <a:spcAft>
                <a:spcPts val="0"/>
              </a:spcAft>
              <a:buNone/>
            </a:pPr>
            <a:r>
              <a:rPr lang="uk"/>
              <a:t>Software Engineering Institute – SEI </a:t>
            </a:r>
            <a:endParaRPr/>
          </a:p>
          <a:p>
            <a:pPr indent="0" lvl="0" marL="0" rtl="0" algn="l">
              <a:spcBef>
                <a:spcPts val="1200"/>
              </a:spcBef>
              <a:spcAft>
                <a:spcPts val="1200"/>
              </a:spcAft>
              <a:buClr>
                <a:schemeClr val="dk1"/>
              </a:buClr>
              <a:buSzPct val="61111"/>
              <a:buFont typeface="Arial"/>
              <a:buNone/>
            </a:pPr>
            <a:r>
              <a:rPr lang="uk"/>
              <a:t>Structured Analysis and Design Technique – SADT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72"/>
          <p:cNvPicPr preferRelativeResize="0"/>
          <p:nvPr/>
        </p:nvPicPr>
        <p:blipFill>
          <a:blip r:embed="rId3">
            <a:alphaModFix/>
          </a:blip>
          <a:stretch>
            <a:fillRect/>
          </a:stretch>
        </p:blipFill>
        <p:spPr>
          <a:xfrm>
            <a:off x="2864825" y="1906175"/>
            <a:ext cx="3327250" cy="16693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Composition Over Inheritance</a:t>
            </a:r>
            <a:endParaRPr/>
          </a:p>
        </p:txBody>
      </p:sp>
      <p:sp>
        <p:nvSpPr>
          <p:cNvPr id="418" name="Google Shape;418;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Inheritance: A mechanism where a new class (derived class) is created from an existing class (base class), inheriting its properties and behaviors. While inheritance is useful for modeling is-a relationships and providing polymorphism, it can lead to rigid class hierarchies and difficulty in modifying behavior at runtime.</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Composition: Involves building classes that contain instances of other classes to achieve complex functionalities. This approach models has-a relationships and promotes greater flexibility by allowing behavior to be changed at runtime by composing objects differently.</a:t>
            </a:r>
            <a:endParaRPr sz="1200">
              <a:solidFill>
                <a:srgbClr val="374151"/>
              </a:solidFill>
              <a:latin typeface="Roboto"/>
              <a:ea typeface="Roboto"/>
              <a:cs typeface="Roboto"/>
              <a:sym typeface="Roboto"/>
            </a:endParaRPr>
          </a:p>
          <a:p>
            <a:pPr indent="0" lvl="0" marL="0" rtl="0" algn="l">
              <a:lnSpc>
                <a:spcPct val="160000"/>
              </a:lnSpc>
              <a:spcBef>
                <a:spcPts val="1500"/>
              </a:spcBef>
              <a:spcAft>
                <a:spcPts val="0"/>
              </a:spcAft>
              <a:buClr>
                <a:schemeClr val="dk1"/>
              </a:buClr>
              <a:buSzPts val="1100"/>
              <a:buFont typeface="Arial"/>
              <a:buNone/>
            </a:pPr>
            <a:r>
              <a:rPr b="1" lang="uk" sz="1650">
                <a:solidFill>
                  <a:schemeClr val="dk1"/>
                </a:solidFill>
                <a:latin typeface="Roboto"/>
                <a:ea typeface="Roboto"/>
                <a:cs typeface="Roboto"/>
                <a:sym typeface="Roboto"/>
              </a:rPr>
              <a:t>Composition Over Inheritance:</a:t>
            </a:r>
            <a:endParaRPr b="1" sz="1650">
              <a:solidFill>
                <a:schemeClr val="dk1"/>
              </a:solidFill>
              <a:latin typeface="Roboto"/>
              <a:ea typeface="Roboto"/>
              <a:cs typeface="Roboto"/>
              <a:sym typeface="Roboto"/>
            </a:endParaRPr>
          </a:p>
          <a:p>
            <a:pPr indent="-304800" lvl="0" marL="457200" rtl="0" algn="l">
              <a:spcBef>
                <a:spcPts val="40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Promotes loose coupling.</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Enhances flexibility and reusability.</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Char char="●"/>
            </a:pPr>
            <a:r>
              <a:rPr lang="uk" sz="1200">
                <a:solidFill>
                  <a:srgbClr val="374151"/>
                </a:solidFill>
                <a:latin typeface="Roboto"/>
                <a:ea typeface="Roboto"/>
                <a:cs typeface="Roboto"/>
                <a:sym typeface="Roboto"/>
              </a:rPr>
              <a:t>Allows dynamic behavior change at runtime.</a:t>
            </a:r>
            <a:endParaRPr sz="1200">
              <a:solidFill>
                <a:srgbClr val="374151"/>
              </a:solidFill>
              <a:latin typeface="Roboto"/>
              <a:ea typeface="Roboto"/>
              <a:cs typeface="Roboto"/>
              <a:sym typeface="Roboto"/>
            </a:endParaRPr>
          </a:p>
          <a:p>
            <a:pPr indent="0" lvl="0" marL="0" rtl="0" algn="l">
              <a:spcBef>
                <a:spcPts val="1500"/>
              </a:spcBef>
              <a:spcAft>
                <a:spcPts val="0"/>
              </a:spcAft>
              <a:buNone/>
            </a:pPr>
            <a:r>
              <a:t/>
            </a:r>
            <a:endParaRPr sz="1200">
              <a:solidFill>
                <a:srgbClr val="374151"/>
              </a:solidFill>
              <a:latin typeface="Roboto"/>
              <a:ea typeface="Roboto"/>
              <a:cs typeface="Roboto"/>
              <a:sym typeface="Roboto"/>
            </a:endParaRPr>
          </a:p>
          <a:p>
            <a:pPr indent="0" lvl="0" marL="0" rtl="0" algn="l">
              <a:spcBef>
                <a:spcPts val="1500"/>
              </a:spcBef>
              <a:spcAft>
                <a:spcPts val="1500"/>
              </a:spcAft>
              <a:buNone/>
            </a:pPr>
            <a:r>
              <a:rPr lang="uk" sz="1200">
                <a:solidFill>
                  <a:srgbClr val="374151"/>
                </a:solidFill>
                <a:latin typeface="Roboto"/>
                <a:ea typeface="Roboto"/>
                <a:cs typeface="Roboto"/>
                <a:sym typeface="Roboto"/>
              </a:rPr>
              <a:t>The concept gained significant traction and formal recognition within the software development community through the work of the "Gang of Four" (GoF), consisting of Erich Gamma, Richard Helm, Ralph Johnson, and John Vlissides, in their seminal book "Design Patterns: Elements of Reusable Object-Oriented Software," published in 1994. </a:t>
            </a:r>
            <a:endParaRPr/>
          </a:p>
        </p:txBody>
      </p:sp>
      <p:pic>
        <p:nvPicPr>
          <p:cNvPr id="419" name="Google Shape;419;p73"/>
          <p:cNvPicPr preferRelativeResize="0"/>
          <p:nvPr/>
        </p:nvPicPr>
        <p:blipFill>
          <a:blip r:embed="rId3">
            <a:alphaModFix/>
          </a:blip>
          <a:stretch>
            <a:fillRect/>
          </a:stretch>
        </p:blipFill>
        <p:spPr>
          <a:xfrm>
            <a:off x="7393925" y="2271350"/>
            <a:ext cx="1307876" cy="16265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74"/>
          <p:cNvPicPr preferRelativeResize="0"/>
          <p:nvPr/>
        </p:nvPicPr>
        <p:blipFill>
          <a:blip r:embed="rId3">
            <a:alphaModFix/>
          </a:blip>
          <a:stretch>
            <a:fillRect/>
          </a:stretch>
        </p:blipFill>
        <p:spPr>
          <a:xfrm>
            <a:off x="346325" y="359025"/>
            <a:ext cx="4225675" cy="4132374"/>
          </a:xfrm>
          <a:prstGeom prst="rect">
            <a:avLst/>
          </a:prstGeom>
          <a:noFill/>
          <a:ln>
            <a:noFill/>
          </a:ln>
        </p:spPr>
      </p:pic>
      <p:pic>
        <p:nvPicPr>
          <p:cNvPr id="425" name="Google Shape;425;p74"/>
          <p:cNvPicPr preferRelativeResize="0"/>
          <p:nvPr/>
        </p:nvPicPr>
        <p:blipFill>
          <a:blip r:embed="rId4">
            <a:alphaModFix/>
          </a:blip>
          <a:stretch>
            <a:fillRect/>
          </a:stretch>
        </p:blipFill>
        <p:spPr>
          <a:xfrm>
            <a:off x="4665800" y="723900"/>
            <a:ext cx="4267201" cy="300166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5"/>
          <p:cNvSpPr txBox="1"/>
          <p:nvPr>
            <p:ph type="title"/>
          </p:nvPr>
        </p:nvSpPr>
        <p:spPr>
          <a:xfrm>
            <a:off x="2628750" y="2285100"/>
            <a:ext cx="3886500" cy="573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Q: Name OOP principles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OOP principles</a:t>
            </a:r>
            <a:endParaRPr/>
          </a:p>
        </p:txBody>
      </p:sp>
      <p:sp>
        <p:nvSpPr>
          <p:cNvPr id="436" name="Google Shape;436;p7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t>Inheritance vs polymorphism:</a:t>
            </a:r>
            <a:endParaRPr/>
          </a:p>
          <a:p>
            <a:pPr indent="-342900" lvl="0" marL="457200" rtl="0" algn="l">
              <a:spcBef>
                <a:spcPts val="1200"/>
              </a:spcBef>
              <a:spcAft>
                <a:spcPts val="0"/>
              </a:spcAft>
              <a:buSzPts val="1800"/>
              <a:buAutoNum type="arabicPeriod"/>
            </a:pPr>
            <a:r>
              <a:rPr lang="uk"/>
              <a:t>inheritance is about copying behaviors and attributes</a:t>
            </a:r>
            <a:endParaRPr/>
          </a:p>
          <a:p>
            <a:pPr indent="-342900" lvl="0" marL="457200" rtl="0" algn="l">
              <a:spcBef>
                <a:spcPts val="0"/>
              </a:spcBef>
              <a:spcAft>
                <a:spcPts val="0"/>
              </a:spcAft>
              <a:buSzPts val="1800"/>
              <a:buAutoNum type="arabicPeriod"/>
            </a:pPr>
            <a:r>
              <a:rPr lang="uk"/>
              <a:t>inheritance might be not the best choice, especially if you need has-a instead of is-a relation</a:t>
            </a:r>
            <a:endParaRPr/>
          </a:p>
          <a:p>
            <a:pPr indent="-342900" lvl="0" marL="457200" rtl="0" algn="l">
              <a:spcBef>
                <a:spcPts val="0"/>
              </a:spcBef>
              <a:spcAft>
                <a:spcPts val="0"/>
              </a:spcAft>
              <a:buSzPts val="1800"/>
              <a:buAutoNum type="arabicPeriod"/>
            </a:pPr>
            <a:r>
              <a:rPr lang="uk"/>
              <a:t>polymorphism is about changing behaviors in subclasses</a:t>
            </a:r>
            <a:endParaRPr/>
          </a:p>
          <a:p>
            <a:pPr indent="-342900" lvl="0" marL="457200" rtl="0" algn="l">
              <a:spcBef>
                <a:spcPts val="0"/>
              </a:spcBef>
              <a:spcAft>
                <a:spcPts val="0"/>
              </a:spcAft>
              <a:buSzPts val="1800"/>
              <a:buAutoNum type="arabicPeriod"/>
            </a:pPr>
            <a:r>
              <a:rPr lang="uk"/>
              <a:t>you should try to reflect real-world when modeling classes, focusing on their behavior</a:t>
            </a:r>
            <a:endParaRPr/>
          </a:p>
          <a:p>
            <a:pPr indent="-342900" lvl="0" marL="457200" rtl="0" algn="l">
              <a:spcBef>
                <a:spcPts val="0"/>
              </a:spcBef>
              <a:spcAft>
                <a:spcPts val="0"/>
              </a:spcAft>
              <a:buSzPts val="1800"/>
              <a:buAutoNum type="arabicPeriod"/>
            </a:pPr>
            <a:r>
              <a:rPr lang="uk"/>
              <a:t>wrap meaningful information into well-named Value Objects</a:t>
            </a:r>
            <a:endParaRPr/>
          </a:p>
          <a:p>
            <a:pPr indent="0" lvl="0" marL="0" rtl="0" algn="l">
              <a:spcBef>
                <a:spcPts val="1200"/>
              </a:spcBef>
              <a:spcAft>
                <a:spcPts val="120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7"/>
          <p:cNvSpPr txBox="1"/>
          <p:nvPr>
            <p:ph idx="1" type="body"/>
          </p:nvPr>
        </p:nvSpPr>
        <p:spPr>
          <a:xfrm>
            <a:off x="311700" y="293075"/>
            <a:ext cx="8520600" cy="4275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t>Encapsulation vs abstractio</a:t>
            </a:r>
            <a:r>
              <a:rPr lang="uk"/>
              <a:t>n</a:t>
            </a:r>
            <a:endParaRPr/>
          </a:p>
          <a:p>
            <a:pPr indent="-342900" lvl="0" marL="457200" rtl="0" algn="l">
              <a:spcBef>
                <a:spcPts val="1200"/>
              </a:spcBef>
              <a:spcAft>
                <a:spcPts val="0"/>
              </a:spcAft>
              <a:buSzPts val="1800"/>
              <a:buAutoNum type="arabicPeriod"/>
            </a:pPr>
            <a:r>
              <a:rPr lang="uk"/>
              <a:t>Both are hiding internal of object</a:t>
            </a:r>
            <a:endParaRPr/>
          </a:p>
          <a:p>
            <a:pPr indent="-342900" lvl="0" marL="457200" rtl="0" algn="l">
              <a:spcBef>
                <a:spcPts val="0"/>
              </a:spcBef>
              <a:spcAft>
                <a:spcPts val="0"/>
              </a:spcAft>
              <a:buSzPts val="1800"/>
              <a:buAutoNum type="arabicPeriod"/>
            </a:pPr>
            <a:r>
              <a:rPr lang="uk"/>
              <a:t>encapsulation focuses more on how the object is working</a:t>
            </a:r>
            <a:endParaRPr/>
          </a:p>
          <a:p>
            <a:pPr indent="-342900" lvl="0" marL="457200" rtl="0" algn="l">
              <a:spcBef>
                <a:spcPts val="0"/>
              </a:spcBef>
              <a:spcAft>
                <a:spcPts val="0"/>
              </a:spcAft>
              <a:buSzPts val="1800"/>
              <a:buAutoNum type="arabicPeriod"/>
            </a:pPr>
            <a:r>
              <a:rPr lang="uk"/>
              <a:t>hiding private fields behind simple setters and getters does not protect their integrity</a:t>
            </a:r>
            <a:endParaRPr/>
          </a:p>
          <a:p>
            <a:pPr indent="-342900" lvl="0" marL="457200" rtl="0" algn="l">
              <a:spcBef>
                <a:spcPts val="0"/>
              </a:spcBef>
              <a:spcAft>
                <a:spcPts val="0"/>
              </a:spcAft>
              <a:buSzPts val="1800"/>
              <a:buAutoNum type="arabicPeriod"/>
            </a:pPr>
            <a:r>
              <a:rPr lang="uk"/>
              <a:t>abstraction focuses on what the object can do</a:t>
            </a:r>
            <a:endParaRPr/>
          </a:p>
          <a:p>
            <a:pPr indent="-342900" lvl="0" marL="457200" rtl="0" algn="l">
              <a:spcBef>
                <a:spcPts val="0"/>
              </a:spcBef>
              <a:spcAft>
                <a:spcPts val="0"/>
              </a:spcAft>
              <a:buSzPts val="1800"/>
              <a:buAutoNum type="arabicPeriod"/>
            </a:pPr>
            <a:r>
              <a:rPr lang="uk"/>
              <a:t>abstraction can be perceived as a perspective of the user that is going to interact with the object</a:t>
            </a:r>
            <a:endParaRPr/>
          </a:p>
          <a:p>
            <a:pPr indent="-342900" lvl="0" marL="457200" rtl="0" algn="l">
              <a:spcBef>
                <a:spcPts val="0"/>
              </a:spcBef>
              <a:spcAft>
                <a:spcPts val="0"/>
              </a:spcAft>
              <a:buSzPts val="1800"/>
              <a:buAutoNum type="arabicPeriod"/>
            </a:pPr>
            <a:r>
              <a:rPr lang="uk"/>
              <a:t>abstraction is often achieved by interfaces, as those allow to focus on behaviors</a:t>
            </a:r>
            <a:endParaRPr/>
          </a:p>
          <a:p>
            <a:pPr indent="0" lvl="0" marL="0" rtl="0" algn="l">
              <a:spcBef>
                <a:spcPts val="1200"/>
              </a:spcBef>
              <a:spcAft>
                <a:spcPts val="120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Principle of Least Knowledge (Law of Demeter)</a:t>
            </a:r>
            <a:endParaRPr/>
          </a:p>
        </p:txBody>
      </p:sp>
      <p:sp>
        <p:nvSpPr>
          <p:cNvPr id="447" name="Google Shape;447;p7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uk"/>
              <a:t>This principle advocates that a given object should only talk to its immediate "friends" and not to strangers or the friends of friends. Essentially, it promotes shallow rather than deep interaction between objects.</a:t>
            </a:r>
            <a:endParaRPr/>
          </a:p>
          <a:p>
            <a:pPr indent="0" lvl="0" marL="0" rtl="0" algn="l">
              <a:spcBef>
                <a:spcPts val="1200"/>
              </a:spcBef>
              <a:spcAft>
                <a:spcPts val="0"/>
              </a:spcAft>
              <a:buClr>
                <a:schemeClr val="dk1"/>
              </a:buClr>
              <a:buSzPct val="61111"/>
              <a:buFont typeface="Arial"/>
              <a:buNone/>
            </a:pPr>
            <a:r>
              <a:rPr lang="uk"/>
              <a:t>Key Points of the Law of Demeter:</a:t>
            </a:r>
            <a:endParaRPr/>
          </a:p>
          <a:p>
            <a:pPr indent="-300037" lvl="0" marL="457200" rtl="0" algn="l">
              <a:spcBef>
                <a:spcPts val="1200"/>
              </a:spcBef>
              <a:spcAft>
                <a:spcPts val="0"/>
              </a:spcAft>
              <a:buSzPct val="100000"/>
              <a:buChar char="-"/>
            </a:pPr>
            <a:r>
              <a:rPr lang="uk"/>
              <a:t>An object should only call methods on:</a:t>
            </a:r>
            <a:endParaRPr/>
          </a:p>
          <a:p>
            <a:pPr indent="-284162" lvl="1" marL="914400" rtl="0" algn="l">
              <a:spcBef>
                <a:spcPts val="0"/>
              </a:spcBef>
              <a:spcAft>
                <a:spcPts val="0"/>
              </a:spcAft>
              <a:buSzPct val="100000"/>
              <a:buChar char="-"/>
            </a:pPr>
            <a:r>
              <a:rPr lang="uk"/>
              <a:t>Itself</a:t>
            </a:r>
            <a:endParaRPr/>
          </a:p>
          <a:p>
            <a:pPr indent="-284162" lvl="1" marL="914400" rtl="0" algn="l">
              <a:spcBef>
                <a:spcPts val="0"/>
              </a:spcBef>
              <a:spcAft>
                <a:spcPts val="0"/>
              </a:spcAft>
              <a:buSzPct val="100000"/>
              <a:buChar char="-"/>
            </a:pPr>
            <a:r>
              <a:rPr lang="uk"/>
              <a:t>Objects passed in as parameters</a:t>
            </a:r>
            <a:endParaRPr/>
          </a:p>
          <a:p>
            <a:pPr indent="-284162" lvl="1" marL="914400" rtl="0" algn="l">
              <a:spcBef>
                <a:spcPts val="0"/>
              </a:spcBef>
              <a:spcAft>
                <a:spcPts val="0"/>
              </a:spcAft>
              <a:buSzPct val="100000"/>
              <a:buChar char="-"/>
            </a:pPr>
            <a:r>
              <a:rPr lang="uk"/>
              <a:t>Any object it creates/instantiates</a:t>
            </a:r>
            <a:endParaRPr/>
          </a:p>
          <a:p>
            <a:pPr indent="-284162" lvl="1" marL="914400" rtl="0" algn="l">
              <a:spcBef>
                <a:spcPts val="0"/>
              </a:spcBef>
              <a:spcAft>
                <a:spcPts val="0"/>
              </a:spcAft>
              <a:buSzPct val="100000"/>
              <a:buChar char="-"/>
            </a:pPr>
            <a:r>
              <a:rPr lang="uk"/>
              <a:t>Its direct component objects</a:t>
            </a:r>
            <a:endParaRPr/>
          </a:p>
          <a:p>
            <a:pPr indent="-300037" lvl="0" marL="457200" rtl="0" algn="l">
              <a:spcBef>
                <a:spcPts val="0"/>
              </a:spcBef>
              <a:spcAft>
                <a:spcPts val="0"/>
              </a:spcAft>
              <a:buSzPct val="100000"/>
              <a:buChar char="-"/>
            </a:pPr>
            <a:r>
              <a:rPr lang="uk"/>
              <a:t>Avoid calling methods on objects returned by another method.</a:t>
            </a:r>
            <a:endParaRPr/>
          </a:p>
          <a:p>
            <a:pPr indent="0" lvl="0" marL="0" rtl="0" algn="l">
              <a:spcBef>
                <a:spcPts val="1200"/>
              </a:spcBef>
              <a:spcAft>
                <a:spcPts val="0"/>
              </a:spcAft>
              <a:buClr>
                <a:schemeClr val="dk1"/>
              </a:buClr>
              <a:buSzPct val="61111"/>
              <a:buFont typeface="Arial"/>
              <a:buNone/>
            </a:pPr>
            <a:r>
              <a:rPr lang="uk"/>
              <a:t>The Benefits of Following LoD:</a:t>
            </a:r>
            <a:endParaRPr/>
          </a:p>
          <a:p>
            <a:pPr indent="-300037" lvl="0" marL="457200" rtl="0" algn="l">
              <a:spcBef>
                <a:spcPts val="1200"/>
              </a:spcBef>
              <a:spcAft>
                <a:spcPts val="0"/>
              </a:spcAft>
              <a:buSzPct val="100000"/>
              <a:buChar char="-"/>
            </a:pPr>
            <a:r>
              <a:rPr lang="uk"/>
              <a:t>Reduced Dependencies: By limiting the interactions between objects, changes in one part of a system have less impact on others, making the system more maintainable.</a:t>
            </a:r>
            <a:endParaRPr/>
          </a:p>
          <a:p>
            <a:pPr indent="-300037" lvl="0" marL="457200" rtl="0" algn="l">
              <a:spcBef>
                <a:spcPts val="0"/>
              </a:spcBef>
              <a:spcAft>
                <a:spcPts val="0"/>
              </a:spcAft>
              <a:buSzPct val="100000"/>
              <a:buChar char="-"/>
            </a:pPr>
            <a:r>
              <a:rPr lang="uk"/>
              <a:t>Increased Modularity: Systems are easier to understand, modify, and extend because their components are more decoupled.</a:t>
            </a:r>
            <a:endParaRPr/>
          </a:p>
          <a:p>
            <a:pPr indent="-300037" lvl="0" marL="457200" rtl="0" algn="l">
              <a:spcBef>
                <a:spcPts val="0"/>
              </a:spcBef>
              <a:spcAft>
                <a:spcPts val="0"/>
              </a:spcAft>
              <a:buSzPct val="100000"/>
              <a:buChar char="-"/>
            </a:pPr>
            <a:r>
              <a:rPr lang="uk"/>
              <a:t>Easier Testing: Components with fewer dependencies are simpler to test in isolation.</a:t>
            </a:r>
            <a:endParaRPr/>
          </a:p>
          <a:p>
            <a:pPr indent="0" lvl="0" marL="0" rtl="0" algn="l">
              <a:spcBef>
                <a:spcPts val="1200"/>
              </a:spcBef>
              <a:spcAft>
                <a:spcPts val="12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79"/>
          <p:cNvPicPr preferRelativeResize="0"/>
          <p:nvPr/>
        </p:nvPicPr>
        <p:blipFill>
          <a:blip r:embed="rId3">
            <a:alphaModFix/>
          </a:blip>
          <a:stretch>
            <a:fillRect/>
          </a:stretch>
        </p:blipFill>
        <p:spPr>
          <a:xfrm>
            <a:off x="159725" y="152400"/>
            <a:ext cx="4682600" cy="3071450"/>
          </a:xfrm>
          <a:prstGeom prst="rect">
            <a:avLst/>
          </a:prstGeom>
          <a:noFill/>
          <a:ln>
            <a:noFill/>
          </a:ln>
        </p:spPr>
      </p:pic>
      <p:pic>
        <p:nvPicPr>
          <p:cNvPr id="453" name="Google Shape;453;p79"/>
          <p:cNvPicPr preferRelativeResize="0"/>
          <p:nvPr/>
        </p:nvPicPr>
        <p:blipFill>
          <a:blip r:embed="rId4">
            <a:alphaModFix/>
          </a:blip>
          <a:stretch>
            <a:fillRect/>
          </a:stretch>
        </p:blipFill>
        <p:spPr>
          <a:xfrm>
            <a:off x="4994725" y="152400"/>
            <a:ext cx="3996873" cy="315635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59" name="Google Shape;459;p8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60" name="Google Shape;460;p80"/>
          <p:cNvPicPr preferRelativeResize="0"/>
          <p:nvPr/>
        </p:nvPicPr>
        <p:blipFill>
          <a:blip r:embed="rId3">
            <a:alphaModFix/>
          </a:blip>
          <a:stretch>
            <a:fillRect/>
          </a:stretch>
        </p:blipFill>
        <p:spPr>
          <a:xfrm>
            <a:off x="0" y="32481"/>
            <a:ext cx="9144000" cy="507853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uk" sz="1200">
                <a:solidFill>
                  <a:srgbClr val="374151"/>
                </a:solidFill>
                <a:latin typeface="Roboto"/>
                <a:ea typeface="Roboto"/>
                <a:cs typeface="Roboto"/>
                <a:sym typeface="Roboto"/>
              </a:rPr>
              <a:t>The Law of Demeter was introduced by researchers from Northeastern University in the late 1980s. It was named after the Demeter Project, a software development project at the university, which aimed to produce highly modular software. The principle itself, also known as the principle of least knowledge, was not about the Greek goddess Demeter but rather named after the project.</a:t>
            </a:r>
            <a:endParaRPr sz="1200">
              <a:solidFill>
                <a:srgbClr val="374151"/>
              </a:solidFill>
              <a:latin typeface="Roboto"/>
              <a:ea typeface="Roboto"/>
              <a:cs typeface="Roboto"/>
              <a:sym typeface="Roboto"/>
            </a:endParaRPr>
          </a:p>
          <a:p>
            <a:pPr indent="0" lvl="0" marL="0" rtl="0" algn="l">
              <a:spcBef>
                <a:spcPts val="1500"/>
              </a:spcBef>
              <a:spcAft>
                <a:spcPts val="0"/>
              </a:spcAft>
              <a:buClr>
                <a:schemeClr val="dk1"/>
              </a:buClr>
              <a:buSzPts val="1100"/>
              <a:buFont typeface="Arial"/>
              <a:buNone/>
            </a:pPr>
            <a:r>
              <a:rPr lang="uk" sz="1200">
                <a:solidFill>
                  <a:srgbClr val="374151"/>
                </a:solidFill>
                <a:latin typeface="Roboto"/>
                <a:ea typeface="Roboto"/>
                <a:cs typeface="Roboto"/>
                <a:sym typeface="Roboto"/>
              </a:rPr>
              <a:t>The principle was formulated by Ian Holland, a member of the project team, and further refined and popularized by Karl Lieberherr, another key figure in the Demeter Project. The project focused on adaptive programming and aspect-oriented programming, with the Law of Demeter being a significant contribution towards promoting loose coupling and high cohesion in software design. The idea was to ensure that objects have limited knowledge and interactions with other objects to make the software more maintainable, modular, and adaptable to changes.</a:t>
            </a:r>
            <a:endParaRPr sz="1200">
              <a:solidFill>
                <a:srgbClr val="374151"/>
              </a:solidFill>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1200"/>
              </a:spcBef>
              <a:spcAft>
                <a:spcPts val="1200"/>
              </a:spcAft>
              <a:buNone/>
            </a:pPr>
            <a:r>
              <a:rPr lang="uk" sz="1200"/>
              <a:t>Refs:</a:t>
            </a:r>
            <a:br>
              <a:rPr lang="uk" sz="1200"/>
            </a:br>
            <a:r>
              <a:rPr lang="uk" sz="1200"/>
              <a:t> - </a:t>
            </a:r>
            <a:r>
              <a:rPr lang="uk" sz="1200" u="sng">
                <a:solidFill>
                  <a:schemeClr val="hlink"/>
                </a:solidFill>
                <a:hlinkClick r:id="rId3"/>
              </a:rPr>
              <a:t>https://testing.googleblog.com/2008/07/breaking-law-of-demeter-is-like-looking.html</a:t>
            </a:r>
            <a:r>
              <a:rPr lang="uk" sz="1200"/>
              <a:t> </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ph idx="1" type="body"/>
          </p:nvPr>
        </p:nvSpPr>
        <p:spPr>
          <a:xfrm>
            <a:off x="311700" y="128100"/>
            <a:ext cx="8520600" cy="468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t>DevOps - development and operations</a:t>
            </a:r>
            <a:endParaRPr/>
          </a:p>
          <a:p>
            <a:pPr indent="0" lvl="0" marL="0" rtl="0" algn="l">
              <a:spcBef>
                <a:spcPts val="1200"/>
              </a:spcBef>
              <a:spcAft>
                <a:spcPts val="0"/>
              </a:spcAft>
              <a:buNone/>
            </a:pPr>
            <a:r>
              <a:rPr lang="uk"/>
              <a:t>PO - product owner</a:t>
            </a:r>
            <a:endParaRPr/>
          </a:p>
          <a:p>
            <a:pPr indent="0" lvl="0" marL="0" rtl="0" algn="l">
              <a:spcBef>
                <a:spcPts val="1200"/>
              </a:spcBef>
              <a:spcAft>
                <a:spcPts val="120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Tell, Don't Ask  - TDA principle</a:t>
            </a:r>
            <a:endParaRPr/>
          </a:p>
        </p:txBody>
      </p:sp>
      <p:sp>
        <p:nvSpPr>
          <p:cNvPr id="471" name="Google Shape;471;p8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uk" sz="1200">
                <a:solidFill>
                  <a:srgbClr val="374151"/>
                </a:solidFill>
                <a:latin typeface="Roboto"/>
                <a:ea typeface="Roboto"/>
                <a:cs typeface="Roboto"/>
                <a:sym typeface="Roboto"/>
              </a:rPr>
              <a:t>Consider an example where you have an object representing a person, and you want to make the person walk. Instead of checking the state of the person (like if the person is able) and then making a decision outside the person object to make them walk, you simply tell the person object to walk. The person object itself knows whether it can walk and will handle the action appropriately.</a:t>
            </a:r>
            <a:endParaRPr sz="1200">
              <a:solidFill>
                <a:srgbClr val="374151"/>
              </a:solidFill>
              <a:latin typeface="Roboto"/>
              <a:ea typeface="Roboto"/>
              <a:cs typeface="Roboto"/>
              <a:sym typeface="Roboto"/>
            </a:endParaRPr>
          </a:p>
          <a:p>
            <a:pPr indent="-304800" lvl="0" marL="457200" rtl="0" algn="l">
              <a:spcBef>
                <a:spcPts val="1200"/>
              </a:spcBef>
              <a:spcAft>
                <a:spcPts val="0"/>
              </a:spcAft>
              <a:buClr>
                <a:srgbClr val="374151"/>
              </a:buClr>
              <a:buSzPts val="1200"/>
              <a:buFont typeface="Roboto"/>
              <a:buAutoNum type="arabicPeriod"/>
            </a:pPr>
            <a:r>
              <a:rPr lang="uk" sz="1200">
                <a:solidFill>
                  <a:srgbClr val="374151"/>
                </a:solidFill>
                <a:latin typeface="Roboto"/>
                <a:ea typeface="Roboto"/>
                <a:cs typeface="Roboto"/>
                <a:sym typeface="Roboto"/>
              </a:rPr>
              <a:t>Encapsulation: Keeps the internal state and the behavior of an object hidden from the outside. The object itself manages its state and the operations that can be performed on that state, which leads to better encapsulation.</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AutoNum type="arabicPeriod"/>
            </a:pPr>
            <a:r>
              <a:rPr lang="uk" sz="1200">
                <a:solidFill>
                  <a:srgbClr val="374151"/>
                </a:solidFill>
                <a:latin typeface="Roboto"/>
                <a:ea typeface="Roboto"/>
                <a:cs typeface="Roboto"/>
                <a:sym typeface="Roboto"/>
              </a:rPr>
              <a:t>Decoupling: Reduces dependencies between different parts of the code, making the system easier to maintain and modify.</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AutoNum type="arabicPeriod"/>
            </a:pPr>
            <a:r>
              <a:rPr lang="uk" sz="1200">
                <a:solidFill>
                  <a:srgbClr val="374151"/>
                </a:solidFill>
                <a:latin typeface="Roboto"/>
                <a:ea typeface="Roboto"/>
                <a:cs typeface="Roboto"/>
                <a:sym typeface="Roboto"/>
              </a:rPr>
              <a:t>Simplicity: Simplifies the interaction between objects. You don't need to understand the object's state to interact with it, just what operations it can perform.</a:t>
            </a:r>
            <a:endParaRPr sz="1200">
              <a:solidFill>
                <a:srgbClr val="374151"/>
              </a:solidFill>
              <a:latin typeface="Roboto"/>
              <a:ea typeface="Roboto"/>
              <a:cs typeface="Roboto"/>
              <a:sym typeface="Roboto"/>
            </a:endParaRPr>
          </a:p>
          <a:p>
            <a:pPr indent="-304800" lvl="0" marL="457200" rtl="0" algn="l">
              <a:spcBef>
                <a:spcPts val="0"/>
              </a:spcBef>
              <a:spcAft>
                <a:spcPts val="0"/>
              </a:spcAft>
              <a:buClr>
                <a:srgbClr val="374151"/>
              </a:buClr>
              <a:buSzPts val="1200"/>
              <a:buFont typeface="Roboto"/>
              <a:buAutoNum type="arabicPeriod"/>
            </a:pPr>
            <a:r>
              <a:rPr lang="uk" sz="1200">
                <a:solidFill>
                  <a:srgbClr val="374151"/>
                </a:solidFill>
                <a:latin typeface="Roboto"/>
                <a:ea typeface="Roboto"/>
                <a:cs typeface="Roboto"/>
                <a:sym typeface="Roboto"/>
              </a:rPr>
              <a:t>Flexibility: Makes it easier to change the object's behavior or state management without affecting the code that interacts with the object.</a:t>
            </a:r>
            <a:endParaRPr sz="1200">
              <a:solidFill>
                <a:srgbClr val="374151"/>
              </a:solidFill>
              <a:latin typeface="Roboto"/>
              <a:ea typeface="Roboto"/>
              <a:cs typeface="Roboto"/>
              <a:sym typeface="Roboto"/>
            </a:endParaRPr>
          </a:p>
          <a:p>
            <a:pPr indent="0" lvl="0" marL="0" rtl="0" algn="l">
              <a:spcBef>
                <a:spcPts val="1500"/>
              </a:spcBef>
              <a:spcAft>
                <a:spcPts val="0"/>
              </a:spcAft>
              <a:buNone/>
            </a:pPr>
            <a:r>
              <a:rPr lang="uk" sz="1200" u="sng">
                <a:solidFill>
                  <a:schemeClr val="hlink"/>
                </a:solidFill>
                <a:latin typeface="Roboto"/>
                <a:ea typeface="Roboto"/>
                <a:cs typeface="Roboto"/>
                <a:sym typeface="Roboto"/>
                <a:hlinkClick r:id="rId3"/>
              </a:rPr>
              <a:t>Fowler</a:t>
            </a:r>
            <a:endParaRPr sz="1200">
              <a:solidFill>
                <a:srgbClr val="374151"/>
              </a:solidFill>
              <a:latin typeface="Roboto"/>
              <a:ea typeface="Roboto"/>
              <a:cs typeface="Roboto"/>
              <a:sym typeface="Roboto"/>
            </a:endParaRPr>
          </a:p>
          <a:p>
            <a:pPr indent="0" lvl="0" marL="0" rtl="0" algn="l">
              <a:spcBef>
                <a:spcPts val="1500"/>
              </a:spcBef>
              <a:spcAft>
                <a:spcPts val="1200"/>
              </a:spcAft>
              <a:buNone/>
            </a:pPr>
            <a:r>
              <a:t/>
            </a:r>
            <a:endParaRPr sz="1200">
              <a:solidFill>
                <a:srgbClr val="374151"/>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83"/>
          <p:cNvPicPr preferRelativeResize="0"/>
          <p:nvPr/>
        </p:nvPicPr>
        <p:blipFill>
          <a:blip r:embed="rId3">
            <a:alphaModFix/>
          </a:blip>
          <a:stretch>
            <a:fillRect/>
          </a:stretch>
        </p:blipFill>
        <p:spPr>
          <a:xfrm>
            <a:off x="752100" y="1274876"/>
            <a:ext cx="7798424" cy="1912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84"/>
          <p:cNvPicPr preferRelativeResize="0"/>
          <p:nvPr/>
        </p:nvPicPr>
        <p:blipFill>
          <a:blip r:embed="rId3">
            <a:alphaModFix/>
          </a:blip>
          <a:stretch>
            <a:fillRect/>
          </a:stretch>
        </p:blipFill>
        <p:spPr>
          <a:xfrm>
            <a:off x="416175" y="1808275"/>
            <a:ext cx="8457549" cy="13203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Summary - Clean code</a:t>
            </a:r>
            <a:endParaRPr/>
          </a:p>
        </p:txBody>
      </p:sp>
      <p:sp>
        <p:nvSpPr>
          <p:cNvPr id="487" name="Google Shape;487;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u="sng">
                <a:solidFill>
                  <a:schemeClr val="hlink"/>
                </a:solidFill>
                <a:hlinkClick r:id="rId3"/>
              </a:rPr>
              <a:t>https://gist.github.com/wojteklu/73c6914cc446146b8b533c0988cf8d29</a:t>
            </a:r>
            <a:r>
              <a:rPr lang="uk"/>
              <a:t>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86"/>
          <p:cNvSpPr txBox="1"/>
          <p:nvPr>
            <p:ph type="title"/>
          </p:nvPr>
        </p:nvSpPr>
        <p:spPr>
          <a:xfrm>
            <a:off x="2100150" y="2230500"/>
            <a:ext cx="6003300" cy="97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uk" sz="3120"/>
              <a:t>Code metrics. Code health</a:t>
            </a:r>
            <a:endParaRPr sz="322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Code metrics. Code health</a:t>
            </a:r>
            <a:endParaRPr/>
          </a:p>
        </p:txBody>
      </p:sp>
      <p:sp>
        <p:nvSpPr>
          <p:cNvPr id="498" name="Google Shape;498;p8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293370" lvl="0" marL="457200" rtl="0" algn="l">
              <a:spcBef>
                <a:spcPts val="150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Complexity Metrics: Measure how complex the code is. Examples include Cyclomatic Complexity (the number of linearly independent paths through a program's source code) and Cognitive Complexity (how difficult the code is for a human to understand).</a:t>
            </a:r>
            <a:endParaRPr sz="1200">
              <a:solidFill>
                <a:srgbClr val="374151"/>
              </a:solidFill>
              <a:latin typeface="Roboto"/>
              <a:ea typeface="Roboto"/>
              <a:cs typeface="Roboto"/>
              <a:sym typeface="Roboto"/>
            </a:endParaRPr>
          </a:p>
          <a:p>
            <a:pPr indent="-293370"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Code Coverage: Measures the percentage of code that is executed during automated tests. High coverage indicates that a large portion of the codebase is tested, which can reduce the likelihood of undetected bugs.</a:t>
            </a:r>
            <a:endParaRPr sz="1200">
              <a:solidFill>
                <a:srgbClr val="374151"/>
              </a:solidFill>
              <a:latin typeface="Roboto"/>
              <a:ea typeface="Roboto"/>
              <a:cs typeface="Roboto"/>
              <a:sym typeface="Roboto"/>
            </a:endParaRPr>
          </a:p>
          <a:p>
            <a:pPr indent="-293370"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Technical Debt: Quantifies the cost of further development that is increased due to choosing an easy (quick) solution now instead of using a better approach that would take longer. It often includes "code smells," duplication, and violations of coding standards.</a:t>
            </a:r>
            <a:endParaRPr sz="1200">
              <a:solidFill>
                <a:srgbClr val="374151"/>
              </a:solidFill>
              <a:latin typeface="Roboto"/>
              <a:ea typeface="Roboto"/>
              <a:cs typeface="Roboto"/>
              <a:sym typeface="Roboto"/>
            </a:endParaRPr>
          </a:p>
          <a:p>
            <a:pPr indent="-293370"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Code Churn: Measures the frequency with which code is changed, added, or deleted. High churn rates can indicate instability or a high level of ongoing development activity.</a:t>
            </a:r>
            <a:endParaRPr sz="1200">
              <a:solidFill>
                <a:srgbClr val="374151"/>
              </a:solidFill>
              <a:latin typeface="Roboto"/>
              <a:ea typeface="Roboto"/>
              <a:cs typeface="Roboto"/>
              <a:sym typeface="Roboto"/>
            </a:endParaRPr>
          </a:p>
          <a:p>
            <a:pPr indent="-293370"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Dependency Health: Assesses the state of external libraries or frameworks the project depends on, including their security vulnerabilities, license compliance, and up-to-dateness.</a:t>
            </a:r>
            <a:endParaRPr sz="1200">
              <a:solidFill>
                <a:srgbClr val="374151"/>
              </a:solidFill>
              <a:latin typeface="Roboto"/>
              <a:ea typeface="Roboto"/>
              <a:cs typeface="Roboto"/>
              <a:sym typeface="Roboto"/>
            </a:endParaRPr>
          </a:p>
          <a:p>
            <a:pPr indent="-293370"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Documentation Coverage: Quantifies the extent to which the codebase is documented. Good documentation helps new developers understand the codebase more quickly and reduces the knowledge silo effect.</a:t>
            </a:r>
            <a:endParaRPr sz="1200">
              <a:solidFill>
                <a:srgbClr val="374151"/>
              </a:solidFill>
              <a:latin typeface="Roboto"/>
              <a:ea typeface="Roboto"/>
              <a:cs typeface="Roboto"/>
              <a:sym typeface="Roboto"/>
            </a:endParaRPr>
          </a:p>
          <a:p>
            <a:pPr indent="-293370"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Static Analysis Warnings: These are issues identified by static analysis tools, including code style violations, potential bugs, security vulnerabilities, and performance issues. Fewer warnings generally indicate healthier code.</a:t>
            </a:r>
            <a:endParaRPr sz="1200">
              <a:solidFill>
                <a:srgbClr val="374151"/>
              </a:solidFill>
              <a:latin typeface="Roboto"/>
              <a:ea typeface="Roboto"/>
              <a:cs typeface="Roboto"/>
              <a:sym typeface="Roboto"/>
            </a:endParaRPr>
          </a:p>
          <a:p>
            <a:pPr indent="-293370"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Build Time: Measures the time it takes to compile and link the code into an executable. Longer build times can reduce developer productivity.</a:t>
            </a:r>
            <a:endParaRPr sz="1200">
              <a:solidFill>
                <a:srgbClr val="374151"/>
              </a:solidFill>
              <a:latin typeface="Roboto"/>
              <a:ea typeface="Roboto"/>
              <a:cs typeface="Roboto"/>
              <a:sym typeface="Roboto"/>
            </a:endParaRPr>
          </a:p>
          <a:p>
            <a:pPr indent="-293370"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Bugs and Issue Metrics: Includes the number of open bugs, the time it takes to resolve them, and the rate at which new bugs are reported. Lower values indicate better code health.</a:t>
            </a:r>
            <a:endParaRPr sz="1200">
              <a:solidFill>
                <a:srgbClr val="374151"/>
              </a:solidFill>
              <a:latin typeface="Roboto"/>
              <a:ea typeface="Roboto"/>
              <a:cs typeface="Roboto"/>
              <a:sym typeface="Roboto"/>
            </a:endParaRPr>
          </a:p>
          <a:p>
            <a:pPr indent="-293370" lvl="0" marL="457200" rtl="0" algn="l">
              <a:spcBef>
                <a:spcPts val="0"/>
              </a:spcBef>
              <a:spcAft>
                <a:spcPts val="0"/>
              </a:spcAft>
              <a:buClr>
                <a:srgbClr val="374151"/>
              </a:buClr>
              <a:buSzPct val="100000"/>
              <a:buFont typeface="Roboto"/>
              <a:buAutoNum type="arabicPeriod"/>
            </a:pPr>
            <a:r>
              <a:rPr lang="uk" sz="1200">
                <a:solidFill>
                  <a:srgbClr val="374151"/>
                </a:solidFill>
                <a:latin typeface="Roboto"/>
                <a:ea typeface="Roboto"/>
                <a:cs typeface="Roboto"/>
                <a:sym typeface="Roboto"/>
              </a:rPr>
              <a:t>Pull Request Metrics: Measures related to the code review process, such as the average time to merge pull requests and the number of open pull requests. Efficient handling of pull requests can indicate a healthy development process.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Cyclomatic complexity or McGabe Complexity</a:t>
            </a:r>
            <a:endParaRPr/>
          </a:p>
        </p:txBody>
      </p:sp>
      <p:sp>
        <p:nvSpPr>
          <p:cNvPr id="504" name="Google Shape;504;p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sz="1350">
                <a:solidFill>
                  <a:srgbClr val="374151"/>
                </a:solidFill>
                <a:highlight>
                  <a:srgbClr val="FFFFFF"/>
                </a:highlight>
                <a:latin typeface="Roboto"/>
                <a:ea typeface="Roboto"/>
                <a:cs typeface="Roboto"/>
                <a:sym typeface="Roboto"/>
              </a:rPr>
              <a:t>The most popular way to measure code complexity is Cyclomatic complexity develop by Thomas J. McCabe, Sr. in 1976. In fact, it comes in-built in many code editors like VSCode, linters like jslinter, flake8 and IDEs like IntelliJ. Cyclomatic Complexity or McGabe complexity, named after its creator, is a measure of the linearly independent paths in a section/module. McGabe suggests the cyclomatic complexity be less than 10 for most cases, meaning a score above 10 is enough cause to refactor the code.</a:t>
            </a:r>
            <a:endParaRPr/>
          </a:p>
        </p:txBody>
      </p:sp>
      <p:pic>
        <p:nvPicPr>
          <p:cNvPr id="505" name="Google Shape;505;p88"/>
          <p:cNvPicPr preferRelativeResize="0"/>
          <p:nvPr/>
        </p:nvPicPr>
        <p:blipFill>
          <a:blip r:embed="rId3">
            <a:alphaModFix/>
          </a:blip>
          <a:stretch>
            <a:fillRect/>
          </a:stretch>
        </p:blipFill>
        <p:spPr>
          <a:xfrm>
            <a:off x="168525" y="2810575"/>
            <a:ext cx="9144000" cy="14859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89"/>
          <p:cNvSpPr txBox="1"/>
          <p:nvPr>
            <p:ph idx="1" type="body"/>
          </p:nvPr>
        </p:nvSpPr>
        <p:spPr>
          <a:xfrm>
            <a:off x="311700" y="102575"/>
            <a:ext cx="8520600" cy="4466400"/>
          </a:xfrm>
          <a:prstGeom prst="rect">
            <a:avLst/>
          </a:prstGeom>
        </p:spPr>
        <p:txBody>
          <a:bodyPr anchorCtr="0" anchor="t" bIns="91425" lIns="91425" spcFirstLastPara="1" rIns="91425" wrap="square" tIns="91425">
            <a:normAutofit/>
          </a:bodyPr>
          <a:lstStyle/>
          <a:p>
            <a:pPr indent="0" lvl="0" marL="0" rtl="0" algn="l">
              <a:spcBef>
                <a:spcPts val="1800"/>
              </a:spcBef>
              <a:spcAft>
                <a:spcPts val="0"/>
              </a:spcAft>
              <a:buClr>
                <a:schemeClr val="dk1"/>
              </a:buClr>
              <a:buSzPts val="1100"/>
              <a:buFont typeface="Arial"/>
              <a:buNone/>
            </a:pPr>
            <a:r>
              <a:rPr lang="uk" sz="1350">
                <a:solidFill>
                  <a:srgbClr val="374151"/>
                </a:solidFill>
                <a:highlight>
                  <a:srgbClr val="FFFFFF"/>
                </a:highlight>
                <a:latin typeface="Roboto"/>
                <a:ea typeface="Roboto"/>
                <a:cs typeface="Roboto"/>
                <a:sym typeface="Roboto"/>
              </a:rPr>
              <a:t>To calculate the cyclomatic complexity of a program, its best to draw the control-flow graph and use the formula:</a:t>
            </a:r>
            <a:endParaRPr sz="1350">
              <a:solidFill>
                <a:srgbClr val="374151"/>
              </a:solidFill>
              <a:highlight>
                <a:srgbClr val="FFFFFF"/>
              </a:highlight>
              <a:latin typeface="Roboto"/>
              <a:ea typeface="Roboto"/>
              <a:cs typeface="Roboto"/>
              <a:sym typeface="Roboto"/>
            </a:endParaRPr>
          </a:p>
          <a:p>
            <a:pPr indent="0" lvl="0" marL="0" rtl="0" algn="l">
              <a:spcBef>
                <a:spcPts val="1800"/>
              </a:spcBef>
              <a:spcAft>
                <a:spcPts val="0"/>
              </a:spcAft>
              <a:buNone/>
            </a:pPr>
            <a:r>
              <a:rPr lang="uk" sz="1350">
                <a:solidFill>
                  <a:srgbClr val="888888"/>
                </a:solidFill>
                <a:highlight>
                  <a:srgbClr val="FFFFFF"/>
                </a:highlight>
              </a:rPr>
              <a:t>The complexity M is then defined as M = E − N + 2P,</a:t>
            </a:r>
            <a:br>
              <a:rPr lang="uk" sz="1350">
                <a:solidFill>
                  <a:srgbClr val="888888"/>
                </a:solidFill>
                <a:highlight>
                  <a:srgbClr val="FFFFFF"/>
                </a:highlight>
              </a:rPr>
            </a:br>
            <a:r>
              <a:rPr lang="uk" sz="1350">
                <a:solidFill>
                  <a:srgbClr val="888888"/>
                </a:solidFill>
                <a:highlight>
                  <a:srgbClr val="FFFFFF"/>
                </a:highlight>
              </a:rPr>
              <a:t>where</a:t>
            </a:r>
            <a:endParaRPr sz="1350">
              <a:solidFill>
                <a:srgbClr val="888888"/>
              </a:solidFill>
              <a:highlight>
                <a:srgbClr val="FFFFFF"/>
              </a:highlight>
            </a:endParaRPr>
          </a:p>
          <a:p>
            <a:pPr indent="0" lvl="0" marL="0" rtl="0" algn="l">
              <a:spcBef>
                <a:spcPts val="1500"/>
              </a:spcBef>
              <a:spcAft>
                <a:spcPts val="0"/>
              </a:spcAft>
              <a:buNone/>
            </a:pPr>
            <a:r>
              <a:rPr lang="uk" sz="1350">
                <a:solidFill>
                  <a:srgbClr val="888888"/>
                </a:solidFill>
                <a:highlight>
                  <a:srgbClr val="FFFFFF"/>
                </a:highlight>
              </a:rPr>
              <a:t>E = the number of edges of the graph.</a:t>
            </a:r>
            <a:br>
              <a:rPr lang="uk" sz="1350">
                <a:solidFill>
                  <a:srgbClr val="888888"/>
                </a:solidFill>
                <a:highlight>
                  <a:srgbClr val="FFFFFF"/>
                </a:highlight>
              </a:rPr>
            </a:br>
            <a:r>
              <a:rPr lang="uk" sz="1350">
                <a:solidFill>
                  <a:srgbClr val="888888"/>
                </a:solidFill>
                <a:highlight>
                  <a:srgbClr val="FFFFFF"/>
                </a:highlight>
              </a:rPr>
              <a:t>N = the number of nodes of the graph.</a:t>
            </a:r>
            <a:br>
              <a:rPr lang="uk" sz="1350">
                <a:solidFill>
                  <a:srgbClr val="888888"/>
                </a:solidFill>
                <a:highlight>
                  <a:srgbClr val="FFFFFF"/>
                </a:highlight>
              </a:rPr>
            </a:br>
            <a:r>
              <a:rPr lang="uk" sz="1350">
                <a:solidFill>
                  <a:srgbClr val="888888"/>
                </a:solidFill>
                <a:highlight>
                  <a:srgbClr val="FFFFFF"/>
                </a:highlight>
              </a:rPr>
              <a:t>P = the number of connected components.</a:t>
            </a:r>
            <a:endParaRPr sz="1350">
              <a:solidFill>
                <a:srgbClr val="888888"/>
              </a:solidFill>
              <a:highlight>
                <a:srgbClr val="FFFFFF"/>
              </a:highlight>
            </a:endParaRPr>
          </a:p>
          <a:p>
            <a:pPr indent="0" lvl="0" marL="0" rtl="0" algn="l">
              <a:spcBef>
                <a:spcPts val="1800"/>
              </a:spcBef>
              <a:spcAft>
                <a:spcPts val="0"/>
              </a:spcAft>
              <a:buClr>
                <a:schemeClr val="dk1"/>
              </a:buClr>
              <a:buSzPts val="1100"/>
              <a:buFont typeface="Arial"/>
              <a:buNone/>
            </a:pPr>
            <a:r>
              <a:t/>
            </a:r>
            <a:endParaRPr sz="1350">
              <a:solidFill>
                <a:srgbClr val="374151"/>
              </a:solidFill>
              <a:highlight>
                <a:srgbClr val="FFFFFF"/>
              </a:highlight>
              <a:latin typeface="Roboto"/>
              <a:ea typeface="Roboto"/>
              <a:cs typeface="Roboto"/>
              <a:sym typeface="Roboto"/>
            </a:endParaRPr>
          </a:p>
          <a:p>
            <a:pPr indent="0" lvl="0" marL="0" rtl="0" algn="ctr">
              <a:spcBef>
                <a:spcPts val="1800"/>
              </a:spcBef>
              <a:spcAft>
                <a:spcPts val="0"/>
              </a:spcAft>
              <a:buClr>
                <a:schemeClr val="dk1"/>
              </a:buClr>
              <a:buSzPts val="1100"/>
              <a:buFont typeface="Arial"/>
              <a:buNone/>
            </a:pPr>
            <a:r>
              <a:t/>
            </a:r>
            <a:endParaRPr sz="1350">
              <a:solidFill>
                <a:srgbClr val="374151"/>
              </a:solidFill>
              <a:highlight>
                <a:srgbClr val="FFFFFF"/>
              </a:highlight>
              <a:latin typeface="Roboto"/>
              <a:ea typeface="Roboto"/>
              <a:cs typeface="Roboto"/>
              <a:sym typeface="Roboto"/>
            </a:endParaRPr>
          </a:p>
          <a:p>
            <a:pPr indent="0" lvl="0" marL="0" rtl="0" algn="l">
              <a:spcBef>
                <a:spcPts val="0"/>
              </a:spcBef>
              <a:spcAft>
                <a:spcPts val="120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Example 1</a:t>
            </a:r>
            <a:endParaRPr/>
          </a:p>
        </p:txBody>
      </p:sp>
      <p:sp>
        <p:nvSpPr>
          <p:cNvPr id="516" name="Google Shape;516;p90"/>
          <p:cNvSpPr txBox="1"/>
          <p:nvPr>
            <p:ph idx="1" type="body"/>
          </p:nvPr>
        </p:nvSpPr>
        <p:spPr>
          <a:xfrm>
            <a:off x="311700" y="1152475"/>
            <a:ext cx="3095400" cy="2042100"/>
          </a:xfrm>
          <a:prstGeom prst="rect">
            <a:avLst/>
          </a:prstGeom>
        </p:spPr>
        <p:txBody>
          <a:bodyPr anchorCtr="0" anchor="t" bIns="91425" lIns="91425" spcFirstLastPara="1" rIns="91425" wrap="square" tIns="91425">
            <a:normAutofit fontScale="47500"/>
          </a:bodyPr>
          <a:lstStyle/>
          <a:p>
            <a:pPr indent="0" lvl="0" marL="0" rtl="0" algn="l">
              <a:spcBef>
                <a:spcPts val="0"/>
              </a:spcBef>
              <a:spcAft>
                <a:spcPts val="0"/>
              </a:spcAft>
              <a:buNone/>
            </a:pPr>
            <a:r>
              <a:rPr lang="uk"/>
              <a:t>public static string IntroducePerson(string name, int age) { </a:t>
            </a:r>
            <a:endParaRPr/>
          </a:p>
          <a:p>
            <a:pPr indent="0" lvl="0" marL="0" rtl="0" algn="l">
              <a:spcBef>
                <a:spcPts val="1200"/>
              </a:spcBef>
              <a:spcAft>
                <a:spcPts val="0"/>
              </a:spcAft>
              <a:buNone/>
            </a:pPr>
            <a:r>
              <a:rPr lang="uk"/>
              <a:t>var response = $"Hi! My name is {name} and I'm {age} years old."; </a:t>
            </a:r>
            <a:endParaRPr/>
          </a:p>
          <a:p>
            <a:pPr indent="0" lvl="0" marL="0" rtl="0" algn="l">
              <a:spcBef>
                <a:spcPts val="1200"/>
              </a:spcBef>
              <a:spcAft>
                <a:spcPts val="0"/>
              </a:spcAft>
              <a:buNone/>
            </a:pPr>
            <a:r>
              <a:rPr lang="uk"/>
              <a:t>return response; </a:t>
            </a:r>
            <a:endParaRPr/>
          </a:p>
          <a:p>
            <a:pPr indent="0" lvl="0" marL="0" rtl="0" algn="l">
              <a:spcBef>
                <a:spcPts val="1200"/>
              </a:spcBef>
              <a:spcAft>
                <a:spcPts val="0"/>
              </a:spcAft>
              <a:buNone/>
            </a:pPr>
            <a:r>
              <a:rPr lang="uk"/>
              <a:t>}</a:t>
            </a:r>
            <a:endParaRPr/>
          </a:p>
          <a:p>
            <a:pPr indent="0" lvl="0" marL="0" rtl="0" algn="l">
              <a:spcBef>
                <a:spcPts val="1500"/>
              </a:spcBef>
              <a:spcAft>
                <a:spcPts val="0"/>
              </a:spcAft>
              <a:buClr>
                <a:schemeClr val="dk1"/>
              </a:buClr>
              <a:buSzPct val="81481"/>
              <a:buFont typeface="Arial"/>
              <a:buNone/>
            </a:pPr>
            <a:r>
              <a:rPr lang="uk" sz="1350">
                <a:solidFill>
                  <a:srgbClr val="888888"/>
                </a:solidFill>
                <a:highlight>
                  <a:srgbClr val="FFFFFF"/>
                </a:highlight>
              </a:rPr>
              <a:t>M = 1 - 2 + 2</a:t>
            </a:r>
            <a:endParaRPr/>
          </a:p>
          <a:p>
            <a:pPr indent="0" lvl="0" marL="0" rtl="0" algn="l">
              <a:spcBef>
                <a:spcPts val="1500"/>
              </a:spcBef>
              <a:spcAft>
                <a:spcPts val="1200"/>
              </a:spcAft>
              <a:buNone/>
            </a:pPr>
            <a:r>
              <a:t/>
            </a:r>
            <a:endParaRPr/>
          </a:p>
        </p:txBody>
      </p:sp>
      <p:pic>
        <p:nvPicPr>
          <p:cNvPr id="517" name="Google Shape;517;p90"/>
          <p:cNvPicPr preferRelativeResize="0"/>
          <p:nvPr/>
        </p:nvPicPr>
        <p:blipFill>
          <a:blip r:embed="rId3">
            <a:alphaModFix/>
          </a:blip>
          <a:stretch>
            <a:fillRect/>
          </a:stretch>
        </p:blipFill>
        <p:spPr>
          <a:xfrm>
            <a:off x="6380375" y="378825"/>
            <a:ext cx="1904750" cy="38209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Example 2</a:t>
            </a:r>
            <a:endParaRPr/>
          </a:p>
        </p:txBody>
      </p:sp>
      <p:sp>
        <p:nvSpPr>
          <p:cNvPr id="523" name="Google Shape;523;p91"/>
          <p:cNvSpPr txBox="1"/>
          <p:nvPr>
            <p:ph idx="1" type="body"/>
          </p:nvPr>
        </p:nvSpPr>
        <p:spPr>
          <a:xfrm>
            <a:off x="311700" y="1152475"/>
            <a:ext cx="3864600" cy="22326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uk"/>
              <a:t>public static string IntroducePerson(string name, int age) { </a:t>
            </a:r>
            <a:endParaRPr/>
          </a:p>
          <a:p>
            <a:pPr indent="0" lvl="0" marL="0" rtl="0" algn="l">
              <a:spcBef>
                <a:spcPts val="1200"/>
              </a:spcBef>
              <a:spcAft>
                <a:spcPts val="0"/>
              </a:spcAft>
              <a:buNone/>
            </a:pPr>
            <a:r>
              <a:rPr lang="uk"/>
              <a:t>   var response = $"Hi! My name is {name} and I'm {age} years old."; </a:t>
            </a:r>
            <a:endParaRPr/>
          </a:p>
          <a:p>
            <a:pPr indent="0" lvl="0" marL="0" rtl="0" algn="l">
              <a:spcBef>
                <a:spcPts val="1200"/>
              </a:spcBef>
              <a:spcAft>
                <a:spcPts val="0"/>
              </a:spcAft>
              <a:buNone/>
            </a:pPr>
            <a:r>
              <a:rPr lang="uk"/>
              <a:t>    if (age &gt;= 18) response += " I'm an adult"; </a:t>
            </a:r>
            <a:endParaRPr/>
          </a:p>
          <a:p>
            <a:pPr indent="0" lvl="0" marL="0" rtl="0" algn="l">
              <a:spcBef>
                <a:spcPts val="1200"/>
              </a:spcBef>
              <a:spcAft>
                <a:spcPts val="0"/>
              </a:spcAft>
              <a:buNone/>
            </a:pPr>
            <a:r>
              <a:rPr lang="uk"/>
              <a:t>    return response; </a:t>
            </a:r>
            <a:endParaRPr/>
          </a:p>
          <a:p>
            <a:pPr indent="0" lvl="0" marL="0" rtl="0" algn="l">
              <a:spcBef>
                <a:spcPts val="1200"/>
              </a:spcBef>
              <a:spcAft>
                <a:spcPts val="1200"/>
              </a:spcAft>
              <a:buNone/>
            </a:pPr>
            <a:r>
              <a:rPr lang="uk"/>
              <a:t>}</a:t>
            </a:r>
            <a:endParaRPr/>
          </a:p>
        </p:txBody>
      </p:sp>
      <p:pic>
        <p:nvPicPr>
          <p:cNvPr id="524" name="Google Shape;524;p91"/>
          <p:cNvPicPr preferRelativeResize="0"/>
          <p:nvPr/>
        </p:nvPicPr>
        <p:blipFill>
          <a:blip r:embed="rId3">
            <a:alphaModFix/>
          </a:blip>
          <a:stretch>
            <a:fillRect/>
          </a:stretch>
        </p:blipFill>
        <p:spPr>
          <a:xfrm>
            <a:off x="5684175" y="358288"/>
            <a:ext cx="2672153" cy="38209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ІС vs ПЗ</a:t>
            </a:r>
            <a:endParaRPr/>
          </a:p>
        </p:txBody>
      </p:sp>
      <p:sp>
        <p:nvSpPr>
          <p:cNvPr id="95" name="Google Shape;95;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uk"/>
              <a:t>Під поняттям «система» розуміють сукупність «взаємодіючих компонентів і взаємозв'язків між ними; вона має властивості, відсутні у окремих її елементів». Весь світ можна розглядати як складну взаємопов'язану сукупність природних і штучних систем (наприклад, планети у складі Сонячної системи, космічний корабель, системи молекулярних взаємодій в живих організмах).</a:t>
            </a:r>
            <a:endParaRPr/>
          </a:p>
          <a:p>
            <a:pPr indent="0" lvl="0" marL="0" rtl="0" algn="l">
              <a:spcBef>
                <a:spcPts val="1200"/>
              </a:spcBef>
              <a:spcAft>
                <a:spcPts val="1200"/>
              </a:spcAft>
              <a:buNone/>
            </a:pPr>
            <a:r>
              <a:rPr lang="uk"/>
              <a:t>Як система ПЗ є підсистемою деякої інформаційної системи (ІС). Інформаційною системою є сукупність 1) «функціональних та інформаційних процесів конкретної предметної області; 2) засобів і методів збору, зберігання, аналізу, обробки і передачі інформації, що залежать від специфіки галузі застосування; 3) методів управління процесами вирішення функціональних 10 завдань, а також інформаційними, матеріальними та грошовими потоками в предметній області». [3 c. 13]. Інформаційні системи можуть відрізнятись за:</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Example 3</a:t>
            </a:r>
            <a:endParaRPr/>
          </a:p>
        </p:txBody>
      </p:sp>
      <p:sp>
        <p:nvSpPr>
          <p:cNvPr id="530" name="Google Shape;530;p92"/>
          <p:cNvSpPr txBox="1"/>
          <p:nvPr>
            <p:ph idx="1" type="body"/>
          </p:nvPr>
        </p:nvSpPr>
        <p:spPr>
          <a:xfrm>
            <a:off x="311700" y="1152475"/>
            <a:ext cx="3271200" cy="1749000"/>
          </a:xfrm>
          <a:prstGeom prst="rect">
            <a:avLst/>
          </a:prstGeom>
        </p:spPr>
        <p:txBody>
          <a:bodyPr anchorCtr="0" anchor="t" bIns="91425" lIns="91425" spcFirstLastPara="1" rIns="91425" wrap="square" tIns="91425">
            <a:normAutofit fontScale="40000" lnSpcReduction="10000"/>
          </a:bodyPr>
          <a:lstStyle/>
          <a:p>
            <a:pPr indent="0" lvl="0" marL="0" rtl="0" algn="l">
              <a:spcBef>
                <a:spcPts val="0"/>
              </a:spcBef>
              <a:spcAft>
                <a:spcPts val="0"/>
              </a:spcAft>
              <a:buNone/>
            </a:pPr>
            <a:r>
              <a:rPr lang="uk"/>
              <a:t>public static string IntroducePerson(string name, int age) { </a:t>
            </a:r>
            <a:endParaRPr/>
          </a:p>
          <a:p>
            <a:pPr indent="457200" lvl="0" marL="0" rtl="0" algn="l">
              <a:spcBef>
                <a:spcPts val="1200"/>
              </a:spcBef>
              <a:spcAft>
                <a:spcPts val="0"/>
              </a:spcAft>
              <a:buNone/>
            </a:pPr>
            <a:r>
              <a:rPr lang="uk"/>
              <a:t>var response = $"Hi! My name is {name} and I'm {age} years old."; </a:t>
            </a:r>
            <a:endParaRPr/>
          </a:p>
          <a:p>
            <a:pPr indent="457200" lvl="0" marL="0" rtl="0" algn="l">
              <a:spcBef>
                <a:spcPts val="1200"/>
              </a:spcBef>
              <a:spcAft>
                <a:spcPts val="0"/>
              </a:spcAft>
              <a:buNone/>
            </a:pPr>
            <a:r>
              <a:rPr lang="uk"/>
              <a:t>if (age &gt;= 18) response += " I'm an adult."; </a:t>
            </a:r>
            <a:endParaRPr/>
          </a:p>
          <a:p>
            <a:pPr indent="457200" lvl="0" marL="0" rtl="0" algn="l">
              <a:spcBef>
                <a:spcPts val="1200"/>
              </a:spcBef>
              <a:spcAft>
                <a:spcPts val="0"/>
              </a:spcAft>
              <a:buNone/>
            </a:pPr>
            <a:r>
              <a:rPr lang="uk"/>
              <a:t>if (name.Length &gt; 7) response += " I have a long name."; </a:t>
            </a:r>
            <a:endParaRPr/>
          </a:p>
          <a:p>
            <a:pPr indent="457200" lvl="0" marL="0" rtl="0" algn="l">
              <a:spcBef>
                <a:spcPts val="1200"/>
              </a:spcBef>
              <a:spcAft>
                <a:spcPts val="0"/>
              </a:spcAft>
              <a:buNone/>
            </a:pPr>
            <a:r>
              <a:rPr lang="uk"/>
              <a:t>return response; </a:t>
            </a:r>
            <a:endParaRPr/>
          </a:p>
          <a:p>
            <a:pPr indent="457200" lvl="0" marL="0" rtl="0" algn="l">
              <a:spcBef>
                <a:spcPts val="1200"/>
              </a:spcBef>
              <a:spcAft>
                <a:spcPts val="1200"/>
              </a:spcAft>
              <a:buNone/>
            </a:pPr>
            <a:r>
              <a:rPr lang="uk"/>
              <a:t>}</a:t>
            </a:r>
            <a:endParaRPr/>
          </a:p>
        </p:txBody>
      </p:sp>
      <p:pic>
        <p:nvPicPr>
          <p:cNvPr id="531" name="Google Shape;531;p92"/>
          <p:cNvPicPr preferRelativeResize="0"/>
          <p:nvPr/>
        </p:nvPicPr>
        <p:blipFill>
          <a:blip r:embed="rId3">
            <a:alphaModFix/>
          </a:blip>
          <a:stretch>
            <a:fillRect/>
          </a:stretch>
        </p:blipFill>
        <p:spPr>
          <a:xfrm>
            <a:off x="4988225" y="261575"/>
            <a:ext cx="3197469" cy="38209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Halstead volume</a:t>
            </a:r>
            <a:endParaRPr/>
          </a:p>
        </p:txBody>
      </p:sp>
      <p:sp>
        <p:nvSpPr>
          <p:cNvPr id="537" name="Google Shape;537;p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uk"/>
              <a:t>According to Halstead's "A computer program is an implementation of an algorithm considered to be a collection of tokens which can be classified as either operators or operand."</a:t>
            </a:r>
            <a:endParaRPr/>
          </a:p>
          <a:p>
            <a:pPr indent="0" lvl="0" marL="0" rtl="0" algn="l">
              <a:spcBef>
                <a:spcPts val="1500"/>
              </a:spcBef>
              <a:spcAft>
                <a:spcPts val="0"/>
              </a:spcAft>
              <a:buNone/>
            </a:pPr>
            <a:r>
              <a:rPr lang="uk" sz="1200">
                <a:solidFill>
                  <a:srgbClr val="374151"/>
                </a:solidFill>
                <a:latin typeface="Roboto"/>
                <a:ea typeface="Roboto"/>
                <a:cs typeface="Roboto"/>
                <a:sym typeface="Roboto"/>
              </a:rPr>
              <a:t>where:</a:t>
            </a:r>
            <a:endParaRPr sz="1450">
              <a:solidFill>
                <a:srgbClr val="374151"/>
              </a:solidFill>
              <a:latin typeface="Times New Roman"/>
              <a:ea typeface="Times New Roman"/>
              <a:cs typeface="Times New Roman"/>
              <a:sym typeface="Times New Roman"/>
            </a:endParaRPr>
          </a:p>
          <a:p>
            <a:pPr indent="-304800" lvl="0" marL="457200" rtl="0" algn="l">
              <a:spcBef>
                <a:spcPts val="1500"/>
              </a:spcBef>
              <a:spcAft>
                <a:spcPts val="0"/>
              </a:spcAft>
              <a:buClr>
                <a:srgbClr val="374151"/>
              </a:buClr>
              <a:buSzPts val="1200"/>
              <a:buFont typeface="Roboto"/>
              <a:buChar char="●"/>
            </a:pPr>
            <a:r>
              <a:rPr i="1" lang="uk" sz="1450">
                <a:solidFill>
                  <a:srgbClr val="374151"/>
                </a:solidFill>
                <a:latin typeface="Times New Roman"/>
                <a:ea typeface="Times New Roman"/>
                <a:cs typeface="Times New Roman"/>
                <a:sym typeface="Times New Roman"/>
              </a:rPr>
              <a:t>V</a:t>
            </a:r>
            <a:r>
              <a:rPr lang="uk" sz="1200">
                <a:solidFill>
                  <a:srgbClr val="374151"/>
                </a:solidFill>
                <a:latin typeface="Roboto"/>
                <a:ea typeface="Roboto"/>
                <a:cs typeface="Roboto"/>
                <a:sym typeface="Roboto"/>
              </a:rPr>
              <a:t> is the Halstead Volume,</a:t>
            </a:r>
            <a:endParaRPr sz="1200">
              <a:solidFill>
                <a:srgbClr val="374151"/>
              </a:solidFill>
              <a:latin typeface="Roboto"/>
              <a:ea typeface="Roboto"/>
              <a:cs typeface="Roboto"/>
              <a:sym typeface="Roboto"/>
            </a:endParaRPr>
          </a:p>
          <a:p>
            <a:pPr indent="-304800" lvl="0" marL="457200" rtl="0" algn="l">
              <a:lnSpc>
                <a:spcPct val="120000"/>
              </a:lnSpc>
              <a:spcBef>
                <a:spcPts val="0"/>
              </a:spcBef>
              <a:spcAft>
                <a:spcPts val="0"/>
              </a:spcAft>
              <a:buClr>
                <a:srgbClr val="374151"/>
              </a:buClr>
              <a:buSzPts val="1200"/>
              <a:buFont typeface="Roboto"/>
              <a:buChar char="●"/>
            </a:pPr>
            <a:r>
              <a:rPr i="1" lang="uk" sz="1450">
                <a:solidFill>
                  <a:srgbClr val="374151"/>
                </a:solidFill>
                <a:latin typeface="Times New Roman"/>
                <a:ea typeface="Times New Roman"/>
                <a:cs typeface="Times New Roman"/>
                <a:sym typeface="Times New Roman"/>
              </a:rPr>
              <a:t>N</a:t>
            </a:r>
            <a:r>
              <a:rPr lang="uk" sz="1200">
                <a:solidFill>
                  <a:srgbClr val="374151"/>
                </a:solidFill>
                <a:latin typeface="Roboto"/>
                <a:ea typeface="Roboto"/>
                <a:cs typeface="Roboto"/>
                <a:sym typeface="Roboto"/>
              </a:rPr>
              <a:t> is the total number of operators and operands in the program (the program length),</a:t>
            </a:r>
            <a:endParaRPr sz="1200">
              <a:solidFill>
                <a:srgbClr val="374151"/>
              </a:solidFill>
              <a:latin typeface="Roboto"/>
              <a:ea typeface="Roboto"/>
              <a:cs typeface="Roboto"/>
              <a:sym typeface="Roboto"/>
            </a:endParaRPr>
          </a:p>
          <a:p>
            <a:pPr indent="-304800" lvl="0" marL="457200" rtl="0" algn="l">
              <a:lnSpc>
                <a:spcPct val="120000"/>
              </a:lnSpc>
              <a:spcBef>
                <a:spcPts val="0"/>
              </a:spcBef>
              <a:spcAft>
                <a:spcPts val="0"/>
              </a:spcAft>
              <a:buClr>
                <a:srgbClr val="374151"/>
              </a:buClr>
              <a:buSzPts val="1200"/>
              <a:buFont typeface="Roboto"/>
              <a:buChar char="●"/>
            </a:pPr>
            <a:r>
              <a:rPr i="1" lang="uk" sz="1450">
                <a:solidFill>
                  <a:srgbClr val="374151"/>
                </a:solidFill>
                <a:latin typeface="Times New Roman"/>
                <a:ea typeface="Times New Roman"/>
                <a:cs typeface="Times New Roman"/>
                <a:sym typeface="Times New Roman"/>
              </a:rPr>
              <a:t>n</a:t>
            </a:r>
            <a:r>
              <a:rPr lang="uk" sz="1200">
                <a:solidFill>
                  <a:srgbClr val="374151"/>
                </a:solidFill>
                <a:latin typeface="Roboto"/>
                <a:ea typeface="Roboto"/>
                <a:cs typeface="Roboto"/>
                <a:sym typeface="Roboto"/>
              </a:rPr>
              <a:t> is the total number of unique operators and operands in the program (the program vocabulary),</a:t>
            </a:r>
            <a:endParaRPr sz="1200">
              <a:solidFill>
                <a:srgbClr val="374151"/>
              </a:solidFill>
              <a:latin typeface="Roboto"/>
              <a:ea typeface="Roboto"/>
              <a:cs typeface="Roboto"/>
              <a:sym typeface="Roboto"/>
            </a:endParaRPr>
          </a:p>
          <a:p>
            <a:pPr indent="-304800" lvl="0" marL="457200" rtl="0" algn="l">
              <a:lnSpc>
                <a:spcPct val="120000"/>
              </a:lnSpc>
              <a:spcBef>
                <a:spcPts val="0"/>
              </a:spcBef>
              <a:spcAft>
                <a:spcPts val="0"/>
              </a:spcAft>
              <a:buClr>
                <a:srgbClr val="374151"/>
              </a:buClr>
              <a:buSzPts val="1200"/>
              <a:buFont typeface="Roboto"/>
              <a:buChar char="●"/>
            </a:pPr>
            <a:r>
              <a:rPr lang="uk" sz="1450">
                <a:solidFill>
                  <a:srgbClr val="374151"/>
                </a:solidFill>
                <a:latin typeface="Times New Roman"/>
                <a:ea typeface="Times New Roman"/>
                <a:cs typeface="Times New Roman"/>
                <a:sym typeface="Times New Roman"/>
              </a:rPr>
              <a:t>log⁡ - </a:t>
            </a:r>
            <a:r>
              <a:rPr lang="uk" sz="1200">
                <a:solidFill>
                  <a:srgbClr val="374151"/>
                </a:solidFill>
                <a:latin typeface="Roboto"/>
                <a:ea typeface="Roboto"/>
                <a:cs typeface="Roboto"/>
                <a:sym typeface="Roboto"/>
              </a:rPr>
              <a:t>indicates logarithm base 2, reflecting the binary encoding of information.</a:t>
            </a:r>
            <a:endParaRPr sz="1200">
              <a:solidFill>
                <a:srgbClr val="374151"/>
              </a:solidFill>
              <a:latin typeface="Roboto"/>
              <a:ea typeface="Roboto"/>
              <a:cs typeface="Roboto"/>
              <a:sym typeface="Roboto"/>
            </a:endParaRPr>
          </a:p>
          <a:p>
            <a:pPr indent="0" lvl="0" marL="0" rtl="0" algn="l">
              <a:spcBef>
                <a:spcPts val="3000"/>
              </a:spcBef>
              <a:spcAft>
                <a:spcPts val="1200"/>
              </a:spcAft>
              <a:buNone/>
            </a:pPr>
            <a:r>
              <a:t/>
            </a:r>
            <a:endParaRPr/>
          </a:p>
        </p:txBody>
      </p:sp>
      <p:pic>
        <p:nvPicPr>
          <p:cNvPr id="538" name="Google Shape;538;p93"/>
          <p:cNvPicPr preferRelativeResize="0"/>
          <p:nvPr/>
        </p:nvPicPr>
        <p:blipFill>
          <a:blip r:embed="rId3">
            <a:alphaModFix/>
          </a:blip>
          <a:stretch>
            <a:fillRect/>
          </a:stretch>
        </p:blipFill>
        <p:spPr>
          <a:xfrm>
            <a:off x="4769850" y="1899150"/>
            <a:ext cx="2967400" cy="893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1500"/>
              </a:spcBef>
              <a:spcAft>
                <a:spcPts val="0"/>
              </a:spcAft>
              <a:buNone/>
            </a:pPr>
            <a:r>
              <a:rPr lang="uk" sz="1200">
                <a:solidFill>
                  <a:srgbClr val="374151"/>
                </a:solidFill>
                <a:latin typeface="Roboto"/>
                <a:ea typeface="Roboto"/>
                <a:cs typeface="Roboto"/>
                <a:sym typeface="Roboto"/>
              </a:rPr>
              <a:t>To calculate</a:t>
            </a:r>
            <a:r>
              <a:rPr lang="uk" sz="1450">
                <a:solidFill>
                  <a:srgbClr val="374151"/>
                </a:solidFill>
                <a:latin typeface="Times New Roman"/>
                <a:ea typeface="Times New Roman"/>
                <a:cs typeface="Times New Roman"/>
                <a:sym typeface="Times New Roman"/>
              </a:rPr>
              <a:t> </a:t>
            </a:r>
            <a:r>
              <a:rPr i="1" lang="uk" sz="1450">
                <a:solidFill>
                  <a:srgbClr val="374151"/>
                </a:solidFill>
                <a:latin typeface="Times New Roman"/>
                <a:ea typeface="Times New Roman"/>
                <a:cs typeface="Times New Roman"/>
                <a:sym typeface="Times New Roman"/>
              </a:rPr>
              <a:t>N</a:t>
            </a:r>
            <a:r>
              <a:rPr lang="uk" sz="1200">
                <a:solidFill>
                  <a:srgbClr val="374151"/>
                </a:solidFill>
                <a:latin typeface="Roboto"/>
                <a:ea typeface="Roboto"/>
                <a:cs typeface="Roboto"/>
                <a:sym typeface="Roboto"/>
              </a:rPr>
              <a:t> and</a:t>
            </a:r>
            <a:r>
              <a:rPr lang="uk" sz="1450">
                <a:solidFill>
                  <a:srgbClr val="374151"/>
                </a:solidFill>
                <a:latin typeface="Times New Roman"/>
                <a:ea typeface="Times New Roman"/>
                <a:cs typeface="Times New Roman"/>
                <a:sym typeface="Times New Roman"/>
              </a:rPr>
              <a:t> </a:t>
            </a:r>
            <a:r>
              <a:rPr i="1" lang="uk" sz="1450">
                <a:solidFill>
                  <a:srgbClr val="374151"/>
                </a:solidFill>
                <a:latin typeface="Times New Roman"/>
                <a:ea typeface="Times New Roman"/>
                <a:cs typeface="Times New Roman"/>
                <a:sym typeface="Times New Roman"/>
              </a:rPr>
              <a:t>n</a:t>
            </a:r>
            <a:r>
              <a:rPr lang="uk" sz="1200">
                <a:solidFill>
                  <a:srgbClr val="374151"/>
                </a:solidFill>
                <a:latin typeface="Roboto"/>
                <a:ea typeface="Roboto"/>
                <a:cs typeface="Roboto"/>
                <a:sym typeface="Roboto"/>
              </a:rPr>
              <a:t>, you must first count the occurrences of distinct operators and operands in the source code:</a:t>
            </a:r>
            <a:endParaRPr sz="1450">
              <a:solidFill>
                <a:srgbClr val="374151"/>
              </a:solidFill>
              <a:latin typeface="Times New Roman"/>
              <a:ea typeface="Times New Roman"/>
              <a:cs typeface="Times New Roman"/>
              <a:sym typeface="Times New Roman"/>
            </a:endParaRPr>
          </a:p>
          <a:p>
            <a:pPr indent="-304800" lvl="0" marL="457200" marR="0" rtl="0" algn="l">
              <a:lnSpc>
                <a:spcPct val="120000"/>
              </a:lnSpc>
              <a:spcBef>
                <a:spcPts val="3000"/>
              </a:spcBef>
              <a:spcAft>
                <a:spcPts val="0"/>
              </a:spcAft>
              <a:buClr>
                <a:srgbClr val="374151"/>
              </a:buClr>
              <a:buSzPts val="1200"/>
              <a:buFont typeface="Roboto"/>
              <a:buChar char="●"/>
            </a:pPr>
            <a:r>
              <a:rPr i="1" lang="uk" sz="1450">
                <a:solidFill>
                  <a:srgbClr val="374151"/>
                </a:solidFill>
                <a:latin typeface="Times New Roman"/>
                <a:ea typeface="Times New Roman"/>
                <a:cs typeface="Times New Roman"/>
                <a:sym typeface="Times New Roman"/>
              </a:rPr>
              <a:t>n1 - </a:t>
            </a:r>
            <a:r>
              <a:rPr lang="uk" sz="1200">
                <a:solidFill>
                  <a:srgbClr val="374151"/>
                </a:solidFill>
                <a:latin typeface="Roboto"/>
                <a:ea typeface="Roboto"/>
                <a:cs typeface="Roboto"/>
                <a:sym typeface="Roboto"/>
              </a:rPr>
              <a:t>the number of distinct operators,</a:t>
            </a:r>
            <a:endParaRPr sz="1450">
              <a:solidFill>
                <a:srgbClr val="374151"/>
              </a:solidFill>
              <a:latin typeface="Times New Roman"/>
              <a:ea typeface="Times New Roman"/>
              <a:cs typeface="Times New Roman"/>
              <a:sym typeface="Times New Roman"/>
            </a:endParaRPr>
          </a:p>
          <a:p>
            <a:pPr indent="-304800" lvl="0" marL="457200" marR="0" rtl="0" algn="l">
              <a:lnSpc>
                <a:spcPct val="120000"/>
              </a:lnSpc>
              <a:spcBef>
                <a:spcPts val="0"/>
              </a:spcBef>
              <a:spcAft>
                <a:spcPts val="0"/>
              </a:spcAft>
              <a:buClr>
                <a:srgbClr val="374151"/>
              </a:buClr>
              <a:buSzPts val="1200"/>
              <a:buFont typeface="Roboto"/>
              <a:buChar char="●"/>
            </a:pPr>
            <a:r>
              <a:rPr i="1" lang="uk" sz="1450">
                <a:solidFill>
                  <a:srgbClr val="374151"/>
                </a:solidFill>
                <a:latin typeface="Times New Roman"/>
                <a:ea typeface="Times New Roman"/>
                <a:cs typeface="Times New Roman"/>
                <a:sym typeface="Times New Roman"/>
              </a:rPr>
              <a:t>n2 - </a:t>
            </a:r>
            <a:r>
              <a:rPr lang="uk" sz="1200">
                <a:solidFill>
                  <a:srgbClr val="374151"/>
                </a:solidFill>
                <a:latin typeface="Roboto"/>
                <a:ea typeface="Roboto"/>
                <a:cs typeface="Roboto"/>
                <a:sym typeface="Roboto"/>
              </a:rPr>
              <a:t>the number of distinct operands,</a:t>
            </a:r>
            <a:endParaRPr sz="1450">
              <a:solidFill>
                <a:srgbClr val="374151"/>
              </a:solidFill>
              <a:latin typeface="Times New Roman"/>
              <a:ea typeface="Times New Roman"/>
              <a:cs typeface="Times New Roman"/>
              <a:sym typeface="Times New Roman"/>
            </a:endParaRPr>
          </a:p>
          <a:p>
            <a:pPr indent="-304800" lvl="0" marL="457200" marR="0" rtl="0" algn="l">
              <a:lnSpc>
                <a:spcPct val="120000"/>
              </a:lnSpc>
              <a:spcBef>
                <a:spcPts val="0"/>
              </a:spcBef>
              <a:spcAft>
                <a:spcPts val="0"/>
              </a:spcAft>
              <a:buClr>
                <a:srgbClr val="374151"/>
              </a:buClr>
              <a:buSzPts val="1200"/>
              <a:buFont typeface="Roboto"/>
              <a:buChar char="●"/>
            </a:pPr>
            <a:r>
              <a:rPr i="1" lang="uk" sz="1450">
                <a:solidFill>
                  <a:srgbClr val="374151"/>
                </a:solidFill>
                <a:latin typeface="Times New Roman"/>
                <a:ea typeface="Times New Roman"/>
                <a:cs typeface="Times New Roman"/>
                <a:sym typeface="Times New Roman"/>
              </a:rPr>
              <a:t>N1 - </a:t>
            </a:r>
            <a:r>
              <a:rPr lang="uk" sz="1200">
                <a:solidFill>
                  <a:srgbClr val="374151"/>
                </a:solidFill>
                <a:latin typeface="Roboto"/>
                <a:ea typeface="Roboto"/>
                <a:cs typeface="Roboto"/>
                <a:sym typeface="Roboto"/>
              </a:rPr>
              <a:t>the total number of operators,</a:t>
            </a:r>
            <a:endParaRPr sz="1450">
              <a:solidFill>
                <a:srgbClr val="374151"/>
              </a:solidFill>
              <a:latin typeface="Times New Roman"/>
              <a:ea typeface="Times New Roman"/>
              <a:cs typeface="Times New Roman"/>
              <a:sym typeface="Times New Roman"/>
            </a:endParaRPr>
          </a:p>
          <a:p>
            <a:pPr indent="-304800" lvl="0" marL="457200" marR="0" rtl="0" algn="l">
              <a:lnSpc>
                <a:spcPct val="120000"/>
              </a:lnSpc>
              <a:spcBef>
                <a:spcPts val="0"/>
              </a:spcBef>
              <a:spcAft>
                <a:spcPts val="0"/>
              </a:spcAft>
              <a:buClr>
                <a:srgbClr val="374151"/>
              </a:buClr>
              <a:buSzPts val="1200"/>
              <a:buFont typeface="Roboto"/>
              <a:buChar char="●"/>
            </a:pPr>
            <a:r>
              <a:rPr i="1" lang="uk" sz="1450">
                <a:solidFill>
                  <a:srgbClr val="374151"/>
                </a:solidFill>
                <a:latin typeface="Times New Roman"/>
                <a:ea typeface="Times New Roman"/>
                <a:cs typeface="Times New Roman"/>
                <a:sym typeface="Times New Roman"/>
              </a:rPr>
              <a:t>N2 - </a:t>
            </a:r>
            <a:r>
              <a:rPr lang="uk" sz="1200">
                <a:solidFill>
                  <a:srgbClr val="374151"/>
                </a:solidFill>
                <a:latin typeface="Roboto"/>
                <a:ea typeface="Roboto"/>
                <a:cs typeface="Roboto"/>
                <a:sym typeface="Roboto"/>
              </a:rPr>
              <a:t>the total number of operands.</a:t>
            </a:r>
            <a:endParaRPr sz="1200">
              <a:solidFill>
                <a:srgbClr val="374151"/>
              </a:solidFill>
              <a:latin typeface="Roboto"/>
              <a:ea typeface="Roboto"/>
              <a:cs typeface="Roboto"/>
              <a:sym typeface="Roboto"/>
            </a:endParaRPr>
          </a:p>
          <a:p>
            <a:pPr indent="0" lvl="0" marL="0" rtl="0" algn="l">
              <a:lnSpc>
                <a:spcPct val="120000"/>
              </a:lnSpc>
              <a:spcBef>
                <a:spcPts val="3000"/>
              </a:spcBef>
              <a:spcAft>
                <a:spcPts val="0"/>
              </a:spcAft>
              <a:buNone/>
            </a:pPr>
            <a:r>
              <a:rPr lang="uk" sz="1200">
                <a:solidFill>
                  <a:srgbClr val="374151"/>
                </a:solidFill>
                <a:latin typeface="Roboto"/>
                <a:ea typeface="Roboto"/>
                <a:cs typeface="Roboto"/>
                <a:sym typeface="Roboto"/>
              </a:rPr>
              <a:t>So,</a:t>
            </a:r>
            <a:r>
              <a:rPr lang="uk" sz="1450">
                <a:solidFill>
                  <a:srgbClr val="374151"/>
                </a:solidFill>
                <a:latin typeface="Times New Roman"/>
                <a:ea typeface="Times New Roman"/>
                <a:cs typeface="Times New Roman"/>
                <a:sym typeface="Times New Roman"/>
              </a:rPr>
              <a:t> </a:t>
            </a:r>
            <a:r>
              <a:rPr i="1" lang="uk" sz="1450">
                <a:solidFill>
                  <a:srgbClr val="374151"/>
                </a:solidFill>
                <a:latin typeface="Times New Roman"/>
                <a:ea typeface="Times New Roman"/>
                <a:cs typeface="Times New Roman"/>
                <a:sym typeface="Times New Roman"/>
              </a:rPr>
              <a:t>n</a:t>
            </a:r>
            <a:r>
              <a:rPr lang="uk" sz="1450">
                <a:solidFill>
                  <a:srgbClr val="374151"/>
                </a:solidFill>
                <a:latin typeface="Times New Roman"/>
                <a:ea typeface="Times New Roman"/>
                <a:cs typeface="Times New Roman"/>
                <a:sym typeface="Times New Roman"/>
              </a:rPr>
              <a:t>=</a:t>
            </a:r>
            <a:r>
              <a:rPr i="1" lang="uk" sz="1450">
                <a:solidFill>
                  <a:srgbClr val="374151"/>
                </a:solidFill>
                <a:latin typeface="Times New Roman"/>
                <a:ea typeface="Times New Roman"/>
                <a:cs typeface="Times New Roman"/>
                <a:sym typeface="Times New Roman"/>
              </a:rPr>
              <a:t>n</a:t>
            </a:r>
            <a:r>
              <a:rPr lang="uk" sz="1000">
                <a:solidFill>
                  <a:srgbClr val="374151"/>
                </a:solidFill>
                <a:latin typeface="Times New Roman"/>
                <a:ea typeface="Times New Roman"/>
                <a:cs typeface="Times New Roman"/>
                <a:sym typeface="Times New Roman"/>
              </a:rPr>
              <a:t>1</a:t>
            </a:r>
            <a:r>
              <a:rPr lang="uk" sz="1450">
                <a:solidFill>
                  <a:srgbClr val="374151"/>
                </a:solidFill>
                <a:latin typeface="Times New Roman"/>
                <a:ea typeface="Times New Roman"/>
                <a:cs typeface="Times New Roman"/>
                <a:sym typeface="Times New Roman"/>
              </a:rPr>
              <a:t>+</a:t>
            </a:r>
            <a:r>
              <a:rPr i="1" lang="uk" sz="1450">
                <a:solidFill>
                  <a:srgbClr val="374151"/>
                </a:solidFill>
                <a:latin typeface="Times New Roman"/>
                <a:ea typeface="Times New Roman"/>
                <a:cs typeface="Times New Roman"/>
                <a:sym typeface="Times New Roman"/>
              </a:rPr>
              <a:t>n</a:t>
            </a:r>
            <a:r>
              <a:rPr lang="uk" sz="1000">
                <a:solidFill>
                  <a:srgbClr val="374151"/>
                </a:solidFill>
                <a:latin typeface="Times New Roman"/>
                <a:ea typeface="Times New Roman"/>
                <a:cs typeface="Times New Roman"/>
                <a:sym typeface="Times New Roman"/>
              </a:rPr>
              <a:t>2 </a:t>
            </a:r>
            <a:r>
              <a:rPr lang="uk" sz="1200">
                <a:solidFill>
                  <a:srgbClr val="374151"/>
                </a:solidFill>
                <a:latin typeface="Roboto"/>
                <a:ea typeface="Roboto"/>
                <a:cs typeface="Roboto"/>
                <a:sym typeface="Roboto"/>
              </a:rPr>
              <a:t>(the program vocabulary), and</a:t>
            </a:r>
            <a:r>
              <a:rPr lang="uk" sz="1450">
                <a:solidFill>
                  <a:srgbClr val="374151"/>
                </a:solidFill>
                <a:latin typeface="Times New Roman"/>
                <a:ea typeface="Times New Roman"/>
                <a:cs typeface="Times New Roman"/>
                <a:sym typeface="Times New Roman"/>
              </a:rPr>
              <a:t> </a:t>
            </a:r>
            <a:r>
              <a:rPr i="1" lang="uk" sz="1450">
                <a:solidFill>
                  <a:srgbClr val="374151"/>
                </a:solidFill>
                <a:latin typeface="Times New Roman"/>
                <a:ea typeface="Times New Roman"/>
                <a:cs typeface="Times New Roman"/>
                <a:sym typeface="Times New Roman"/>
              </a:rPr>
              <a:t>N</a:t>
            </a:r>
            <a:r>
              <a:rPr lang="uk" sz="1450">
                <a:solidFill>
                  <a:srgbClr val="374151"/>
                </a:solidFill>
                <a:latin typeface="Times New Roman"/>
                <a:ea typeface="Times New Roman"/>
                <a:cs typeface="Times New Roman"/>
                <a:sym typeface="Times New Roman"/>
              </a:rPr>
              <a:t>=</a:t>
            </a:r>
            <a:r>
              <a:rPr i="1" lang="uk" sz="1450">
                <a:solidFill>
                  <a:srgbClr val="374151"/>
                </a:solidFill>
                <a:latin typeface="Times New Roman"/>
                <a:ea typeface="Times New Roman"/>
                <a:cs typeface="Times New Roman"/>
                <a:sym typeface="Times New Roman"/>
              </a:rPr>
              <a:t>N</a:t>
            </a:r>
            <a:r>
              <a:rPr lang="uk" sz="1000">
                <a:solidFill>
                  <a:srgbClr val="374151"/>
                </a:solidFill>
                <a:latin typeface="Times New Roman"/>
                <a:ea typeface="Times New Roman"/>
                <a:cs typeface="Times New Roman"/>
                <a:sym typeface="Times New Roman"/>
              </a:rPr>
              <a:t>1 </a:t>
            </a:r>
            <a:r>
              <a:rPr lang="uk" sz="1450">
                <a:solidFill>
                  <a:srgbClr val="374151"/>
                </a:solidFill>
                <a:latin typeface="Times New Roman"/>
                <a:ea typeface="Times New Roman"/>
                <a:cs typeface="Times New Roman"/>
                <a:sym typeface="Times New Roman"/>
              </a:rPr>
              <a:t>+</a:t>
            </a:r>
            <a:r>
              <a:rPr i="1" lang="uk" sz="1450">
                <a:solidFill>
                  <a:srgbClr val="374151"/>
                </a:solidFill>
                <a:latin typeface="Times New Roman"/>
                <a:ea typeface="Times New Roman"/>
                <a:cs typeface="Times New Roman"/>
                <a:sym typeface="Times New Roman"/>
              </a:rPr>
              <a:t>N</a:t>
            </a:r>
            <a:r>
              <a:rPr lang="uk" sz="1000">
                <a:solidFill>
                  <a:srgbClr val="374151"/>
                </a:solidFill>
                <a:latin typeface="Times New Roman"/>
                <a:ea typeface="Times New Roman"/>
                <a:cs typeface="Times New Roman"/>
                <a:sym typeface="Times New Roman"/>
              </a:rPr>
              <a:t>2</a:t>
            </a:r>
            <a:r>
              <a:rPr lang="uk" sz="100">
                <a:solidFill>
                  <a:srgbClr val="374151"/>
                </a:solidFill>
                <a:latin typeface="Times New Roman"/>
                <a:ea typeface="Times New Roman"/>
                <a:cs typeface="Times New Roman"/>
                <a:sym typeface="Times New Roman"/>
              </a:rPr>
              <a:t>  </a:t>
            </a:r>
            <a:r>
              <a:rPr lang="uk" sz="1200">
                <a:solidFill>
                  <a:srgbClr val="374151"/>
                </a:solidFill>
                <a:latin typeface="Roboto"/>
                <a:ea typeface="Roboto"/>
                <a:cs typeface="Roboto"/>
                <a:sym typeface="Roboto"/>
              </a:rPr>
              <a:t>(the program length)</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95"/>
          <p:cNvSpPr txBox="1"/>
          <p:nvPr>
            <p:ph idx="1" type="body"/>
          </p:nvPr>
        </p:nvSpPr>
        <p:spPr>
          <a:xfrm>
            <a:off x="3560875" y="183175"/>
            <a:ext cx="5271300" cy="21027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chemeClr val="dk1"/>
              </a:buClr>
              <a:buSzPct val="61111"/>
              <a:buFont typeface="Arial"/>
              <a:buNone/>
            </a:pPr>
            <a:r>
              <a:rPr lang="uk"/>
              <a:t>Operators (n1): def, =, for, in, +=, return (6 distinct operators)</a:t>
            </a:r>
            <a:endParaRPr/>
          </a:p>
          <a:p>
            <a:pPr indent="0" lvl="0" marL="0" rtl="0" algn="l">
              <a:spcBef>
                <a:spcPts val="1200"/>
              </a:spcBef>
              <a:spcAft>
                <a:spcPts val="0"/>
              </a:spcAft>
              <a:buNone/>
            </a:pPr>
            <a:r>
              <a:rPr lang="uk"/>
              <a:t>Operands (n2): add, numbers, total, 0, number (5 distinct operands)</a:t>
            </a:r>
            <a:endParaRPr/>
          </a:p>
          <a:p>
            <a:pPr indent="0" lvl="0" marL="0" rtl="0" algn="l">
              <a:spcBef>
                <a:spcPts val="1200"/>
              </a:spcBef>
              <a:spcAft>
                <a:spcPts val="0"/>
              </a:spcAft>
              <a:buClr>
                <a:schemeClr val="dk1"/>
              </a:buClr>
              <a:buSzPct val="61111"/>
              <a:buFont typeface="Arial"/>
              <a:buNone/>
            </a:pPr>
            <a:r>
              <a:rPr lang="uk"/>
              <a:t>n = 6 + 5 =11</a:t>
            </a:r>
            <a:endParaRPr/>
          </a:p>
          <a:p>
            <a:pPr indent="0" lvl="0" marL="0" rtl="0" algn="l">
              <a:spcBef>
                <a:spcPts val="1200"/>
              </a:spcBef>
              <a:spcAft>
                <a:spcPts val="1200"/>
              </a:spcAft>
              <a:buNone/>
            </a:pPr>
            <a:r>
              <a:t/>
            </a:r>
            <a:endParaRPr/>
          </a:p>
        </p:txBody>
      </p:sp>
      <p:pic>
        <p:nvPicPr>
          <p:cNvPr id="549" name="Google Shape;549;p95"/>
          <p:cNvPicPr preferRelativeResize="0"/>
          <p:nvPr/>
        </p:nvPicPr>
        <p:blipFill>
          <a:blip r:embed="rId3">
            <a:alphaModFix/>
          </a:blip>
          <a:stretch>
            <a:fillRect/>
          </a:stretch>
        </p:blipFill>
        <p:spPr>
          <a:xfrm>
            <a:off x="0" y="36650"/>
            <a:ext cx="3004049" cy="1630450"/>
          </a:xfrm>
          <a:prstGeom prst="rect">
            <a:avLst/>
          </a:prstGeom>
          <a:noFill/>
          <a:ln>
            <a:noFill/>
          </a:ln>
        </p:spPr>
      </p:pic>
      <p:sp>
        <p:nvSpPr>
          <p:cNvPr id="550" name="Google Shape;550;p95"/>
          <p:cNvSpPr txBox="1"/>
          <p:nvPr/>
        </p:nvSpPr>
        <p:spPr>
          <a:xfrm>
            <a:off x="0" y="2784250"/>
            <a:ext cx="4953000" cy="2118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3000"/>
              </a:spcBef>
              <a:spcAft>
                <a:spcPts val="0"/>
              </a:spcAft>
              <a:buNone/>
            </a:pPr>
            <a:r>
              <a:rPr lang="uk" sz="1200">
                <a:solidFill>
                  <a:srgbClr val="374151"/>
                </a:solidFill>
                <a:latin typeface="Roboto"/>
                <a:ea typeface="Roboto"/>
                <a:cs typeface="Roboto"/>
                <a:sym typeface="Roboto"/>
              </a:rPr>
              <a:t>Total Operators (</a:t>
            </a:r>
            <a:r>
              <a:rPr i="1" lang="uk" sz="1450">
                <a:solidFill>
                  <a:srgbClr val="374151"/>
                </a:solidFill>
                <a:latin typeface="Times New Roman"/>
                <a:ea typeface="Times New Roman"/>
                <a:cs typeface="Times New Roman"/>
                <a:sym typeface="Times New Roman"/>
              </a:rPr>
              <a:t>N</a:t>
            </a:r>
            <a:r>
              <a:rPr lang="uk" sz="1000">
                <a:solidFill>
                  <a:srgbClr val="374151"/>
                </a:solidFill>
                <a:latin typeface="Times New Roman"/>
                <a:ea typeface="Times New Roman"/>
                <a:cs typeface="Times New Roman"/>
                <a:sym typeface="Times New Roman"/>
              </a:rPr>
              <a:t>1</a:t>
            </a:r>
            <a:r>
              <a:rPr lang="uk" sz="1200">
                <a:solidFill>
                  <a:srgbClr val="374151"/>
                </a:solidFill>
                <a:latin typeface="Roboto"/>
                <a:ea typeface="Roboto"/>
                <a:cs typeface="Roboto"/>
                <a:sym typeface="Roboto"/>
              </a:rPr>
              <a:t>): 1 (</a:t>
            </a:r>
            <a:r>
              <a:rPr lang="uk" sz="1050">
                <a:solidFill>
                  <a:srgbClr val="374151"/>
                </a:solidFill>
                <a:latin typeface="Courier New"/>
                <a:ea typeface="Courier New"/>
                <a:cs typeface="Courier New"/>
                <a:sym typeface="Courier New"/>
              </a:rPr>
              <a:t>def</a:t>
            </a:r>
            <a:r>
              <a:rPr lang="uk" sz="1200">
                <a:solidFill>
                  <a:srgbClr val="374151"/>
                </a:solidFill>
                <a:latin typeface="Roboto"/>
                <a:ea typeface="Roboto"/>
                <a:cs typeface="Roboto"/>
                <a:sym typeface="Roboto"/>
              </a:rPr>
              <a:t>) + 2 (</a:t>
            </a:r>
            <a:r>
              <a:rPr lang="uk" sz="1050">
                <a:solidFill>
                  <a:srgbClr val="374151"/>
                </a:solidFill>
                <a:latin typeface="Courier New"/>
                <a:ea typeface="Courier New"/>
                <a:cs typeface="Courier New"/>
                <a:sym typeface="Courier New"/>
              </a:rPr>
              <a:t>=</a:t>
            </a:r>
            <a:r>
              <a:rPr lang="uk" sz="1200">
                <a:solidFill>
                  <a:srgbClr val="374151"/>
                </a:solidFill>
                <a:latin typeface="Roboto"/>
                <a:ea typeface="Roboto"/>
                <a:cs typeface="Roboto"/>
                <a:sym typeface="Roboto"/>
              </a:rPr>
              <a:t>) + 1 (</a:t>
            </a:r>
            <a:r>
              <a:rPr lang="uk" sz="1050">
                <a:solidFill>
                  <a:srgbClr val="374151"/>
                </a:solidFill>
                <a:latin typeface="Courier New"/>
                <a:ea typeface="Courier New"/>
                <a:cs typeface="Courier New"/>
                <a:sym typeface="Courier New"/>
              </a:rPr>
              <a:t>for</a:t>
            </a:r>
            <a:r>
              <a:rPr lang="uk" sz="1200">
                <a:solidFill>
                  <a:srgbClr val="374151"/>
                </a:solidFill>
                <a:latin typeface="Roboto"/>
                <a:ea typeface="Roboto"/>
                <a:cs typeface="Roboto"/>
                <a:sym typeface="Roboto"/>
              </a:rPr>
              <a:t>) + 1 (</a:t>
            </a:r>
            <a:r>
              <a:rPr lang="uk" sz="1050">
                <a:solidFill>
                  <a:srgbClr val="374151"/>
                </a:solidFill>
                <a:latin typeface="Courier New"/>
                <a:ea typeface="Courier New"/>
                <a:cs typeface="Courier New"/>
                <a:sym typeface="Courier New"/>
              </a:rPr>
              <a:t>in</a:t>
            </a:r>
            <a:r>
              <a:rPr lang="uk" sz="1200">
                <a:solidFill>
                  <a:srgbClr val="374151"/>
                </a:solidFill>
                <a:latin typeface="Roboto"/>
                <a:ea typeface="Roboto"/>
                <a:cs typeface="Roboto"/>
                <a:sym typeface="Roboto"/>
              </a:rPr>
              <a:t>) + 1 (</a:t>
            </a:r>
            <a:r>
              <a:rPr lang="uk" sz="1050">
                <a:solidFill>
                  <a:srgbClr val="374151"/>
                </a:solidFill>
                <a:latin typeface="Courier New"/>
                <a:ea typeface="Courier New"/>
                <a:cs typeface="Courier New"/>
                <a:sym typeface="Courier New"/>
              </a:rPr>
              <a:t>+=</a:t>
            </a:r>
            <a:r>
              <a:rPr lang="uk" sz="1200">
                <a:solidFill>
                  <a:srgbClr val="374151"/>
                </a:solidFill>
                <a:latin typeface="Roboto"/>
                <a:ea typeface="Roboto"/>
                <a:cs typeface="Roboto"/>
                <a:sym typeface="Roboto"/>
              </a:rPr>
              <a:t>) + 1 (</a:t>
            </a:r>
            <a:r>
              <a:rPr lang="uk" sz="1050">
                <a:solidFill>
                  <a:srgbClr val="374151"/>
                </a:solidFill>
                <a:latin typeface="Courier New"/>
                <a:ea typeface="Courier New"/>
                <a:cs typeface="Courier New"/>
                <a:sym typeface="Courier New"/>
              </a:rPr>
              <a:t>return</a:t>
            </a:r>
            <a:r>
              <a:rPr lang="uk" sz="1200">
                <a:solidFill>
                  <a:srgbClr val="374151"/>
                </a:solidFill>
                <a:latin typeface="Roboto"/>
                <a:ea typeface="Roboto"/>
                <a:cs typeface="Roboto"/>
                <a:sym typeface="Roboto"/>
              </a:rPr>
              <a:t>) = 7</a:t>
            </a:r>
            <a:endParaRPr sz="1200">
              <a:solidFill>
                <a:srgbClr val="374151"/>
              </a:solidFill>
              <a:latin typeface="Roboto"/>
              <a:ea typeface="Roboto"/>
              <a:cs typeface="Roboto"/>
              <a:sym typeface="Roboto"/>
            </a:endParaRPr>
          </a:p>
          <a:p>
            <a:pPr indent="0" lvl="0" marL="0" rtl="0" algn="l">
              <a:lnSpc>
                <a:spcPct val="120000"/>
              </a:lnSpc>
              <a:spcBef>
                <a:spcPts val="3000"/>
              </a:spcBef>
              <a:spcAft>
                <a:spcPts val="0"/>
              </a:spcAft>
              <a:buNone/>
            </a:pPr>
            <a:r>
              <a:rPr lang="uk" sz="1200">
                <a:solidFill>
                  <a:srgbClr val="374151"/>
                </a:solidFill>
                <a:latin typeface="Roboto"/>
                <a:ea typeface="Roboto"/>
                <a:cs typeface="Roboto"/>
                <a:sym typeface="Roboto"/>
              </a:rPr>
              <a:t>Total Operands (</a:t>
            </a:r>
            <a:r>
              <a:rPr i="1" lang="uk" sz="1450">
                <a:solidFill>
                  <a:srgbClr val="374151"/>
                </a:solidFill>
                <a:latin typeface="Times New Roman"/>
                <a:ea typeface="Times New Roman"/>
                <a:cs typeface="Times New Roman"/>
                <a:sym typeface="Times New Roman"/>
              </a:rPr>
              <a:t>N</a:t>
            </a:r>
            <a:r>
              <a:rPr lang="uk" sz="1000">
                <a:solidFill>
                  <a:srgbClr val="374151"/>
                </a:solidFill>
                <a:latin typeface="Times New Roman"/>
                <a:ea typeface="Times New Roman"/>
                <a:cs typeface="Times New Roman"/>
                <a:sym typeface="Times New Roman"/>
              </a:rPr>
              <a:t>2</a:t>
            </a:r>
            <a:r>
              <a:rPr lang="uk" sz="1200">
                <a:solidFill>
                  <a:srgbClr val="374151"/>
                </a:solidFill>
                <a:latin typeface="Roboto"/>
                <a:ea typeface="Roboto"/>
                <a:cs typeface="Roboto"/>
                <a:sym typeface="Roboto"/>
              </a:rPr>
              <a:t>): 1 (</a:t>
            </a:r>
            <a:r>
              <a:rPr lang="uk" sz="1050">
                <a:solidFill>
                  <a:srgbClr val="374151"/>
                </a:solidFill>
                <a:latin typeface="Courier New"/>
                <a:ea typeface="Courier New"/>
                <a:cs typeface="Courier New"/>
                <a:sym typeface="Courier New"/>
              </a:rPr>
              <a:t>add</a:t>
            </a:r>
            <a:r>
              <a:rPr lang="uk" sz="1200">
                <a:solidFill>
                  <a:srgbClr val="374151"/>
                </a:solidFill>
                <a:latin typeface="Roboto"/>
                <a:ea typeface="Roboto"/>
                <a:cs typeface="Roboto"/>
                <a:sym typeface="Roboto"/>
              </a:rPr>
              <a:t>) + 3 (</a:t>
            </a:r>
            <a:r>
              <a:rPr lang="uk" sz="1050">
                <a:solidFill>
                  <a:srgbClr val="374151"/>
                </a:solidFill>
                <a:latin typeface="Courier New"/>
                <a:ea typeface="Courier New"/>
                <a:cs typeface="Courier New"/>
                <a:sym typeface="Courier New"/>
              </a:rPr>
              <a:t>numbers</a:t>
            </a:r>
            <a:r>
              <a:rPr lang="uk" sz="1200">
                <a:solidFill>
                  <a:srgbClr val="374151"/>
                </a:solidFill>
                <a:latin typeface="Roboto"/>
                <a:ea typeface="Roboto"/>
                <a:cs typeface="Roboto"/>
                <a:sym typeface="Roboto"/>
              </a:rPr>
              <a:t>) + 3 (</a:t>
            </a:r>
            <a:r>
              <a:rPr lang="uk" sz="1050">
                <a:solidFill>
                  <a:srgbClr val="374151"/>
                </a:solidFill>
                <a:latin typeface="Courier New"/>
                <a:ea typeface="Courier New"/>
                <a:cs typeface="Courier New"/>
                <a:sym typeface="Courier New"/>
              </a:rPr>
              <a:t>total</a:t>
            </a:r>
            <a:r>
              <a:rPr lang="uk" sz="1200">
                <a:solidFill>
                  <a:srgbClr val="374151"/>
                </a:solidFill>
                <a:latin typeface="Roboto"/>
                <a:ea typeface="Roboto"/>
                <a:cs typeface="Roboto"/>
                <a:sym typeface="Roboto"/>
              </a:rPr>
              <a:t>) + 1 (</a:t>
            </a:r>
            <a:r>
              <a:rPr lang="uk" sz="1050">
                <a:solidFill>
                  <a:srgbClr val="374151"/>
                </a:solidFill>
                <a:latin typeface="Courier New"/>
                <a:ea typeface="Courier New"/>
                <a:cs typeface="Courier New"/>
                <a:sym typeface="Courier New"/>
              </a:rPr>
              <a:t>0</a:t>
            </a:r>
            <a:r>
              <a:rPr lang="uk" sz="1200">
                <a:solidFill>
                  <a:srgbClr val="374151"/>
                </a:solidFill>
                <a:latin typeface="Roboto"/>
                <a:ea typeface="Roboto"/>
                <a:cs typeface="Roboto"/>
                <a:sym typeface="Roboto"/>
              </a:rPr>
              <a:t>) + 2 (</a:t>
            </a:r>
            <a:r>
              <a:rPr lang="uk" sz="1050">
                <a:solidFill>
                  <a:srgbClr val="374151"/>
                </a:solidFill>
                <a:latin typeface="Courier New"/>
                <a:ea typeface="Courier New"/>
                <a:cs typeface="Courier New"/>
                <a:sym typeface="Courier New"/>
              </a:rPr>
              <a:t>number</a:t>
            </a:r>
            <a:r>
              <a:rPr lang="uk" sz="1200">
                <a:solidFill>
                  <a:srgbClr val="374151"/>
                </a:solidFill>
                <a:latin typeface="Roboto"/>
                <a:ea typeface="Roboto"/>
                <a:cs typeface="Roboto"/>
                <a:sym typeface="Roboto"/>
              </a:rPr>
              <a:t>) = 10</a:t>
            </a:r>
            <a:endParaRPr sz="1200">
              <a:solidFill>
                <a:srgbClr val="374151"/>
              </a:solidFill>
              <a:latin typeface="Roboto"/>
              <a:ea typeface="Roboto"/>
              <a:cs typeface="Roboto"/>
              <a:sym typeface="Roboto"/>
            </a:endParaRPr>
          </a:p>
          <a:p>
            <a:pPr indent="0" lvl="0" marL="0" rtl="0" algn="l">
              <a:lnSpc>
                <a:spcPct val="120000"/>
              </a:lnSpc>
              <a:spcBef>
                <a:spcPts val="3000"/>
              </a:spcBef>
              <a:spcAft>
                <a:spcPts val="1500"/>
              </a:spcAft>
              <a:buNone/>
            </a:pPr>
            <a:r>
              <a:rPr lang="uk" sz="1200">
                <a:solidFill>
                  <a:srgbClr val="374151"/>
                </a:solidFill>
                <a:latin typeface="Roboto"/>
                <a:ea typeface="Roboto"/>
                <a:cs typeface="Roboto"/>
                <a:sym typeface="Roboto"/>
              </a:rPr>
              <a:t>N = 7 + 10</a:t>
            </a:r>
            <a:endParaRPr sz="1200">
              <a:solidFill>
                <a:srgbClr val="374151"/>
              </a:solidFill>
              <a:latin typeface="Roboto"/>
              <a:ea typeface="Roboto"/>
              <a:cs typeface="Roboto"/>
              <a:sym typeface="Roboto"/>
            </a:endParaRPr>
          </a:p>
        </p:txBody>
      </p:sp>
      <p:pic>
        <p:nvPicPr>
          <p:cNvPr id="551" name="Google Shape;551;p95"/>
          <p:cNvPicPr preferRelativeResize="0"/>
          <p:nvPr/>
        </p:nvPicPr>
        <p:blipFill>
          <a:blip r:embed="rId4">
            <a:alphaModFix/>
          </a:blip>
          <a:stretch>
            <a:fillRect/>
          </a:stretch>
        </p:blipFill>
        <p:spPr>
          <a:xfrm>
            <a:off x="6340850" y="2996700"/>
            <a:ext cx="2634286" cy="410325"/>
          </a:xfrm>
          <a:prstGeom prst="rect">
            <a:avLst/>
          </a:prstGeom>
          <a:noFill/>
          <a:ln>
            <a:noFill/>
          </a:ln>
        </p:spPr>
      </p:pic>
      <p:pic>
        <p:nvPicPr>
          <p:cNvPr id="552" name="Google Shape;552;p95"/>
          <p:cNvPicPr preferRelativeResize="0"/>
          <p:nvPr/>
        </p:nvPicPr>
        <p:blipFill>
          <a:blip r:embed="rId5">
            <a:alphaModFix/>
          </a:blip>
          <a:stretch>
            <a:fillRect/>
          </a:stretch>
        </p:blipFill>
        <p:spPr>
          <a:xfrm>
            <a:off x="6129725" y="3542850"/>
            <a:ext cx="2912600" cy="5016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Size metrics</a:t>
            </a:r>
            <a:endParaRPr/>
          </a:p>
        </p:txBody>
      </p:sp>
      <p:sp>
        <p:nvSpPr>
          <p:cNvPr id="558" name="Google Shape;558;p9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uk"/>
              <a:t>LOC</a:t>
            </a:r>
            <a:endParaRPr/>
          </a:p>
          <a:p>
            <a:pPr indent="-342900" lvl="0" marL="457200" rtl="0" algn="l">
              <a:spcBef>
                <a:spcPts val="0"/>
              </a:spcBef>
              <a:spcAft>
                <a:spcPts val="0"/>
              </a:spcAft>
              <a:buSzPts val="1800"/>
              <a:buChar char="-"/>
            </a:pPr>
            <a:r>
              <a:rPr lang="uk"/>
              <a:t>Classes count</a:t>
            </a:r>
            <a:endParaRPr/>
          </a:p>
          <a:p>
            <a:pPr indent="-342900" lvl="0" marL="457200" rtl="0" algn="l">
              <a:spcBef>
                <a:spcPts val="0"/>
              </a:spcBef>
              <a:spcAft>
                <a:spcPts val="0"/>
              </a:spcAft>
              <a:buSzPts val="1800"/>
              <a:buChar char="-"/>
            </a:pPr>
            <a:r>
              <a:rPr lang="uk"/>
              <a:t>Depth of inheritance</a:t>
            </a:r>
            <a:endParaRPr/>
          </a:p>
          <a:p>
            <a:pPr indent="-342900" lvl="0" marL="457200" rtl="0" algn="l">
              <a:spcBef>
                <a:spcPts val="0"/>
              </a:spcBef>
              <a:spcAft>
                <a:spcPts val="0"/>
              </a:spcAft>
              <a:buSzPts val="1800"/>
              <a:buChar char="-"/>
            </a:pPr>
            <a:r>
              <a:rPr lang="uk"/>
              <a:t>Functions/method count</a:t>
            </a:r>
            <a:endParaRPr/>
          </a:p>
          <a:p>
            <a:pPr indent="-342900" lvl="0" marL="457200" rtl="0" algn="l">
              <a:spcBef>
                <a:spcPts val="0"/>
              </a:spcBef>
              <a:spcAft>
                <a:spcPts val="0"/>
              </a:spcAft>
              <a:buSzPts val="1800"/>
              <a:buChar char="-"/>
            </a:pPr>
            <a:r>
              <a:rPr lang="uk"/>
              <a:t>and derivatives - methods per class, functions per module.</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Maintainability Index</a:t>
            </a:r>
            <a:endParaRPr/>
          </a:p>
        </p:txBody>
      </p:sp>
      <p:sp>
        <p:nvSpPr>
          <p:cNvPr id="564" name="Google Shape;564;p9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Clr>
                <a:schemeClr val="dk1"/>
              </a:buClr>
              <a:buSzPct val="81481"/>
              <a:buFont typeface="Arial"/>
              <a:buNone/>
            </a:pPr>
            <a:r>
              <a:rPr lang="uk" sz="1350">
                <a:solidFill>
                  <a:srgbClr val="374151"/>
                </a:solidFill>
                <a:highlight>
                  <a:srgbClr val="FFFFFF"/>
                </a:highlight>
                <a:latin typeface="Roboto"/>
                <a:ea typeface="Roboto"/>
                <a:cs typeface="Roboto"/>
                <a:sym typeface="Roboto"/>
              </a:rPr>
              <a:t>Maintainability Index or MI is a score of how easy it is to maintain code. It is a combination of the four metrics: Cyclomatic complexity and Halstead volume, Lines of Code (LoC) and depth of inheritance. This is considered to be a metric that helps give an overall picture of complexity as it weighs Halstead volume and cyclomatic complexity against LoC and depth of inheritance. The traditional formula is defined as follows:</a:t>
            </a:r>
            <a:endParaRPr sz="1350">
              <a:solidFill>
                <a:srgbClr val="374151"/>
              </a:solidFill>
              <a:highlight>
                <a:srgbClr val="FFFFFF"/>
              </a:highlight>
              <a:latin typeface="Roboto"/>
              <a:ea typeface="Roboto"/>
              <a:cs typeface="Roboto"/>
              <a:sym typeface="Roboto"/>
            </a:endParaRPr>
          </a:p>
          <a:p>
            <a:pPr indent="0" lvl="0" marL="0" rtl="0" algn="l">
              <a:spcBef>
                <a:spcPts val="1800"/>
              </a:spcBef>
              <a:spcAft>
                <a:spcPts val="0"/>
              </a:spcAft>
              <a:buClr>
                <a:schemeClr val="dk1"/>
              </a:buClr>
              <a:buSzPct val="81481"/>
              <a:buFont typeface="Arial"/>
              <a:buNone/>
            </a:pPr>
            <a:r>
              <a:rPr lang="uk" sz="1350">
                <a:solidFill>
                  <a:srgbClr val="374151"/>
                </a:solidFill>
                <a:highlight>
                  <a:srgbClr val="FFFFFF"/>
                </a:highlight>
                <a:latin typeface="Roboto"/>
                <a:ea typeface="Roboto"/>
                <a:cs typeface="Roboto"/>
                <a:sym typeface="Roboto"/>
              </a:rPr>
              <a:t>Maintainability Index = 171 - 5.2 * ln(Halstead Volume) - 0.23 * (Cyclomatic Complexity) - 16.2 * ln(Lines of Code)</a:t>
            </a:r>
            <a:endParaRPr sz="1350">
              <a:solidFill>
                <a:srgbClr val="374151"/>
              </a:solidFill>
              <a:highlight>
                <a:srgbClr val="FFFFFF"/>
              </a:highlight>
              <a:latin typeface="Roboto"/>
              <a:ea typeface="Roboto"/>
              <a:cs typeface="Roboto"/>
              <a:sym typeface="Roboto"/>
            </a:endParaRPr>
          </a:p>
          <a:p>
            <a:pPr indent="0" lvl="0" marL="0" rtl="0" algn="l">
              <a:spcBef>
                <a:spcPts val="1800"/>
              </a:spcBef>
              <a:spcAft>
                <a:spcPts val="0"/>
              </a:spcAft>
              <a:buClr>
                <a:schemeClr val="dk1"/>
              </a:buClr>
              <a:buSzPct val="81481"/>
              <a:buFont typeface="Arial"/>
              <a:buNone/>
            </a:pPr>
            <a:r>
              <a:rPr lang="uk" sz="1350">
                <a:solidFill>
                  <a:srgbClr val="374151"/>
                </a:solidFill>
                <a:highlight>
                  <a:srgbClr val="FFFFFF"/>
                </a:highlight>
                <a:latin typeface="Roboto"/>
                <a:ea typeface="Roboto"/>
                <a:cs typeface="Roboto"/>
                <a:sym typeface="Roboto"/>
              </a:rPr>
              <a:t>Since the above formula results in a range of [-∞, 171], a slightly </a:t>
            </a:r>
            <a:r>
              <a:rPr lang="uk" sz="1350" u="sng">
                <a:solidFill>
                  <a:schemeClr val="hlink"/>
                </a:solidFill>
                <a:highlight>
                  <a:srgbClr val="FFFFFF"/>
                </a:highlight>
                <a:latin typeface="Roboto"/>
                <a:ea typeface="Roboto"/>
                <a:cs typeface="Roboto"/>
                <a:sym typeface="Roboto"/>
                <a:hlinkClick r:id="rId3"/>
              </a:rPr>
              <a:t>modified formula</a:t>
            </a:r>
            <a:r>
              <a:rPr lang="uk" sz="1350">
                <a:solidFill>
                  <a:srgbClr val="374151"/>
                </a:solidFill>
                <a:highlight>
                  <a:srgbClr val="FFFFFF"/>
                </a:highlight>
                <a:latin typeface="Roboto"/>
                <a:ea typeface="Roboto"/>
                <a:cs typeface="Roboto"/>
                <a:sym typeface="Roboto"/>
              </a:rPr>
              <a:t> is used to bind the range of MI to [0, 100]:</a:t>
            </a:r>
            <a:endParaRPr sz="1350">
              <a:solidFill>
                <a:srgbClr val="374151"/>
              </a:solidFill>
              <a:highlight>
                <a:srgbClr val="FFFFFF"/>
              </a:highlight>
              <a:latin typeface="Roboto"/>
              <a:ea typeface="Roboto"/>
              <a:cs typeface="Roboto"/>
              <a:sym typeface="Roboto"/>
            </a:endParaRPr>
          </a:p>
          <a:p>
            <a:pPr indent="0" lvl="0" marL="0" rtl="0" algn="l">
              <a:spcBef>
                <a:spcPts val="1800"/>
              </a:spcBef>
              <a:spcAft>
                <a:spcPts val="0"/>
              </a:spcAft>
              <a:buClr>
                <a:schemeClr val="dk1"/>
              </a:buClr>
              <a:buSzPct val="81481"/>
              <a:buFont typeface="Arial"/>
              <a:buNone/>
            </a:pPr>
            <a:r>
              <a:rPr lang="uk" sz="1350">
                <a:solidFill>
                  <a:srgbClr val="374151"/>
                </a:solidFill>
                <a:highlight>
                  <a:srgbClr val="FFFFFF"/>
                </a:highlight>
                <a:latin typeface="Roboto"/>
                <a:ea typeface="Roboto"/>
                <a:cs typeface="Roboto"/>
                <a:sym typeface="Roboto"/>
              </a:rPr>
              <a:t>Maintainability Index = MAX(0,(171 - 5.2 * ln(Halstead Volume) - 0.23 * (Cyclomatic Complexity) - 16.2 * ln(Lines of Code))*100 / 171)</a:t>
            </a:r>
            <a:endParaRPr sz="1350">
              <a:solidFill>
                <a:srgbClr val="374151"/>
              </a:solidFill>
              <a:highlight>
                <a:srgbClr val="FFFFFF"/>
              </a:highlight>
              <a:latin typeface="Roboto"/>
              <a:ea typeface="Roboto"/>
              <a:cs typeface="Roboto"/>
              <a:sym typeface="Roboto"/>
            </a:endParaRPr>
          </a:p>
          <a:p>
            <a:pPr indent="0" lvl="0" marL="0" rtl="0" algn="l">
              <a:spcBef>
                <a:spcPts val="1800"/>
              </a:spcBef>
              <a:spcAft>
                <a:spcPts val="1800"/>
              </a:spcAft>
              <a:buNone/>
            </a:pPr>
            <a:r>
              <a:rPr lang="uk" sz="1350">
                <a:solidFill>
                  <a:srgbClr val="374151"/>
                </a:solidFill>
                <a:highlight>
                  <a:srgbClr val="FFFFFF"/>
                </a:highlight>
                <a:latin typeface="Roboto"/>
                <a:ea typeface="Roboto"/>
                <a:cs typeface="Roboto"/>
                <a:sym typeface="Roboto"/>
              </a:rPr>
              <a:t>Ideally, an MI of less than 10 is considered good, while 10 to 19 is acceptable, and scores &gt;20 are considered high priority for rework.</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Security</a:t>
            </a:r>
            <a:endParaRPr/>
          </a:p>
        </p:txBody>
      </p:sp>
      <p:sp>
        <p:nvSpPr>
          <p:cNvPr id="570" name="Google Shape;570;p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uk" u="sng">
                <a:solidFill>
                  <a:schemeClr val="hlink"/>
                </a:solidFill>
                <a:hlinkClick r:id="rId3"/>
              </a:rPr>
              <a:t>https://owasp.org/www-project-top-ten/</a:t>
            </a:r>
            <a:r>
              <a:rPr lang="uk"/>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1"/>
          <p:cNvSpPr txBox="1"/>
          <p:nvPr>
            <p:ph idx="1" type="body"/>
          </p:nvPr>
        </p:nvSpPr>
        <p:spPr>
          <a:xfrm>
            <a:off x="311700" y="112100"/>
            <a:ext cx="8520600" cy="44568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uk"/>
              <a:t>1) видами інформаційних процесів конкретної предметної області; </a:t>
            </a:r>
            <a:endParaRPr/>
          </a:p>
          <a:p>
            <a:pPr indent="0" lvl="0" marL="0" rtl="0" algn="l">
              <a:spcBef>
                <a:spcPts val="1200"/>
              </a:spcBef>
              <a:spcAft>
                <a:spcPts val="0"/>
              </a:spcAft>
              <a:buNone/>
            </a:pPr>
            <a:r>
              <a:rPr lang="uk"/>
              <a:t>2) засобами і методами збору, зберігання, аналізу, обробки та передачі інформації (що залежать від специфіки галузі застосування); </a:t>
            </a:r>
            <a:endParaRPr/>
          </a:p>
          <a:p>
            <a:pPr indent="0" lvl="0" marL="0" rtl="0" algn="l">
              <a:spcBef>
                <a:spcPts val="1200"/>
              </a:spcBef>
              <a:spcAft>
                <a:spcPts val="0"/>
              </a:spcAft>
              <a:buNone/>
            </a:pPr>
            <a:r>
              <a:rPr lang="uk"/>
              <a:t>3) методами управління процесами, які реалізуються в предметній області та стосуються інформації, документопотоків, матеріалів і фінансів.</a:t>
            </a:r>
            <a:endParaRPr/>
          </a:p>
          <a:p>
            <a:pPr indent="0" lvl="0" marL="0" rtl="0" algn="l">
              <a:spcBef>
                <a:spcPts val="1200"/>
              </a:spcBef>
              <a:spcAft>
                <a:spcPts val="0"/>
              </a:spcAft>
              <a:buNone/>
            </a:pPr>
            <a:r>
              <a:rPr lang="uk"/>
              <a:t>Можна виділити такі види забезпечення ІС: інформаційне; математичне; лінгвістичне; програмне; технічне, організаційне; нормативно–правове; забезпечення безпеки даних та інформаціїї. Розкриємо їхню сутність: </a:t>
            </a:r>
            <a:endParaRPr/>
          </a:p>
          <a:p>
            <a:pPr indent="0" lvl="0" marL="0" rtl="0" algn="l">
              <a:spcBef>
                <a:spcPts val="1200"/>
              </a:spcBef>
              <a:spcAft>
                <a:spcPts val="0"/>
              </a:spcAft>
              <a:buNone/>
            </a:pPr>
            <a:r>
              <a:rPr lang="uk"/>
              <a:t>1. Інформаційне забезпечення – це сукупність форм документів, нормативної бази та реалізованих рішень щодо обсягу, розміщення та форм організації інформації, яка циркулює у конкретній ІС. </a:t>
            </a:r>
            <a:endParaRPr/>
          </a:p>
          <a:p>
            <a:pPr indent="0" lvl="0" marL="0" rtl="0" algn="l">
              <a:spcBef>
                <a:spcPts val="1200"/>
              </a:spcBef>
              <a:spcAft>
                <a:spcPts val="0"/>
              </a:spcAft>
              <a:buNone/>
            </a:pPr>
            <a:r>
              <a:rPr lang="uk"/>
              <a:t>2. Математичне забезпечення – це сукупність математичних моделей та алгоритмів для вирішення питань обробки інформації із застосуванням вибраної ІТ, а також комплекс засобів і методів, які дають змогу будувати математичні моделі для конкретних задач. Розрізняють загальне математичне забезпечення (для організації обчислювального процесу на заданому комп’ютері) і спеціальне математичне забезпечення (для вирішення конкретних завдань). </a:t>
            </a:r>
            <a:endParaRPr/>
          </a:p>
          <a:p>
            <a:pPr indent="0" lvl="0" marL="0" rtl="0" algn="l">
              <a:spcBef>
                <a:spcPts val="1200"/>
              </a:spcBef>
              <a:spcAft>
                <a:spcPts val="1200"/>
              </a:spcAft>
              <a:buNone/>
            </a:pPr>
            <a:r>
              <a:rPr lang="uk"/>
              <a:t>3. Лінгвістичне забезпечення – сукупність мовних засобів проектування, моделювання, програмування та взаємодії користувачів із системою (в тому числі й мови введення–виведення). До мовних засобів відносяться безпосередньо мови та їх термінологія.</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