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57" r:id="rId5"/>
    <p:sldId id="258" r:id="rId6"/>
    <p:sldId id="263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86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wmf"/><Relationship Id="rId4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8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2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6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4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2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2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9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64A2-D27D-4F5C-99B3-5CD77C9559D7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3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664A2-D27D-4F5C-99B3-5CD77C9559D7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68AB-6CB1-4464-A872-3B9CA7DE1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0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80139"/>
            <a:ext cx="8860221" cy="61961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7444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 ТА КОНСТРУЮВАННЯ ВИМІРЮВАЛЬНИХ СИСТЕМ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760" t="8020" r="14686" b="66892"/>
          <a:stretch/>
        </p:blipFill>
        <p:spPr bwMode="auto">
          <a:xfrm>
            <a:off x="724394" y="0"/>
            <a:ext cx="11110253" cy="2146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85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649" y="704195"/>
            <a:ext cx="9722069" cy="4992412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 обмін інформацією здійснюється між об’єктами та ТСУ. В ЦСУ передається тільки найбільш важлива інформація, що розвантажує лінії зв’язку між ЦСУ та ТСУ.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ТСУ можуть мати запам’ятовуючі пристрої, що робить їх автономними. Через це, в разі пошкодження ЦСУ, вся система розпадається на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незалежних систем, що не заважає проведенню процесу управління. В разі пошкодження ТСУ, її роль може взяти на себе ЦСУ.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 переваги багаторівневої структури в тому, що її впровадження в експлуатацію можна здійснювати почергово. Доки впроваджується ЦСУ, ТСУ працюють і приносять економічний ефект.</a:t>
            </a:r>
            <a:r>
              <a:rPr lang="en-US" dirty="0"/>
              <a:t/>
            </a:r>
            <a:br>
              <a:rPr lang="en-US" dirty="0"/>
            </a:b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21573" y="12717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8407" y="1226536"/>
            <a:ext cx="10515600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отримання контрольної інформації.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Цю групу складають пристрої, які заміряють значення параметру і які називаються датчиками або первісними перетворювачами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передачі контрольної інформації.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Сюди відносять перетворювачі виду та рівня сигналів, модулятори, демодулятори, підсилювачі, шифратори, дешифратори, лінії зв’язку та інші.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 інформації та видачі управляючих сигналів.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найбільш складна частина СУ, яка може складатися з пристроїв пам’яті, арифметично-логічних пристроїв, мікропроцесорів, ЕОМ і т. п. Якраз в цій групі застосування програмних засобів управління є найбільш перспективним, аж до застосування управляючих ЕОМ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передачі командної інформації.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 група має багато спільного з другою групою, тільки тут більш актуальні енергетичні проблеми.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командної інформації.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цієї групи відносяться різні двигуни, електромагнітні реле, сигнальні лампочки тощо.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 СУ на елементи, пристрої та системи досить умовний. Бурхливий розвиток інтегральної технології весь час змінює межу наведеної класифікації.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8407" y="268809"/>
            <a:ext cx="10735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 від типу, системи управління можна розглядати як сукупність блоків (пристроїв) з різним функціональним призначенням.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-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99697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831273" y="399959"/>
            <a:ext cx="10877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 опис елементів лінійних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273" y="1596405"/>
            <a:ext cx="11174680" cy="335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автоматичного управління (САУ) –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об’єкта управління (ОУ) та управляючого об’єкту  (УО).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 системи при теоретичних дослідженнях подають у вигляді моделей, які мають деякий формальний опис, найчастіше математичний.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 модель системи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опис процесів, що проходять в системі, мовою математики.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створення моделі САУ необхідно попередньо перевести математичні рівняння, що описують систему, в форму простору стану або знайти передаточні функції системи.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 між вхідними і вихідними сигналами лінійної ланки з зосередженими параметрами може бути виражений у вигляді диференційного рівняння: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29014"/>
              </p:ext>
            </p:extLst>
          </p:nvPr>
        </p:nvGraphicFramePr>
        <p:xfrm>
          <a:off x="3028207" y="4620694"/>
          <a:ext cx="4453247" cy="1330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3340100" imgH="863600" progId="Equation.3">
                  <p:embed/>
                </p:oleObj>
              </mc:Choice>
              <mc:Fallback>
                <p:oleObj name="Equation" r:id="rId3" imgW="3340100" imgH="863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207" y="4620694"/>
                        <a:ext cx="4453247" cy="1330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678388" y="508326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(1.1)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/>
          <a:srcRect l="28078" t="36875" r="27117" b="20736"/>
          <a:stretch/>
        </p:blipFill>
        <p:spPr>
          <a:xfrm>
            <a:off x="1516392" y="771895"/>
            <a:ext cx="9483765" cy="5047014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237173" y="5975658"/>
            <a:ext cx="402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оператор перетворення Лапласа.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8935" t="28147" r="28442" b="32926"/>
          <a:stretch/>
        </p:blipFill>
        <p:spPr>
          <a:xfrm>
            <a:off x="1151907" y="558141"/>
            <a:ext cx="10263830" cy="52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54" y="2294505"/>
            <a:ext cx="7559822" cy="2443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8572" y="356787"/>
            <a:ext cx="1019298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автоматичної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повертатися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з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Нестійка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не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стан, 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віддаляється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11" y="276225"/>
            <a:ext cx="6321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перетворення лінійних САУ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l="28624" t="30640" r="28753" b="22952"/>
          <a:stretch/>
        </p:blipFill>
        <p:spPr>
          <a:xfrm>
            <a:off x="2478543" y="1047750"/>
            <a:ext cx="7906859" cy="48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2701" t="26344" r="16987" b="7993"/>
          <a:stretch/>
        </p:blipFill>
        <p:spPr>
          <a:xfrm>
            <a:off x="3811979" y="142505"/>
            <a:ext cx="5243232" cy="63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3974" t="21637" r="55480" b="7160"/>
          <a:stretch/>
        </p:blipFill>
        <p:spPr>
          <a:xfrm>
            <a:off x="3752604" y="118752"/>
            <a:ext cx="5058888" cy="66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9112"/>
            <a:ext cx="10515600" cy="1325563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балів: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4675"/>
            <a:ext cx="10515600" cy="4351338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8 (2 бали за лекцію, конспект 20 балів);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Лабораторні роботи – 8 (2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лр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 роботи – 8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пз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 робота – 20 балів.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Максимальний бал 16(20)+64+20 =100 (104) бали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бали бонусів!!!!!!!!!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14" y="4573669"/>
            <a:ext cx="2034577" cy="1629283"/>
          </a:xfrm>
          <a:prstGeom prst="rect">
            <a:avLst/>
          </a:prstGeom>
        </p:spPr>
      </p:pic>
      <p:sp>
        <p:nvSpPr>
          <p:cNvPr id="10" name="Правая фигурная скобка 9"/>
          <p:cNvSpPr/>
          <p:nvPr/>
        </p:nvSpPr>
        <p:spPr>
          <a:xfrm>
            <a:off x="8514608" y="2101931"/>
            <a:ext cx="902524" cy="104502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417132" y="2394036"/>
            <a:ext cx="2683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лр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балів=64 бали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80139"/>
            <a:ext cx="8860221" cy="61961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7444"/>
            <a:ext cx="9144000" cy="1655762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ПРИНЦИПИ ПРОЕКТУВАННЯ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ІНФОРМАЦІЙНО-ВИМІРЮВАЛЬНИХ СИСТЕМ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760" t="8020" r="14686" b="66892"/>
          <a:stretch/>
        </p:blipFill>
        <p:spPr bwMode="auto">
          <a:xfrm>
            <a:off x="724394" y="0"/>
            <a:ext cx="11110253" cy="2146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11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586" y="2761046"/>
            <a:ext cx="10515600" cy="3229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Системи автоматики 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 опис елементів лінійних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перетворення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427" t="8020" r="14685" b="66892"/>
          <a:stretch/>
        </p:blipFill>
        <p:spPr bwMode="auto">
          <a:xfrm>
            <a:off x="672662" y="0"/>
            <a:ext cx="11161986" cy="2146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86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Системи автоматики та управління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ІВС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їх класифікація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3607" y="1448950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системою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 розуміти впорядкований пристрій, який складається з взаємопов’язаних частин, що діють як одне ціле, і призначений для досягнення певної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загальному випадку системою може бути будь-який фізичний об’єкт, який складається з певної кількості взаємопов’язаних елементів. Якщо стан системи змінюється в часі, то така система називається динамічною.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класифікувати за різними ознаками, серед яких можна виділити два основних: складність системи та характер їх функціонування.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Простими вважаються системи, які не мають розгалуженої структури з кількістю взаємопов’язаних елементів від 10 до 1000.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складних відносять системи з розвинутою ієрархічною структурою і кількістю елементів від 10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10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9220" y="375197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складні системи називають великими системами.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функціональної точки зору системи можуть бути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детермінованими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яких елементи взаємодіють точно визначеним чином, та </a:t>
            </a:r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ймовірнісними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стохастичними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яких передбачити майбутню поведінку системи можливо лише з певним ступенем вірогідності.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управління (СУ) можна поділити на системи автоматичного управління (САУ) та на автоматизовані системи управління (АСУ). В САУ всі функції виконуються без участі оператора, тоді як в АСУ вони виконуються спільними зусиллями як системи, так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можуть бути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однорівневі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багаторівневі.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Однорівневі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 можуть бути централізовані та децентралізовані.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46317" y="15187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826793"/>
              </p:ext>
            </p:extLst>
          </p:nvPr>
        </p:nvGraphicFramePr>
        <p:xfrm>
          <a:off x="1721923" y="1399991"/>
          <a:ext cx="8647458" cy="382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icture" r:id="rId3" imgW="3326400" imgH="1764000" progId="Word.Picture.8">
                  <p:embed/>
                </p:oleObj>
              </mc:Choice>
              <mc:Fallback>
                <p:oleObj name="Picture" r:id="rId3" imgW="3326400" imgH="17640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1923" y="1399991"/>
                        <a:ext cx="8647458" cy="3825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938" y="325809"/>
            <a:ext cx="10515600" cy="562304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централізованій структурі, яка зображена на рис. 1.1, а, СУ одна і необхідна висока швидкість обробки інформації для забезпечення вирішення всіх задач. В децентралізованій структурі (рис. 1.1, б) всі системи управління працюють паралельно і продуктивність кожної з них може бути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меншою.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 централізованої структури нижча, тому що одне і те ж обладнання використовується для вирішення всіх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надійності надати перевагу неможливо жодному з наведених типів структури. В централізованій структурі кількість елементів менша і їх надійність вища. Але відмова одного з елементів у ній призводить до зупинки всієї системи. В децентралізованій структурі елементів більше, але відмова одного з елементів у ній виключає можливість управління лише одного об’єкта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точки зору ремонтопридатності перевагу слід надати децентралізованій структурі, яка більш проста і до того ж розчленована.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 структури слід розглядати як граничні з можливих модифікацій.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574" y="616040"/>
            <a:ext cx="10515600" cy="159277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часто більш вигідними є багаторівневі структури, які поєднують в собі позитивні сторони обох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однорівневих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структур. Схематично багаторівнева структура зображена на рис. 1.2. Безпосередньо біля об’єкта розміщується термінальні системи управління ТСУ1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ТСУn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утворюють нижній рівень управління. Найбільш складні задачі оптимального управління вирішує центральна система управління ЦСУ, яка утворює верхній рівень управління. Як раз тут застосовується найскладніше обладнання і його централізація дає найбільший ефект. Роль ЦСУ, як правило, виконує ЕОМ. ТСУ також можна виконати на базі мікро- або міні-ЕОМ, або на базі програмованих контролерів.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565568"/>
              </p:ext>
            </p:extLst>
          </p:nvPr>
        </p:nvGraphicFramePr>
        <p:xfrm>
          <a:off x="3783615" y="2505694"/>
          <a:ext cx="4263897" cy="3384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Picture" r:id="rId3" imgW="2532888" imgH="2005584" progId="Word.Picture.8">
                  <p:embed/>
                </p:oleObj>
              </mc:Choice>
              <mc:Fallback>
                <p:oleObj name="Picture" r:id="rId3" imgW="2532888" imgH="200558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615" y="2505694"/>
                        <a:ext cx="4263897" cy="3384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624557" y="5890162"/>
            <a:ext cx="942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1.2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963</Words>
  <Application>Microsoft Office PowerPoint</Application>
  <PresentationFormat>Широкоэкранный</PresentationFormat>
  <Paragraphs>54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Тема Office</vt:lpstr>
      <vt:lpstr>Microsoft Word Picture</vt:lpstr>
      <vt:lpstr>Microsoft Equation 3.0</vt:lpstr>
      <vt:lpstr>Документ Microsoft Office Visio</vt:lpstr>
      <vt:lpstr>Частина 2</vt:lpstr>
      <vt:lpstr>Розподіл балів:</vt:lpstr>
      <vt:lpstr>Лекція 1</vt:lpstr>
      <vt:lpstr>Презентация PowerPoint</vt:lpstr>
      <vt:lpstr>1.1. Системи автоматики та управління ІВС, їх класифікація.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Основний обмін інформацією здійснюється між об’єктами та ТСУ. В ЦСУ передається тільки найбільш важлива інформація, що розвантажує лінії зв’язку між ЦСУ та ТСУ.  ТСУ можуть мати запам’ятовуючі пристрої, що робить їх автономними. Через це, в разі пошкодження ЦСУ, вся система розпадається на n незалежних систем, що не заважає проведенню процесу управління. В разі пошкодження ТСУ, її роль може взяти на себе ЦСУ. Додаткові переваги багаторівневої структури в тому, що її впровадження в експлуатацію можна здійснювати почергово. Доки впроваджується ЦСУ, ТСУ працюють і приносять економічний ефект.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</dc:title>
  <dc:creator>hp folio 1040g1</dc:creator>
  <cp:lastModifiedBy>hp folio 1040g1</cp:lastModifiedBy>
  <cp:revision>112</cp:revision>
  <dcterms:created xsi:type="dcterms:W3CDTF">2020-09-06T19:35:44Z</dcterms:created>
  <dcterms:modified xsi:type="dcterms:W3CDTF">2021-02-08T20:35:16Z</dcterms:modified>
</cp:coreProperties>
</file>