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67" r:id="rId3"/>
    <p:sldId id="258" r:id="rId4"/>
    <p:sldId id="257" r:id="rId5"/>
    <p:sldId id="259" r:id="rId6"/>
    <p:sldId id="265" r:id="rId7"/>
    <p:sldId id="260" r:id="rId8"/>
    <p:sldId id="261" r:id="rId9"/>
    <p:sldId id="262" r:id="rId10"/>
    <p:sldId id="263" r:id="rId11"/>
    <p:sldId id="264" r:id="rId12"/>
    <p:sldId id="266" r:id="rId13"/>
    <p:sldId id="268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69" r:id="rId22"/>
    <p:sldId id="270" r:id="rId2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EFE1E8-1E46-48AE-9FAA-A0D5D642443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A79D6E79-24B6-45C3-B5DD-C65B8582F43D}">
      <dgm:prSet/>
      <dgm:spPr/>
      <dgm:t>
        <a:bodyPr/>
        <a:lstStyle/>
        <a:p>
          <a:pPr rtl="0"/>
          <a:r>
            <a:rPr lang="uk-UA" b="1" i="1" u="sng" dirty="0">
              <a:solidFill>
                <a:schemeClr val="tx1">
                  <a:lumMod val="50000"/>
                </a:schemeClr>
              </a:solidFill>
            </a:rPr>
            <a:t>Визначення економічної ефективності та ефекту імпортної діяльності підприємства можна проводити у наступній послідовності:</a:t>
          </a:r>
        </a:p>
      </dgm:t>
    </dgm:pt>
    <dgm:pt modelId="{73D717CD-6EEE-43E1-825E-3879DD0FEE2C}" type="parTrans" cxnId="{E79D92A1-D611-44F9-85A7-C636D6027296}">
      <dgm:prSet/>
      <dgm:spPr/>
      <dgm:t>
        <a:bodyPr/>
        <a:lstStyle/>
        <a:p>
          <a:endParaRPr lang="uk-UA"/>
        </a:p>
      </dgm:t>
    </dgm:pt>
    <dgm:pt modelId="{96EEDDB1-701F-4A89-AB0D-BCA4CC0EB875}" type="sibTrans" cxnId="{E79D92A1-D611-44F9-85A7-C636D6027296}">
      <dgm:prSet/>
      <dgm:spPr/>
      <dgm:t>
        <a:bodyPr/>
        <a:lstStyle/>
        <a:p>
          <a:endParaRPr lang="uk-UA"/>
        </a:p>
      </dgm:t>
    </dgm:pt>
    <dgm:pt modelId="{238118B2-441D-45CC-8B44-F8F89D9CB361}">
      <dgm:prSet/>
      <dgm:spPr/>
      <dgm:t>
        <a:bodyPr/>
        <a:lstStyle/>
        <a:p>
          <a:pPr rtl="0"/>
          <a:r>
            <a:rPr lang="uk-UA" b="0" dirty="0"/>
            <a:t>розрахунок беззбиткової зовнішньоторговельної ціни імпортного товару народного споживання відповідно до базисних умов постачання (при відомій його внутрішній вартості);</a:t>
          </a:r>
          <a:endParaRPr lang="uk-UA" dirty="0"/>
        </a:p>
      </dgm:t>
    </dgm:pt>
    <dgm:pt modelId="{707F238A-B393-4DE0-8170-53DC96F22155}" type="parTrans" cxnId="{82F2B868-71BD-4BFA-A7A9-86347573C1E3}">
      <dgm:prSet/>
      <dgm:spPr/>
      <dgm:t>
        <a:bodyPr/>
        <a:lstStyle/>
        <a:p>
          <a:endParaRPr lang="uk-UA"/>
        </a:p>
      </dgm:t>
    </dgm:pt>
    <dgm:pt modelId="{1A60A6C6-0BE8-4E64-929F-9A8239250EA6}" type="sibTrans" cxnId="{82F2B868-71BD-4BFA-A7A9-86347573C1E3}">
      <dgm:prSet/>
      <dgm:spPr/>
      <dgm:t>
        <a:bodyPr/>
        <a:lstStyle/>
        <a:p>
          <a:endParaRPr lang="uk-UA"/>
        </a:p>
      </dgm:t>
    </dgm:pt>
    <dgm:pt modelId="{ED25387E-7666-4FF2-822B-68A6B8D7A2C2}">
      <dgm:prSet/>
      <dgm:spPr/>
      <dgm:t>
        <a:bodyPr/>
        <a:lstStyle/>
        <a:p>
          <a:pPr rtl="0"/>
          <a:r>
            <a:rPr lang="uk-UA" b="0" dirty="0"/>
            <a:t>розрахунок мінімально допустимої вартісної оцінки імпортного товару народного споживання (при відомій зовнішньоторговельній ціні відповідно до базисних умов постачання);</a:t>
          </a:r>
          <a:endParaRPr lang="uk-UA" dirty="0"/>
        </a:p>
      </dgm:t>
    </dgm:pt>
    <dgm:pt modelId="{606CBC36-F66C-4803-8B18-C89021981613}" type="parTrans" cxnId="{414EAE05-4198-4473-AFFA-BED37492E735}">
      <dgm:prSet/>
      <dgm:spPr/>
      <dgm:t>
        <a:bodyPr/>
        <a:lstStyle/>
        <a:p>
          <a:endParaRPr lang="uk-UA"/>
        </a:p>
      </dgm:t>
    </dgm:pt>
    <dgm:pt modelId="{021FD118-D92B-4021-BDD2-6C9FF6D787EC}" type="sibTrans" cxnId="{414EAE05-4198-4473-AFFA-BED37492E735}">
      <dgm:prSet/>
      <dgm:spPr/>
      <dgm:t>
        <a:bodyPr/>
        <a:lstStyle/>
        <a:p>
          <a:endParaRPr lang="uk-UA"/>
        </a:p>
      </dgm:t>
    </dgm:pt>
    <dgm:pt modelId="{7A25976C-AD6E-4B36-8A85-517AD8BB0C3D}">
      <dgm:prSet/>
      <dgm:spPr/>
      <dgm:t>
        <a:bodyPr/>
        <a:lstStyle/>
        <a:p>
          <a:pPr rtl="0"/>
          <a:r>
            <a:rPr lang="uk-UA" b="0" dirty="0"/>
            <a:t>розрахунок економічного ефекту імпорту товару народного споживання;</a:t>
          </a:r>
          <a:endParaRPr lang="uk-UA" dirty="0"/>
        </a:p>
      </dgm:t>
    </dgm:pt>
    <dgm:pt modelId="{ADA4BC7D-771F-4879-B2B0-8FBE80183B48}" type="parTrans" cxnId="{6B9FF486-E081-4F98-9611-6F63799FD209}">
      <dgm:prSet/>
      <dgm:spPr/>
      <dgm:t>
        <a:bodyPr/>
        <a:lstStyle/>
        <a:p>
          <a:endParaRPr lang="uk-UA"/>
        </a:p>
      </dgm:t>
    </dgm:pt>
    <dgm:pt modelId="{2D52189B-ADEE-4DBD-967A-FECAC5E7EFA6}" type="sibTrans" cxnId="{6B9FF486-E081-4F98-9611-6F63799FD209}">
      <dgm:prSet/>
      <dgm:spPr/>
      <dgm:t>
        <a:bodyPr/>
        <a:lstStyle/>
        <a:p>
          <a:endParaRPr lang="uk-UA"/>
        </a:p>
      </dgm:t>
    </dgm:pt>
    <dgm:pt modelId="{7EE41D33-108A-48CA-894D-0560E121D57B}">
      <dgm:prSet/>
      <dgm:spPr/>
      <dgm:t>
        <a:bodyPr/>
        <a:lstStyle/>
        <a:p>
          <a:pPr rtl="0"/>
          <a:r>
            <a:rPr lang="uk-UA" b="0" dirty="0"/>
            <a:t>розрахунок економічної ефективності імпорту товару народного споживання;</a:t>
          </a:r>
          <a:endParaRPr lang="uk-UA" dirty="0"/>
        </a:p>
      </dgm:t>
    </dgm:pt>
    <dgm:pt modelId="{56A68359-C849-4908-8400-C8A88D80C278}" type="parTrans" cxnId="{276EEF23-55B8-45F3-94D4-D8E7BC1C71E7}">
      <dgm:prSet/>
      <dgm:spPr/>
      <dgm:t>
        <a:bodyPr/>
        <a:lstStyle/>
        <a:p>
          <a:endParaRPr lang="uk-UA"/>
        </a:p>
      </dgm:t>
    </dgm:pt>
    <dgm:pt modelId="{1DDADAEF-59C0-43DD-B785-7FDF476115B5}" type="sibTrans" cxnId="{276EEF23-55B8-45F3-94D4-D8E7BC1C71E7}">
      <dgm:prSet/>
      <dgm:spPr/>
      <dgm:t>
        <a:bodyPr/>
        <a:lstStyle/>
        <a:p>
          <a:endParaRPr lang="uk-UA"/>
        </a:p>
      </dgm:t>
    </dgm:pt>
    <dgm:pt modelId="{CAFC60C6-9566-40AC-8D1A-D8D309C9D868}">
      <dgm:prSet/>
      <dgm:spPr/>
      <dgm:t>
        <a:bodyPr/>
        <a:lstStyle/>
        <a:p>
          <a:pPr rtl="0"/>
          <a:r>
            <a:rPr lang="uk-UA" b="0" dirty="0"/>
            <a:t>розрахунок економічної ефективності імпорту товарів виробничого призначення.</a:t>
          </a:r>
          <a:endParaRPr lang="uk-UA" dirty="0"/>
        </a:p>
      </dgm:t>
    </dgm:pt>
    <dgm:pt modelId="{44A3E253-887D-49DC-A9EB-C6E38DC3E61C}" type="parTrans" cxnId="{0F60E043-622F-41DF-8C30-C79758DBD37E}">
      <dgm:prSet/>
      <dgm:spPr/>
      <dgm:t>
        <a:bodyPr/>
        <a:lstStyle/>
        <a:p>
          <a:endParaRPr lang="uk-UA"/>
        </a:p>
      </dgm:t>
    </dgm:pt>
    <dgm:pt modelId="{C56CF6C4-4C0F-425C-B5B9-B8283D4251F3}" type="sibTrans" cxnId="{0F60E043-622F-41DF-8C30-C79758DBD37E}">
      <dgm:prSet/>
      <dgm:spPr/>
      <dgm:t>
        <a:bodyPr/>
        <a:lstStyle/>
        <a:p>
          <a:endParaRPr lang="uk-UA"/>
        </a:p>
      </dgm:t>
    </dgm:pt>
    <dgm:pt modelId="{AA9ECB9E-A2B4-4C53-AD26-2FA0B99C9626}" type="pres">
      <dgm:prSet presAssocID="{65EFE1E8-1E46-48AE-9FAA-A0D5D6424439}" presName="diagram" presStyleCnt="0">
        <dgm:presLayoutVars>
          <dgm:dir/>
          <dgm:resizeHandles val="exact"/>
        </dgm:presLayoutVars>
      </dgm:prSet>
      <dgm:spPr/>
    </dgm:pt>
    <dgm:pt modelId="{4FAAD313-6C5A-4207-8F3D-A5D38A1389CF}" type="pres">
      <dgm:prSet presAssocID="{A79D6E79-24B6-45C3-B5DD-C65B8582F43D}" presName="node" presStyleLbl="node1" presStyleIdx="0" presStyleCnt="6" custLinFactNeighborX="931" custLinFactNeighborY="-388">
        <dgm:presLayoutVars>
          <dgm:bulletEnabled val="1"/>
        </dgm:presLayoutVars>
      </dgm:prSet>
      <dgm:spPr/>
    </dgm:pt>
    <dgm:pt modelId="{C46921CF-60C9-47ED-90B9-B1E460AAFC8C}" type="pres">
      <dgm:prSet presAssocID="{96EEDDB1-701F-4A89-AB0D-BCA4CC0EB875}" presName="sibTrans" presStyleCnt="0"/>
      <dgm:spPr/>
    </dgm:pt>
    <dgm:pt modelId="{DBB7A755-674E-4F49-A2E7-460B1BE5798C}" type="pres">
      <dgm:prSet presAssocID="{238118B2-441D-45CC-8B44-F8F89D9CB361}" presName="node" presStyleLbl="node1" presStyleIdx="1" presStyleCnt="6">
        <dgm:presLayoutVars>
          <dgm:bulletEnabled val="1"/>
        </dgm:presLayoutVars>
      </dgm:prSet>
      <dgm:spPr/>
    </dgm:pt>
    <dgm:pt modelId="{A2693B51-905D-4467-8B04-8EE8F8623BB6}" type="pres">
      <dgm:prSet presAssocID="{1A60A6C6-0BE8-4E64-929F-9A8239250EA6}" presName="sibTrans" presStyleCnt="0"/>
      <dgm:spPr/>
    </dgm:pt>
    <dgm:pt modelId="{1B497FF6-79C2-4B98-B651-7A70F07F32F6}" type="pres">
      <dgm:prSet presAssocID="{ED25387E-7666-4FF2-822B-68A6B8D7A2C2}" presName="node" presStyleLbl="node1" presStyleIdx="2" presStyleCnt="6">
        <dgm:presLayoutVars>
          <dgm:bulletEnabled val="1"/>
        </dgm:presLayoutVars>
      </dgm:prSet>
      <dgm:spPr/>
    </dgm:pt>
    <dgm:pt modelId="{B48E6898-A42E-48AB-9D95-0E3671ADEF7C}" type="pres">
      <dgm:prSet presAssocID="{021FD118-D92B-4021-BDD2-6C9FF6D787EC}" presName="sibTrans" presStyleCnt="0"/>
      <dgm:spPr/>
    </dgm:pt>
    <dgm:pt modelId="{2ABE9325-B7B6-4F12-8B53-37A08139AA0E}" type="pres">
      <dgm:prSet presAssocID="{7A25976C-AD6E-4B36-8A85-517AD8BB0C3D}" presName="node" presStyleLbl="node1" presStyleIdx="3" presStyleCnt="6">
        <dgm:presLayoutVars>
          <dgm:bulletEnabled val="1"/>
        </dgm:presLayoutVars>
      </dgm:prSet>
      <dgm:spPr/>
    </dgm:pt>
    <dgm:pt modelId="{FC760BE3-0E14-40E6-8A81-7BD333C07C83}" type="pres">
      <dgm:prSet presAssocID="{2D52189B-ADEE-4DBD-967A-FECAC5E7EFA6}" presName="sibTrans" presStyleCnt="0"/>
      <dgm:spPr/>
    </dgm:pt>
    <dgm:pt modelId="{2E2DA003-5AAF-42BF-BCEF-7741D134D502}" type="pres">
      <dgm:prSet presAssocID="{7EE41D33-108A-48CA-894D-0560E121D57B}" presName="node" presStyleLbl="node1" presStyleIdx="4" presStyleCnt="6">
        <dgm:presLayoutVars>
          <dgm:bulletEnabled val="1"/>
        </dgm:presLayoutVars>
      </dgm:prSet>
      <dgm:spPr/>
    </dgm:pt>
    <dgm:pt modelId="{9D8603EB-B63B-472F-A15E-96E5D128F5F4}" type="pres">
      <dgm:prSet presAssocID="{1DDADAEF-59C0-43DD-B785-7FDF476115B5}" presName="sibTrans" presStyleCnt="0"/>
      <dgm:spPr/>
    </dgm:pt>
    <dgm:pt modelId="{548C7279-2ADE-43E0-B62C-310B807A492D}" type="pres">
      <dgm:prSet presAssocID="{CAFC60C6-9566-40AC-8D1A-D8D309C9D868}" presName="node" presStyleLbl="node1" presStyleIdx="5" presStyleCnt="6">
        <dgm:presLayoutVars>
          <dgm:bulletEnabled val="1"/>
        </dgm:presLayoutVars>
      </dgm:prSet>
      <dgm:spPr/>
    </dgm:pt>
  </dgm:ptLst>
  <dgm:cxnLst>
    <dgm:cxn modelId="{414EAE05-4198-4473-AFFA-BED37492E735}" srcId="{65EFE1E8-1E46-48AE-9FAA-A0D5D6424439}" destId="{ED25387E-7666-4FF2-822B-68A6B8D7A2C2}" srcOrd="2" destOrd="0" parTransId="{606CBC36-F66C-4803-8B18-C89021981613}" sibTransId="{021FD118-D92B-4021-BDD2-6C9FF6D787EC}"/>
    <dgm:cxn modelId="{01152A08-0395-4505-AFC0-D5259CD0DD13}" type="presOf" srcId="{7EE41D33-108A-48CA-894D-0560E121D57B}" destId="{2E2DA003-5AAF-42BF-BCEF-7741D134D502}" srcOrd="0" destOrd="0" presId="urn:microsoft.com/office/officeart/2005/8/layout/default"/>
    <dgm:cxn modelId="{39016610-0435-484F-9D02-FB469079A5C2}" type="presOf" srcId="{ED25387E-7666-4FF2-822B-68A6B8D7A2C2}" destId="{1B497FF6-79C2-4B98-B651-7A70F07F32F6}" srcOrd="0" destOrd="0" presId="urn:microsoft.com/office/officeart/2005/8/layout/default"/>
    <dgm:cxn modelId="{276EEF23-55B8-45F3-94D4-D8E7BC1C71E7}" srcId="{65EFE1E8-1E46-48AE-9FAA-A0D5D6424439}" destId="{7EE41D33-108A-48CA-894D-0560E121D57B}" srcOrd="4" destOrd="0" parTransId="{56A68359-C849-4908-8400-C8A88D80C278}" sibTransId="{1DDADAEF-59C0-43DD-B785-7FDF476115B5}"/>
    <dgm:cxn modelId="{0F60E043-622F-41DF-8C30-C79758DBD37E}" srcId="{65EFE1E8-1E46-48AE-9FAA-A0D5D6424439}" destId="{CAFC60C6-9566-40AC-8D1A-D8D309C9D868}" srcOrd="5" destOrd="0" parTransId="{44A3E253-887D-49DC-A9EB-C6E38DC3E61C}" sibTransId="{C56CF6C4-4C0F-425C-B5B9-B8283D4251F3}"/>
    <dgm:cxn modelId="{82F2B868-71BD-4BFA-A7A9-86347573C1E3}" srcId="{65EFE1E8-1E46-48AE-9FAA-A0D5D6424439}" destId="{238118B2-441D-45CC-8B44-F8F89D9CB361}" srcOrd="1" destOrd="0" parTransId="{707F238A-B393-4DE0-8170-53DC96F22155}" sibTransId="{1A60A6C6-0BE8-4E64-929F-9A8239250EA6}"/>
    <dgm:cxn modelId="{37AC1050-A0EA-4278-B45C-60E584DAA049}" type="presOf" srcId="{65EFE1E8-1E46-48AE-9FAA-A0D5D6424439}" destId="{AA9ECB9E-A2B4-4C53-AD26-2FA0B99C9626}" srcOrd="0" destOrd="0" presId="urn:microsoft.com/office/officeart/2005/8/layout/default"/>
    <dgm:cxn modelId="{99169E50-5150-4072-BAB8-A5BDD959505B}" type="presOf" srcId="{CAFC60C6-9566-40AC-8D1A-D8D309C9D868}" destId="{548C7279-2ADE-43E0-B62C-310B807A492D}" srcOrd="0" destOrd="0" presId="urn:microsoft.com/office/officeart/2005/8/layout/default"/>
    <dgm:cxn modelId="{6B9FF486-E081-4F98-9611-6F63799FD209}" srcId="{65EFE1E8-1E46-48AE-9FAA-A0D5D6424439}" destId="{7A25976C-AD6E-4B36-8A85-517AD8BB0C3D}" srcOrd="3" destOrd="0" parTransId="{ADA4BC7D-771F-4879-B2B0-8FBE80183B48}" sibTransId="{2D52189B-ADEE-4DBD-967A-FECAC5E7EFA6}"/>
    <dgm:cxn modelId="{72951F9A-73FF-4881-AD44-6E8A14928E20}" type="presOf" srcId="{7A25976C-AD6E-4B36-8A85-517AD8BB0C3D}" destId="{2ABE9325-B7B6-4F12-8B53-37A08139AA0E}" srcOrd="0" destOrd="0" presId="urn:microsoft.com/office/officeart/2005/8/layout/default"/>
    <dgm:cxn modelId="{E79D92A1-D611-44F9-85A7-C636D6027296}" srcId="{65EFE1E8-1E46-48AE-9FAA-A0D5D6424439}" destId="{A79D6E79-24B6-45C3-B5DD-C65B8582F43D}" srcOrd="0" destOrd="0" parTransId="{73D717CD-6EEE-43E1-825E-3879DD0FEE2C}" sibTransId="{96EEDDB1-701F-4A89-AB0D-BCA4CC0EB875}"/>
    <dgm:cxn modelId="{CE84D5A5-CEC7-4DD6-9F10-6B2BC3F28E7F}" type="presOf" srcId="{A79D6E79-24B6-45C3-B5DD-C65B8582F43D}" destId="{4FAAD313-6C5A-4207-8F3D-A5D38A1389CF}" srcOrd="0" destOrd="0" presId="urn:microsoft.com/office/officeart/2005/8/layout/default"/>
    <dgm:cxn modelId="{E9FCA0C7-0D08-42CE-8735-B7F970537E9B}" type="presOf" srcId="{238118B2-441D-45CC-8B44-F8F89D9CB361}" destId="{DBB7A755-674E-4F49-A2E7-460B1BE5798C}" srcOrd="0" destOrd="0" presId="urn:microsoft.com/office/officeart/2005/8/layout/default"/>
    <dgm:cxn modelId="{E1BA48C6-6170-420C-873E-6FB40C1523A1}" type="presParOf" srcId="{AA9ECB9E-A2B4-4C53-AD26-2FA0B99C9626}" destId="{4FAAD313-6C5A-4207-8F3D-A5D38A1389CF}" srcOrd="0" destOrd="0" presId="urn:microsoft.com/office/officeart/2005/8/layout/default"/>
    <dgm:cxn modelId="{27CFC95C-2423-4E85-8928-F1634E52A59D}" type="presParOf" srcId="{AA9ECB9E-A2B4-4C53-AD26-2FA0B99C9626}" destId="{C46921CF-60C9-47ED-90B9-B1E460AAFC8C}" srcOrd="1" destOrd="0" presId="urn:microsoft.com/office/officeart/2005/8/layout/default"/>
    <dgm:cxn modelId="{D61C4717-78CD-478D-B2FE-C4E5684B54C3}" type="presParOf" srcId="{AA9ECB9E-A2B4-4C53-AD26-2FA0B99C9626}" destId="{DBB7A755-674E-4F49-A2E7-460B1BE5798C}" srcOrd="2" destOrd="0" presId="urn:microsoft.com/office/officeart/2005/8/layout/default"/>
    <dgm:cxn modelId="{8FE0E7B8-9525-494F-A310-B05713996A4F}" type="presParOf" srcId="{AA9ECB9E-A2B4-4C53-AD26-2FA0B99C9626}" destId="{A2693B51-905D-4467-8B04-8EE8F8623BB6}" srcOrd="3" destOrd="0" presId="urn:microsoft.com/office/officeart/2005/8/layout/default"/>
    <dgm:cxn modelId="{EE7F245B-8ECB-4722-91DA-8BD3BE690CE3}" type="presParOf" srcId="{AA9ECB9E-A2B4-4C53-AD26-2FA0B99C9626}" destId="{1B497FF6-79C2-4B98-B651-7A70F07F32F6}" srcOrd="4" destOrd="0" presId="urn:microsoft.com/office/officeart/2005/8/layout/default"/>
    <dgm:cxn modelId="{2D3B0086-9097-47FE-9BA3-DCA393AEE34A}" type="presParOf" srcId="{AA9ECB9E-A2B4-4C53-AD26-2FA0B99C9626}" destId="{B48E6898-A42E-48AB-9D95-0E3671ADEF7C}" srcOrd="5" destOrd="0" presId="urn:microsoft.com/office/officeart/2005/8/layout/default"/>
    <dgm:cxn modelId="{EBF7CFBF-20AF-4EBA-98ED-7E37BAAE79E2}" type="presParOf" srcId="{AA9ECB9E-A2B4-4C53-AD26-2FA0B99C9626}" destId="{2ABE9325-B7B6-4F12-8B53-37A08139AA0E}" srcOrd="6" destOrd="0" presId="urn:microsoft.com/office/officeart/2005/8/layout/default"/>
    <dgm:cxn modelId="{0EACD500-505F-4A14-9ABD-90602A7CB21F}" type="presParOf" srcId="{AA9ECB9E-A2B4-4C53-AD26-2FA0B99C9626}" destId="{FC760BE3-0E14-40E6-8A81-7BD333C07C83}" srcOrd="7" destOrd="0" presId="urn:microsoft.com/office/officeart/2005/8/layout/default"/>
    <dgm:cxn modelId="{A4015D11-77FA-4D29-8EFF-902B8A9FD1C3}" type="presParOf" srcId="{AA9ECB9E-A2B4-4C53-AD26-2FA0B99C9626}" destId="{2E2DA003-5AAF-42BF-BCEF-7741D134D502}" srcOrd="8" destOrd="0" presId="urn:microsoft.com/office/officeart/2005/8/layout/default"/>
    <dgm:cxn modelId="{B3116415-8BF0-4EC2-AB50-F82CFB90E158}" type="presParOf" srcId="{AA9ECB9E-A2B4-4C53-AD26-2FA0B99C9626}" destId="{9D8603EB-B63B-472F-A15E-96E5D128F5F4}" srcOrd="9" destOrd="0" presId="urn:microsoft.com/office/officeart/2005/8/layout/default"/>
    <dgm:cxn modelId="{6406F0EC-60D0-4420-9B21-179FFE78375F}" type="presParOf" srcId="{AA9ECB9E-A2B4-4C53-AD26-2FA0B99C9626}" destId="{548C7279-2ADE-43E0-B62C-310B807A492D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AAD313-6C5A-4207-8F3D-A5D38A1389CF}">
      <dsp:nvSpPr>
        <dsp:cNvPr id="0" name=""/>
        <dsp:cNvSpPr/>
      </dsp:nvSpPr>
      <dsp:spPr>
        <a:xfrm>
          <a:off x="33856" y="419935"/>
          <a:ext cx="3636532" cy="2181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i="1" u="sng" kern="1200" dirty="0">
              <a:solidFill>
                <a:schemeClr val="tx1">
                  <a:lumMod val="50000"/>
                </a:schemeClr>
              </a:solidFill>
            </a:rPr>
            <a:t>Визначення економічної ефективності та ефекту імпортної діяльності підприємства можна проводити у наступній послідовності:</a:t>
          </a:r>
        </a:p>
      </dsp:txBody>
      <dsp:txXfrm>
        <a:off x="33856" y="419935"/>
        <a:ext cx="3636532" cy="2181919"/>
      </dsp:txXfrm>
    </dsp:sp>
    <dsp:sp modelId="{DBB7A755-674E-4F49-A2E7-460B1BE5798C}">
      <dsp:nvSpPr>
        <dsp:cNvPr id="0" name=""/>
        <dsp:cNvSpPr/>
      </dsp:nvSpPr>
      <dsp:spPr>
        <a:xfrm>
          <a:off x="4000186" y="428401"/>
          <a:ext cx="3636532" cy="2181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0" kern="1200" dirty="0"/>
            <a:t>розрахунок беззбиткової зовнішньоторговельної ціни імпортного товару народного споживання відповідно до базисних умов постачання (при відомій його внутрішній вартості);</a:t>
          </a:r>
          <a:endParaRPr lang="uk-UA" sz="1800" kern="1200" dirty="0"/>
        </a:p>
      </dsp:txBody>
      <dsp:txXfrm>
        <a:off x="4000186" y="428401"/>
        <a:ext cx="3636532" cy="2181919"/>
      </dsp:txXfrm>
    </dsp:sp>
    <dsp:sp modelId="{1B497FF6-79C2-4B98-B651-7A70F07F32F6}">
      <dsp:nvSpPr>
        <dsp:cNvPr id="0" name=""/>
        <dsp:cNvSpPr/>
      </dsp:nvSpPr>
      <dsp:spPr>
        <a:xfrm>
          <a:off x="8000372" y="428401"/>
          <a:ext cx="3636532" cy="2181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0" kern="1200" dirty="0"/>
            <a:t>розрахунок мінімально допустимої вартісної оцінки імпортного товару народного споживання (при відомій зовнішньоторговельній ціні відповідно до базисних умов постачання);</a:t>
          </a:r>
          <a:endParaRPr lang="uk-UA" sz="1800" kern="1200" dirty="0"/>
        </a:p>
      </dsp:txBody>
      <dsp:txXfrm>
        <a:off x="8000372" y="428401"/>
        <a:ext cx="3636532" cy="2181919"/>
      </dsp:txXfrm>
    </dsp:sp>
    <dsp:sp modelId="{2ABE9325-B7B6-4F12-8B53-37A08139AA0E}">
      <dsp:nvSpPr>
        <dsp:cNvPr id="0" name=""/>
        <dsp:cNvSpPr/>
      </dsp:nvSpPr>
      <dsp:spPr>
        <a:xfrm>
          <a:off x="0" y="2973974"/>
          <a:ext cx="3636532" cy="2181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0" kern="1200" dirty="0"/>
            <a:t>розрахунок економічного ефекту імпорту товару народного споживання;</a:t>
          </a:r>
          <a:endParaRPr lang="uk-UA" sz="1800" kern="1200" dirty="0"/>
        </a:p>
      </dsp:txBody>
      <dsp:txXfrm>
        <a:off x="0" y="2973974"/>
        <a:ext cx="3636532" cy="2181919"/>
      </dsp:txXfrm>
    </dsp:sp>
    <dsp:sp modelId="{2E2DA003-5AAF-42BF-BCEF-7741D134D502}">
      <dsp:nvSpPr>
        <dsp:cNvPr id="0" name=""/>
        <dsp:cNvSpPr/>
      </dsp:nvSpPr>
      <dsp:spPr>
        <a:xfrm>
          <a:off x="4000186" y="2973974"/>
          <a:ext cx="3636532" cy="2181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0" kern="1200" dirty="0"/>
            <a:t>розрахунок економічної ефективності імпорту товару народного споживання;</a:t>
          </a:r>
          <a:endParaRPr lang="uk-UA" sz="1800" kern="1200" dirty="0"/>
        </a:p>
      </dsp:txBody>
      <dsp:txXfrm>
        <a:off x="4000186" y="2973974"/>
        <a:ext cx="3636532" cy="2181919"/>
      </dsp:txXfrm>
    </dsp:sp>
    <dsp:sp modelId="{548C7279-2ADE-43E0-B62C-310B807A492D}">
      <dsp:nvSpPr>
        <dsp:cNvPr id="0" name=""/>
        <dsp:cNvSpPr/>
      </dsp:nvSpPr>
      <dsp:spPr>
        <a:xfrm>
          <a:off x="8000372" y="2973974"/>
          <a:ext cx="3636532" cy="2181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0" kern="1200" dirty="0"/>
            <a:t>розрахунок економічної ефективності імпорту товарів виробничого призначення.</a:t>
          </a:r>
          <a:endParaRPr lang="uk-UA" sz="1800" kern="1200" dirty="0"/>
        </a:p>
      </dsp:txBody>
      <dsp:txXfrm>
        <a:off x="8000372" y="2973974"/>
        <a:ext cx="3636532" cy="21819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11.04.2026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opencorporates.com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 fontScale="90000"/>
          </a:bodyPr>
          <a:lstStyle/>
          <a:p>
            <a:r>
              <a:rPr lang="uk-UA" sz="30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Змістовний модуль 2. </a:t>
            </a:r>
            <a:br>
              <a:rPr lang="uk-UA" sz="30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0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Елементи управління зовнішньоекономічною діяльністю підприємств.</a:t>
            </a:r>
            <a:br>
              <a:rPr lang="uk-UA" sz="30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sz="3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 2.1. Аналіз ЗЕД підприємства</a:t>
            </a:r>
            <a:br>
              <a:rPr lang="uk-UA" sz="30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uk-UA" sz="30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000" b="1" dirty="0">
                <a:latin typeface="Times New Roman" pitchFamily="18" charset="0"/>
                <a:cs typeface="Times New Roman" pitchFamily="18" charset="0"/>
              </a:rPr>
              <a:t>1. Зміст, завдання та методи економічного аналізу в сфері зовнішньоекономічних зв’язків</a:t>
            </a:r>
            <a:br>
              <a:rPr lang="uk-UA" sz="3000" b="1" dirty="0">
                <a:latin typeface="Times New Roman" pitchFamily="18" charset="0"/>
                <a:cs typeface="Times New Roman" pitchFamily="18" charset="0"/>
              </a:rPr>
            </a:br>
            <a:r>
              <a:rPr lang="uk-UA" sz="3000" b="1" dirty="0">
                <a:latin typeface="Times New Roman" pitchFamily="18" charset="0"/>
                <a:cs typeface="Times New Roman" pitchFamily="18" charset="0"/>
              </a:rPr>
              <a:t>2. Аналіз та оцінка ефективності експортних операцій</a:t>
            </a:r>
            <a:br>
              <a:rPr lang="uk-UA" sz="3000" b="1" dirty="0">
                <a:latin typeface="Times New Roman" pitchFamily="18" charset="0"/>
                <a:cs typeface="Times New Roman" pitchFamily="18" charset="0"/>
              </a:rPr>
            </a:br>
            <a:r>
              <a:rPr lang="uk-UA" sz="3000" b="1" dirty="0">
                <a:latin typeface="Times New Roman" pitchFamily="18" charset="0"/>
                <a:cs typeface="Times New Roman" pitchFamily="18" charset="0"/>
              </a:rPr>
              <a:t>3. Аналіз та оцінка ефективності імпортних операцій</a:t>
            </a:r>
            <a:br>
              <a:rPr lang="uk-UA" sz="3000" b="1" dirty="0">
                <a:latin typeface="Times New Roman" pitchFamily="18" charset="0"/>
                <a:cs typeface="Times New Roman" pitchFamily="18" charset="0"/>
              </a:rPr>
            </a:br>
            <a:r>
              <a:rPr lang="uk-UA" sz="3000" b="1" dirty="0">
                <a:latin typeface="Times New Roman" pitchFamily="18" charset="0"/>
                <a:cs typeface="Times New Roman" pitchFamily="18" charset="0"/>
              </a:rPr>
              <a:t>4. Аналіз фінансового стану підприємства – контрагента</a:t>
            </a:r>
            <a:br>
              <a:rPr lang="uk-UA" sz="3000" b="1" dirty="0">
                <a:latin typeface="Times New Roman" pitchFamily="18" charset="0"/>
                <a:cs typeface="Times New Roman" pitchFamily="18" charset="0"/>
              </a:rPr>
            </a:br>
            <a:br>
              <a:rPr lang="uk-UA" sz="3000" b="1" dirty="0">
                <a:latin typeface="Times New Roman" pitchFamily="18" charset="0"/>
                <a:cs typeface="Times New Roman" pitchFamily="18" charset="0"/>
              </a:rPr>
            </a:br>
            <a:br>
              <a:rPr lang="uk-UA" sz="3600" dirty="0"/>
            </a:br>
            <a:br>
              <a:rPr lang="uk-UA" sz="2000" dirty="0">
                <a:latin typeface="Times New Roman" pitchFamily="18" charset="0"/>
                <a:cs typeface="Times New Roman" pitchFamily="18" charset="0"/>
              </a:rPr>
            </a:b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094790297"/>
              </p:ext>
            </p:extLst>
          </p:nvPr>
        </p:nvGraphicFramePr>
        <p:xfrm>
          <a:off x="220133" y="186268"/>
          <a:ext cx="11636905" cy="5584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Пряма зі стрілкою 5"/>
          <p:cNvCxnSpPr/>
          <p:nvPr/>
        </p:nvCxnSpPr>
        <p:spPr>
          <a:xfrm>
            <a:off x="7840133" y="1769533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 зі стрілкою 7"/>
          <p:cNvCxnSpPr/>
          <p:nvPr/>
        </p:nvCxnSpPr>
        <p:spPr>
          <a:xfrm>
            <a:off x="3860800" y="1651000"/>
            <a:ext cx="381000" cy="84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 зі стрілкою 9"/>
          <p:cNvCxnSpPr/>
          <p:nvPr/>
        </p:nvCxnSpPr>
        <p:spPr>
          <a:xfrm>
            <a:off x="0" y="4030133"/>
            <a:ext cx="254000" cy="84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 зі стрілкою 11"/>
          <p:cNvCxnSpPr/>
          <p:nvPr/>
        </p:nvCxnSpPr>
        <p:spPr>
          <a:xfrm flipV="1">
            <a:off x="3860800" y="4258733"/>
            <a:ext cx="381000" cy="84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 зі стрілкою 13"/>
          <p:cNvCxnSpPr/>
          <p:nvPr/>
        </p:nvCxnSpPr>
        <p:spPr>
          <a:xfrm>
            <a:off x="7840133" y="4182533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32890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03201" y="245534"/>
            <a:ext cx="11653838" cy="5525030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розрахунку показників ефективності імпорту товарів народного споживання необхідно враховувати наступні умови: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ціна на імпортну продукцію зовнішньоторговельних операторів зафіксована в українській валюті;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ціна за імпортну продукцію зовнішньоторговельних операторів зафіксована у валюті експортера або третіх країн;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ціна за імпортну продукцію зовнішньоторговельних операторів зафіксована у валюті експортера або третіх країн, оплата здійснюється шляхом комерційного кредиту.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Усі ці показники розраховуються порівнянням і співвідношенням повної ціни імпортного товару з вартісною оцінкою такого товару на внутрішньому ринку і на даному підприємстві.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Показники ефективності  імпортних угод доцільно використовувати на підприємстві при закупівлі товарів на зовнішньому ринку, аналізі імпортної діяльності за попередні роки, плануванні імпортної діяльності, визначенні імпортної політики підприємства.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8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926243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7616" y="198967"/>
            <a:ext cx="7859713" cy="568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28722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717019"/>
          </a:xfrm>
        </p:spPr>
        <p:txBody>
          <a:bodyPr>
            <a:normAutofit/>
          </a:bodyPr>
          <a:lstStyle/>
          <a:p>
            <a:pPr algn="ctr"/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500" b="1" i="1" u="sng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i="1" u="sng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sz="2500" b="1" i="1" u="sng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 – контрагента</a:t>
            </a:r>
            <a:endParaRPr lang="uk-UA" sz="25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04801" y="770468"/>
            <a:ext cx="11552238" cy="500009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Якісний попередні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й аналіз ризиків суттєво збільшить ваші шанси завершити ЗЕД-операцію з прибутком. При аналізі контрагента звертайте увагу на наступні аспекти: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Юридичний статус контрагента (в якій формі зареєстровано господарську діяльність потенційного партнера; коли відбулась державна реєстрація; де зареєстроване офіційне місцезнаходження підприємства; коли відбулися останні реєстраційні зміни в статусі контрагента, які саме зміни було внесено; чи сформовано статутний капітал підприємства, в якому розмірі).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Наявність діючих ліцензій та дозволів (якщо контрагент пропонує вам поставити велику партію пального за привабливою ціною, але при цьому не має ліцензії на зберігання та реалізацію пального — це, звичайно, має вас насторожити).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Фінансовий стан (податкову звітність за останні роки, наявність або відсутність податкового боргу, наявність у власності ліквідних активів тощо).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Репутація (судові процеси, згадування в медіа та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інтернет-джерелах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відкриті кримінальні провадження, клієнтські відгуки, наявність у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санкційних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списках тощо).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Обов’язково аналізуйте не лише підприємство, з яким плануєте укласти контракт, а й пов’язаних з ним осіб-учасників, керівництво, їхню участь у інших бізнесах. Перевіряйте «реальність» цих людей — активність в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інтернеті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 соціальних мережах, наявність особистого майна (житла, транспорту) та інші фактори, які дозволять відрізнити активного підприємця і майбутнього партнера від «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зіц-голови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Фунта», який існує тільки в статутних документах компанії.</a:t>
            </a:r>
          </a:p>
        </p:txBody>
      </p:sp>
    </p:spTree>
    <p:extLst>
      <p:ext uri="{BB962C8B-B14F-4D97-AF65-F5344CB8AC3E}">
        <p14:creationId xmlns:p14="http://schemas.microsoft.com/office/powerpoint/2010/main" val="7008878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F56A4517-224C-4E9C-B584-75DEB109E64D}"/>
              </a:ext>
            </a:extLst>
          </p:cNvPr>
          <p:cNvSpPr txBox="1"/>
          <p:nvPr/>
        </p:nvSpPr>
        <p:spPr>
          <a:xfrm>
            <a:off x="328612" y="763429"/>
            <a:ext cx="11534775" cy="4278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dirty="0"/>
              <a:t>Аналіз фінансового стану підприємства-контрагента є важливим інструментом оцінювання надійності ділового партнера перед укладенням договору або продовженням співпраці. Його мета полягає у встановленні здатності контрагента своєчасно виконувати свої фінансові зобов’язання, підтримувати стабільну господарську діяльність, генерувати достатній прибуток і грошові потоки, а також уникати критичних фінансових ризиків. Такий аналіз не повинен зводитися до механічного розрахунку окремих коефіцієнтів, оскільки лише їх системне поєднання дає можливість сформувати обґрунтований висновок щодо фінансової надійності контрагента.</a:t>
            </a:r>
          </a:p>
          <a:p>
            <a:r>
              <a:rPr lang="uk-UA" sz="1600" b="1" dirty="0"/>
              <a:t>Етап 1. Формування інформаційної бази та попередня ідентифікація контрагента</a:t>
            </a:r>
          </a:p>
          <a:p>
            <a:r>
              <a:rPr lang="uk-UA" sz="1600" dirty="0"/>
              <a:t>Перший етап передбачає збирання та перевірку інформації, необхідної для аналізу. Основним джерелом є фінансова звітність підприємства-контрагента: баланс, звіт про фінансові результати, звіт про рух грошових коштів, звіт про власний капітал і примітки до звітності. Додатково використовують дані відкритих реєстрів, інформацію про податкову заборгованість, судові справи, виконавчі провадження, аудиторські висновки, кредитну історію та репутаційні характеристики.</a:t>
            </a:r>
          </a:p>
          <a:p>
            <a:r>
              <a:rPr lang="uk-UA" sz="1600" dirty="0"/>
              <a:t>На цьому етапі важливо не лише зібрати документи, а й оцінити їх повноту, актуальність і </a:t>
            </a:r>
            <a:r>
              <a:rPr lang="uk-UA" sz="1600" dirty="0" err="1"/>
              <a:t>зіставність</a:t>
            </a:r>
            <a:r>
              <a:rPr lang="uk-UA" sz="1600" dirty="0"/>
              <a:t>. Якщо звітність неповна, несвоєчасна або має ознаки викривлення, це вже є негативним сигналом. Отже, перший етап закладає основу для подальшого аналізу: без надійної інформаційної бази розраховані показники не матимуть достатньої аналітичної цінності.</a:t>
            </a:r>
          </a:p>
        </p:txBody>
      </p:sp>
    </p:spTree>
    <p:extLst>
      <p:ext uri="{BB962C8B-B14F-4D97-AF65-F5344CB8AC3E}">
        <p14:creationId xmlns:p14="http://schemas.microsoft.com/office/powerpoint/2010/main" val="39060935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F56A4517-224C-4E9C-B584-75DEB109E64D}"/>
              </a:ext>
            </a:extLst>
          </p:cNvPr>
          <p:cNvSpPr txBox="1"/>
          <p:nvPr/>
        </p:nvSpPr>
        <p:spPr>
          <a:xfrm>
            <a:off x="328612" y="763429"/>
            <a:ext cx="1153477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600" b="1" dirty="0"/>
              <a:t>Етап 2. Попередня експрес-оцінка майнового стану та структури капіталу</a:t>
            </a:r>
          </a:p>
          <a:p>
            <a:r>
              <a:rPr lang="uk-UA" sz="1600" dirty="0"/>
              <a:t>Після збирання інформації доцільно провести загальну експрес-оцінку фінансового стану контрагента. Її завдання полягає у виявленні найбільш очевидних тенденцій у динаміці активів, капіталу та зобов’язань. На цьому етапі широко використовують горизонтальний і вертикальний аналіз звітності.</a:t>
            </a:r>
          </a:p>
          <a:p>
            <a:r>
              <a:rPr lang="uk-UA" sz="1600" dirty="0"/>
              <a:t>Горизонтальний аналіз дозволяє встановити, як змінилися окремі статті балансу та звіту про фінансові результати в часі. Наприклад, різке зростання короткострокових зобов’язань за одночасного скорочення оборотних активів може свідчити про погіршення платоспроможності. Вертикальний аналіз показує структуру активів і джерел їх формування. Якщо в активах переважає дебіторська заборгованість сумнівної якості або надмірно великі запаси, це може свідчити про заморожування ресурсів. Якщо ж у пасивах надто велика частка позикового капіталу, це означає високу залежність від зовнішніх джерел фінансування.</a:t>
            </a:r>
          </a:p>
          <a:p>
            <a:r>
              <a:rPr lang="uk-UA" sz="1600" dirty="0"/>
              <a:t>На цьому етапі особливу увагу звертають на такі загальні характеристики: валюту балансу, частку необоротних і оборотних активів, частку власного капіталу, частку довгострокових і поточних зобов’язань, наявність нерозподіленого прибутку або непокритого збитку. Уже тут можна зробити первинний висновок про те, чи є структура балансу збалансованою.</a:t>
            </a:r>
          </a:p>
        </p:txBody>
      </p:sp>
    </p:spTree>
    <p:extLst>
      <p:ext uri="{BB962C8B-B14F-4D97-AF65-F5344CB8AC3E}">
        <p14:creationId xmlns:p14="http://schemas.microsoft.com/office/powerpoint/2010/main" val="10482067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F56A4517-224C-4E9C-B584-75DEB109E64D}"/>
              </a:ext>
            </a:extLst>
          </p:cNvPr>
          <p:cNvSpPr txBox="1"/>
          <p:nvPr/>
        </p:nvSpPr>
        <p:spPr>
          <a:xfrm>
            <a:off x="328612" y="287179"/>
            <a:ext cx="11534775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b="1" dirty="0"/>
              <a:t>Етап 3. Аналіз ліквідності та поточної платоспроможності</a:t>
            </a:r>
          </a:p>
          <a:p>
            <a:r>
              <a:rPr lang="uk-UA" sz="1400" dirty="0"/>
              <a:t>Після загальної оцінки структури активів і пасивів </a:t>
            </a:r>
            <a:r>
              <a:rPr lang="uk-UA" sz="1400" dirty="0" err="1"/>
              <a:t>логічно</a:t>
            </a:r>
            <a:r>
              <a:rPr lang="uk-UA" sz="1400" dirty="0"/>
              <a:t> перейти до аналізу ліквідності, оскільки саме вона показує здатність підприємства-контрагента своєчасно виконувати поточні фінансові зобов’язання. Для ділового партнера це критично важливо: навіть прибуткове підприємство може бути ненадійним, якщо воно не має достатньо ліквідних ресурсів для розрахунків.</a:t>
            </a:r>
          </a:p>
          <a:p>
            <a:pPr indent="457200"/>
            <a:r>
              <a:rPr lang="uk-UA" sz="1400" dirty="0"/>
              <a:t>Насамперед розраховують </a:t>
            </a:r>
            <a:r>
              <a:rPr lang="uk-UA" sz="1400" b="1" dirty="0"/>
              <a:t>коефіцієнт поточної ліквідності</a:t>
            </a:r>
            <a:r>
              <a:rPr lang="uk-UA" sz="1400" dirty="0"/>
              <a:t>:</a:t>
            </a:r>
          </a:p>
          <a:p>
            <a:pPr indent="457200"/>
            <a:r>
              <a:rPr lang="uk-UA" sz="1400" b="1" dirty="0" err="1"/>
              <a:t>Кпл</a:t>
            </a:r>
            <a:r>
              <a:rPr lang="uk-UA" sz="1400" b="1" dirty="0"/>
              <a:t> = Оборотні активи / Поточні зобов’язання</a:t>
            </a:r>
            <a:endParaRPr lang="uk-UA" sz="1400" dirty="0"/>
          </a:p>
          <a:p>
            <a:pPr indent="457200"/>
            <a:r>
              <a:rPr lang="uk-UA" sz="1400" dirty="0"/>
              <a:t>Цей показник характеризує загальну забезпеченість короткострокових зобов’язань оборотними активами. Його надто низьке значення свідчить про напружений фінансовий стан, хоча надто високе також не завжди є позитивним, бо може вказувати на неефективне використання ресурсів.</a:t>
            </a:r>
          </a:p>
          <a:p>
            <a:pPr indent="457200"/>
            <a:r>
              <a:rPr lang="uk-UA" sz="1400" dirty="0"/>
              <a:t>Далі визначають </a:t>
            </a:r>
            <a:r>
              <a:rPr lang="uk-UA" sz="1400" b="1" dirty="0"/>
              <a:t>коефіцієнт швидкої ліквідності</a:t>
            </a:r>
            <a:r>
              <a:rPr lang="uk-UA" sz="1400" dirty="0"/>
              <a:t>:</a:t>
            </a:r>
          </a:p>
          <a:p>
            <a:pPr indent="457200"/>
            <a:r>
              <a:rPr lang="uk-UA" sz="1400" b="1" dirty="0" err="1"/>
              <a:t>Кшл</a:t>
            </a:r>
            <a:r>
              <a:rPr lang="uk-UA" sz="1400" b="1" dirty="0"/>
              <a:t> = (Оборотні активи – Запаси) / Поточні зобов’язання</a:t>
            </a:r>
            <a:endParaRPr lang="uk-UA" sz="1400" dirty="0"/>
          </a:p>
          <a:p>
            <a:pPr indent="457200"/>
            <a:r>
              <a:rPr lang="uk-UA" sz="1400" dirty="0"/>
              <a:t>Він уточнює попередній показник, виключаючи найменш ліквідну частину оборотних активів — запаси. Для контрагента це особливо важливо, якщо його бізнес пов’язаний із тривалим оборотом товарних запасів.</a:t>
            </a:r>
          </a:p>
          <a:p>
            <a:pPr indent="457200"/>
            <a:r>
              <a:rPr lang="uk-UA" sz="1400" dirty="0"/>
              <a:t>Ще більш жорстким є </a:t>
            </a:r>
            <a:r>
              <a:rPr lang="uk-UA" sz="1400" b="1" dirty="0"/>
              <a:t>коефіцієнт абсолютної ліквідності</a:t>
            </a:r>
            <a:r>
              <a:rPr lang="uk-UA" sz="1400" dirty="0"/>
              <a:t>:</a:t>
            </a:r>
          </a:p>
          <a:p>
            <a:pPr indent="457200"/>
            <a:r>
              <a:rPr lang="uk-UA" sz="1400" b="1" dirty="0"/>
              <a:t>Кал = (Грошові кошти + Поточні фінансові інвестиції) / Поточні зобов’язання</a:t>
            </a:r>
            <a:endParaRPr lang="uk-UA" sz="1400" dirty="0"/>
          </a:p>
          <a:p>
            <a:pPr indent="457200"/>
            <a:r>
              <a:rPr lang="uk-UA" sz="1400" dirty="0"/>
              <a:t>Він показує, яка частина поточних боргів може бути погашена негайно. Низьке значення цього коефіцієнта не завжди означає кризу, але в поєднанні з проблемами за іншими показниками є серйозним застереженням.</a:t>
            </a:r>
          </a:p>
          <a:p>
            <a:pPr indent="457200"/>
            <a:r>
              <a:rPr lang="uk-UA" sz="1400" dirty="0"/>
              <a:t>Окремо доцільно оцінити </a:t>
            </a:r>
            <a:r>
              <a:rPr lang="uk-UA" sz="1400" b="1" dirty="0"/>
              <a:t>чистий оборотний капітал</a:t>
            </a:r>
            <a:r>
              <a:rPr lang="uk-UA" sz="1400" dirty="0"/>
              <a:t>:</a:t>
            </a:r>
          </a:p>
          <a:p>
            <a:pPr indent="457200"/>
            <a:r>
              <a:rPr lang="uk-UA" sz="1400" b="1" dirty="0"/>
              <a:t>ЧОК = Оборотні активи – Поточні зобов’язання</a:t>
            </a:r>
            <a:endParaRPr lang="uk-UA" sz="1400" dirty="0"/>
          </a:p>
          <a:p>
            <a:r>
              <a:rPr lang="uk-UA" sz="1400" dirty="0"/>
              <a:t>Додатне значення чистого оборотного капіталу означає, що підприємство має власний запас фінансової стійкості для підтримання поточної діяльності. Від’ємне значення свідчить про те, що короткострокові зобов’язання перевищують оборотні активи, а отже, існує ризик платіжних труднощів.</a:t>
            </a:r>
          </a:p>
          <a:p>
            <a:r>
              <a:rPr lang="uk-UA" sz="1400" dirty="0"/>
              <a:t>Таким чином, етап аналізу ліквідності відповідає на ключове запитання: чи здатний контрагент розраховуватися за своїми короткостроковими зобов’язаннями без порушення нормального циклу діяльності.</a:t>
            </a:r>
          </a:p>
        </p:txBody>
      </p:sp>
    </p:spTree>
    <p:extLst>
      <p:ext uri="{BB962C8B-B14F-4D97-AF65-F5344CB8AC3E}">
        <p14:creationId xmlns:p14="http://schemas.microsoft.com/office/powerpoint/2010/main" val="8645184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F56A4517-224C-4E9C-B584-75DEB109E64D}"/>
              </a:ext>
            </a:extLst>
          </p:cNvPr>
          <p:cNvSpPr txBox="1"/>
          <p:nvPr/>
        </p:nvSpPr>
        <p:spPr>
          <a:xfrm>
            <a:off x="328612" y="287179"/>
            <a:ext cx="11534775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b="1" dirty="0"/>
              <a:t>Етап 4. Аналіз фінансової стійкості та структури джерел фінансування</a:t>
            </a:r>
          </a:p>
          <a:p>
            <a:r>
              <a:rPr lang="uk-UA" sz="1400" dirty="0"/>
              <a:t>Якщо ліквідність відображає поточну платоспроможність, то фінансова стійкість показує більш глибоку характеристику — наскільки стабільною є система фінансування підприємства в цілому. На цьому етапі оцінюють співвідношення власного та позикового капіталу, рівень фінансової залежності, здатність підприємства підтримувати діяльність у довгостроковій перспективі.</a:t>
            </a:r>
          </a:p>
          <a:p>
            <a:pPr indent="457200"/>
            <a:r>
              <a:rPr lang="uk-UA" sz="1400" dirty="0"/>
              <a:t>Базовим показником є </a:t>
            </a:r>
            <a:r>
              <a:rPr lang="uk-UA" sz="1400" b="1" dirty="0"/>
              <a:t>коефіцієнт автономії</a:t>
            </a:r>
            <a:r>
              <a:rPr lang="uk-UA" sz="1400" dirty="0"/>
              <a:t>:</a:t>
            </a:r>
          </a:p>
          <a:p>
            <a:pPr indent="457200"/>
            <a:r>
              <a:rPr lang="uk-UA" sz="1400" b="1" dirty="0"/>
              <a:t>Ка = Власний капітал / Валюта балансу</a:t>
            </a:r>
            <a:endParaRPr lang="uk-UA" sz="1400" dirty="0"/>
          </a:p>
          <a:p>
            <a:pPr indent="457200"/>
            <a:r>
              <a:rPr lang="uk-UA" sz="1400" dirty="0"/>
              <a:t>Він характеризує частку активів, профінансованих за рахунок власного капіталу. Чим вища автономія, тим менша залежність від кредиторів і вища фінансова незалежність.</a:t>
            </a:r>
          </a:p>
          <a:p>
            <a:pPr indent="457200"/>
            <a:r>
              <a:rPr lang="uk-UA" sz="1400" dirty="0"/>
              <a:t>Протилежним за змістом є </a:t>
            </a:r>
            <a:r>
              <a:rPr lang="uk-UA" sz="1400" b="1" dirty="0"/>
              <a:t>коефіцієнт фінансової залежності</a:t>
            </a:r>
            <a:r>
              <a:rPr lang="uk-UA" sz="1400" dirty="0"/>
              <a:t>:</a:t>
            </a:r>
          </a:p>
          <a:p>
            <a:pPr indent="457200"/>
            <a:r>
              <a:rPr lang="uk-UA" sz="1400" b="1" dirty="0" err="1"/>
              <a:t>Кфз</a:t>
            </a:r>
            <a:r>
              <a:rPr lang="uk-UA" sz="1400" b="1" dirty="0"/>
              <a:t> = Зобов’язання / Валюта балансу</a:t>
            </a:r>
            <a:endParaRPr lang="uk-UA" sz="1400" dirty="0"/>
          </a:p>
          <a:p>
            <a:pPr indent="457200"/>
            <a:r>
              <a:rPr lang="uk-UA" sz="1400" dirty="0"/>
              <a:t>Зростання цього показника означає посилення боргового навантаження.</a:t>
            </a:r>
          </a:p>
          <a:p>
            <a:pPr indent="457200"/>
            <a:r>
              <a:rPr lang="uk-UA" sz="1400" dirty="0"/>
              <a:t>Також доцільно використовувати </a:t>
            </a:r>
            <a:r>
              <a:rPr lang="uk-UA" sz="1400" b="1" dirty="0"/>
              <a:t>коефіцієнт співвідношення позикового і власного капіталу</a:t>
            </a:r>
            <a:r>
              <a:rPr lang="uk-UA" sz="1400" dirty="0"/>
              <a:t>:</a:t>
            </a:r>
          </a:p>
          <a:p>
            <a:pPr indent="457200"/>
            <a:r>
              <a:rPr lang="uk-UA" sz="1400" b="1" dirty="0" err="1"/>
              <a:t>Кп</a:t>
            </a:r>
            <a:r>
              <a:rPr lang="uk-UA" sz="1400" b="1" dirty="0"/>
              <a:t>/в = Зобов’язання / Власний капітал</a:t>
            </a:r>
            <a:endParaRPr lang="uk-UA" sz="1400" dirty="0"/>
          </a:p>
          <a:p>
            <a:pPr indent="457200"/>
            <a:r>
              <a:rPr lang="uk-UA" sz="1400" dirty="0"/>
              <a:t>Він показує, скільки позикових коштів припадає на одиницю власного капіталу. Надмірне зростання цього коефіцієнта свідчить про ризиковану структуру фінансування.</a:t>
            </a:r>
          </a:p>
          <a:p>
            <a:pPr indent="457200"/>
            <a:r>
              <a:rPr lang="uk-UA" sz="1400" dirty="0"/>
              <a:t>Для глибшої оцінки доцільно визначати </a:t>
            </a:r>
            <a:r>
              <a:rPr lang="uk-UA" sz="1400" b="1" dirty="0"/>
              <a:t>коефіцієнт маневреності власного капіталу</a:t>
            </a:r>
            <a:r>
              <a:rPr lang="uk-UA" sz="1400" dirty="0"/>
              <a:t>:</a:t>
            </a:r>
          </a:p>
          <a:p>
            <a:pPr indent="457200"/>
            <a:r>
              <a:rPr lang="uk-UA" sz="1400" b="1" dirty="0"/>
              <a:t>Км = Власний оборотний капітал / Власний капітал</a:t>
            </a:r>
            <a:endParaRPr lang="uk-UA" sz="1400" dirty="0"/>
          </a:p>
          <a:p>
            <a:pPr indent="457200"/>
            <a:r>
              <a:rPr lang="uk-UA" sz="1400" dirty="0"/>
              <a:t>де власний оборотний капітал = власний капітал – необоротні активи.</a:t>
            </a:r>
          </a:p>
          <a:p>
            <a:r>
              <a:rPr lang="uk-UA" sz="1400" dirty="0"/>
              <a:t>Цей показник характеризує, яка частина власного капіталу має мобільну форму й може бути використана для фінансування поточної діяльності. Якщо маневреність дуже низька, це означає, що власний капітал майже повністю зв’язаний у необоротних активах.</a:t>
            </a:r>
          </a:p>
          <a:p>
            <a:r>
              <a:rPr lang="uk-UA" sz="1400" dirty="0"/>
              <a:t>На цьому етапі можна також оцінити забезпеченість запасів стабільними джерелами фінансування. Якщо запаси формуються переважно за рахунок короткострокових боргів, це підвищує ризик порушення фінансової рівноваги.</a:t>
            </a:r>
          </a:p>
          <a:p>
            <a:r>
              <a:rPr lang="uk-UA" sz="1400" dirty="0"/>
              <a:t>Отже, аналіз фінансової стійкості дозволяє визначити, наскільки надійною є фінансова база контрагента та чи не перебуває він у зоні надмірної боргової залежності.</a:t>
            </a:r>
          </a:p>
        </p:txBody>
      </p:sp>
    </p:spTree>
    <p:extLst>
      <p:ext uri="{BB962C8B-B14F-4D97-AF65-F5344CB8AC3E}">
        <p14:creationId xmlns:p14="http://schemas.microsoft.com/office/powerpoint/2010/main" val="3918448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F56A4517-224C-4E9C-B584-75DEB109E64D}"/>
              </a:ext>
            </a:extLst>
          </p:cNvPr>
          <p:cNvSpPr txBox="1"/>
          <p:nvPr/>
        </p:nvSpPr>
        <p:spPr>
          <a:xfrm>
            <a:off x="423862" y="209550"/>
            <a:ext cx="11534775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b="1" dirty="0"/>
              <a:t>Етап 5. Аналіз ділової активності та оборотності ресурсів</a:t>
            </a:r>
          </a:p>
          <a:p>
            <a:r>
              <a:rPr lang="uk-UA" sz="1400" dirty="0"/>
              <a:t>Після оцінки ліквідності й структури капіталу необхідно проаналізувати, наскільки ефективно підприємство використовує свої ресурси. Саме тому наступним логічним етапом є аналіз ділової активності, який відображає швидкість обороту активів, запасів, дебіторської та кредиторської заборгованості.</a:t>
            </a:r>
          </a:p>
          <a:p>
            <a:pPr indent="457200"/>
            <a:r>
              <a:rPr lang="uk-UA" sz="1400" dirty="0"/>
              <a:t>Перш за все визначають </a:t>
            </a:r>
            <a:r>
              <a:rPr lang="uk-UA" sz="1400" b="1" dirty="0"/>
              <a:t>коефіцієнт оборотності активів</a:t>
            </a:r>
            <a:r>
              <a:rPr lang="uk-UA" sz="1400" dirty="0"/>
              <a:t>:</a:t>
            </a:r>
          </a:p>
          <a:p>
            <a:pPr indent="457200"/>
            <a:r>
              <a:rPr lang="uk-UA" sz="1400" b="1" dirty="0"/>
              <a:t>К</a:t>
            </a:r>
            <a:r>
              <a:rPr lang="en-GB" sz="1400" b="1" dirty="0" err="1"/>
              <a:t>oa</a:t>
            </a:r>
            <a:r>
              <a:rPr lang="en-GB" sz="1400" b="1" dirty="0"/>
              <a:t> = </a:t>
            </a:r>
            <a:r>
              <a:rPr lang="uk-UA" sz="1400" b="1" dirty="0"/>
              <a:t>Чистий дохід / Середня вартість активів</a:t>
            </a:r>
            <a:endParaRPr lang="uk-UA" sz="1400" dirty="0"/>
          </a:p>
          <a:p>
            <a:pPr indent="457200"/>
            <a:r>
              <a:rPr lang="uk-UA" sz="1400" dirty="0"/>
              <a:t>Він показує, скільки гривень доходу генерує кожна гривня вкладених активів. Чим вищий показник, тим ефективніше використовуються ресурси.</a:t>
            </a:r>
          </a:p>
          <a:p>
            <a:pPr indent="457200"/>
            <a:r>
              <a:rPr lang="uk-UA" sz="1400" dirty="0"/>
              <a:t>Для оцінювання якості розрахункової дисципліни важливим є </a:t>
            </a:r>
            <a:r>
              <a:rPr lang="uk-UA" sz="1400" b="1" dirty="0"/>
              <a:t>коефіцієнт оборотності дебіторської заборгованості</a:t>
            </a:r>
            <a:r>
              <a:rPr lang="uk-UA" sz="1400" dirty="0"/>
              <a:t>:</a:t>
            </a:r>
          </a:p>
          <a:p>
            <a:pPr indent="457200"/>
            <a:r>
              <a:rPr lang="uk-UA" sz="1400" b="1" dirty="0" err="1"/>
              <a:t>Кодз</a:t>
            </a:r>
            <a:r>
              <a:rPr lang="uk-UA" sz="1400" b="1" dirty="0"/>
              <a:t> = Чистий дохід / Середня дебіторська заборгованість</a:t>
            </a:r>
            <a:endParaRPr lang="uk-UA" sz="1400" dirty="0"/>
          </a:p>
          <a:p>
            <a:pPr indent="457200"/>
            <a:r>
              <a:rPr lang="uk-UA" sz="1400" dirty="0"/>
              <a:t>На його основі розраховують </a:t>
            </a:r>
            <a:r>
              <a:rPr lang="uk-UA" sz="1400" b="1" dirty="0"/>
              <a:t>період погашення дебіторської заборгованості</a:t>
            </a:r>
            <a:r>
              <a:rPr lang="uk-UA" sz="1400" dirty="0"/>
              <a:t>:</a:t>
            </a:r>
          </a:p>
          <a:p>
            <a:pPr indent="457200"/>
            <a:r>
              <a:rPr lang="uk-UA" sz="1400" b="1" dirty="0" err="1"/>
              <a:t>Пд</a:t>
            </a:r>
            <a:r>
              <a:rPr lang="uk-UA" sz="1400" b="1" dirty="0"/>
              <a:t> = 365 / </a:t>
            </a:r>
            <a:r>
              <a:rPr lang="uk-UA" sz="1400" b="1" dirty="0" err="1"/>
              <a:t>Кодз</a:t>
            </a:r>
            <a:endParaRPr lang="uk-UA" sz="1400" dirty="0"/>
          </a:p>
          <a:p>
            <a:pPr indent="457200"/>
            <a:r>
              <a:rPr lang="uk-UA" sz="1400" dirty="0"/>
              <a:t>Якщо цей період надто тривалий, це означає повільне повернення коштів від покупців і можливі проблеми з ліквідністю.</a:t>
            </a:r>
          </a:p>
          <a:p>
            <a:pPr indent="457200"/>
            <a:r>
              <a:rPr lang="uk-UA" sz="1400" dirty="0"/>
              <a:t>Аналогічно визначають </a:t>
            </a:r>
            <a:r>
              <a:rPr lang="uk-UA" sz="1400" b="1" dirty="0"/>
              <a:t>коефіцієнт оборотності кредиторської заборгованості</a:t>
            </a:r>
            <a:r>
              <a:rPr lang="uk-UA" sz="1400" dirty="0"/>
              <a:t> та </a:t>
            </a:r>
            <a:r>
              <a:rPr lang="uk-UA" sz="1400" b="1" dirty="0"/>
              <a:t>період її погашення</a:t>
            </a:r>
            <a:r>
              <a:rPr lang="uk-UA" sz="1400" dirty="0"/>
              <a:t>. Якщо підприємство систематично затримує розрахунки з постачальниками, це може свідчити про фінансові труднощі або агресивну модель фінансування за рахунок кредиторів.</a:t>
            </a:r>
          </a:p>
          <a:p>
            <a:pPr indent="457200"/>
            <a:r>
              <a:rPr lang="uk-UA" sz="1400" dirty="0"/>
              <a:t>Важливим є і </a:t>
            </a:r>
            <a:r>
              <a:rPr lang="uk-UA" sz="1400" b="1" dirty="0"/>
              <a:t>коефіцієнт оборотності запасів</a:t>
            </a:r>
            <a:r>
              <a:rPr lang="uk-UA" sz="1400" dirty="0"/>
              <a:t>:</a:t>
            </a:r>
          </a:p>
          <a:p>
            <a:pPr indent="457200"/>
            <a:r>
              <a:rPr lang="uk-UA" sz="1400" b="1" dirty="0" err="1"/>
              <a:t>Коз</a:t>
            </a:r>
            <a:r>
              <a:rPr lang="uk-UA" sz="1400" b="1" dirty="0"/>
              <a:t> = Собівартість реалізації / Середні запаси</a:t>
            </a:r>
            <a:endParaRPr lang="uk-UA" sz="1400" dirty="0"/>
          </a:p>
          <a:p>
            <a:pPr indent="457200"/>
            <a:r>
              <a:rPr lang="uk-UA" sz="1400" dirty="0"/>
              <a:t>На його основі визначають </a:t>
            </a:r>
            <a:r>
              <a:rPr lang="uk-UA" sz="1400" b="1" dirty="0"/>
              <a:t>період обороту запасів</a:t>
            </a:r>
            <a:r>
              <a:rPr lang="uk-UA" sz="1400" dirty="0"/>
              <a:t>:</a:t>
            </a:r>
          </a:p>
          <a:p>
            <a:pPr indent="457200"/>
            <a:r>
              <a:rPr lang="uk-UA" sz="1400" b="1" dirty="0" err="1"/>
              <a:t>Пз</a:t>
            </a:r>
            <a:r>
              <a:rPr lang="uk-UA" sz="1400" b="1" dirty="0"/>
              <a:t> = 365 / </a:t>
            </a:r>
            <a:r>
              <a:rPr lang="uk-UA" sz="1400" b="1" dirty="0" err="1"/>
              <a:t>Коз</a:t>
            </a:r>
            <a:endParaRPr lang="uk-UA" sz="1400" dirty="0"/>
          </a:p>
          <a:p>
            <a:r>
              <a:rPr lang="uk-UA" sz="1400" dirty="0"/>
              <a:t>Повільна оборотність запасів може означати проблеми зі збутом, перевантаження складами або неефективну закупівельну політику.</a:t>
            </a:r>
          </a:p>
        </p:txBody>
      </p:sp>
    </p:spTree>
    <p:extLst>
      <p:ext uri="{BB962C8B-B14F-4D97-AF65-F5344CB8AC3E}">
        <p14:creationId xmlns:p14="http://schemas.microsoft.com/office/powerpoint/2010/main" val="41007724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F56A4517-224C-4E9C-B584-75DEB109E64D}"/>
              </a:ext>
            </a:extLst>
          </p:cNvPr>
          <p:cNvSpPr txBox="1"/>
          <p:nvPr/>
        </p:nvSpPr>
        <p:spPr>
          <a:xfrm>
            <a:off x="423862" y="438150"/>
            <a:ext cx="11534775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b="1" dirty="0"/>
              <a:t>Етап 6. Аналіз прибутковості та ефективності діяльності</a:t>
            </a:r>
          </a:p>
          <a:p>
            <a:r>
              <a:rPr lang="uk-UA" sz="1400" dirty="0"/>
              <a:t>Наступним етапом є аналіз рентабельності, оскільки саме прибутковість створює фінансову основу для майбутньої платоспроможності, розвитку та самофінансування підприємства. Контрагент може мати прийнятні показники ліквідності сьогодні, але якщо його діяльність є хронічно збитковою, надійність такого партнера в перспективі є сумнівною.</a:t>
            </a:r>
          </a:p>
          <a:p>
            <a:pPr indent="457200"/>
            <a:r>
              <a:rPr lang="uk-UA" sz="1400" dirty="0"/>
              <a:t>Передусім визначають </a:t>
            </a:r>
            <a:r>
              <a:rPr lang="uk-UA" sz="1400" b="1" dirty="0"/>
              <a:t>рентабельність продажу</a:t>
            </a:r>
            <a:r>
              <a:rPr lang="uk-UA" sz="1400" dirty="0"/>
              <a:t>:</a:t>
            </a:r>
          </a:p>
          <a:p>
            <a:pPr indent="457200"/>
            <a:r>
              <a:rPr lang="uk-UA" sz="1400" b="1" dirty="0" err="1"/>
              <a:t>Рп</a:t>
            </a:r>
            <a:r>
              <a:rPr lang="uk-UA" sz="1400" b="1" dirty="0"/>
              <a:t> = Чистий прибуток / Чистий дохід × 100%</a:t>
            </a:r>
            <a:endParaRPr lang="uk-UA" sz="1400" dirty="0"/>
          </a:p>
          <a:p>
            <a:pPr indent="457200"/>
            <a:r>
              <a:rPr lang="uk-UA" sz="1400" dirty="0"/>
              <a:t>Вона показує, яка частина доходу перетворюється на прибуток.</a:t>
            </a:r>
          </a:p>
          <a:p>
            <a:pPr indent="457200"/>
            <a:r>
              <a:rPr lang="uk-UA" sz="1400" dirty="0"/>
              <a:t>Доцільно також оцінити </a:t>
            </a:r>
            <a:r>
              <a:rPr lang="uk-UA" sz="1400" b="1" dirty="0"/>
              <a:t>операційну рентабельність</a:t>
            </a:r>
            <a:r>
              <a:rPr lang="uk-UA" sz="1400" dirty="0"/>
              <a:t>:</a:t>
            </a:r>
          </a:p>
          <a:p>
            <a:pPr indent="457200"/>
            <a:r>
              <a:rPr lang="uk-UA" sz="1400" b="1" dirty="0" err="1"/>
              <a:t>Роп</a:t>
            </a:r>
            <a:r>
              <a:rPr lang="uk-UA" sz="1400" b="1" dirty="0"/>
              <a:t> = Операційний прибуток / Чистий дохід × 100%</a:t>
            </a:r>
            <a:endParaRPr lang="uk-UA" sz="1400" dirty="0"/>
          </a:p>
          <a:p>
            <a:pPr indent="457200"/>
            <a:r>
              <a:rPr lang="uk-UA" sz="1400" dirty="0"/>
              <a:t>Цей показник дозволяє відокремити результат основної діяльності від впливу фінансових та інших позареалізаційних факторів.</a:t>
            </a:r>
          </a:p>
          <a:p>
            <a:pPr indent="457200"/>
            <a:r>
              <a:rPr lang="uk-UA" sz="1400" dirty="0"/>
              <a:t>Далі розраховують </a:t>
            </a:r>
            <a:r>
              <a:rPr lang="uk-UA" sz="1400" b="1" dirty="0"/>
              <a:t>рентабельність активів</a:t>
            </a:r>
            <a:r>
              <a:rPr lang="uk-UA" sz="1400" dirty="0"/>
              <a:t>:</a:t>
            </a:r>
          </a:p>
          <a:p>
            <a:pPr indent="457200"/>
            <a:r>
              <a:rPr lang="en-GB" sz="1400" b="1" dirty="0"/>
              <a:t>ROA = </a:t>
            </a:r>
            <a:r>
              <a:rPr lang="uk-UA" sz="1400" b="1" dirty="0"/>
              <a:t>Чистий прибуток / Середня вартість активів × 100%</a:t>
            </a:r>
            <a:endParaRPr lang="uk-UA" sz="1400" dirty="0"/>
          </a:p>
          <a:p>
            <a:pPr indent="457200"/>
            <a:r>
              <a:rPr lang="uk-UA" sz="1400" dirty="0"/>
              <a:t>Вона характеризує загальну ефективність використання всіх ресурсів підприємства.</a:t>
            </a:r>
          </a:p>
          <a:p>
            <a:pPr indent="457200"/>
            <a:r>
              <a:rPr lang="uk-UA" sz="1400" dirty="0"/>
              <a:t>Не менш важливою є </a:t>
            </a:r>
            <a:r>
              <a:rPr lang="uk-UA" sz="1400" b="1" dirty="0"/>
              <a:t>рентабельність власного капіталу</a:t>
            </a:r>
            <a:r>
              <a:rPr lang="uk-UA" sz="1400" dirty="0"/>
              <a:t>:</a:t>
            </a:r>
          </a:p>
          <a:p>
            <a:pPr indent="457200"/>
            <a:r>
              <a:rPr lang="en-GB" sz="1400" b="1" dirty="0"/>
              <a:t>ROE = </a:t>
            </a:r>
            <a:r>
              <a:rPr lang="uk-UA" sz="1400" b="1" dirty="0"/>
              <a:t>Чистий прибуток / Середній власний капітал × 100%</a:t>
            </a:r>
            <a:endParaRPr lang="uk-UA" sz="1400" dirty="0"/>
          </a:p>
          <a:p>
            <a:r>
              <a:rPr lang="uk-UA" sz="1400" dirty="0"/>
              <a:t>Вона показує дохідність для власників і відображає привабливість підприємства з позиції інвестування.</a:t>
            </a:r>
          </a:p>
          <a:p>
            <a:r>
              <a:rPr lang="uk-UA" sz="1400" dirty="0"/>
              <a:t>У межах цього етапу важливо оцінювати не лише абсолютні значення показників, а й їх динаміку. Стабільне зниження рентабельності є негативним сигналом навіть за умови збереження позитивних абсолютних значень. Якщо ж прибуток формується нерегулярно або лише за рахунок разових операцій, це також знижує довіру до контрагента.</a:t>
            </a:r>
          </a:p>
        </p:txBody>
      </p:sp>
    </p:spTree>
    <p:extLst>
      <p:ext uri="{BB962C8B-B14F-4D97-AF65-F5344CB8AC3E}">
        <p14:creationId xmlns:p14="http://schemas.microsoft.com/office/powerpoint/2010/main" val="1261943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500" b="1" i="1" u="sng" dirty="0">
                <a:latin typeface="Times New Roman" pitchFamily="18" charset="0"/>
                <a:cs typeface="Times New Roman" pitchFamily="18" charset="0"/>
              </a:rPr>
              <a:t>Зміст, завдання та методи економічного аналізу в сфері зовнішньоекономічних зв’язків </a:t>
            </a:r>
            <a:br>
              <a:rPr lang="uk-UA" sz="2500" b="1" i="1" u="sng" dirty="0">
                <a:latin typeface="Times New Roman" pitchFamily="18" charset="0"/>
                <a:cs typeface="Times New Roman" pitchFamily="18" charset="0"/>
              </a:rPr>
            </a:br>
            <a:endParaRPr lang="uk-UA" sz="2500" b="1" i="1" u="sng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04801" y="1007534"/>
            <a:ext cx="11552238" cy="4763030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Зовнішньоекономічна діяльність (ЗЕД) підприємств України протягом останнього року провадиться в складних умовах. У січні – лютому 2022 р. український експорт зріс на 34 %. Та після військового вторгнення в Україну відбувся різкий спад, – у березні зменшення досягло 50 %. За результатами 2022 р. експорт товарів з України становив 100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млн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 загальною вартістю 44,2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дол. США, що на 35 % менше, ніж у 2021 р. Найбільш експортованими товарами залишається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агро-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харчова продукція, що становили 53 % від загального обсягу експорту товарів у 2022 р. Також значними були обсяги експорту металів (13,6 %) і мінеральних продуктів (9,8 %). Найбільш постраждали металургія (–62,5 %), хімічна галузь (–54,3 %), мінерали (–48,6 %) і папір (48 %) [1].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Отже, для українських підприємств активізація ЗЕД та посилення її ефективності на сьогодні є критично важливими завданнями. Підприємства, що діють на зовнішньому ринку, нерідко зазнають збитків саме через недостатнє техніко-економічне обґрунтування ефективності ЗЕД загалом та окремих зовнішньоекономічних операцій (ЗЕО). Тому оцінювання ймовірних перспектив реалізації, ризиків та ефективності міжнародних операцій є невід’ємною складовою діяльності кожного підприємств.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Воно дає змогу проаналізувати доцільність участі підприємства у тих чи інших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зовнішньо-економічних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відносинах, виявити можливі ризики та способи їх зниження, а також резерви підвищення ефективності експорту/імпорту. Однак наявні методики оцінювання ефективності ЗЕД часто не відповідають потребам підприємств та не враховують багатьох чинників, які впливають на ЗЕД. Тому удосконалення такої методики є актуальним завданням для підвищення конкурентоспроможності та стійкості підприємств на ринку. </a:t>
            </a:r>
          </a:p>
        </p:txBody>
      </p:sp>
    </p:spTree>
    <p:extLst>
      <p:ext uri="{BB962C8B-B14F-4D97-AF65-F5344CB8AC3E}">
        <p14:creationId xmlns:p14="http://schemas.microsoft.com/office/powerpoint/2010/main" val="23632234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F56A4517-224C-4E9C-B584-75DEB109E64D}"/>
              </a:ext>
            </a:extLst>
          </p:cNvPr>
          <p:cNvSpPr txBox="1"/>
          <p:nvPr/>
        </p:nvSpPr>
        <p:spPr>
          <a:xfrm>
            <a:off x="423862" y="438150"/>
            <a:ext cx="11534775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b="1" dirty="0"/>
              <a:t>Етап 6. Аналіз прибутковості та ефективності діяльності</a:t>
            </a:r>
          </a:p>
          <a:p>
            <a:r>
              <a:rPr lang="uk-UA" sz="1400" dirty="0"/>
              <a:t>Наступним етапом є аналіз рентабельності, оскільки саме прибутковість створює фінансову основу для майбутньої платоспроможності, розвитку та самофінансування підприємства. Контрагент може мати прийнятні показники ліквідності сьогодні, але якщо його діяльність є хронічно збитковою, надійність такого партнера в перспективі є сумнівною.</a:t>
            </a:r>
          </a:p>
          <a:p>
            <a:pPr indent="457200"/>
            <a:r>
              <a:rPr lang="uk-UA" sz="1400" dirty="0"/>
              <a:t>Передусім визначають </a:t>
            </a:r>
            <a:r>
              <a:rPr lang="uk-UA" sz="1400" b="1" dirty="0"/>
              <a:t>рентабельність продажу</a:t>
            </a:r>
            <a:r>
              <a:rPr lang="uk-UA" sz="1400" dirty="0"/>
              <a:t>:</a:t>
            </a:r>
          </a:p>
          <a:p>
            <a:pPr indent="457200"/>
            <a:r>
              <a:rPr lang="uk-UA" sz="1400" b="1" dirty="0" err="1"/>
              <a:t>Рп</a:t>
            </a:r>
            <a:r>
              <a:rPr lang="uk-UA" sz="1400" b="1" dirty="0"/>
              <a:t> = Чистий прибуток / Чистий дохід × 100%</a:t>
            </a:r>
            <a:endParaRPr lang="uk-UA" sz="1400" dirty="0"/>
          </a:p>
          <a:p>
            <a:pPr indent="457200"/>
            <a:r>
              <a:rPr lang="uk-UA" sz="1400" dirty="0"/>
              <a:t>Вона показує, яка частина доходу перетворюється на прибуток.</a:t>
            </a:r>
          </a:p>
          <a:p>
            <a:pPr indent="457200"/>
            <a:r>
              <a:rPr lang="uk-UA" sz="1400" dirty="0"/>
              <a:t>Доцільно також оцінити </a:t>
            </a:r>
            <a:r>
              <a:rPr lang="uk-UA" sz="1400" b="1" dirty="0"/>
              <a:t>операційну рентабельність</a:t>
            </a:r>
            <a:r>
              <a:rPr lang="uk-UA" sz="1400" dirty="0"/>
              <a:t>:</a:t>
            </a:r>
          </a:p>
          <a:p>
            <a:pPr indent="457200"/>
            <a:r>
              <a:rPr lang="uk-UA" sz="1400" b="1" dirty="0" err="1"/>
              <a:t>Роп</a:t>
            </a:r>
            <a:r>
              <a:rPr lang="uk-UA" sz="1400" b="1" dirty="0"/>
              <a:t> = Операційний прибуток / Чистий дохід × 100%</a:t>
            </a:r>
            <a:endParaRPr lang="uk-UA" sz="1400" dirty="0"/>
          </a:p>
          <a:p>
            <a:pPr indent="457200"/>
            <a:r>
              <a:rPr lang="uk-UA" sz="1400" dirty="0"/>
              <a:t>Цей показник дозволяє відокремити результат основної діяльності від впливу фінансових та інших позареалізаційних факторів.</a:t>
            </a:r>
          </a:p>
          <a:p>
            <a:pPr indent="457200"/>
            <a:r>
              <a:rPr lang="uk-UA" sz="1400" dirty="0"/>
              <a:t>Далі розраховують </a:t>
            </a:r>
            <a:r>
              <a:rPr lang="uk-UA" sz="1400" b="1" dirty="0"/>
              <a:t>рентабельність активів</a:t>
            </a:r>
            <a:r>
              <a:rPr lang="uk-UA" sz="1400" dirty="0"/>
              <a:t>:</a:t>
            </a:r>
          </a:p>
          <a:p>
            <a:pPr indent="457200"/>
            <a:r>
              <a:rPr lang="en-GB" sz="1400" b="1" dirty="0"/>
              <a:t>ROA = </a:t>
            </a:r>
            <a:r>
              <a:rPr lang="uk-UA" sz="1400" b="1" dirty="0"/>
              <a:t>Чистий прибуток / Середня вартість активів × 100%</a:t>
            </a:r>
            <a:endParaRPr lang="uk-UA" sz="1400" dirty="0"/>
          </a:p>
          <a:p>
            <a:pPr indent="457200"/>
            <a:r>
              <a:rPr lang="uk-UA" sz="1400" dirty="0"/>
              <a:t>Вона характеризує загальну ефективність використання всіх ресурсів підприємства.</a:t>
            </a:r>
          </a:p>
          <a:p>
            <a:pPr indent="457200"/>
            <a:r>
              <a:rPr lang="uk-UA" sz="1400" dirty="0"/>
              <a:t>Не менш важливою є </a:t>
            </a:r>
            <a:r>
              <a:rPr lang="uk-UA" sz="1400" b="1" dirty="0"/>
              <a:t>рентабельність власного капіталу</a:t>
            </a:r>
            <a:r>
              <a:rPr lang="uk-UA" sz="1400" dirty="0"/>
              <a:t>:</a:t>
            </a:r>
          </a:p>
          <a:p>
            <a:pPr indent="457200"/>
            <a:r>
              <a:rPr lang="en-GB" sz="1400" b="1" dirty="0"/>
              <a:t>ROE = </a:t>
            </a:r>
            <a:r>
              <a:rPr lang="uk-UA" sz="1400" b="1" dirty="0"/>
              <a:t>Чистий прибуток / Середній власний капітал × 100%</a:t>
            </a:r>
            <a:endParaRPr lang="uk-UA" sz="1400" dirty="0"/>
          </a:p>
          <a:p>
            <a:r>
              <a:rPr lang="uk-UA" sz="1400" dirty="0"/>
              <a:t>Вона показує дохідність для власників і відображає привабливість підприємства з позиції інвестування.</a:t>
            </a:r>
          </a:p>
          <a:p>
            <a:r>
              <a:rPr lang="uk-UA" sz="1400" dirty="0"/>
              <a:t>У межах цього етапу важливо оцінювати не лише абсолютні значення показників, а й їх динаміку. Стабільне зниження рентабельності є негативним сигналом навіть за умови збереження позитивних абсолютних значень. Якщо ж прибуток формується нерегулярно або лише за рахунок разових операцій, це також знижує довіру до контрагента.</a:t>
            </a:r>
          </a:p>
        </p:txBody>
      </p:sp>
    </p:spTree>
    <p:extLst>
      <p:ext uri="{BB962C8B-B14F-4D97-AF65-F5344CB8AC3E}">
        <p14:creationId xmlns:p14="http://schemas.microsoft.com/office/powerpoint/2010/main" val="12380303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21733" y="245533"/>
            <a:ext cx="115316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 fontAlgn="base"/>
            <a:r>
              <a:rPr lang="uk-UA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Перевірка закордонних партнерів може здаватись набагато складнішою за перевірку підприємства в Україні. Мовний бар’єр, відсутність знання місцевого законодавства дійсно ускладнюють процедуру 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due diligence </a:t>
            </a:r>
            <a:r>
              <a:rPr lang="uk-UA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тих, хто не має відповідного досвіду.</a:t>
            </a:r>
          </a:p>
          <a:p>
            <a:pPr indent="457200" algn="just" fontAlgn="base"/>
            <a:r>
              <a:rPr lang="uk-UA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Майже весь цивілізований світ впевнено крокує в напрямку відкритості й прозорості державних реєстрів та інших джерел інформації про бізнес та їх учасників. І майже в кожній країні є можливість отримання принаймні базової інформації про підприємство, його засновників, фінансовий стан та судові справи.</a:t>
            </a:r>
          </a:p>
          <a:p>
            <a:pPr indent="457200" algn="just" fontAlgn="base"/>
            <a:r>
              <a:rPr lang="uk-UA" b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Ось декілька порад, які, спростять для вас процедуру перевірки закордонних партнерів:</a:t>
            </a:r>
          </a:p>
          <a:p>
            <a:pPr indent="360000" algn="just" fontAlgn="base">
              <a:buFont typeface="Arial" pitchFamily="34" charset="0"/>
              <a:buChar char="•"/>
            </a:pPr>
            <a:r>
              <a:rPr lang="uk-UA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Використовуйте великі </a:t>
            </a:r>
            <a:r>
              <a:rPr lang="uk-UA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агрегатори</a:t>
            </a:r>
            <a:r>
              <a:rPr lang="uk-UA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даних (наприклад, </a:t>
            </a:r>
            <a:r>
              <a:rPr lang="en-US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Opencorporates</a:t>
            </a:r>
            <a:r>
              <a:rPr lang="uk-UA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(це відкрите джерело даних про понад 220 мільйонів компаній. Інформація надходить з понад 1400 національних реєстрів юридичних осіб. У цій базі даних можна знайти дату реєстрації компанії, її юридичні адреси, імена директорів та інших посадовців, можна навіть відстежити зв’язки між компаніями.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uk-UA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 дасть вам змогу швидко та оперативно зібрати принаймні базову інформацію про вашого потенційного партнера. Це не замінить професійні інструменти аналізу даних, але точно допоможе вам із базовою перевіркою.</a:t>
            </a:r>
          </a:p>
          <a:p>
            <a:pPr indent="360000" algn="just" fontAlgn="base">
              <a:buFont typeface="Arial" pitchFamily="34" charset="0"/>
              <a:buChar char="•"/>
            </a:pPr>
            <a:r>
              <a:rPr lang="uk-UA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Обов’язково перевіряйте інформацію про компанію у офіційних державних реєстрах країни розташування контрагента, а також зіставляйте відомості з офіційного реєстру із тими, що надав вам сам контрагент.</a:t>
            </a:r>
          </a:p>
          <a:p>
            <a:pPr indent="360000" algn="just" fontAlgn="base">
              <a:buFont typeface="Arial" pitchFamily="34" charset="0"/>
              <a:buChar char="•"/>
            </a:pPr>
            <a:r>
              <a:rPr lang="uk-UA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Перевіряйте не лише компанію-контрагента, а й усіх осіб, залучених до угоди. Зокрема, посередників або агентів, які допомагають вам </a:t>
            </a:r>
            <a:r>
              <a:rPr lang="uk-UA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комунікувати</a:t>
            </a:r>
            <a:r>
              <a:rPr lang="uk-UA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потенційним партнером.</a:t>
            </a:r>
          </a:p>
          <a:p>
            <a:pPr indent="360000" algn="just" fontAlgn="base">
              <a:buFont typeface="Arial" pitchFamily="34" charset="0"/>
              <a:buChar char="•"/>
            </a:pPr>
            <a:r>
              <a:rPr lang="uk-UA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Перевіряйте судові реєстри відповідної країни (їх може бути декілька). Інформація щодо судових спорів контрагента є суттєвим фактором для оцінки ризиків.</a:t>
            </a:r>
          </a:p>
          <a:p>
            <a:pPr indent="457200" algn="just" fontAlgn="base"/>
            <a:endParaRPr lang="uk-UA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uk-UA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1620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81781" y="444500"/>
            <a:ext cx="11628438" cy="4803775"/>
          </a:xfrm>
        </p:spPr>
        <p:txBody>
          <a:bodyPr/>
          <a:lstStyle/>
          <a:p>
            <a:pPr marL="0" indent="360000" algn="just">
              <a:lnSpc>
                <a:spcPct val="100000"/>
              </a:lnSpc>
              <a:spcBef>
                <a:spcPts val="0"/>
              </a:spcBef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Аналізуйте відомості з урахуванням особливостей законодавства тієї країни, в якій зареєстровано вашого потенційного партнера. Наприклад, у багатьох країнах ЄС послуги вантажоперевезення відносяться до ліцензованих видів діяльності. Знаючи це, обов’язково перевіряйте наявність вашого потенційного перевізника в реєстрі ліцензіатів та звертайте увагу на строк дії ліцензії.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Будьте уважні до дрібниць. Шахраї досить часто роблять ставку на неуважність. Наприклад, непоодинокими є випадки реєстрації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домена-копії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назвою, схожою на назву відомої публічної компанії, щоб забезпечити листування з «офіційної пошти» для виклику довіри. І виявити той факт, що документи щодо узгодження умов угоди надійшли вам не від представника великої європейської компанії 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Unilever (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домен </a:t>
            </a:r>
            <a:r>
              <a:rPr lang="en-US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unileVcom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 від винахідливого злочинця з пошти 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sales@unileWer.com (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всі збіги випадкові), допоможе тільки уважність і системність під час здійснення перевірки.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Регламент обов’язкової перевірки контрагентів суттєво зменшить ризики ЗЕД-діяльності вашого бізнесу. Адаптуйте бізнес-процеси вашої компанії під такі правила: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обов’язкова перевірка кожного нового контрагента перед початком співпраці;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обов’язкова періодична перевірка кожного чинного контрагента (раз на пів року, рік або за інший період);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обов’язкова перевірка контрагента в разі проблем із виконанням договору — невідкладно, разом з ініціацією переговорного процесу.</a:t>
            </a:r>
          </a:p>
        </p:txBody>
      </p:sp>
    </p:spTree>
    <p:extLst>
      <p:ext uri="{BB962C8B-B14F-4D97-AF65-F5344CB8AC3E}">
        <p14:creationId xmlns:p14="http://schemas.microsoft.com/office/powerpoint/2010/main" val="946091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86267" y="203200"/>
            <a:ext cx="11785600" cy="5867400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6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6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1733" y="245533"/>
            <a:ext cx="116755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/>
            <a:r>
              <a:rPr lang="uk-UA" b="1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Аналіз ЗЕД підприємства </a:t>
            </a:r>
            <a:r>
              <a:rPr lang="uk-UA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комплексне системне дослідження діяльності підприємства на міжнародному ринку з метою оцінювання досягнутих результатів і виявлення шляхів підвищення ефективності ЗЕД підприємства.</a:t>
            </a:r>
          </a:p>
          <a:p>
            <a:pPr indent="457200" algn="just"/>
            <a:r>
              <a:rPr lang="uk-UA" b="1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Економічний аналіз ЗЕД </a:t>
            </a:r>
            <a:r>
              <a:rPr lang="uk-UA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це комплексне вивчення її організації та перебігу економічних подій з метою встановлення результатів і виявлення можливостей подальшого підвищення ефективності діяльності.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459" y="1722861"/>
            <a:ext cx="4270288" cy="3775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6467" y="2000780"/>
            <a:ext cx="5840413" cy="254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2240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52400" y="194733"/>
            <a:ext cx="11704639" cy="5858934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5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 системи прийомів</a:t>
            </a:r>
            <a:r>
              <a:rPr lang="uk-UA" sz="155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що складають метод економічного аналізу, </a:t>
            </a:r>
            <a:r>
              <a:rPr lang="uk-UA" sz="15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аналізі зовнішньоекономічної діяльності  найдоцільніше використовувати: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5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обчислення відносних і середніх величин (відсотків, коефіцієнтів, індексів);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5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динамічні ряди;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5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графічний метод;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5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розкладання цілого на частини і узагальнення цих частин;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5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порівняння;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5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обчислення різниць; 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5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ланцюгові підстановки;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5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кореляційно – регресійний метод;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5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балансовий та інші.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5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Основні </a:t>
            </a:r>
            <a:r>
              <a:rPr lang="uk-UA" sz="155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завдання аналізу зовнішньоекономічної діяльності  </a:t>
            </a:r>
            <a:r>
              <a:rPr lang="uk-UA" sz="15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полягають в: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5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оцінці рівня та якості виконання підприємством зобов’язань щодо угод з іноземними партнерами;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5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дослідження динаміки діяльності;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5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оцінці раціональності використання коштів, пов’язаних із здійсненням кожного з видів зовнішньоекономічної діяльності ;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5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оцінці фінансових результатів за видами зовнішньоекономічної  діяльності;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5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характеристиці впливу зовнішньоекономічної  діяльності  на основні якісні показники діяльності підприємства, його загальний фінансовий стан, платоспроможність тощо;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5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Стосовно зовнішньоекономічної  діяльності  можливе застосування </a:t>
            </a:r>
            <a:r>
              <a:rPr lang="uk-UA" sz="155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таких видів аналізу:</a:t>
            </a:r>
            <a:endParaRPr lang="uk-UA" sz="155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5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 загальноекономічний;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5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техніко-економічний;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5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фінансово-економічний;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55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функціонально-вартісний.</a:t>
            </a:r>
          </a:p>
        </p:txBody>
      </p:sp>
    </p:spTree>
    <p:extLst>
      <p:ext uri="{BB962C8B-B14F-4D97-AF65-F5344CB8AC3E}">
        <p14:creationId xmlns:p14="http://schemas.microsoft.com/office/powerpoint/2010/main" val="4063781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03200" y="143934"/>
            <a:ext cx="11819467" cy="5511800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Загальноекономічний аналіз 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застосовують для дослідження видів зовнішньоекономічної  діяльності  по Україні в розрізі сегментів (регіонів), структури експортно-імпортних операцій серед країн-партнерів України. Результати такого аналізу періодично наводяться в друкованих виданнях економіко-аналітичного спрямування. Це дає можливість суб’єктам ЗЕД здійснювати порівняння сукупних економічних показників України з регіональними та власними.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Техніко-економічний аналіз 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доцільно проводити при здійсненні експорту продукції власного виробництва. його застосовують для вивчення питання оснащення підприємства необхідними видами техніки, енергетичними ресурсами, ефективності впровадження нових видів техніки і технологій.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Фінансово-економічний аналіз 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застосовують при вивченні фінансово-економічних показників, що характеризують зовнішньоекономічної  діяльності. Він розкриває їх зміст у безпосередньому зв’язку зі здійсненням господарських операцій.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Функціонально-вартісний аналіз 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посідає особливе місце в системі комплексного економічного аналізу. Він спрямований на виявлення можливостей підвищення ефективності об’єктів шляхом вибору найоптимальніших варіантів виконання управлінцями своїх функцій щодо контролю за формуванням витрат і створенням найраціональніших умов здійснення зовнішньоекономічної  діяльності.</a:t>
            </a:r>
          </a:p>
        </p:txBody>
      </p:sp>
    </p:spTree>
    <p:extLst>
      <p:ext uri="{BB962C8B-B14F-4D97-AF65-F5344CB8AC3E}">
        <p14:creationId xmlns:p14="http://schemas.microsoft.com/office/powerpoint/2010/main" val="355698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2098" y="556684"/>
            <a:ext cx="8661574" cy="3824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3622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500" b="1" i="1" u="sng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500" b="1" i="1" u="sng" dirty="0" err="1">
                <a:latin typeface="Times New Roman" pitchFamily="18" charset="0"/>
                <a:cs typeface="Times New Roman" pitchFamily="18" charset="0"/>
              </a:rPr>
              <a:t>оцінка</a:t>
            </a:r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i="1" u="sng" dirty="0" err="1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i="1" u="sng" dirty="0" err="1">
                <a:latin typeface="Times New Roman" pitchFamily="18" charset="0"/>
                <a:cs typeface="Times New Roman" pitchFamily="18" charset="0"/>
              </a:rPr>
              <a:t>експортних</a:t>
            </a:r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i="1" u="sng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endParaRPr lang="uk-UA" sz="25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34963" y="736600"/>
            <a:ext cx="11522075" cy="5033963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Стосовно операцій, пов’язаних з </a:t>
            </a:r>
            <a:r>
              <a:rPr lang="uk-UA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експортом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першому етапі важливо проводити аналіз виконання зобов’язань. Оцінка виконання зобов’язань щодо іноземних партнерів здійснюється за даними аналітичного і оперативного обліку, бухгалтерського балансу. Основними умовами виконання цих зобов’язань є </a:t>
            </a:r>
            <a:r>
              <a:rPr lang="uk-UA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дотримання встановлених термінів, визначення якості і кількості товарів (обсягу продажу, робіт. послуг).</a:t>
            </a:r>
            <a:endParaRPr lang="uk-UA" sz="18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 річними підсумками роботи в розрізі країн і товарних груп доцільно розраховувати коефіцієнт </a:t>
            </a:r>
            <a:r>
              <a:rPr lang="uk-UA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прострочених угод,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який обчислюється як відношення вартості усіх експортних операцій до вартості невиконаних (прострочених) угод. Цей коефіцієнт розраховують за звітний рік і порівнюють з даними попередніх років.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Важливим показником роботи суб’єкта ЗЕД є </a:t>
            </a:r>
            <a:r>
              <a:rPr lang="uk-UA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якість виготовленої на експорт продукції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Тому критерієм оцінки роботи підприємства щодо якості продукції є коефіцієнт якості. Він обчислюється як відношення вартості задоволених суб’єктом ЗЕД рекламацій іноземних покупців щодо якості – до вартості продукції, поставленої на експорт.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Стосовно операцій, пов’язаних з експортом, доцільно проводити аналіз виконання </a:t>
            </a:r>
            <a:r>
              <a:rPr lang="uk-UA" sz="18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виробничої програми.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структури, асортименту та ритмічності випуску продукції, розраховувати коефіцієнт сортності продукції.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Об’єктами особливої уваги мають бути </a:t>
            </a:r>
            <a:r>
              <a:rPr lang="uk-UA" sz="18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собівартість випущеної продукції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 витрати, пов’язані із зовнішньоекономічної. Аналіз витрат, що включаються до собівартості необхідно проводити за економічними елементами, калькуляційними статтями, виробничими чинниками.</a:t>
            </a:r>
          </a:p>
        </p:txBody>
      </p:sp>
    </p:spTree>
    <p:extLst>
      <p:ext uri="{BB962C8B-B14F-4D97-AF65-F5344CB8AC3E}">
        <p14:creationId xmlns:p14="http://schemas.microsoft.com/office/powerpoint/2010/main" val="3101400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03201" y="177800"/>
            <a:ext cx="11653838" cy="5592764"/>
          </a:xfrm>
        </p:spPr>
        <p:txBody>
          <a:bodyPr/>
          <a:lstStyle/>
          <a:p>
            <a:pPr marL="0" indent="0"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Все далі поширеним стає дослідження взаємного зв’язку між витратами на виробництво, обсягом реалізації і прибутком. Такий аналіз дає можливість розрахувати критичний обсяг виробництва, обсяг реалізації, рівень постійних витрат, ціну реалізації, рівень мінімального  доходу, бажаний розмір прибутку, а також обсяг реалізації, що дає однаковий прибуток при різних варіантах виробництва (технології. структурі витрат).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5192" y="1316703"/>
            <a:ext cx="7827433" cy="4453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5776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6600" y="155047"/>
            <a:ext cx="11154303" cy="6662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500" b="1" i="1" u="sng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500" b="1" i="1" u="sng" dirty="0" err="1">
                <a:latin typeface="Times New Roman" pitchFamily="18" charset="0"/>
                <a:cs typeface="Times New Roman" pitchFamily="18" charset="0"/>
              </a:rPr>
              <a:t>оцінка</a:t>
            </a:r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i="1" u="sng" dirty="0" err="1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i="1" u="sng" dirty="0" err="1">
                <a:latin typeface="Times New Roman" pitchFamily="18" charset="0"/>
                <a:cs typeface="Times New Roman" pitchFamily="18" charset="0"/>
              </a:rPr>
              <a:t>імпортних</a:t>
            </a:r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i="1" u="sng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br>
              <a:rPr lang="ru-RU" sz="2500" b="1" i="1" u="sng" dirty="0">
                <a:latin typeface="Times New Roman" pitchFamily="18" charset="0"/>
                <a:cs typeface="Times New Roman" pitchFamily="18" charset="0"/>
              </a:rPr>
            </a:br>
            <a:endParaRPr lang="uk-UA" sz="25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70933" y="711200"/>
            <a:ext cx="11586105" cy="5059363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процесі аналізу імпортних операцій вивчають </a:t>
            </a:r>
            <a:r>
              <a:rPr lang="uk-UA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виконання зобов’язань за вартістю і кількістю імпортних товарів.</a:t>
            </a:r>
            <a:endParaRPr lang="uk-UA" sz="18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Ступінь виконання зобов’язань за вартісним обсягом  визначають діленням фактичних об’ємів поставок на планові в сумовому  виразі. Ступінь виконання зобов’язань за фізичним обсягом визначають </a:t>
            </a:r>
            <a:r>
              <a:rPr lang="uk-UA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діленням вартості імпорту перерахована за плановими цінами на планову вартість імпорту.</a:t>
            </a:r>
            <a:endParaRPr lang="uk-UA" sz="18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Ступінь виконання імпортних контрактів за строками поставок товарів визначають </a:t>
            </a:r>
            <a:r>
              <a:rPr lang="uk-UA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діленням вартості товарів в усіх прострочених контрактах до суми всіх контрактів за рік.</a:t>
            </a:r>
            <a:endParaRPr lang="uk-UA" sz="18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Важливе місце в аналізі виконання зобов’язань за імпортними контрактами посідає </a:t>
            </a:r>
            <a:r>
              <a:rPr lang="uk-UA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оцінка якості товарів та способи вирішення спірних питань.</a:t>
            </a:r>
            <a:endParaRPr lang="uk-UA" sz="18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Аналіз усіх цих показників за звітний період доцільно проводити, порівнюючи їх з аналогічними показниками минулих періодів. При визначенні економічної ефективності імпортної діяльності підприємства доцільно виділити дві групи: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показники    ефективності    імпорту    товарів виробничого призначення;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показники ефективності імпорту товарів народного споживання.</a:t>
            </a:r>
          </a:p>
        </p:txBody>
      </p:sp>
    </p:spTree>
    <p:extLst>
      <p:ext uri="{BB962C8B-B14F-4D97-AF65-F5344CB8AC3E}">
        <p14:creationId xmlns:p14="http://schemas.microsoft.com/office/powerpoint/2010/main" val="40456161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2203</TotalTime>
  <Words>3632</Words>
  <Application>Microsoft Office PowerPoint</Application>
  <PresentationFormat>Широкий екран</PresentationFormat>
  <Paragraphs>168</Paragraphs>
  <Slides>22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22</vt:i4>
      </vt:variant>
    </vt:vector>
  </HeadingPairs>
  <TitlesOfParts>
    <vt:vector size="28" baseType="lpstr">
      <vt:lpstr>Arial</vt:lpstr>
      <vt:lpstr>Calibri</vt:lpstr>
      <vt:lpstr>Montserrat</vt:lpstr>
      <vt:lpstr>Montserrat ExtraBold</vt:lpstr>
      <vt:lpstr>Times New Roman</vt:lpstr>
      <vt:lpstr>Тема Office</vt:lpstr>
      <vt:lpstr>Змістовний модуль 2.  Елементи управління зовнішньоекономічною діяльністю підприємств.  Тема 2.1. Аналіз ЗЕД підприємства  1. Зміст, завдання та методи економічного аналізу в сфері зовнішньоекономічних зв’язків 2. Аналіз та оцінка ефективності експортних операцій 3. Аналіз та оцінка ефективності імпортних операцій 4. Аналіз фінансового стану підприємства – контрагента    </vt:lpstr>
      <vt:lpstr>Зміст, завдання та методи економічного аналізу в сфері зовнішньоекономічних зв’язків  </vt:lpstr>
      <vt:lpstr>Презентація PowerPoint</vt:lpstr>
      <vt:lpstr>Презентація PowerPoint</vt:lpstr>
      <vt:lpstr>Презентація PowerPoint</vt:lpstr>
      <vt:lpstr>Презентація PowerPoint</vt:lpstr>
      <vt:lpstr>2. Аналіз та оцінка ефективності експортних операцій</vt:lpstr>
      <vt:lpstr>Презентація PowerPoint</vt:lpstr>
      <vt:lpstr>3. Аналіз та оцінка ефективності імпортних операцій </vt:lpstr>
      <vt:lpstr>Презентація PowerPoint</vt:lpstr>
      <vt:lpstr>Презентація PowerPoint</vt:lpstr>
      <vt:lpstr>Презентація PowerPoint</vt:lpstr>
      <vt:lpstr>4. Аналіз фінансового стану підприємства – контрагента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Iryna Abramova</cp:lastModifiedBy>
  <cp:revision>123</cp:revision>
  <dcterms:created xsi:type="dcterms:W3CDTF">2023-01-12T09:20:21Z</dcterms:created>
  <dcterms:modified xsi:type="dcterms:W3CDTF">2026-04-11T06:08:24Z</dcterms:modified>
</cp:coreProperties>
</file>