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7" r:id="rId5"/>
    <p:sldId id="266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10580914" y="946734"/>
            <a:ext cx="332792" cy="5099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247053" y="946734"/>
            <a:ext cx="7333861" cy="5071965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324947" y="946734"/>
            <a:ext cx="1922106" cy="5099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4673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73176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88568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9516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73699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993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0722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1745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3526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392351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50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6494106"/>
            <a:ext cx="12192000" cy="363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Овал 7"/>
          <p:cNvSpPr/>
          <p:nvPr userDrawn="1"/>
        </p:nvSpPr>
        <p:spPr>
          <a:xfrm>
            <a:off x="653143" y="2276669"/>
            <a:ext cx="2164702" cy="2164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 userDrawn="1"/>
        </p:nvSpPr>
        <p:spPr>
          <a:xfrm>
            <a:off x="313494" y="1937020"/>
            <a:ext cx="2844000" cy="2844000"/>
          </a:xfrm>
          <a:prstGeom prst="ellipse">
            <a:avLst/>
          </a:prstGeom>
          <a:noFill/>
          <a:ln>
            <a:solidFill>
              <a:schemeClr val="accent5">
                <a:lumMod val="50000"/>
                <a:lumOff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 userDrawn="1"/>
        </p:nvSpPr>
        <p:spPr>
          <a:xfrm>
            <a:off x="1195494" y="535739"/>
            <a:ext cx="1080000" cy="10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 userDrawn="1"/>
        </p:nvSpPr>
        <p:spPr>
          <a:xfrm>
            <a:off x="2414033" y="1036029"/>
            <a:ext cx="1080000" cy="10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 userDrawn="1"/>
        </p:nvSpPr>
        <p:spPr>
          <a:xfrm>
            <a:off x="3191547" y="2116029"/>
            <a:ext cx="1080000" cy="108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 userDrawn="1"/>
        </p:nvSpPr>
        <p:spPr>
          <a:xfrm>
            <a:off x="1195494" y="5039247"/>
            <a:ext cx="1080000" cy="1080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 userDrawn="1"/>
        </p:nvSpPr>
        <p:spPr>
          <a:xfrm>
            <a:off x="2501400" y="4579127"/>
            <a:ext cx="1080000" cy="108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 userDrawn="1"/>
        </p:nvSpPr>
        <p:spPr>
          <a:xfrm>
            <a:off x="3266192" y="3421131"/>
            <a:ext cx="1080000" cy="108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Равнобедренный треугольник 16"/>
          <p:cNvSpPr/>
          <p:nvPr userDrawn="1"/>
        </p:nvSpPr>
        <p:spPr>
          <a:xfrm>
            <a:off x="1636519" y="1800495"/>
            <a:ext cx="186612" cy="213760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Равнобедренный треугольник 17"/>
          <p:cNvSpPr/>
          <p:nvPr userDrawn="1"/>
        </p:nvSpPr>
        <p:spPr>
          <a:xfrm rot="2217332">
            <a:off x="2501255" y="2104749"/>
            <a:ext cx="186612" cy="213760"/>
          </a:xfrm>
          <a:prstGeom prst="triangle">
            <a:avLst/>
          </a:prstGeom>
          <a:solidFill>
            <a:schemeClr val="accent3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 rot="3999750">
            <a:off x="3008508" y="2872123"/>
            <a:ext cx="186612" cy="213760"/>
          </a:xfrm>
          <a:prstGeom prst="triangle">
            <a:avLst/>
          </a:prstGeom>
          <a:solidFill>
            <a:schemeClr val="accent4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6458787">
            <a:off x="3008508" y="3726239"/>
            <a:ext cx="186612" cy="213760"/>
          </a:xfrm>
          <a:prstGeom prst="triangle">
            <a:avLst/>
          </a:prstGeom>
          <a:solidFill>
            <a:schemeClr val="accent6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Равнобедренный треугольник 20"/>
          <p:cNvSpPr/>
          <p:nvPr userDrawn="1"/>
        </p:nvSpPr>
        <p:spPr>
          <a:xfrm rot="8591574">
            <a:off x="2585798" y="4362839"/>
            <a:ext cx="186612" cy="21376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Равнобедренный треугольник 21"/>
          <p:cNvSpPr/>
          <p:nvPr userDrawn="1"/>
        </p:nvSpPr>
        <p:spPr>
          <a:xfrm rot="10800000">
            <a:off x="1636519" y="4707746"/>
            <a:ext cx="186612" cy="21376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Прямая соединительная линия 23"/>
          <p:cNvCxnSpPr/>
          <p:nvPr userDrawn="1"/>
        </p:nvCxnSpPr>
        <p:spPr>
          <a:xfrm>
            <a:off x="6096000" y="170254"/>
            <a:ext cx="0" cy="6051550"/>
          </a:xfrm>
          <a:prstGeom prst="line">
            <a:avLst/>
          </a:prstGeom>
          <a:ln w="28575">
            <a:solidFill>
              <a:schemeClr val="accent5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/>
          <p:cNvSpPr/>
          <p:nvPr userDrawn="1"/>
        </p:nvSpPr>
        <p:spPr>
          <a:xfrm rot="5400000">
            <a:off x="6026739" y="486800"/>
            <a:ext cx="186612" cy="213760"/>
          </a:xfrm>
          <a:prstGeom prst="triangle">
            <a:avLst/>
          </a:prstGeom>
          <a:solidFill>
            <a:schemeClr val="accent2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Равнобедренный треугольник 25"/>
          <p:cNvSpPr/>
          <p:nvPr userDrawn="1"/>
        </p:nvSpPr>
        <p:spPr>
          <a:xfrm rot="5400000">
            <a:off x="6026739" y="1507715"/>
            <a:ext cx="186612" cy="213760"/>
          </a:xfrm>
          <a:prstGeom prst="triangle">
            <a:avLst/>
          </a:prstGeom>
          <a:solidFill>
            <a:schemeClr val="accent3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Равнобедренный треугольник 26"/>
          <p:cNvSpPr/>
          <p:nvPr userDrawn="1"/>
        </p:nvSpPr>
        <p:spPr>
          <a:xfrm rot="5400000">
            <a:off x="6026739" y="2583513"/>
            <a:ext cx="186612" cy="213760"/>
          </a:xfrm>
          <a:prstGeom prst="triangle">
            <a:avLst/>
          </a:prstGeom>
          <a:solidFill>
            <a:schemeClr val="accent4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Равнобедренный треугольник 27"/>
          <p:cNvSpPr/>
          <p:nvPr userDrawn="1"/>
        </p:nvSpPr>
        <p:spPr>
          <a:xfrm rot="5400000">
            <a:off x="6026739" y="3564861"/>
            <a:ext cx="186612" cy="213760"/>
          </a:xfrm>
          <a:prstGeom prst="triangle">
            <a:avLst/>
          </a:prstGeom>
          <a:solidFill>
            <a:schemeClr val="accent6"/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Равнобедренный треугольник 28"/>
          <p:cNvSpPr/>
          <p:nvPr userDrawn="1"/>
        </p:nvSpPr>
        <p:spPr>
          <a:xfrm rot="5400000">
            <a:off x="6026739" y="4606748"/>
            <a:ext cx="186612" cy="213760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Равнобедренный треугольник 29"/>
          <p:cNvSpPr/>
          <p:nvPr userDrawn="1"/>
        </p:nvSpPr>
        <p:spPr>
          <a:xfrm rot="5400000">
            <a:off x="6026739" y="5643786"/>
            <a:ext cx="186612" cy="213760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3"/>
          </p:nvPr>
        </p:nvSpPr>
        <p:spPr>
          <a:xfrm>
            <a:off x="6534150" y="169863"/>
            <a:ext cx="5105400" cy="86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3" name="Текст 31"/>
          <p:cNvSpPr>
            <a:spLocks noGrp="1"/>
          </p:cNvSpPr>
          <p:nvPr>
            <p:ph type="body" sz="quarter" idx="14"/>
          </p:nvPr>
        </p:nvSpPr>
        <p:spPr>
          <a:xfrm>
            <a:off x="6534150" y="1203350"/>
            <a:ext cx="5105400" cy="8667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4" name="Текст 31"/>
          <p:cNvSpPr>
            <a:spLocks noGrp="1"/>
          </p:cNvSpPr>
          <p:nvPr>
            <p:ph type="body" sz="quarter" idx="15"/>
          </p:nvPr>
        </p:nvSpPr>
        <p:spPr>
          <a:xfrm>
            <a:off x="6534150" y="2251554"/>
            <a:ext cx="5105400" cy="8667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5" name="Текст 31"/>
          <p:cNvSpPr>
            <a:spLocks noGrp="1"/>
          </p:cNvSpPr>
          <p:nvPr>
            <p:ph type="body" sz="quarter" idx="16"/>
          </p:nvPr>
        </p:nvSpPr>
        <p:spPr>
          <a:xfrm>
            <a:off x="6534150" y="3259648"/>
            <a:ext cx="5105400" cy="8667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6" name="Текст 31"/>
          <p:cNvSpPr>
            <a:spLocks noGrp="1"/>
          </p:cNvSpPr>
          <p:nvPr>
            <p:ph type="body" sz="quarter" idx="17"/>
          </p:nvPr>
        </p:nvSpPr>
        <p:spPr>
          <a:xfrm>
            <a:off x="6534150" y="4281480"/>
            <a:ext cx="5105400" cy="8667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7" name="Текст 31"/>
          <p:cNvSpPr>
            <a:spLocks noGrp="1"/>
          </p:cNvSpPr>
          <p:nvPr>
            <p:ph type="body" sz="quarter" idx="18"/>
          </p:nvPr>
        </p:nvSpPr>
        <p:spPr>
          <a:xfrm>
            <a:off x="6534150" y="5276244"/>
            <a:ext cx="5105400" cy="866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0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6416644"/>
            <a:ext cx="12192000" cy="4413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Равнобедренный треугольник 79"/>
          <p:cNvSpPr/>
          <p:nvPr userDrawn="1"/>
        </p:nvSpPr>
        <p:spPr>
          <a:xfrm rot="16200000">
            <a:off x="3519564" y="2561965"/>
            <a:ext cx="1295400" cy="12960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Дуга 22"/>
          <p:cNvSpPr/>
          <p:nvPr userDrawn="1"/>
        </p:nvSpPr>
        <p:spPr>
          <a:xfrm rot="7691454">
            <a:off x="8148193" y="1097062"/>
            <a:ext cx="2160000" cy="2160000"/>
          </a:xfrm>
          <a:prstGeom prst="arc">
            <a:avLst>
              <a:gd name="adj1" fmla="val 16200000"/>
              <a:gd name="adj2" fmla="val 5173308"/>
            </a:avLst>
          </a:prstGeom>
          <a:noFill/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Дуга 41"/>
          <p:cNvSpPr/>
          <p:nvPr userDrawn="1"/>
        </p:nvSpPr>
        <p:spPr>
          <a:xfrm rot="10800000">
            <a:off x="7968193" y="917063"/>
            <a:ext cx="2520000" cy="2520000"/>
          </a:xfrm>
          <a:prstGeom prst="arc">
            <a:avLst>
              <a:gd name="adj1" fmla="val 16200000"/>
              <a:gd name="adj2" fmla="val 5173308"/>
            </a:avLst>
          </a:prstGeom>
          <a:noFill/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Дуга 42"/>
          <p:cNvSpPr/>
          <p:nvPr userDrawn="1"/>
        </p:nvSpPr>
        <p:spPr>
          <a:xfrm rot="16941924">
            <a:off x="7608194" y="557065"/>
            <a:ext cx="3240000" cy="3240000"/>
          </a:xfrm>
          <a:prstGeom prst="arc">
            <a:avLst>
              <a:gd name="adj1" fmla="val 16200000"/>
              <a:gd name="adj2" fmla="val 5173308"/>
            </a:avLst>
          </a:prstGeom>
          <a:noFill/>
          <a:ln w="762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Дуга 43"/>
          <p:cNvSpPr/>
          <p:nvPr userDrawn="1"/>
        </p:nvSpPr>
        <p:spPr>
          <a:xfrm rot="14064318">
            <a:off x="7788193" y="737064"/>
            <a:ext cx="2880000" cy="2880000"/>
          </a:xfrm>
          <a:prstGeom prst="arc">
            <a:avLst>
              <a:gd name="adj1" fmla="val 16200000"/>
              <a:gd name="adj2" fmla="val 5173308"/>
            </a:avLst>
          </a:prstGeom>
          <a:noFill/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Прямая соединительная линия 46"/>
          <p:cNvCxnSpPr>
            <a:endCxn id="68" idx="1"/>
          </p:cNvCxnSpPr>
          <p:nvPr userDrawn="1"/>
        </p:nvCxnSpPr>
        <p:spPr>
          <a:xfrm>
            <a:off x="10055474" y="2864566"/>
            <a:ext cx="657699" cy="56361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67" idx="1"/>
          </p:cNvCxnSpPr>
          <p:nvPr userDrawn="1"/>
        </p:nvCxnSpPr>
        <p:spPr>
          <a:xfrm flipH="1">
            <a:off x="9195361" y="3395431"/>
            <a:ext cx="32832" cy="818402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endCxn id="66" idx="7"/>
          </p:cNvCxnSpPr>
          <p:nvPr userDrawn="1"/>
        </p:nvCxnSpPr>
        <p:spPr>
          <a:xfrm flipH="1">
            <a:off x="7673903" y="3015213"/>
            <a:ext cx="365161" cy="49728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65" idx="6"/>
          </p:cNvCxnSpPr>
          <p:nvPr userDrawn="1"/>
        </p:nvCxnSpPr>
        <p:spPr>
          <a:xfrm flipH="1">
            <a:off x="6846921" y="1830150"/>
            <a:ext cx="824116" cy="201105"/>
          </a:xfrm>
          <a:prstGeom prst="line">
            <a:avLst/>
          </a:prstGeom>
          <a:ln w="381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/>
          <p:cNvSpPr/>
          <p:nvPr userDrawn="1"/>
        </p:nvSpPr>
        <p:spPr>
          <a:xfrm>
            <a:off x="5475321" y="1345455"/>
            <a:ext cx="1371600" cy="1371600"/>
          </a:xfrm>
          <a:prstGeom prst="ellipse">
            <a:avLst/>
          </a:prstGeom>
          <a:noFill/>
          <a:ln w="88900">
            <a:solidFill>
              <a:schemeClr val="accent5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Овал 65"/>
          <p:cNvSpPr/>
          <p:nvPr userDrawn="1"/>
        </p:nvSpPr>
        <p:spPr>
          <a:xfrm>
            <a:off x="6503169" y="3311627"/>
            <a:ext cx="1371600" cy="1371600"/>
          </a:xfrm>
          <a:prstGeom prst="ellipse">
            <a:avLst/>
          </a:prstGeom>
          <a:noFill/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Овал 66"/>
          <p:cNvSpPr/>
          <p:nvPr userDrawn="1"/>
        </p:nvSpPr>
        <p:spPr>
          <a:xfrm>
            <a:off x="8994495" y="4012967"/>
            <a:ext cx="1371600" cy="1371600"/>
          </a:xfrm>
          <a:prstGeom prst="ellipse">
            <a:avLst/>
          </a:prstGeom>
          <a:noFill/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Овал 67"/>
          <p:cNvSpPr/>
          <p:nvPr userDrawn="1"/>
        </p:nvSpPr>
        <p:spPr>
          <a:xfrm>
            <a:off x="10512307" y="3227310"/>
            <a:ext cx="1371600" cy="1371600"/>
          </a:xfrm>
          <a:prstGeom prst="ellipse">
            <a:avLst/>
          </a:prstGeom>
          <a:noFill/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Прямая соединительная линия 74"/>
          <p:cNvCxnSpPr/>
          <p:nvPr userDrawn="1"/>
        </p:nvCxnSpPr>
        <p:spPr>
          <a:xfrm>
            <a:off x="4777539" y="247730"/>
            <a:ext cx="0" cy="5924470"/>
          </a:xfrm>
          <a:prstGeom prst="line">
            <a:avLst/>
          </a:prstGeom>
          <a:ln w="38100">
            <a:solidFill>
              <a:schemeClr val="accent5">
                <a:lumMod val="50000"/>
                <a:lumOff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Рисунок 8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509" y="3547427"/>
            <a:ext cx="900000" cy="900000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95" y="4257939"/>
            <a:ext cx="900000" cy="900000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635" y="3445911"/>
            <a:ext cx="900000" cy="90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596" y="1553030"/>
            <a:ext cx="900000" cy="90000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1468438" y="277813"/>
            <a:ext cx="2959100" cy="900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4"/>
          </p:nvPr>
        </p:nvSpPr>
        <p:spPr>
          <a:xfrm>
            <a:off x="1468438" y="1920875"/>
            <a:ext cx="2959100" cy="94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5"/>
          </p:nvPr>
        </p:nvSpPr>
        <p:spPr>
          <a:xfrm>
            <a:off x="1468438" y="3694113"/>
            <a:ext cx="2959100" cy="77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/>
          </p:nvPr>
        </p:nvSpPr>
        <p:spPr>
          <a:xfrm>
            <a:off x="1468438" y="5207000"/>
            <a:ext cx="2959100" cy="96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757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7677150" y="0"/>
            <a:ext cx="45148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4572000" y="441325"/>
            <a:ext cx="7143750" cy="577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572000" y="441325"/>
            <a:ext cx="0" cy="57785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Текст 11"/>
          <p:cNvSpPr>
            <a:spLocks noGrp="1"/>
          </p:cNvSpPr>
          <p:nvPr>
            <p:ph type="body" sz="quarter" idx="14"/>
          </p:nvPr>
        </p:nvSpPr>
        <p:spPr>
          <a:xfrm>
            <a:off x="5038276" y="365125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6" name="Текст 11"/>
          <p:cNvSpPr>
            <a:spLocks noGrp="1"/>
          </p:cNvSpPr>
          <p:nvPr>
            <p:ph type="body" sz="quarter" idx="15"/>
          </p:nvPr>
        </p:nvSpPr>
        <p:spPr>
          <a:xfrm>
            <a:off x="5038276" y="1592558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6"/>
          </p:nvPr>
        </p:nvSpPr>
        <p:spPr>
          <a:xfrm>
            <a:off x="5018175" y="2743791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17"/>
          </p:nvPr>
        </p:nvSpPr>
        <p:spPr>
          <a:xfrm>
            <a:off x="5038276" y="3870557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18"/>
          </p:nvPr>
        </p:nvSpPr>
        <p:spPr>
          <a:xfrm>
            <a:off x="5029200" y="4992920"/>
            <a:ext cx="6686550" cy="968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2689613" y="620712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2689613" y="1848145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2689613" y="2999378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2689613" y="4057104"/>
            <a:ext cx="2115525" cy="61826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2689613" y="5137556"/>
            <a:ext cx="2115525" cy="68539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Рисунок 37"/>
          <p:cNvSpPr>
            <a:spLocks noGrp="1"/>
          </p:cNvSpPr>
          <p:nvPr>
            <p:ph type="pic" sz="quarter" idx="19"/>
          </p:nvPr>
        </p:nvSpPr>
        <p:spPr>
          <a:xfrm>
            <a:off x="495300" y="0"/>
            <a:ext cx="1314450" cy="6858000"/>
          </a:xfrm>
          <a:custGeom>
            <a:avLst/>
            <a:gdLst>
              <a:gd name="connsiteX0" fmla="*/ 0 w 1314450"/>
              <a:gd name="connsiteY0" fmla="*/ 0 h 6858000"/>
              <a:gd name="connsiteX1" fmla="*/ 1314450 w 1314450"/>
              <a:gd name="connsiteY1" fmla="*/ 0 h 6858000"/>
              <a:gd name="connsiteX2" fmla="*/ 1314450 w 1314450"/>
              <a:gd name="connsiteY2" fmla="*/ 6858000 h 6858000"/>
              <a:gd name="connsiteX3" fmla="*/ 0 w 13144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4450" h="6858000">
                <a:moveTo>
                  <a:pt x="0" y="0"/>
                </a:moveTo>
                <a:lnTo>
                  <a:pt x="1314450" y="0"/>
                </a:lnTo>
                <a:lnTo>
                  <a:pt x="13144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6810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-27074" y="0"/>
            <a:ext cx="451485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360975" y="441325"/>
            <a:ext cx="7143750" cy="5778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7523775" y="441325"/>
            <a:ext cx="0" cy="5778500"/>
          </a:xfrm>
          <a:prstGeom prst="line">
            <a:avLst/>
          </a:prstGeom>
          <a:ln w="38100"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Текст 11"/>
          <p:cNvSpPr>
            <a:spLocks noGrp="1"/>
          </p:cNvSpPr>
          <p:nvPr>
            <p:ph type="body" sz="quarter" idx="15"/>
          </p:nvPr>
        </p:nvSpPr>
        <p:spPr>
          <a:xfrm>
            <a:off x="380513" y="989500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7" name="Текст 11"/>
          <p:cNvSpPr>
            <a:spLocks noGrp="1"/>
          </p:cNvSpPr>
          <p:nvPr>
            <p:ph type="body" sz="quarter" idx="16"/>
          </p:nvPr>
        </p:nvSpPr>
        <p:spPr>
          <a:xfrm>
            <a:off x="348604" y="2212259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8" name="Текст 11"/>
          <p:cNvSpPr>
            <a:spLocks noGrp="1"/>
          </p:cNvSpPr>
          <p:nvPr>
            <p:ph type="body" sz="quarter" idx="17"/>
          </p:nvPr>
        </p:nvSpPr>
        <p:spPr>
          <a:xfrm>
            <a:off x="360975" y="3452567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29" name="Текст 11"/>
          <p:cNvSpPr>
            <a:spLocks noGrp="1"/>
          </p:cNvSpPr>
          <p:nvPr>
            <p:ph type="body" sz="quarter" idx="18"/>
          </p:nvPr>
        </p:nvSpPr>
        <p:spPr>
          <a:xfrm>
            <a:off x="360975" y="4675326"/>
            <a:ext cx="6686550" cy="968375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30" name="Рисунок 29"/>
          <p:cNvSpPr>
            <a:spLocks noGrp="1"/>
          </p:cNvSpPr>
          <p:nvPr>
            <p:ph type="pic" sz="quarter" idx="19"/>
          </p:nvPr>
        </p:nvSpPr>
        <p:spPr>
          <a:xfrm>
            <a:off x="9258300" y="0"/>
            <a:ext cx="2933700" cy="6858000"/>
          </a:xfrm>
          <a:custGeom>
            <a:avLst/>
            <a:gdLst>
              <a:gd name="connsiteX0" fmla="*/ 1466850 w 2933700"/>
              <a:gd name="connsiteY0" fmla="*/ 0 h 6858000"/>
              <a:gd name="connsiteX1" fmla="*/ 2933700 w 2933700"/>
              <a:gd name="connsiteY1" fmla="*/ 0 h 6858000"/>
              <a:gd name="connsiteX2" fmla="*/ 1466850 w 2933700"/>
              <a:gd name="connsiteY2" fmla="*/ 3429000 h 6858000"/>
              <a:gd name="connsiteX3" fmla="*/ 2933700 w 2933700"/>
              <a:gd name="connsiteY3" fmla="*/ 6858000 h 6858000"/>
              <a:gd name="connsiteX4" fmla="*/ 1466850 w 2933700"/>
              <a:gd name="connsiteY4" fmla="*/ 6858000 h 6858000"/>
              <a:gd name="connsiteX5" fmla="*/ 0 w 2933700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33700" h="6858000">
                <a:moveTo>
                  <a:pt x="1466850" y="0"/>
                </a:moveTo>
                <a:lnTo>
                  <a:pt x="2933700" y="0"/>
                </a:lnTo>
                <a:lnTo>
                  <a:pt x="1466850" y="3429000"/>
                </a:lnTo>
                <a:lnTo>
                  <a:pt x="2933700" y="6858000"/>
                </a:lnTo>
                <a:lnTo>
                  <a:pt x="1466850" y="6858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7123725" y="1058613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 userDrawn="1"/>
        </p:nvSpPr>
        <p:spPr>
          <a:xfrm>
            <a:off x="7142775" y="2322017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7142775" y="3679564"/>
            <a:ext cx="2115525" cy="6257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 userDrawn="1"/>
        </p:nvSpPr>
        <p:spPr>
          <a:xfrm>
            <a:off x="7142775" y="4998803"/>
            <a:ext cx="2115525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024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Рисунок 29"/>
          <p:cNvSpPr>
            <a:spLocks noGrp="1"/>
          </p:cNvSpPr>
          <p:nvPr>
            <p:ph type="pic" sz="quarter" idx="13"/>
          </p:nvPr>
        </p:nvSpPr>
        <p:spPr>
          <a:xfrm>
            <a:off x="0" y="960664"/>
            <a:ext cx="1924050" cy="4667250"/>
          </a:xfrm>
          <a:custGeom>
            <a:avLst/>
            <a:gdLst>
              <a:gd name="connsiteX0" fmla="*/ 0 w 1924050"/>
              <a:gd name="connsiteY0" fmla="*/ 0 h 4667250"/>
              <a:gd name="connsiteX1" fmla="*/ 1924050 w 1924050"/>
              <a:gd name="connsiteY1" fmla="*/ 2333625 h 4667250"/>
              <a:gd name="connsiteX2" fmla="*/ 0 w 1924050"/>
              <a:gd name="connsiteY2" fmla="*/ 4667250 h 466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24050" h="4667250">
                <a:moveTo>
                  <a:pt x="0" y="0"/>
                </a:moveTo>
                <a:cubicBezTo>
                  <a:pt x="1062623" y="0"/>
                  <a:pt x="1924050" y="1044800"/>
                  <a:pt x="1924050" y="2333625"/>
                </a:cubicBezTo>
                <a:cubicBezTo>
                  <a:pt x="1924050" y="3622450"/>
                  <a:pt x="1062623" y="4667250"/>
                  <a:pt x="0" y="466725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Равнобедренный треугольник 30"/>
          <p:cNvSpPr/>
          <p:nvPr userDrawn="1"/>
        </p:nvSpPr>
        <p:spPr>
          <a:xfrm rot="16200000">
            <a:off x="11112000" y="2754289"/>
            <a:ext cx="1080000" cy="10800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4"/>
          </p:nvPr>
        </p:nvSpPr>
        <p:spPr>
          <a:xfrm>
            <a:off x="2478088" y="960438"/>
            <a:ext cx="8374062" cy="4667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1773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0"/>
            <a:ext cx="12192000" cy="26098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3"/>
          </p:nvPr>
        </p:nvSpPr>
        <p:spPr>
          <a:xfrm>
            <a:off x="5196000" y="404925"/>
            <a:ext cx="1800000" cy="1800000"/>
          </a:xfrm>
          <a:custGeom>
            <a:avLst/>
            <a:gdLst>
              <a:gd name="connsiteX0" fmla="*/ 900000 w 1800000"/>
              <a:gd name="connsiteY0" fmla="*/ 0 h 1800000"/>
              <a:gd name="connsiteX1" fmla="*/ 1800000 w 1800000"/>
              <a:gd name="connsiteY1" fmla="*/ 900000 h 1800000"/>
              <a:gd name="connsiteX2" fmla="*/ 900000 w 1800000"/>
              <a:gd name="connsiteY2" fmla="*/ 1800000 h 1800000"/>
              <a:gd name="connsiteX3" fmla="*/ 0 w 1800000"/>
              <a:gd name="connsiteY3" fmla="*/ 900000 h 1800000"/>
              <a:gd name="connsiteX4" fmla="*/ 900000 w 1800000"/>
              <a:gd name="connsiteY4" fmla="*/ 0 h 18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0000" h="1800000">
                <a:moveTo>
                  <a:pt x="900000" y="0"/>
                </a:moveTo>
                <a:cubicBezTo>
                  <a:pt x="1397056" y="0"/>
                  <a:pt x="1800000" y="402944"/>
                  <a:pt x="1800000" y="900000"/>
                </a:cubicBezTo>
                <a:cubicBezTo>
                  <a:pt x="1800000" y="1397056"/>
                  <a:pt x="1397056" y="1800000"/>
                  <a:pt x="900000" y="1800000"/>
                </a:cubicBezTo>
                <a:cubicBezTo>
                  <a:pt x="402944" y="1800000"/>
                  <a:pt x="0" y="1397056"/>
                  <a:pt x="0" y="900000"/>
                </a:cubicBezTo>
                <a:cubicBezTo>
                  <a:pt x="0" y="402944"/>
                  <a:pt x="402944" y="0"/>
                  <a:pt x="90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4"/>
          </p:nvPr>
        </p:nvSpPr>
        <p:spPr>
          <a:xfrm>
            <a:off x="2598738" y="2984500"/>
            <a:ext cx="8755062" cy="81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Текст 18"/>
          <p:cNvSpPr>
            <a:spLocks noGrp="1"/>
          </p:cNvSpPr>
          <p:nvPr>
            <p:ph type="body" sz="quarter" idx="15"/>
          </p:nvPr>
        </p:nvSpPr>
        <p:spPr>
          <a:xfrm>
            <a:off x="2618469" y="4154152"/>
            <a:ext cx="8755062" cy="81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1" name="Текст 18"/>
          <p:cNvSpPr>
            <a:spLocks noGrp="1"/>
          </p:cNvSpPr>
          <p:nvPr>
            <p:ph type="body" sz="quarter" idx="16"/>
          </p:nvPr>
        </p:nvSpPr>
        <p:spPr>
          <a:xfrm>
            <a:off x="2598738" y="5323804"/>
            <a:ext cx="8755062" cy="8175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948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7770845" y="-8230"/>
            <a:ext cx="4422710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7282268" y="485191"/>
            <a:ext cx="4488025" cy="587115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кругленная прямоугольная выноска 7"/>
          <p:cNvSpPr/>
          <p:nvPr userDrawn="1"/>
        </p:nvSpPr>
        <p:spPr>
          <a:xfrm>
            <a:off x="439544" y="1380932"/>
            <a:ext cx="6419462" cy="3340358"/>
          </a:xfrm>
          <a:prstGeom prst="wedgeRoundRectCallout">
            <a:avLst/>
          </a:prstGeom>
          <a:noFill/>
          <a:ln>
            <a:solidFill>
              <a:schemeClr val="accent1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653662" y="2457612"/>
            <a:ext cx="5991225" cy="125095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5725981"/>
            <a:ext cx="7282268" cy="5598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4708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3948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CB60B-C783-45B1-AF13-6ECB04210CD9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B8AAD-6DF7-4806-BE13-922784D40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6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4" r:id="rId5"/>
    <p:sldLayoutId id="2147483662" r:id="rId6"/>
    <p:sldLayoutId id="2147483663" r:id="rId7"/>
    <p:sldLayoutId id="2147483666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0" y="2223084"/>
            <a:ext cx="7334250" cy="2901366"/>
          </a:xfrm>
        </p:spPr>
        <p:txBody>
          <a:bodyPr>
            <a:normAutofit/>
          </a:bodyPr>
          <a:lstStyle/>
          <a:p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Головні складові </a:t>
            </a:r>
            <a:b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опис </a:t>
            </a:r>
            <a:b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бізнес-процесу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1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9578" t="31728" r="30387" b="27501"/>
          <a:stretch/>
        </p:blipFill>
        <p:spPr>
          <a:xfrm>
            <a:off x="772731" y="360608"/>
            <a:ext cx="10380373" cy="594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4303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606" t="29662" r="35352" b="48356"/>
          <a:stretch/>
        </p:blipFill>
        <p:spPr>
          <a:xfrm>
            <a:off x="953036" y="592428"/>
            <a:ext cx="10257307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2404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493" t="20267" r="34507" b="42908"/>
          <a:stretch/>
        </p:blipFill>
        <p:spPr>
          <a:xfrm>
            <a:off x="1738648" y="360608"/>
            <a:ext cx="8680360" cy="59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2547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5387" t="45444" r="35352" b="27312"/>
          <a:stretch/>
        </p:blipFill>
        <p:spPr>
          <a:xfrm>
            <a:off x="1313644" y="850005"/>
            <a:ext cx="9127742" cy="47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6312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4648" t="29849" r="34507" b="36895"/>
          <a:stretch/>
        </p:blipFill>
        <p:spPr>
          <a:xfrm>
            <a:off x="1648496" y="476520"/>
            <a:ext cx="9324304" cy="565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705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534150" y="336575"/>
            <a:ext cx="5105400" cy="1287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Бізнес-процес і його головні складові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516566" y="1408135"/>
            <a:ext cx="5105400" cy="1195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Моделювання бізнес-процесів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6534150" y="2523902"/>
            <a:ext cx="5105400" cy="1180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Методологія опису бізнес-процесів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6534150" y="4673756"/>
            <a:ext cx="5105400" cy="1041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Побудова процесної моделі виробничої системи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971348"/>
            <a:ext cx="2228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+mj-lt"/>
              </a:rPr>
              <a:t>Головні складові і опис бізнес-процесу</a:t>
            </a:r>
            <a:endParaRPr lang="en-US" dirty="0">
              <a:latin typeface="+mj-lt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25" y="696102"/>
            <a:ext cx="720000" cy="72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782" y="1264402"/>
            <a:ext cx="720000" cy="72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14" y="2251348"/>
            <a:ext cx="720000" cy="72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914" y="3617679"/>
            <a:ext cx="720000" cy="72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914" y="4755396"/>
            <a:ext cx="720000" cy="72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25" y="5205290"/>
            <a:ext cx="720000" cy="720000"/>
          </a:xfrm>
          <a:prstGeom prst="rect">
            <a:avLst/>
          </a:prstGeom>
        </p:spPr>
      </p:pic>
      <p:sp>
        <p:nvSpPr>
          <p:cNvPr id="15" name="Текст 4"/>
          <p:cNvSpPr>
            <a:spLocks noGrp="1"/>
          </p:cNvSpPr>
          <p:nvPr>
            <p:ph type="body" sz="quarter" idx="16"/>
          </p:nvPr>
        </p:nvSpPr>
        <p:spPr>
          <a:xfrm>
            <a:off x="6534150" y="3502881"/>
            <a:ext cx="5105400" cy="10418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Нотація </a:t>
            </a:r>
            <a:r>
              <a:rPr lang="en-US" dirty="0" smtClean="0"/>
              <a:t>IDEF</a:t>
            </a:r>
            <a:r>
              <a:rPr lang="en-US" sz="2400" dirty="0" smtClean="0"/>
              <a:t>0 </a:t>
            </a:r>
            <a:r>
              <a:rPr lang="uk-UA" dirty="0" smtClean="0"/>
              <a:t>і рекомендації щодо її застосування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727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1468438" y="518445"/>
            <a:ext cx="2959100" cy="56439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Суттєвість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1468438" y="2185570"/>
            <a:ext cx="2959100" cy="581694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Повний опис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468438" y="3789698"/>
            <a:ext cx="2959100" cy="771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dirty="0" smtClean="0"/>
              <a:t>Нейтральний опис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4" y="350643"/>
            <a:ext cx="900000" cy="9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38" y="2026417"/>
            <a:ext cx="900000" cy="9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94" y="3789698"/>
            <a:ext cx="900000" cy="9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0000" t="46195" r="29648" b="22240"/>
          <a:stretch/>
        </p:blipFill>
        <p:spPr>
          <a:xfrm>
            <a:off x="0" y="288351"/>
            <a:ext cx="12058587" cy="530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696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038276" y="585272"/>
            <a:ext cx="6686550" cy="968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Доречним </a:t>
            </a:r>
            <a:r>
              <a:rPr lang="uk-UA" sz="2400" dirty="0"/>
              <a:t>є наведення інформації про державну </a:t>
            </a:r>
            <a:r>
              <a:rPr lang="uk-UA" sz="2400" dirty="0" smtClean="0"/>
              <a:t>допомогу;</a:t>
            </a:r>
            <a:endParaRPr lang="ru-RU" sz="2400" dirty="0"/>
          </a:p>
          <a:p>
            <a:pPr marL="0" indent="0" algn="just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5038276" y="1706455"/>
            <a:ext cx="6686550" cy="968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Інформація </a:t>
            </a:r>
            <a:r>
              <a:rPr lang="uk-UA" sz="2400" dirty="0"/>
              <a:t>про одержану державну допомогу є суттєвою для </a:t>
            </a:r>
            <a:r>
              <a:rPr lang="uk-UA" sz="2400" dirty="0" smtClean="0"/>
              <a:t>користувача;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>
          <a:xfrm>
            <a:off x="5038276" y="2819991"/>
            <a:ext cx="6686550" cy="9683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400" dirty="0" smtClean="0"/>
              <a:t>Необхідно </a:t>
            </a:r>
            <a:r>
              <a:rPr lang="uk-UA" sz="2400" dirty="0"/>
              <a:t>розкривати: вид та форму державної допомоги, обсяги та мету, прийняту облікову </a:t>
            </a:r>
            <a:r>
              <a:rPr lang="uk-UA" sz="2400" dirty="0" smtClean="0"/>
              <a:t>політику;</a:t>
            </a:r>
            <a:endParaRPr lang="uk-UA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>
          <a:xfrm>
            <a:off x="5038276" y="4078688"/>
            <a:ext cx="6686550" cy="9683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400" dirty="0" smtClean="0"/>
              <a:t>Подання </a:t>
            </a:r>
            <a:r>
              <a:rPr lang="uk-UA" sz="2400" dirty="0"/>
              <a:t>інформації про одержану державну допомогу має бути;</a:t>
            </a: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5038276" y="5047063"/>
            <a:ext cx="6686550" cy="96837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uk-UA" dirty="0" smtClean="0"/>
              <a:t>Розкривати </a:t>
            </a:r>
            <a:r>
              <a:rPr lang="uk-UA" dirty="0"/>
              <a:t>інформацію так, щоб можна було розмежувати надходження у вигляді державної допомоги від інших </a:t>
            </a:r>
            <a:r>
              <a:rPr lang="uk-UA" dirty="0" smtClean="0"/>
              <a:t>ресурсів;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5" r="60139"/>
          <a:stretch/>
        </p:blipFill>
        <p:spPr>
          <a:xfrm>
            <a:off x="0" y="0"/>
            <a:ext cx="1314450" cy="6858000"/>
          </a:xfrm>
        </p:spPr>
      </p:pic>
      <p:sp>
        <p:nvSpPr>
          <p:cNvPr id="9" name="TextBox 8"/>
          <p:cNvSpPr txBox="1"/>
          <p:nvPr/>
        </p:nvSpPr>
        <p:spPr>
          <a:xfrm>
            <a:off x="2686050" y="700128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Доречність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86050" y="1821310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Суттєвість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6050" y="3059668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Повний опис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86050" y="4078688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Нейтральний опис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86050" y="5208084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+mj-lt"/>
              </a:rPr>
              <a:t>Вільний від помилок</a:t>
            </a:r>
            <a:endParaRPr lang="en-US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33169" t="42250" r="28486" b="27125"/>
          <a:stretch/>
        </p:blipFill>
        <p:spPr>
          <a:xfrm>
            <a:off x="0" y="383320"/>
            <a:ext cx="12542688" cy="56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417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108502" y="1107917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+mj-lt"/>
              </a:rPr>
              <a:t>Зрозумілість</a:t>
            </a:r>
            <a:endParaRPr lang="en-US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1850" y="2327114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+mj-lt"/>
              </a:rPr>
              <a:t>Зіставність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81850" y="3613588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+mj-lt"/>
              </a:rPr>
              <a:t>Можливість перевірки</a:t>
            </a:r>
            <a:endParaRPr lang="en-US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81850" y="4974847"/>
            <a:ext cx="2076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latin typeface="+mj-lt"/>
              </a:rPr>
              <a:t>Своєчасність</a:t>
            </a:r>
            <a:endParaRPr lang="en-US" dirty="0"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7570" t="21019" r="27958" b="14349"/>
          <a:stretch/>
        </p:blipFill>
        <p:spPr>
          <a:xfrm>
            <a:off x="1769164" y="101938"/>
            <a:ext cx="7838475" cy="640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959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/>
      </p:pic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Слугують підґрунтям для розкриття інформації про всі об'єкти обліку 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Є базисом для формування професійних суджень бухгалтера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Вказують на сегменти інформації, які важливо наводити у фінансовій звітності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7065"/>
            <a:ext cx="720000" cy="7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0" y="4190434"/>
            <a:ext cx="720000" cy="7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323804"/>
            <a:ext cx="720000" cy="72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24930" t="20831" r="30387" b="36331"/>
          <a:stretch/>
        </p:blipFill>
        <p:spPr>
          <a:xfrm>
            <a:off x="141667" y="158359"/>
            <a:ext cx="11642502" cy="627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339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6726" t="25528" r="30281" b="8900"/>
          <a:stretch/>
        </p:blipFill>
        <p:spPr>
          <a:xfrm>
            <a:off x="0" y="0"/>
            <a:ext cx="7778839" cy="667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216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099" t="29098" r="24261" b="20549"/>
          <a:stretch/>
        </p:blipFill>
        <p:spPr>
          <a:xfrm>
            <a:off x="875764" y="257578"/>
            <a:ext cx="10380372" cy="61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4357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5352" t="32855" r="29331" b="40277"/>
          <a:stretch/>
        </p:blipFill>
        <p:spPr>
          <a:xfrm>
            <a:off x="-3567262" y="413617"/>
            <a:ext cx="16034193" cy="5344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01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Желто_чер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F0F2"/>
      </a:accent1>
      <a:accent2>
        <a:srgbClr val="F2BE22"/>
      </a:accent2>
      <a:accent3>
        <a:srgbClr val="F2AB27"/>
      </a:accent3>
      <a:accent4>
        <a:srgbClr val="D9A76A"/>
      </a:accent4>
      <a:accent5>
        <a:srgbClr val="0D0D0D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6">
      <a:majorFont>
        <a:latin typeface="Lora SemiBold"/>
        <a:ea typeface=""/>
        <a:cs typeface=""/>
      </a:majorFont>
      <a:minorFont>
        <a:latin typeface="Lo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136</Words>
  <Application>Microsoft Office PowerPoint</Application>
  <PresentationFormat>Широкоэкранный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Lora</vt:lpstr>
      <vt:lpstr>Lora SemiBold</vt:lpstr>
      <vt:lpstr>Тема Office</vt:lpstr>
      <vt:lpstr>Головні складові  і опис  бізнес-процесу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Учетная запись Майкрософт</cp:lastModifiedBy>
  <cp:revision>59</cp:revision>
  <dcterms:created xsi:type="dcterms:W3CDTF">2020-12-14T19:19:47Z</dcterms:created>
  <dcterms:modified xsi:type="dcterms:W3CDTF">2023-09-12T08:25:02Z</dcterms:modified>
</cp:coreProperties>
</file>