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sldIdLst>
    <p:sldId id="256" r:id="rId2"/>
    <p:sldId id="257" r:id="rId3"/>
    <p:sldId id="264" r:id="rId4"/>
    <p:sldId id="266" r:id="rId5"/>
    <p:sldId id="258" r:id="rId6"/>
    <p:sldId id="265" r:id="rId7"/>
    <p:sldId id="259" r:id="rId8"/>
    <p:sldId id="260" r:id="rId9"/>
    <p:sldId id="267" r:id="rId10"/>
    <p:sldId id="268" r:id="rId11"/>
    <p:sldId id="261" r:id="rId12"/>
    <p:sldId id="262" r:id="rId13"/>
    <p:sldId id="263" r:id="rId14"/>
    <p:sldId id="272" r:id="rId15"/>
    <p:sldId id="270" r:id="rId16"/>
    <p:sldId id="271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86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25697059-AFA1-4723-B368-E77EA3DFF87F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9717672-D05C-4C67-8D18-881243E5F87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71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059-AFA1-4723-B368-E77EA3DFF87F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7672-D05C-4C67-8D18-881243E5F87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3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5697059-AFA1-4723-B368-E77EA3DFF87F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9717672-D05C-4C67-8D18-881243E5F87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5697059-AFA1-4723-B368-E77EA3DFF87F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9717672-D05C-4C67-8D18-881243E5F87F}" type="slidenum">
              <a:rPr lang="en-US" smtClean="0"/>
              <a:t>‹№›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3452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5697059-AFA1-4723-B368-E77EA3DFF87F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9717672-D05C-4C67-8D18-881243E5F87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89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059-AFA1-4723-B368-E77EA3DFF87F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7672-D05C-4C67-8D18-881243E5F87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76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059-AFA1-4723-B368-E77EA3DFF87F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7672-D05C-4C67-8D18-881243E5F87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9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059-AFA1-4723-B368-E77EA3DFF87F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7672-D05C-4C67-8D18-881243E5F87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1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5697059-AFA1-4723-B368-E77EA3DFF87F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9717672-D05C-4C67-8D18-881243E5F87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87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059-AFA1-4723-B368-E77EA3DFF87F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7672-D05C-4C67-8D18-881243E5F87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93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5697059-AFA1-4723-B368-E77EA3DFF87F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9717672-D05C-4C67-8D18-881243E5F87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4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059-AFA1-4723-B368-E77EA3DFF87F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7672-D05C-4C67-8D18-881243E5F87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2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059-AFA1-4723-B368-E77EA3DFF87F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7672-D05C-4C67-8D18-881243E5F87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06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059-AFA1-4723-B368-E77EA3DFF87F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7672-D05C-4C67-8D18-881243E5F87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92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059-AFA1-4723-B368-E77EA3DFF87F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7672-D05C-4C67-8D18-881243E5F87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91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059-AFA1-4723-B368-E77EA3DFF87F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7672-D05C-4C67-8D18-881243E5F87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8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059-AFA1-4723-B368-E77EA3DFF87F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7672-D05C-4C67-8D18-881243E5F87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39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97059-AFA1-4723-B368-E77EA3DFF87F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17672-D05C-4C67-8D18-881243E5F87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516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7575" y="428346"/>
            <a:ext cx="10806544" cy="622521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6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67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67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6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6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6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КОНЦЕПЦІЇ І ПРАКТИКИ ПСИХОЛОГІЧНОГО ВПЛИВУ</a:t>
            </a:r>
            <a:br>
              <a:rPr lang="uk-UA" sz="6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6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br>
              <a:rPr lang="uk-UA" sz="6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67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6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uk-UA" sz="53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СУГЕСТІЯ</a:t>
            </a:r>
            <a:br>
              <a:rPr lang="uk-UA" sz="53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5300" b="1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53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ЗАРАЖЕННЯ</a:t>
            </a:r>
            <a:br>
              <a:rPr lang="uk-UA" sz="53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5300" b="1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53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НАСЛІДУВАННЯ</a:t>
            </a:r>
            <a:br>
              <a:rPr lang="uk-UA" sz="53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5300" b="1" i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2" descr="Навіювання думок і емоцій на відстані: пояснюємо у всіх подробиця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Навіювання думок і емоцій на відстані: пояснюємо у всіх подробицях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8" name="Picture 12" descr="Психологічні способи впливу в процесі спілкування: розглядаємо всі нюанс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892136"/>
            <a:ext cx="466725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de10aefb8e5bae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7975" y="1603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2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9000">
        <p:split orient="vert"/>
      </p:transition>
    </mc:Choice>
    <mc:Fallback xmlns="">
      <p:transition spd="slow" advClick="0" advTm="9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roduct Placement – 16 примеров скрытой рекламы в фильма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672" y="1263929"/>
            <a:ext cx="2985026" cy="161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96000" y="377776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ГРУПОВА сугестія в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інформаційно-комунікативному 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суспільстві: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345" y="2000884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Реклама</a:t>
            </a:r>
            <a:r>
              <a:rPr lang="uk-UA" sz="2000" dirty="0"/>
              <a:t> – будь-яка платна форма неособистісного уявлення, просування ідей, товарів або послуг від імені відомого спонсора. </a:t>
            </a:r>
            <a:endParaRPr lang="en-US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7819" y="3623992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Сейлз </a:t>
            </a:r>
            <a:r>
              <a:rPr lang="uk-UA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промоушн </a:t>
            </a:r>
            <a:r>
              <a:rPr lang="uk-UA" sz="2000" dirty="0"/>
              <a:t>– діяльність із реалізації комерційних і творчих ідей, що стимулюють продаж виробів або послуг рекламодавця, нерідко в короткий термін</a:t>
            </a:r>
            <a:r>
              <a:rPr lang="uk-UA" dirty="0"/>
              <a:t>. 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35436" y="2878875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Продакт </a:t>
            </a:r>
            <a:r>
              <a:rPr lang="uk-UA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плейсмент </a:t>
            </a:r>
            <a:r>
              <a:rPr lang="uk-UA" sz="2000" dirty="0"/>
              <a:t>– технологія прихованої реклами, вставка брендів у кінофільми, телесеріали, художню літературу (в основному детективного жанру</a:t>
            </a:r>
            <a:r>
              <a:rPr lang="uk-UA" sz="2000" dirty="0" smtClean="0"/>
              <a:t>)..</a:t>
            </a:r>
            <a:endParaRPr lang="en-US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927272" y="4790114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Піар </a:t>
            </a:r>
            <a:r>
              <a:rPr lang="uk-UA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(зв’язки з громадськістю) </a:t>
            </a:r>
            <a:r>
              <a:rPr lang="uk-UA" sz="2000" dirty="0"/>
              <a:t>– свідома організація комунікації, мета якої – досягнення взаєморозуміння й установлення плідних відносин між організацією та її аудиторіями шляхом двосторонньої комунікації.</a:t>
            </a:r>
            <a:endParaRPr lang="en-US" sz="2000" dirty="0"/>
          </a:p>
        </p:txBody>
      </p:sp>
      <p:pic>
        <p:nvPicPr>
          <p:cNvPr id="8196" name="Picture 4" descr="Кто такой PR-менеджер: обязанности, требования, навыки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738" y="4627958"/>
            <a:ext cx="2945534" cy="210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02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5000">
        <p14:shred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75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25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В Барселоне 5 тысяч человек приглашают на концерт для Covid-эксперимента |  Украинская прав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763" y="1809655"/>
            <a:ext cx="5239617" cy="293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9894" y="1399978"/>
            <a:ext cx="10822034" cy="819355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Зміст, УМОВИ </a:t>
            </a:r>
            <a:r>
              <a:rPr lang="uk-UA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ЗАРАЖЕННЯ</a:t>
            </a:r>
            <a:r>
              <a:rPr lang="uk-UA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РІЗНОВИДУ ПСИХОЛОГІЧНОГО ВПЛИВУ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5746" y="2219333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ЗАРАЖЕННЯ</a:t>
            </a:r>
            <a:r>
              <a:rPr lang="uk-UA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/>
              </a:rPr>
              <a:t> - один </a:t>
            </a:r>
            <a:r>
              <a:rPr lang="uk-UA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/>
              </a:rPr>
              <a:t>з найдавніших способів інтеграції групової діяльності й характеризується стихійністю, оскільки виникає передусім у ситуаціях значного скупчення людей — на стадіонах, у концертних залах, на карнавалах, мітингах тощо</a:t>
            </a:r>
            <a:endParaRPr lang="en-US" sz="2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94763" y="4789267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зараження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Helvetica Neue"/>
              </a:rPr>
              <a:t> — це процес передавання емоційного стану від одного індивіда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Helvetica Neue"/>
              </a:rPr>
              <a:t>до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Helvetica Neue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Helvetica Neue"/>
              </a:rPr>
              <a:t>іншого на рівні психічного контакту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Helvetica Neue"/>
              </a:rPr>
              <a:t>.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Helvetica Neue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Helvetica Neue"/>
              </a:rPr>
              <a:t>Зараження здійснюється через передавання психічного настрою, наділеного великим емоційним зарядом.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259147"/>
      </p:ext>
    </p:extLst>
  </p:cSld>
  <p:clrMapOvr>
    <a:masterClrMapping/>
  </p:clrMapOvr>
  <p:transition spd="slow" advClick="0" advTm="1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625828"/>
            <a:ext cx="8610600" cy="1293028"/>
          </a:xfrm>
        </p:spPr>
        <p:txBody>
          <a:bodyPr/>
          <a:lstStyle/>
          <a:p>
            <a:r>
              <a:rPr lang="uk-UA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НАСЛІДУВАННЯ ЯК РІЗНОВИД ПСИХОЛОГІЧНОГО ВПЛИВУ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0328" y="1789745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b="1" u="sng" dirty="0">
                <a:solidFill>
                  <a:srgbClr val="FFFF00"/>
                </a:solidFill>
                <a:latin typeface="Georgia" panose="02040502050405020303" pitchFamily="18" charset="0"/>
              </a:rPr>
              <a:t>Наслідування</a:t>
            </a:r>
            <a:r>
              <a:rPr lang="uk-UA" sz="2400" dirty="0">
                <a:solidFill>
                  <a:srgbClr val="FFFF00"/>
                </a:solidFill>
                <a:latin typeface="Georgia" panose="02040502050405020303" pitchFamily="18" charset="0"/>
              </a:rPr>
              <a:t> — процес орієнтації на певний приклад, взірець, повторення і відтворення однією людиною дій, вчинків, жестів, манер, інтонацій іншої людини, копіювання рис її характеру та стилю життя.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44836" y="480032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dirty="0">
                <a:solidFill>
                  <a:srgbClr val="FFFF00"/>
                </a:solidFill>
                <a:latin typeface="Georgia" panose="02040502050405020303" pitchFamily="18" charset="0"/>
              </a:rPr>
              <a:t>Наслідування — один із важливих механізмів соціалізації особистості, способів її навчання і виховання. 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10242" name="Picture 2" descr="Дети начинают копировать взрослых почти сразу после рождения. Психологи  объяснили, почему дети подражают взрослы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1827001"/>
            <a:ext cx="4464339" cy="297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Бережіть своїх матерів, бо вони – найголовніші люди у вашому житт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23" y="4069871"/>
            <a:ext cx="3991841" cy="266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79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5000">
        <p14:gallery dir="l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ШЛЯХИ ЗДІЙСНЕННЯ ТА ВІКОВІ ОСОБЛИВОСТІ НАСЛІДУВАННЯ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008910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uk-UA" sz="2000" b="1" dirty="0">
                <a:solidFill>
                  <a:srgbClr val="00B0F0"/>
                </a:solidFill>
                <a:latin typeface="Roboto"/>
              </a:rPr>
              <a:t>Наслідування розуміється, як один з шаблонів «закону повторення», що відбувається в природі. </a:t>
            </a:r>
            <a:endParaRPr lang="uk-UA" sz="2000" b="1" dirty="0" smtClean="0">
              <a:solidFill>
                <a:srgbClr val="00B0F0"/>
              </a:solidFill>
              <a:latin typeface="Roboto"/>
            </a:endParaRPr>
          </a:p>
          <a:p>
            <a:pPr algn="ctr" fontAlgn="base"/>
            <a:r>
              <a:rPr lang="uk-UA" sz="2000" b="1" dirty="0" smtClean="0">
                <a:solidFill>
                  <a:srgbClr val="00B0F0"/>
                </a:solidFill>
                <a:latin typeface="Roboto"/>
              </a:rPr>
              <a:t>Тварини </a:t>
            </a:r>
            <a:r>
              <a:rPr lang="uk-UA" sz="2000" b="1" dirty="0">
                <a:solidFill>
                  <a:srgbClr val="00B0F0"/>
                </a:solidFill>
                <a:latin typeface="Roboto"/>
              </a:rPr>
              <a:t>в своєму світі здійснюють це через спадковість, люди, в людському - через копіювання</a:t>
            </a:r>
            <a:r>
              <a:rPr lang="uk-UA" sz="2000" b="1" dirty="0" smtClean="0">
                <a:solidFill>
                  <a:srgbClr val="00B0F0"/>
                </a:solidFill>
                <a:latin typeface="Roboto"/>
              </a:rPr>
              <a:t>.</a:t>
            </a:r>
          </a:p>
          <a:p>
            <a:pPr algn="ctr" fontAlgn="base"/>
            <a:r>
              <a:rPr lang="uk-UA" sz="2000" b="1" dirty="0" smtClean="0">
                <a:solidFill>
                  <a:srgbClr val="00B0F0"/>
                </a:solidFill>
                <a:latin typeface="Roboto"/>
              </a:rPr>
              <a:t> </a:t>
            </a:r>
            <a:r>
              <a:rPr lang="uk-UA" sz="2000" b="1" dirty="0">
                <a:solidFill>
                  <a:srgbClr val="00B0F0"/>
                </a:solidFill>
                <a:latin typeface="Roboto"/>
              </a:rPr>
              <a:t>Наслідування є кроком до прогресу. У суспільстві періодично виникають винаходи, яким починають наслідувати маси. Такі відкриття в наслідок укладаються в структуру соціуму і освоюються шляхом процесу копіювання </a:t>
            </a:r>
            <a:r>
              <a:rPr lang="uk-UA" sz="2000" b="1" dirty="0" smtClean="0">
                <a:solidFill>
                  <a:srgbClr val="00B0F0"/>
                </a:solidFill>
                <a:latin typeface="Roboto"/>
              </a:rPr>
              <a:t>знову.</a:t>
            </a:r>
            <a:endParaRPr lang="en-US" sz="2000" b="1" i="0" dirty="0">
              <a:solidFill>
                <a:srgbClr val="00B0F0"/>
              </a:solidFill>
              <a:effectLst/>
              <a:latin typeface="Roboto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39891" y="2445328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uk-UA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Наслідування</a:t>
            </a:r>
            <a:r>
              <a:rPr lang="uk-UA" dirty="0" smtClean="0">
                <a:solidFill>
                  <a:srgbClr val="707070"/>
                </a:solidFill>
                <a:latin typeface="Roboto"/>
              </a:rPr>
              <a:t> </a:t>
            </a:r>
            <a:r>
              <a:rPr lang="uk-UA" sz="2000" dirty="0">
                <a:latin typeface="Roboto"/>
              </a:rPr>
              <a:t>- деякого </a:t>
            </a:r>
            <a:endParaRPr lang="uk-UA" sz="2000" dirty="0" smtClean="0">
              <a:latin typeface="Roboto"/>
            </a:endParaRPr>
          </a:p>
          <a:p>
            <a:pPr algn="ctr" fontAlgn="base"/>
            <a:r>
              <a:rPr lang="uk-UA" sz="2000" dirty="0" smtClean="0">
                <a:latin typeface="Roboto"/>
              </a:rPr>
              <a:t>роду</a:t>
            </a:r>
          </a:p>
          <a:p>
            <a:pPr algn="ctr" fontAlgn="base"/>
            <a:r>
              <a:rPr lang="uk-UA" sz="2000" dirty="0" smtClean="0">
                <a:latin typeface="Roboto"/>
              </a:rPr>
              <a:t> </a:t>
            </a:r>
            <a:r>
              <a:rPr lang="uk-UA" sz="2000" dirty="0">
                <a:latin typeface="Roboto"/>
              </a:rPr>
              <a:t>гіпнотичний феномен. </a:t>
            </a:r>
            <a:endParaRPr lang="uk-UA" sz="2000" dirty="0" smtClean="0">
              <a:latin typeface="Roboto"/>
            </a:endParaRPr>
          </a:p>
          <a:p>
            <a:pPr algn="ctr" fontAlgn="base"/>
            <a:r>
              <a:rPr lang="uk-UA" sz="2000" dirty="0" smtClean="0">
                <a:latin typeface="Roboto"/>
              </a:rPr>
              <a:t>Його </a:t>
            </a:r>
            <a:r>
              <a:rPr lang="uk-UA" sz="2000" dirty="0">
                <a:latin typeface="Roboto"/>
              </a:rPr>
              <a:t>теорія поширена </a:t>
            </a:r>
            <a:endParaRPr lang="uk-UA" sz="2000" dirty="0" smtClean="0">
              <a:latin typeface="Roboto"/>
            </a:endParaRPr>
          </a:p>
          <a:p>
            <a:pPr algn="ctr" fontAlgn="base"/>
            <a:r>
              <a:rPr lang="uk-UA" sz="2000" dirty="0" smtClean="0">
                <a:latin typeface="Roboto"/>
              </a:rPr>
              <a:t>на </a:t>
            </a:r>
            <a:r>
              <a:rPr lang="uk-UA" sz="2000" dirty="0">
                <a:latin typeface="Roboto"/>
              </a:rPr>
              <a:t>область групових і </a:t>
            </a:r>
            <a:endParaRPr lang="uk-UA" sz="2000" dirty="0" smtClean="0">
              <a:latin typeface="Roboto"/>
            </a:endParaRPr>
          </a:p>
          <a:p>
            <a:pPr algn="ctr" fontAlgn="base"/>
            <a:r>
              <a:rPr lang="uk-UA" sz="2000" dirty="0" smtClean="0">
                <a:latin typeface="Roboto"/>
              </a:rPr>
              <a:t>міжособистісних </a:t>
            </a:r>
            <a:r>
              <a:rPr lang="uk-UA" sz="2000" dirty="0">
                <a:latin typeface="Roboto"/>
              </a:rPr>
              <a:t>взаємодій. </a:t>
            </a:r>
            <a:endParaRPr lang="uk-UA" sz="2000" dirty="0" smtClean="0">
              <a:latin typeface="Roboto"/>
            </a:endParaRPr>
          </a:p>
          <a:p>
            <a:pPr algn="ctr" fontAlgn="base"/>
            <a:r>
              <a:rPr lang="uk-UA" sz="2000" dirty="0" smtClean="0">
                <a:latin typeface="Roboto"/>
              </a:rPr>
              <a:t>Характерним </a:t>
            </a:r>
            <a:r>
              <a:rPr lang="uk-UA" sz="2000" dirty="0">
                <a:latin typeface="Roboto"/>
              </a:rPr>
              <a:t>типом </a:t>
            </a:r>
            <a:endParaRPr lang="uk-UA" sz="2000" dirty="0" smtClean="0">
              <a:latin typeface="Roboto"/>
            </a:endParaRPr>
          </a:p>
          <a:p>
            <a:pPr algn="ctr" fontAlgn="base"/>
            <a:r>
              <a:rPr lang="uk-UA" sz="2000" dirty="0" smtClean="0">
                <a:latin typeface="Roboto"/>
              </a:rPr>
              <a:t>в </a:t>
            </a:r>
            <a:r>
              <a:rPr lang="uk-UA" sz="2000" dirty="0">
                <a:latin typeface="Roboto"/>
              </a:rPr>
              <a:t>соціальному плані </a:t>
            </a:r>
            <a:endParaRPr lang="uk-UA" sz="2000" dirty="0" smtClean="0">
              <a:latin typeface="Roboto"/>
            </a:endParaRPr>
          </a:p>
          <a:p>
            <a:pPr algn="ctr" fontAlgn="base"/>
            <a:r>
              <a:rPr lang="uk-UA" sz="2000" dirty="0" smtClean="0">
                <a:latin typeface="Roboto"/>
              </a:rPr>
              <a:t>вважається </a:t>
            </a:r>
            <a:r>
              <a:rPr lang="uk-UA" sz="2000" dirty="0">
                <a:latin typeface="Roboto"/>
              </a:rPr>
              <a:t>наслідування, </a:t>
            </a:r>
            <a:endParaRPr lang="uk-UA" sz="2000" dirty="0" smtClean="0">
              <a:latin typeface="Roboto"/>
            </a:endParaRPr>
          </a:p>
          <a:p>
            <a:pPr algn="ctr" fontAlgn="base"/>
            <a:r>
              <a:rPr lang="uk-UA" sz="2000" dirty="0" smtClean="0">
                <a:latin typeface="Roboto"/>
              </a:rPr>
              <a:t>де </a:t>
            </a:r>
            <a:r>
              <a:rPr lang="uk-UA" sz="2000" dirty="0">
                <a:latin typeface="Roboto"/>
              </a:rPr>
              <a:t>нижчі </a:t>
            </a:r>
            <a:r>
              <a:rPr lang="uk-UA" sz="2000" dirty="0" smtClean="0">
                <a:latin typeface="Roboto"/>
              </a:rPr>
              <a:t>верстви</a:t>
            </a:r>
          </a:p>
          <a:p>
            <a:pPr algn="ctr" fontAlgn="base"/>
            <a:r>
              <a:rPr lang="uk-UA" sz="2000" dirty="0" smtClean="0">
                <a:latin typeface="Roboto"/>
              </a:rPr>
              <a:t> </a:t>
            </a:r>
            <a:r>
              <a:rPr lang="uk-UA" sz="2000" dirty="0">
                <a:latin typeface="Roboto"/>
              </a:rPr>
              <a:t>наслідують </a:t>
            </a:r>
            <a:r>
              <a:rPr lang="uk-UA" sz="2000" dirty="0" smtClean="0">
                <a:latin typeface="Roboto"/>
              </a:rPr>
              <a:t>вищим</a:t>
            </a:r>
            <a:endParaRPr lang="en-US" sz="2000" b="0" i="0" dirty="0">
              <a:effectLst/>
              <a:latin typeface="Roboto"/>
            </a:endParaRPr>
          </a:p>
        </p:txBody>
      </p:sp>
      <p:pic>
        <p:nvPicPr>
          <p:cNvPr id="16388" name="Picture 4" descr="Gold Apple Iphone 13, Iphone 13 Mini, Iphone 13 Pro, Iphone 13 Pro Max,  Full Kit, Super Bold at best price in Chenn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26327"/>
            <a:ext cx="2841933" cy="281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142622"/>
      </p:ext>
    </p:extLst>
  </p:cSld>
  <p:clrMapOvr>
    <a:masterClrMapping/>
  </p:clrMapOvr>
  <p:transition spd="slow" advClick="0" advTm="1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75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06291" y="182571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Мода - форма наслідування</a:t>
            </a:r>
            <a:endParaRPr lang="ru-RU" sz="4000" b="1" i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0945" y="1506010"/>
            <a:ext cx="6096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B0F0"/>
                </a:solidFill>
                <a:latin typeface="Roboto"/>
              </a:rPr>
              <a:t>престижність нового </a:t>
            </a:r>
            <a:r>
              <a:rPr lang="ru-RU" sz="2000" b="1" dirty="0" smtClean="0">
                <a:solidFill>
                  <a:srgbClr val="00B0F0"/>
                </a:solidFill>
                <a:latin typeface="Roboto"/>
              </a:rPr>
              <a:t>віяння </a:t>
            </a:r>
            <a:r>
              <a:rPr lang="ru-RU" dirty="0" smtClean="0">
                <a:latin typeface="Roboto"/>
              </a:rPr>
              <a:t>(</a:t>
            </a:r>
            <a:r>
              <a:rPr lang="uk-UA" dirty="0" smtClean="0">
                <a:latin typeface="Roboto"/>
              </a:rPr>
              <a:t>якщо </a:t>
            </a:r>
            <a:r>
              <a:rPr lang="uk-UA" dirty="0">
                <a:latin typeface="Roboto"/>
              </a:rPr>
              <a:t>еліта одягає певні речі і хоч якими б оригінальними не були, хтось із підлеглих може також дозволити собі це </a:t>
            </a:r>
            <a:r>
              <a:rPr lang="uk-UA" dirty="0" smtClean="0">
                <a:latin typeface="Roboto"/>
              </a:rPr>
              <a:t>надіти)</a:t>
            </a:r>
            <a:endParaRPr lang="ru-RU" b="0" i="0" dirty="0">
              <a:effectLst/>
              <a:latin typeface="Roboto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65964" y="4651599"/>
            <a:ext cx="6096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base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B0F0"/>
                </a:solidFill>
              </a:rPr>
              <a:t>утилітарність </a:t>
            </a:r>
            <a:r>
              <a:rPr lang="ru-RU" sz="2000" b="1" dirty="0">
                <a:solidFill>
                  <a:srgbClr val="00B0F0"/>
                </a:solidFill>
              </a:rPr>
              <a:t>того, що є об`єктом наслідування, що є об`єктом масової </a:t>
            </a:r>
            <a:r>
              <a:rPr lang="ru-RU" sz="2000" b="1" dirty="0" smtClean="0">
                <a:solidFill>
                  <a:srgbClr val="00B0F0"/>
                </a:solidFill>
              </a:rPr>
              <a:t>моди </a:t>
            </a:r>
            <a:r>
              <a:rPr lang="ru-RU" dirty="0" smtClean="0"/>
              <a:t>(</a:t>
            </a:r>
            <a:r>
              <a:rPr lang="ru-RU" dirty="0" smtClean="0">
                <a:latin typeface="Roboto"/>
              </a:rPr>
              <a:t>речі можуть бути не престижними, але практичними і зручними, що дозволяє їм </a:t>
            </a:r>
            <a:r>
              <a:rPr lang="ru-RU" dirty="0">
                <a:latin typeface="Roboto"/>
              </a:rPr>
              <a:t>придбати світову популярність. Наприклад, </a:t>
            </a:r>
            <a:r>
              <a:rPr lang="ru-RU" dirty="0" smtClean="0">
                <a:latin typeface="Roboto"/>
              </a:rPr>
              <a:t>джинси</a:t>
            </a:r>
            <a:r>
              <a:rPr lang="ru-RU" dirty="0">
                <a:latin typeface="Roboto"/>
              </a:rPr>
              <a:t>)</a:t>
            </a:r>
            <a:endParaRPr lang="ru-RU" dirty="0"/>
          </a:p>
          <a:p>
            <a:pPr fontAlgn="base"/>
            <a:endParaRPr lang="ru-RU" b="0" i="0" dirty="0">
              <a:solidFill>
                <a:srgbClr val="707070"/>
              </a:solidFill>
              <a:effectLst/>
              <a:latin typeface="Roboto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63091" y="2706338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B0F0"/>
                </a:solidFill>
                <a:latin typeface="Roboto"/>
              </a:rPr>
              <a:t>р</a:t>
            </a:r>
            <a:r>
              <a:rPr lang="ru-RU" sz="2000" b="1" dirty="0" smtClean="0">
                <a:solidFill>
                  <a:srgbClr val="00B0F0"/>
                </a:solidFill>
                <a:latin typeface="Roboto"/>
              </a:rPr>
              <a:t>еклама</a:t>
            </a:r>
            <a:r>
              <a:rPr lang="ru-RU" dirty="0" smtClean="0">
                <a:solidFill>
                  <a:srgbClr val="707070"/>
                </a:solidFill>
                <a:latin typeface="Roboto"/>
              </a:rPr>
              <a:t> </a:t>
            </a:r>
            <a:r>
              <a:rPr lang="ru-RU" dirty="0" smtClean="0">
                <a:latin typeface="Roboto"/>
              </a:rPr>
              <a:t>(компанії </a:t>
            </a:r>
            <a:r>
              <a:rPr lang="ru-RU" dirty="0">
                <a:latin typeface="Roboto"/>
              </a:rPr>
              <a:t>використовують цілеспрямовані дії, які сприяють масовому зараженню і </a:t>
            </a:r>
            <a:r>
              <a:rPr lang="ru-RU" dirty="0" smtClean="0">
                <a:latin typeface="Roboto"/>
              </a:rPr>
              <a:t>наслідування).</a:t>
            </a:r>
            <a:endParaRPr lang="ru-RU" b="0" i="0" dirty="0">
              <a:effectLst/>
              <a:latin typeface="Roboto"/>
            </a:endParaRPr>
          </a:p>
        </p:txBody>
      </p:sp>
      <p:pic>
        <p:nvPicPr>
          <p:cNvPr id="15362" name="Picture 2" descr="Тренды и тенденции: что это, откуда они берутся и как их предугадать (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5" y="3805897"/>
            <a:ext cx="3429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Музыка и видео из рекламы Diesel Jogg + Jeans The New Hybrid Denim (2015)  (США) Daniel Avery - Drone Log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470" y="1715184"/>
            <a:ext cx="3636530" cy="257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41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7000">
        <p:checker/>
      </p:transition>
    </mc:Choice>
    <mc:Fallback xmlns="">
      <p:transition spd="slow" advClick="0" advTm="17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14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64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14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Гарна мама - правильний приклад для наслідуванн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633" y="183744"/>
            <a:ext cx="2734984" cy="171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Онлайн-друзі наслідують поганий приклад одне одного | Збру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633" y="4781631"/>
            <a:ext cx="2768492" cy="207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60473" y="3056679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Молодість </a:t>
            </a:r>
            <a:r>
              <a:rPr lang="ru-RU" sz="2400" b="1" dirty="0">
                <a:solidFill>
                  <a:srgbClr val="FF0000"/>
                </a:solidFill>
              </a:rPr>
              <a:t>(від </a:t>
            </a:r>
            <a:r>
              <a:rPr lang="ru-RU" sz="2400" b="1" dirty="0" smtClean="0">
                <a:solidFill>
                  <a:srgbClr val="FF0000"/>
                </a:solidFill>
              </a:rPr>
              <a:t>10 </a:t>
            </a:r>
            <a:r>
              <a:rPr lang="ru-RU" sz="2400" b="1" dirty="0">
                <a:solidFill>
                  <a:srgbClr val="FF0000"/>
                </a:solidFill>
              </a:rPr>
              <a:t>до 18 років</a:t>
            </a:r>
            <a:r>
              <a:rPr lang="ru-RU" sz="2400" b="1" dirty="0" smtClean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uk-UA" dirty="0" smtClean="0">
                <a:solidFill>
                  <a:srgbClr val="92D050"/>
                </a:solidFill>
                <a:latin typeface="Montserrat"/>
              </a:rPr>
              <a:t>Найнебезпечніший </a:t>
            </a:r>
            <a:r>
              <a:rPr lang="uk-UA" dirty="0">
                <a:solidFill>
                  <a:srgbClr val="92D050"/>
                </a:solidFill>
                <a:latin typeface="Montserrat"/>
              </a:rPr>
              <a:t>і напружений період. Тепер кожен індивід може свідомо без чиєїсь допомоги вирішити, до якої групи людей слід приєднатися для подальшого перебування і яку форму поведінки вибрати.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59773"/>
            <a:ext cx="6096000" cy="35702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  <a:latin typeface="Roboto"/>
              </a:rPr>
              <a:t>Дитинство</a:t>
            </a:r>
          </a:p>
          <a:p>
            <a:pPr algn="ctr"/>
            <a:r>
              <a:rPr lang="uk-UA" dirty="0" smtClean="0">
                <a:solidFill>
                  <a:srgbClr val="00B0F0"/>
                </a:solidFill>
                <a:latin typeface="Roboto"/>
              </a:rPr>
              <a:t>Зміст </a:t>
            </a:r>
            <a:r>
              <a:rPr lang="uk-UA" dirty="0">
                <a:solidFill>
                  <a:srgbClr val="00B0F0"/>
                </a:solidFill>
                <a:latin typeface="Roboto"/>
              </a:rPr>
              <a:t>наслідування дитини віком 2-6 місяців становлять мімічні та пантомімічні руху, серед яких випинання мови, відкривання-закривання рота, хитання головою, деякі рухи рук типу махання, стукання, </a:t>
            </a:r>
            <a:r>
              <a:rPr lang="uk-UA" dirty="0" smtClean="0">
                <a:solidFill>
                  <a:srgbClr val="00B0F0"/>
                </a:solidFill>
                <a:latin typeface="Roboto"/>
              </a:rPr>
              <a:t>стискання-</a:t>
            </a:r>
            <a:r>
              <a:rPr lang="uk-UA" dirty="0" err="1" smtClean="0">
                <a:solidFill>
                  <a:srgbClr val="00B0F0"/>
                </a:solidFill>
                <a:latin typeface="Roboto"/>
              </a:rPr>
              <a:t>разстискання</a:t>
            </a:r>
            <a:r>
              <a:rPr lang="uk-UA" dirty="0" smtClean="0">
                <a:solidFill>
                  <a:srgbClr val="00B0F0"/>
                </a:solidFill>
                <a:latin typeface="Roboto"/>
              </a:rPr>
              <a:t> </a:t>
            </a:r>
            <a:r>
              <a:rPr lang="uk-UA" dirty="0">
                <a:solidFill>
                  <a:srgbClr val="00B0F0"/>
                </a:solidFill>
                <a:latin typeface="Roboto"/>
              </a:rPr>
              <a:t>кулака, ударів в долоні</a:t>
            </a:r>
            <a:r>
              <a:rPr lang="uk-UA" dirty="0" smtClean="0">
                <a:solidFill>
                  <a:srgbClr val="00B0F0"/>
                </a:solidFill>
                <a:latin typeface="Roboto"/>
              </a:rPr>
              <a:t>.</a:t>
            </a:r>
            <a:r>
              <a:rPr lang="uk-UA" dirty="0">
                <a:solidFill>
                  <a:schemeClr val="accent1">
                    <a:lumMod val="60000"/>
                    <a:lumOff val="40000"/>
                  </a:schemeClr>
                </a:solidFill>
                <a:latin typeface="Roboto"/>
              </a:rPr>
              <a:t> </a:t>
            </a:r>
            <a:r>
              <a:rPr lang="uk-UA" dirty="0">
                <a:solidFill>
                  <a:srgbClr val="00B0F0"/>
                </a:solidFill>
                <a:latin typeface="Roboto"/>
              </a:rPr>
              <a:t>У </a:t>
            </a:r>
            <a:r>
              <a:rPr lang="uk-UA" dirty="0" smtClean="0">
                <a:solidFill>
                  <a:srgbClr val="00B0F0"/>
                </a:solidFill>
                <a:latin typeface="Roboto"/>
              </a:rPr>
              <a:t>ідентифікації </a:t>
            </a:r>
            <a:r>
              <a:rPr lang="uk-UA" dirty="0">
                <a:solidFill>
                  <a:srgbClr val="00B0F0"/>
                </a:solidFill>
                <a:latin typeface="Roboto"/>
              </a:rPr>
              <a:t>дитини з батьками, що виявляється в наслідуванні їм, виступає як спосіб виникнення нових структур в особистості дитини.</a:t>
            </a:r>
            <a:r>
              <a:rPr lang="ru-RU" dirty="0">
                <a:solidFill>
                  <a:srgbClr val="00B0F0"/>
                </a:solidFill>
                <a:latin typeface="Roboto"/>
              </a:rPr>
              <a:t>  Зміст та об'єкти наслідування зазнають зміни по мірі виникнення перед дитиною нових завдань.</a:t>
            </a:r>
            <a:endParaRPr lang="en-US" dirty="0">
              <a:solidFill>
                <a:srgbClr val="00B0F0"/>
              </a:solidFill>
              <a:latin typeface="Roboto"/>
            </a:endParaRPr>
          </a:p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9" name="Picture 4" descr="Тато – приклад для наслідуванн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633" y="4885378"/>
            <a:ext cx="3361170" cy="197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340562" y="7210"/>
            <a:ext cx="2549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Підлітковий вік </a:t>
            </a:r>
            <a:endParaRPr lang="en-US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860473" y="717742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FFC000"/>
                </a:solidFill>
                <a:latin typeface="Roboto"/>
              </a:rPr>
              <a:t>У шкільному віці </a:t>
            </a:r>
            <a:r>
              <a:rPr lang="ru-RU" dirty="0" smtClean="0">
                <a:solidFill>
                  <a:srgbClr val="FFC000"/>
                </a:solidFill>
                <a:latin typeface="Roboto"/>
              </a:rPr>
              <a:t>прикладом для наслідування </a:t>
            </a:r>
            <a:r>
              <a:rPr lang="ru-RU" dirty="0">
                <a:solidFill>
                  <a:srgbClr val="FFC000"/>
                </a:solidFill>
                <a:latin typeface="Roboto"/>
              </a:rPr>
              <a:t>можуть стати персонажі мультфільмів або головні герої книг</a:t>
            </a:r>
            <a:r>
              <a:rPr lang="ru-RU" dirty="0" smtClean="0">
                <a:solidFill>
                  <a:srgbClr val="FFC000"/>
                </a:solidFill>
                <a:latin typeface="Roboto"/>
              </a:rPr>
              <a:t>.</a:t>
            </a:r>
            <a:r>
              <a:rPr lang="ru-RU" dirty="0">
                <a:latin typeface="Roboto"/>
              </a:rPr>
              <a:t> </a:t>
            </a:r>
            <a:r>
              <a:rPr lang="ru-RU" dirty="0">
                <a:solidFill>
                  <a:srgbClr val="FFC000"/>
                </a:solidFill>
                <a:latin typeface="Roboto"/>
              </a:rPr>
              <a:t>Х</a:t>
            </a:r>
            <a:r>
              <a:rPr lang="ru-RU" dirty="0" smtClean="0">
                <a:solidFill>
                  <a:srgbClr val="FFC000"/>
                </a:solidFill>
                <a:latin typeface="Roboto"/>
              </a:rPr>
              <a:t>орошим </a:t>
            </a:r>
            <a:r>
              <a:rPr lang="ru-RU" dirty="0">
                <a:solidFill>
                  <a:srgbClr val="FFC000"/>
                </a:solidFill>
                <a:latin typeface="Roboto"/>
              </a:rPr>
              <a:t>прикладом для підлітків можуть стати їхні власні батьки. Якщо вони успішні і добилися всього, чого колись хотіли, то це може стати відмінним стимулом для дитини.</a:t>
            </a:r>
            <a:endParaRPr lang="en-US" dirty="0">
              <a:solidFill>
                <a:srgbClr val="FFC000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936269162"/>
      </p:ext>
    </p:extLst>
  </p:cSld>
  <p:clrMapOvr>
    <a:masterClrMapping/>
  </p:clrMapOvr>
  <p:transition spd="slow" advClick="0" advTm="1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12113" y="457824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Зрілість – II стадія (від 31 до 50 років</a:t>
            </a:r>
            <a:r>
              <a:rPr lang="ru-RU" sz="2400" dirty="0" smtClean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uk-UA" dirty="0" smtClean="0">
                <a:solidFill>
                  <a:srgbClr val="FFFF00"/>
                </a:solidFill>
                <a:latin typeface="Montserrat"/>
              </a:rPr>
              <a:t>Цей </a:t>
            </a:r>
            <a:r>
              <a:rPr lang="uk-UA" dirty="0">
                <a:solidFill>
                  <a:srgbClr val="FFFF00"/>
                </a:solidFill>
                <a:latin typeface="Montserrat"/>
              </a:rPr>
              <a:t>етап пов’язані з активної самореалізацією особистості через роботу, сім’ю, дітей. Людина намагається передати свій життєвий та професійний досвід іншим людям.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83887" y="2173386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dirty="0">
                <a:solidFill>
                  <a:srgbClr val="FF0000"/>
                </a:solidFill>
              </a:rPr>
              <a:t>Зрілість – </a:t>
            </a:r>
            <a:r>
              <a:rPr lang="en-US" sz="2400" dirty="0">
                <a:solidFill>
                  <a:srgbClr val="FF0000"/>
                </a:solidFill>
              </a:rPr>
              <a:t>I </a:t>
            </a:r>
            <a:r>
              <a:rPr lang="uk-UA" sz="2400" dirty="0">
                <a:solidFill>
                  <a:srgbClr val="FF0000"/>
                </a:solidFill>
              </a:rPr>
              <a:t>стадія (від 18 до 30 років</a:t>
            </a:r>
            <a:r>
              <a:rPr lang="uk-UA" sz="2400" dirty="0" smtClean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uk-UA" dirty="0" smtClean="0">
                <a:solidFill>
                  <a:srgbClr val="00B0F0"/>
                </a:solidFill>
                <a:latin typeface="Montserrat"/>
              </a:rPr>
              <a:t>Формування </a:t>
            </a:r>
            <a:r>
              <a:rPr lang="uk-UA" dirty="0">
                <a:solidFill>
                  <a:srgbClr val="00B0F0"/>
                </a:solidFill>
                <a:latin typeface="Montserrat"/>
              </a:rPr>
              <a:t>першого уявлення про власну персону у дівчат та юнаків здійснюється через працю, дружбу та інтимні стосунки. Неправильне освоєння цього періоду або неправильне сприйняття себе може обернутися психологічними проблемами у старшому віці: із протилежною статтю, побудовою сім’ї.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83887" y="4855238"/>
            <a:ext cx="6096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Старість (від 51 року та старше</a:t>
            </a:r>
            <a:r>
              <a:rPr lang="ru-RU" sz="2400" dirty="0" smtClean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Montserrat"/>
              </a:rPr>
              <a:t>Відбувається </a:t>
            </a:r>
            <a:r>
              <a:rPr lang="uk-UA" dirty="0">
                <a:solidFill>
                  <a:schemeClr val="accent5">
                    <a:lumMod val="75000"/>
                  </a:schemeClr>
                </a:solidFill>
                <a:latin typeface="Montserrat"/>
              </a:rPr>
              <a:t>поступове згасання фізичних можливостей. Людина повністю усвідомлює власне “Я” і приймає свій життєвий уклад.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8764" y="352118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800" b="1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Наслідування в дорослому віці є елементом навчання в певних видах професійної діяльності (спорт, мистецтво).</a:t>
            </a:r>
            <a:endParaRPr lang="en-US" sz="2800" b="1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6" descr="Приклад для наслідування: Стаховський ще в 2014 році відмовився розмовляти  з російськими ЗМ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718" y="0"/>
            <a:ext cx="357187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Приклади для наслідування з житт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017" y="2135500"/>
            <a:ext cx="3672771" cy="244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25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8000">
        <p:checker/>
      </p:transition>
    </mc:Choice>
    <mc:Fallback xmlns="">
      <p:transition spd="slow" advClick="0" advTm="18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Як завжди зберігати спокій: сім порад - Львівська Пошт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025" y="4723138"/>
            <a:ext cx="2974975" cy="20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2036" y="234563"/>
            <a:ext cx="5992091" cy="3084944"/>
          </a:xfrm>
        </p:spPr>
        <p:txBody>
          <a:bodyPr>
            <a:normAutofit/>
          </a:bodyPr>
          <a:lstStyle/>
          <a:p>
            <a:pPr algn="ctr"/>
            <a:r>
              <a:rPr lang="uk-UA" sz="4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Визначте </a:t>
            </a:r>
            <a:r>
              <a:rPr lang="uk-UA" sz="48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 </a:t>
            </a:r>
            <a:r>
              <a:rPr lang="uk-UA" sz="4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4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життєві принципи </a:t>
            </a:r>
            <a:br>
              <a:rPr lang="uk-UA" sz="4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цілі.</a:t>
            </a:r>
            <a:endParaRPr lang="en-US" sz="4800" b="1" i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441434" y="4005269"/>
            <a:ext cx="10130516" cy="99906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Довіряйте 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собі </a:t>
            </a:r>
            <a:endParaRPr lang="ru-RU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своєму внутрішньому </a:t>
            </a:r>
            <a:endParaRPr lang="ru-RU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Я”.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7698" y="2499173"/>
            <a:ext cx="577433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uk-UA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піддавайтеся </a:t>
            </a:r>
          </a:p>
          <a:p>
            <a:pPr algn="ctr"/>
            <a:r>
              <a:rPr lang="uk-UA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масовим настроям ! 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2" name="Picture 4" descr="Як навчитися зберігати спокій в будь-якій ситуації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1" y="3822612"/>
            <a:ext cx="5240193" cy="276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Як навчитися зберігати спокій в будь-якій ситуації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35" y="234563"/>
            <a:ext cx="5070992" cy="217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65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prism isContent="1" isInverted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75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75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175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764" y="882148"/>
            <a:ext cx="8610600" cy="1293028"/>
          </a:xfrm>
        </p:spPr>
        <p:txBody>
          <a:bodyPr/>
          <a:lstStyle/>
          <a:p>
            <a:pPr algn="ctr"/>
            <a:r>
              <a:rPr lang="uk-UA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ЗМІСТ ТА ОСОБЛИВОСТІ СУГЕСТИВНОГО ВПЛИВУ</a:t>
            </a:r>
            <a:endParaRPr lang="en-US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764" y="2410715"/>
            <a:ext cx="108204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  <a:r>
              <a:rPr lang="uk-UA" sz="28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Суг</a:t>
            </a: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</a:t>
            </a:r>
            <a:r>
              <a:rPr lang="uk-UA" sz="28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стія</a:t>
            </a:r>
            <a:r>
              <a:rPr lang="uk-UA" sz="2800" dirty="0"/>
              <a:t>, також </a:t>
            </a:r>
            <a:r>
              <a:rPr lang="uk-UA" sz="2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навіювання</a:t>
            </a:r>
            <a:r>
              <a:rPr lang="uk-UA" sz="2800" dirty="0"/>
              <a:t> </a:t>
            </a:r>
            <a:r>
              <a:rPr lang="uk-UA" sz="2800" dirty="0" smtClean="0"/>
              <a:t>— </a:t>
            </a:r>
          </a:p>
          <a:p>
            <a:pPr marL="0" indent="0" algn="ctr">
              <a:buNone/>
            </a:pPr>
            <a:r>
              <a:rPr lang="uk-UA" sz="2800" dirty="0" smtClean="0"/>
              <a:t>психологічний</a:t>
            </a:r>
            <a:r>
              <a:rPr lang="uk-UA" sz="2800" dirty="0"/>
              <a:t> процес, за допомогою </a:t>
            </a:r>
            <a:r>
              <a:rPr lang="uk-UA" sz="2800" dirty="0" smtClean="0"/>
              <a:t>якого </a:t>
            </a:r>
            <a:r>
              <a:rPr lang="uk-UA" sz="2800" dirty="0"/>
              <a:t>людина або явище натякають, або впливають на віру, ведуть до переконань, або бачать щось без об'єктивних причин. </a:t>
            </a:r>
            <a:endParaRPr lang="uk-UA" sz="2800" dirty="0" smtClean="0"/>
          </a:p>
          <a:p>
            <a:pPr marL="0" indent="0" algn="ctr">
              <a:buNone/>
            </a:pPr>
            <a:r>
              <a:rPr lang="uk-UA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Сугестія</a:t>
            </a:r>
            <a:r>
              <a:rPr lang="uk-UA" sz="2800" dirty="0" smtClean="0"/>
              <a:t> </a:t>
            </a:r>
            <a:r>
              <a:rPr lang="uk-UA" sz="2800" dirty="0"/>
              <a:t>— це тип прямого повідомлення, через який людина впливає на рішення, вірування, судження, думки та поведінку іншої людини чи групи людей, не звертаючись до раціональної аргументації та не використовуючи фізичного примусу. </a:t>
            </a:r>
            <a:endParaRPr lang="en-US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490" y="172840"/>
            <a:ext cx="3816927" cy="289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591040"/>
      </p:ext>
    </p:extLst>
  </p:cSld>
  <p:clrMapOvr>
    <a:masterClrMapping/>
  </p:clrMapOvr>
  <p:transition spd="slow" advClick="0" advTm="1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6823" y="1783588"/>
            <a:ext cx="8475795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3000" dirty="0" smtClean="0"/>
              <a:t>зовнішня </a:t>
            </a:r>
            <a:r>
              <a:rPr lang="uk-UA" sz="3000" dirty="0"/>
              <a:t>(гетеросугестія) й самонавіювання (аутосугестія); </a:t>
            </a:r>
            <a:endParaRPr lang="uk-UA" sz="30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3000" dirty="0" smtClean="0"/>
              <a:t>навіювання </a:t>
            </a:r>
            <a:r>
              <a:rPr lang="uk-UA" sz="3000" dirty="0"/>
              <a:t>пряме чи відкрите, опосередковане чи закрите; </a:t>
            </a:r>
            <a:endParaRPr lang="uk-UA" sz="30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3000" dirty="0" smtClean="0"/>
              <a:t>навіювання </a:t>
            </a:r>
            <a:r>
              <a:rPr lang="uk-UA" sz="3000" dirty="0"/>
              <a:t>контактне й дистантне тощо. </a:t>
            </a:r>
            <a:endParaRPr lang="uk-UA" sz="30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3000" dirty="0"/>
              <a:t>у</a:t>
            </a:r>
            <a:r>
              <a:rPr lang="uk-UA" sz="3000" dirty="0" smtClean="0"/>
              <a:t> </a:t>
            </a:r>
            <a:r>
              <a:rPr lang="uk-UA" sz="3000" dirty="0"/>
              <a:t>стані зміненої свідомості в самостійні підгрупи виокремлюють аутотренінг і гетеротренінг, аутогіпноз і гетерогіпноз.</a:t>
            </a:r>
            <a:endParaRPr lang="en-US" sz="3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73951" y="451575"/>
            <a:ext cx="59265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cap="all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класифікації сугестії</a:t>
            </a:r>
          </a:p>
        </p:txBody>
      </p:sp>
      <p:pic>
        <p:nvPicPr>
          <p:cNvPr id="1026" name="Picture 2" descr="Навіювання думок на відстані - це реально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99" y="2205901"/>
            <a:ext cx="3394115" cy="339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338535"/>
      </p:ext>
    </p:extLst>
  </p:cSld>
  <p:clrMapOvr>
    <a:masterClrMapping/>
  </p:clrMapOvr>
  <p:transition spd="slow" advClick="0"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Что такое вербальное и невербальное общение? Вербальные средст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291" y="1759528"/>
            <a:ext cx="5187505" cy="348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86691" y="1759528"/>
            <a:ext cx="8257309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Т</a:t>
            </a:r>
            <a:r>
              <a:rPr lang="uk-UA" sz="36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екстові</a:t>
            </a:r>
            <a:r>
              <a:rPr lang="uk-UA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endParaRPr lang="uk-UA" sz="2800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800" dirty="0" smtClean="0">
                <a:solidFill>
                  <a:schemeClr val="tx1">
                    <a:lumMod val="85000"/>
                  </a:schemeClr>
                </a:solidFill>
                <a:latin typeface="Georgia" panose="02040502050405020303" pitchFamily="18" charset="0"/>
              </a:rPr>
              <a:t>зміст </a:t>
            </a:r>
            <a:r>
              <a:rPr lang="uk-UA" sz="2800" dirty="0">
                <a:solidFill>
                  <a:schemeClr val="tx1">
                    <a:lumMod val="85000"/>
                  </a:schemeClr>
                </a:solidFill>
                <a:latin typeface="Georgia" panose="02040502050405020303" pitchFamily="18" charset="0"/>
              </a:rPr>
              <a:t>та форма подання </a:t>
            </a:r>
            <a:r>
              <a:rPr lang="uk-UA" sz="2800" dirty="0" smtClean="0">
                <a:solidFill>
                  <a:schemeClr val="tx1">
                    <a:lumMod val="85000"/>
                  </a:schemeClr>
                </a:solidFill>
                <a:latin typeface="Georgia" panose="02040502050405020303" pitchFamily="18" charset="0"/>
              </a:rPr>
              <a:t>тексту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800" dirty="0" smtClean="0">
                <a:solidFill>
                  <a:schemeClr val="tx1">
                    <a:lumMod val="85000"/>
                  </a:schemeClr>
                </a:solidFill>
                <a:latin typeface="Georgia" panose="02040502050405020303" pitchFamily="18" charset="0"/>
              </a:rPr>
              <a:t>графіка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800" dirty="0" smtClean="0">
                <a:solidFill>
                  <a:schemeClr val="tx1">
                    <a:lumMod val="85000"/>
                  </a:schemeClr>
                </a:solidFill>
                <a:latin typeface="Georgia" panose="02040502050405020303" pitchFamily="18" charset="0"/>
              </a:rPr>
              <a:t>шрифти </a:t>
            </a:r>
            <a:endParaRPr lang="uk-UA" sz="2800" dirty="0">
              <a:solidFill>
                <a:schemeClr val="tx1">
                  <a:lumMod val="85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36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Мовленнєві</a:t>
            </a:r>
            <a:endParaRPr lang="uk-UA" sz="36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800" dirty="0" smtClean="0">
                <a:solidFill>
                  <a:schemeClr val="tx1">
                    <a:lumMod val="85000"/>
                  </a:schemeClr>
                </a:solidFill>
                <a:latin typeface="Georgia" panose="02040502050405020303" pitchFamily="18" charset="0"/>
              </a:rPr>
              <a:t>вербальні </a:t>
            </a:r>
            <a:r>
              <a:rPr lang="uk-UA" sz="2800" dirty="0">
                <a:solidFill>
                  <a:schemeClr val="tx1">
                    <a:lumMod val="85000"/>
                  </a:schemeClr>
                </a:solidFill>
                <a:latin typeface="Georgia" panose="02040502050405020303" pitchFamily="18" charset="0"/>
              </a:rPr>
              <a:t>(фрази, слова, наголоси та </a:t>
            </a:r>
            <a:r>
              <a:rPr lang="uk-UA" sz="2800" dirty="0" smtClean="0">
                <a:solidFill>
                  <a:schemeClr val="tx1">
                    <a:lumMod val="85000"/>
                  </a:schemeClr>
                </a:solidFill>
                <a:latin typeface="Georgia" panose="02040502050405020303" pitchFamily="18" charset="0"/>
              </a:rPr>
              <a:t>інтонації)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800" dirty="0" smtClean="0">
                <a:solidFill>
                  <a:schemeClr val="tx1">
                    <a:lumMod val="85000"/>
                  </a:schemeClr>
                </a:solidFill>
                <a:latin typeface="Georgia" panose="02040502050405020303" pitchFamily="18" charset="0"/>
              </a:rPr>
              <a:t>паралінгвістичні </a:t>
            </a:r>
            <a:r>
              <a:rPr lang="uk-UA" sz="2800" dirty="0">
                <a:solidFill>
                  <a:schemeClr val="tx1">
                    <a:lumMod val="85000"/>
                  </a:schemeClr>
                </a:solidFill>
                <a:latin typeface="Georgia" panose="02040502050405020303" pitchFamily="18" charset="0"/>
              </a:rPr>
              <a:t>(висота, тон, тембр голосу</a:t>
            </a:r>
            <a:r>
              <a:rPr lang="uk-UA" sz="2800" dirty="0" smtClean="0">
                <a:solidFill>
                  <a:schemeClr val="tx1">
                    <a:lumMod val="85000"/>
                  </a:schemeClr>
                </a:solidFill>
                <a:latin typeface="Georgia" panose="02040502050405020303" pitchFamily="18" charset="0"/>
              </a:rPr>
              <a:t>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800" dirty="0" smtClean="0">
                <a:solidFill>
                  <a:schemeClr val="tx1">
                    <a:lumMod val="85000"/>
                  </a:schemeClr>
                </a:solidFill>
                <a:latin typeface="Georgia" panose="02040502050405020303" pitchFamily="18" charset="0"/>
              </a:rPr>
              <a:t>невербальні </a:t>
            </a:r>
            <a:r>
              <a:rPr lang="uk-UA" sz="2800" dirty="0">
                <a:solidFill>
                  <a:schemeClr val="tx1">
                    <a:lumMod val="85000"/>
                  </a:schemeClr>
                </a:solidFill>
                <a:latin typeface="Georgia" panose="02040502050405020303" pitchFamily="18" charset="0"/>
              </a:rPr>
              <a:t>(міміка, жести, проксеміка, особливості поведінки учасників відеоряду</a:t>
            </a:r>
            <a:endParaRPr lang="uk-UA" sz="2800" b="0" i="0" dirty="0">
              <a:solidFill>
                <a:schemeClr val="tx1">
                  <a:lumMod val="85000"/>
                </a:schemeClr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25415" y="596377"/>
            <a:ext cx="7292381" cy="92333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uk-UA" sz="5400" b="1" cap="all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Засоби сугестії </a:t>
            </a:r>
            <a:endParaRPr lang="en-US" sz="5400" b="1" cap="all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1103224"/>
      </p:ext>
    </p:extLst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7877" y="764373"/>
            <a:ext cx="8610600" cy="1293028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САМОНАВІЮВАННЯ </a:t>
            </a:r>
            <a:br>
              <a:rPr lang="uk-UA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РІЗНОВИД </a:t>
            </a:r>
            <a:br>
              <a:rPr lang="uk-UA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СУГЕСТИВНОГО ВПЛИВУ</a:t>
            </a:r>
            <a:endParaRPr lang="en-US" sz="44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8364" y="2424545"/>
            <a:ext cx="6587836" cy="37941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b="1" i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Самонавіювання (аутосугестія) </a:t>
            </a:r>
            <a:r>
              <a:rPr lang="uk-UA" sz="2800" dirty="0"/>
              <a:t>– це процес навіювання, адресований самому собі. </a:t>
            </a:r>
            <a:endParaRPr lang="uk-UA" sz="2800" dirty="0" smtClean="0"/>
          </a:p>
          <a:p>
            <a:pPr marL="0" indent="0" algn="ctr">
              <a:buNone/>
            </a:pPr>
            <a:r>
              <a:rPr lang="uk-UA" sz="2800" dirty="0" smtClean="0"/>
              <a:t>Самонавіювання </a:t>
            </a:r>
            <a:r>
              <a:rPr lang="uk-UA" sz="2800" dirty="0"/>
              <a:t>дає змогу суб’єкту викликати у себе ті чи інші відчуття, сприйняття, керувати процесами уваги, пам’яті, емоційними та соматичними реакціями</a:t>
            </a:r>
            <a:endParaRPr lang="en-US" sz="2800" dirty="0"/>
          </a:p>
        </p:txBody>
      </p:sp>
      <p:pic>
        <p:nvPicPr>
          <p:cNvPr id="5122" name="Picture 2" descr="Психологія сугестії — психологія будинку сонц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0" y="1410886"/>
            <a:ext cx="4575464" cy="331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355746"/>
      </p:ext>
    </p:extLst>
  </p:cSld>
  <p:clrMapOvr>
    <a:masterClrMapping/>
  </p:clrMapOvr>
  <p:transition spd="slow" advClick="0" advTm="1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83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83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94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44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263235"/>
            <a:ext cx="10044545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Методика </a:t>
            </a:r>
            <a:r>
              <a:rPr lang="ru-RU" sz="5400" b="1" u="sng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Кує</a:t>
            </a:r>
            <a:r>
              <a:rPr lang="ru-RU" sz="54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endParaRPr lang="ru-RU" sz="5400" b="1" u="sng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/>
            <a:endParaRPr lang="ru-RU" sz="3600" b="1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/>
            <a:endParaRPr lang="ru-RU" sz="3600" b="1" u="sng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–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одна 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з перших методик, що базуються на самонавіюванні. Вона по­лягає в тому, що людина кілька разів у день навіює собі: </a:t>
            </a:r>
            <a:endParaRPr lang="ru-RU" sz="2800" dirty="0" smtClean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28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«</a:t>
            </a:r>
            <a:r>
              <a:rPr lang="ru-RU" sz="2800" b="1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Сьо­годні Я почуваю себе краще, ніж учора. Завтра Я буду почува­ти себе ще краще</a:t>
            </a:r>
            <a:r>
              <a:rPr lang="ru-RU" sz="28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»,</a:t>
            </a:r>
          </a:p>
          <a:p>
            <a:pPr algn="ctr"/>
            <a:r>
              <a:rPr lang="ru-RU" sz="2800" b="1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«Я спокійний</a:t>
            </a:r>
            <a:r>
              <a:rPr lang="ru-RU" sz="28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</a:t>
            </a:r>
          </a:p>
          <a:p>
            <a:pPr algn="ctr"/>
            <a:r>
              <a:rPr lang="ru-RU" sz="28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«Я впевнений», </a:t>
            </a:r>
            <a:endParaRPr lang="ru-RU" sz="2800" b="1" i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800" b="1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красива і приваблива», </a:t>
            </a:r>
            <a:endParaRPr lang="ru-RU" sz="2800" b="1" i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800" b="1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мене все вийде!», </a:t>
            </a:r>
            <a:endParaRPr lang="ru-RU" sz="2800" b="1" i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800" b="1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зроблю це»</a:t>
            </a:r>
            <a:endParaRPr lang="en-US" sz="2800" b="1" i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AutoShape 8" descr="Эмиль Куэ, обманчиво наивный | PSYCHOLOG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Эмиль Куэ, французский психолог: метод сознательного самовнушения,  позитивная психотерап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3235"/>
            <a:ext cx="2971800" cy="163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Эмиль Куэ, французский психолог: метод сознательного самовнушения,  позитивная психотерап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893" y="263235"/>
            <a:ext cx="3583134" cy="17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96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2000">
        <p14:window dir="vert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2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75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2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25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25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25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25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75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25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75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25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75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Гіпноз і навіювання: у всіх подробиця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1" y="9093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945" y="308046"/>
            <a:ext cx="10508673" cy="182341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СИТУАТИВНІ                    ФАКТОРИ </a:t>
            </a:r>
            <a:br>
              <a:rPr lang="uk-UA" sz="5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5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5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5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НАВІЮВАНОСТІ</a:t>
            </a:r>
            <a:endParaRPr lang="en-US" sz="50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6636" y="2567899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uk-UA" sz="2400" i="1" dirty="0" smtClean="0">
                <a:solidFill>
                  <a:srgbClr val="FFFF00"/>
                </a:solidFill>
                <a:latin typeface="Roboto"/>
              </a:rPr>
              <a:t>тривожність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uk-UA" sz="2400" i="1" dirty="0" smtClean="0">
                <a:solidFill>
                  <a:srgbClr val="FFFF00"/>
                </a:solidFill>
                <a:latin typeface="Roboto"/>
              </a:rPr>
              <a:t>невпевненість </a:t>
            </a:r>
            <a:r>
              <a:rPr lang="uk-UA" sz="2400" i="1" dirty="0">
                <a:solidFill>
                  <a:srgbClr val="FFFF00"/>
                </a:solidFill>
                <a:latin typeface="Roboto"/>
              </a:rPr>
              <a:t>в </a:t>
            </a:r>
            <a:r>
              <a:rPr lang="uk-UA" sz="2400" i="1" dirty="0" smtClean="0">
                <a:solidFill>
                  <a:srgbClr val="FFFF00"/>
                </a:solidFill>
                <a:latin typeface="Roboto"/>
              </a:rPr>
              <a:t>собі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uk-UA" sz="2400" i="1" dirty="0" smtClean="0">
                <a:solidFill>
                  <a:srgbClr val="FFFF00"/>
                </a:solidFill>
                <a:latin typeface="Roboto"/>
              </a:rPr>
              <a:t>комплекс неповноцінності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uk-UA" sz="2400" i="1" dirty="0" smtClean="0">
                <a:solidFill>
                  <a:srgbClr val="FFFF00"/>
                </a:solidFill>
                <a:latin typeface="Roboto"/>
              </a:rPr>
              <a:t>невисока самооцінка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uk-UA" sz="2400" i="1" dirty="0" smtClean="0">
                <a:solidFill>
                  <a:srgbClr val="FFFF00"/>
                </a:solidFill>
                <a:latin typeface="Roboto"/>
              </a:rPr>
              <a:t>боязкість</a:t>
            </a:r>
            <a:endParaRPr lang="uk-UA" sz="2400" i="1" dirty="0">
              <a:solidFill>
                <a:srgbClr val="FFFF00"/>
              </a:solidFill>
              <a:latin typeface="Roboto"/>
            </a:endParaRP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uk-UA" sz="2400" i="1" dirty="0" smtClean="0">
                <a:solidFill>
                  <a:srgbClr val="FFFF00"/>
                </a:solidFill>
                <a:latin typeface="Roboto"/>
              </a:rPr>
              <a:t>залежність</a:t>
            </a:r>
            <a:endParaRPr lang="uk-UA" sz="2400" i="1" dirty="0">
              <a:solidFill>
                <a:srgbClr val="FFFF00"/>
              </a:solidFill>
              <a:latin typeface="Roboto"/>
            </a:endParaRP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uk-UA" sz="2400" i="1" dirty="0" smtClean="0">
                <a:solidFill>
                  <a:srgbClr val="FFFF00"/>
                </a:solidFill>
                <a:latin typeface="Roboto"/>
              </a:rPr>
              <a:t>підвищена </a:t>
            </a:r>
            <a:r>
              <a:rPr lang="uk-UA" sz="2400" i="1" dirty="0">
                <a:solidFill>
                  <a:srgbClr val="FFFF00"/>
                </a:solidFill>
                <a:latin typeface="Roboto"/>
              </a:rPr>
              <a:t>вразливість і </a:t>
            </a:r>
            <a:r>
              <a:rPr lang="uk-UA" sz="2400" i="1" dirty="0" smtClean="0">
                <a:solidFill>
                  <a:srgbClr val="FFFF00"/>
                </a:solidFill>
                <a:latin typeface="Roboto"/>
              </a:rPr>
              <a:t>емоційність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uk-UA" sz="2400" i="1" dirty="0" smtClean="0">
                <a:solidFill>
                  <a:srgbClr val="FFFF00"/>
                </a:solidFill>
                <a:latin typeface="Roboto"/>
              </a:rPr>
              <a:t>невміння </a:t>
            </a:r>
            <a:r>
              <a:rPr lang="uk-UA" sz="2400" i="1" dirty="0">
                <a:solidFill>
                  <a:srgbClr val="FFFF00"/>
                </a:solidFill>
                <a:latin typeface="Roboto"/>
              </a:rPr>
              <a:t>логічно і раціонально </a:t>
            </a:r>
            <a:r>
              <a:rPr lang="uk-UA" sz="2400" i="1" dirty="0" smtClean="0">
                <a:solidFill>
                  <a:srgbClr val="FFFF00"/>
                </a:solidFill>
                <a:latin typeface="Roboto"/>
              </a:rPr>
              <a:t>мислити</a:t>
            </a:r>
            <a:endParaRPr lang="en-US" sz="2400" b="0" i="1" dirty="0">
              <a:solidFill>
                <a:srgbClr val="FFFF00"/>
              </a:solidFill>
              <a:latin typeface="Roboto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73092" y="2752565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uk-UA" sz="2400" i="1" dirty="0">
                <a:solidFill>
                  <a:srgbClr val="FFFF00"/>
                </a:solidFill>
                <a:latin typeface="Roboto"/>
              </a:rPr>
              <a:t>психофізичний стан суб`єкта (розслаблений стан або емоційне </a:t>
            </a:r>
            <a:r>
              <a:rPr lang="uk-UA" sz="2400" i="1" dirty="0" smtClean="0">
                <a:solidFill>
                  <a:srgbClr val="FFFF00"/>
                </a:solidFill>
                <a:latin typeface="Roboto"/>
              </a:rPr>
              <a:t>збудження)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uk-UA" sz="2400" i="1" dirty="0" smtClean="0">
                <a:solidFill>
                  <a:srgbClr val="FFFF00"/>
                </a:solidFill>
                <a:latin typeface="Roboto"/>
              </a:rPr>
              <a:t>невисока </a:t>
            </a:r>
            <a:r>
              <a:rPr lang="uk-UA" sz="2400" i="1" dirty="0">
                <a:solidFill>
                  <a:srgbClr val="FFFF00"/>
                </a:solidFill>
                <a:latin typeface="Roboto"/>
              </a:rPr>
              <a:t>значимість обговорюваного </a:t>
            </a:r>
            <a:r>
              <a:rPr lang="uk-UA" sz="2400" i="1" dirty="0" smtClean="0">
                <a:solidFill>
                  <a:srgbClr val="FFFF00"/>
                </a:solidFill>
                <a:latin typeface="Roboto"/>
              </a:rPr>
              <a:t>питання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uk-UA" sz="2400" i="1" dirty="0" smtClean="0">
                <a:solidFill>
                  <a:srgbClr val="FFFF00"/>
                </a:solidFill>
                <a:latin typeface="Roboto"/>
              </a:rPr>
              <a:t> </a:t>
            </a:r>
            <a:r>
              <a:rPr lang="uk-UA" sz="2400" i="1" dirty="0">
                <a:solidFill>
                  <a:srgbClr val="FFFF00"/>
                </a:solidFill>
                <a:latin typeface="Roboto"/>
              </a:rPr>
              <a:t>низький рівень компетентності в поставленому </a:t>
            </a:r>
            <a:r>
              <a:rPr lang="uk-UA" sz="2400" i="1" dirty="0" smtClean="0">
                <a:solidFill>
                  <a:srgbClr val="FFFF00"/>
                </a:solidFill>
                <a:latin typeface="Roboto"/>
              </a:rPr>
              <a:t>питанні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uk-UA" sz="2400" i="1" dirty="0" smtClean="0">
                <a:solidFill>
                  <a:srgbClr val="FFFF00"/>
                </a:solidFill>
                <a:latin typeface="Roboto"/>
              </a:rPr>
              <a:t>груповий </a:t>
            </a:r>
            <a:r>
              <a:rPr lang="uk-UA" sz="2400" i="1" dirty="0">
                <a:solidFill>
                  <a:srgbClr val="FFFF00"/>
                </a:solidFill>
                <a:latin typeface="Roboto"/>
              </a:rPr>
              <a:t>тиск або </a:t>
            </a:r>
            <a:r>
              <a:rPr lang="uk-UA" sz="2400" i="1" dirty="0" smtClean="0">
                <a:solidFill>
                  <a:srgbClr val="FFFF00"/>
                </a:solidFill>
                <a:latin typeface="Roboto"/>
              </a:rPr>
              <a:t>конформність</a:t>
            </a:r>
            <a:endParaRPr lang="en-US" sz="2400" b="0" i="1" dirty="0">
              <a:solidFill>
                <a:srgbClr val="FFFF00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82048571"/>
      </p:ext>
    </p:extLst>
  </p:cSld>
  <p:clrMapOvr>
    <a:masterClrMapping/>
  </p:clrMapOvr>
  <p:transition spd="slow" advClick="0" advTm="1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2353" y="-249382"/>
            <a:ext cx="8361218" cy="2225195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СУГЕСТИВНИЙ ВПЛИВ У ВЕЛИКИХ СОЦІАЛЬНИХ ГРУПАХ</a:t>
            </a:r>
            <a:endParaRPr 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551710" y="1717964"/>
            <a:ext cx="10212873" cy="3688389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000" dirty="0"/>
              <a:t>Сильним каталізатором емоційного збудження стають вибухи емоцій, викликані позитивним чи негативним станом людей (плач, заразливий сміх та ін.).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000" dirty="0" smtClean="0"/>
              <a:t>Головним </a:t>
            </a:r>
            <a:r>
              <a:rPr lang="uk-UA" sz="2000" dirty="0"/>
              <a:t>каталізатором цього явища є комунікативний контакт індивідів — суб'єктів взаємодії. Механізм </a:t>
            </a:r>
            <a:r>
              <a:rPr lang="uk-UA" sz="2000" dirty="0" smtClean="0"/>
              <a:t>групового сугестивного впливу </a:t>
            </a:r>
            <a:r>
              <a:rPr lang="uk-UA" sz="2000" dirty="0"/>
              <a:t>полягає у багаторазовому взаємному підсиленні емоційних впливів від багатьох індивідів.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000" dirty="0" smtClean="0"/>
              <a:t>Ланцюгова </a:t>
            </a:r>
            <a:r>
              <a:rPr lang="uk-UA" sz="2000" dirty="0"/>
              <a:t>реакція </a:t>
            </a:r>
            <a:r>
              <a:rPr lang="uk-UA" sz="2000" dirty="0" smtClean="0"/>
              <a:t>спостерігається </a:t>
            </a:r>
            <a:r>
              <a:rPr lang="uk-UA" sz="2000" dirty="0"/>
              <a:t>у великих аудиторіях, неорганізованій спільноті, натовпі.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000" dirty="0" smtClean="0"/>
              <a:t>Конструктивна </a:t>
            </a:r>
            <a:r>
              <a:rPr lang="uk-UA" sz="2000" dirty="0"/>
              <a:t>дія цього феномену виявляється у ще більшій груповій згуртованості, використовується також як засіб компенсації недостатньої її організації.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04699234"/>
      </p:ext>
    </p:extLst>
  </p:cSld>
  <p:clrMapOvr>
    <a:masterClrMapping/>
  </p:clrMapOvr>
  <p:transition spd="slow" advClick="0" advTm="14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32763" y="139897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sz="2400" dirty="0">
              <a:solidFill>
                <a:srgbClr val="FF99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0" y="374073"/>
            <a:ext cx="49343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ГРУПОВА СУГЕСТІЯ</a:t>
            </a:r>
            <a:endParaRPr lang="en-US" sz="40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3455" y="2610683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Сугестивному </a:t>
            </a:r>
            <a:r>
              <a:rPr lang="uk-UA" dirty="0">
                <a:solidFill>
                  <a:srgbClr val="FFFF00"/>
                </a:solidFill>
              </a:rPr>
              <a:t>впливу найбільш піддана аудиторія, що прагне розв’язати певні проблеми: </a:t>
            </a:r>
            <a:endParaRPr lang="uk-UA" dirty="0" smtClean="0">
              <a:solidFill>
                <a:srgbClr val="FFFF00"/>
              </a:solidFill>
            </a:endParaRPr>
          </a:p>
          <a:p>
            <a:pPr marL="342900" indent="-342900">
              <a:buAutoNum type="arabicPeriod"/>
            </a:pPr>
            <a:r>
              <a:rPr lang="uk-UA" dirty="0" smtClean="0">
                <a:solidFill>
                  <a:srgbClr val="FFFF00"/>
                </a:solidFill>
              </a:rPr>
              <a:t>Люди </a:t>
            </a:r>
            <a:r>
              <a:rPr lang="uk-UA" dirty="0">
                <a:solidFill>
                  <a:srgbClr val="FFFF00"/>
                </a:solidFill>
              </a:rPr>
              <a:t>активно шукають інформацію про проблему, що стосується їх, і фіксують інформацію, яка надходить до них зненацька та пропонує порятунок від проблеми</a:t>
            </a:r>
            <a:r>
              <a:rPr lang="uk-UA" dirty="0" smtClean="0">
                <a:solidFill>
                  <a:srgbClr val="FFFF00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uk-UA" dirty="0" smtClean="0">
                <a:solidFill>
                  <a:srgbClr val="FFFF00"/>
                </a:solidFill>
              </a:rPr>
              <a:t>Сила </a:t>
            </a:r>
            <a:r>
              <a:rPr lang="uk-UA" dirty="0">
                <a:solidFill>
                  <a:srgbClr val="FFFF00"/>
                </a:solidFill>
              </a:rPr>
              <a:t>сугестивного впливу визначається ступенем віри людей у те, що існують перешкоди, які обмежують їхню спроможність реалізовувати плани</a:t>
            </a:r>
            <a:r>
              <a:rPr lang="uk-UA" dirty="0" smtClean="0">
                <a:solidFill>
                  <a:srgbClr val="FFFF00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uk-UA" dirty="0" smtClean="0">
                <a:solidFill>
                  <a:srgbClr val="FFFF00"/>
                </a:solidFill>
              </a:rPr>
              <a:t> </a:t>
            </a:r>
            <a:r>
              <a:rPr lang="uk-UA" dirty="0">
                <a:solidFill>
                  <a:srgbClr val="FFFF00"/>
                </a:solidFill>
              </a:rPr>
              <a:t>Можливість сугестивного впливу зумовлюється рівнем причетності – ступенем, до якого людина відчуває себе залученою до певної ситуації й вирішує, чи діяти їй і яким чином.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9218" name="Picture 2" descr="Уличная мода в Англии: что носят британц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74" y="2177656"/>
            <a:ext cx="5359689" cy="408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23455" y="78423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FF99FF"/>
                </a:solidFill>
                <a:latin typeface="Helvetica Neue"/>
              </a:rPr>
              <a:t>спеціально організований різновид комунікативного впливу, що використовується в засобах масової комунікації, моді, </a:t>
            </a:r>
            <a:r>
              <a:rPr lang="ru-RU" sz="2400" dirty="0" smtClean="0">
                <a:solidFill>
                  <a:srgbClr val="FF99FF"/>
                </a:solidFill>
                <a:latin typeface="Helvetica Neue"/>
              </a:rPr>
              <a:t>рекламі</a:t>
            </a:r>
            <a:r>
              <a:rPr lang="ru-RU" sz="2400" dirty="0">
                <a:solidFill>
                  <a:srgbClr val="FF99FF"/>
                </a:solidFill>
                <a:latin typeface="Helvetica Neue"/>
              </a:rPr>
              <a:t>.</a:t>
            </a:r>
            <a:r>
              <a:rPr lang="ru-RU" sz="2400" dirty="0" smtClean="0">
                <a:solidFill>
                  <a:srgbClr val="FF99FF"/>
                </a:solidFill>
                <a:latin typeface="Helvetica Neue"/>
              </a:rPr>
              <a:t> </a:t>
            </a:r>
            <a:endParaRPr lang="en-US" sz="2400" dirty="0">
              <a:solidFill>
                <a:srgbClr val="FF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03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15000">
        <p14:glitter pattern="hexagon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1624</TotalTime>
  <Words>1147</Words>
  <Application>Microsoft Office PowerPoint</Application>
  <PresentationFormat>Довільний</PresentationFormat>
  <Paragraphs>108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18" baseType="lpstr">
      <vt:lpstr>След самолета</vt:lpstr>
      <vt:lpstr>   КОНЦЕПЦІЇ І ПРАКТИКИ ПСИХОЛОГІЧНОГО ВПЛИВУ                            СУГЕСТІЯ                    ЗАРАЖЕННЯ                     НАСЛІДУВАННЯ </vt:lpstr>
      <vt:lpstr>ЗМІСТ ТА ОСОБЛИВОСТІ СУГЕСТИВНОГО ВПЛИВУ</vt:lpstr>
      <vt:lpstr>Презентація PowerPoint</vt:lpstr>
      <vt:lpstr>Презентація PowerPoint</vt:lpstr>
      <vt:lpstr>САМОНАВІЮВАННЯ  ЯК РІЗНОВИД  СУГЕСТИВНОГО ВПЛИВУ</vt:lpstr>
      <vt:lpstr>Презентація PowerPoint</vt:lpstr>
      <vt:lpstr>СИТУАТИВНІ                    ФАКТОРИ   НАВІЮВАНОСТІ</vt:lpstr>
      <vt:lpstr>СУГЕСТИВНИЙ ВПЛИВ У ВЕЛИКИХ СОЦІАЛЬНИХ ГРУПАХ</vt:lpstr>
      <vt:lpstr>Презентація PowerPoint</vt:lpstr>
      <vt:lpstr>Презентація PowerPoint</vt:lpstr>
      <vt:lpstr>Зміст, УМОВИ ЗАРАЖЕННЯ  ЯК РІЗНОВИДУ ПСИХОЛОГІЧНОГО ВПЛИВУ</vt:lpstr>
      <vt:lpstr>НАСЛІДУВАННЯ ЯК РІЗНОВИД ПСИХОЛОГІЧНОГО ВПЛИВУ</vt:lpstr>
      <vt:lpstr>ШЛЯХИ ЗДІЙСНЕННЯ ТА ВІКОВІ ОСОБЛИВОСТІ НАСЛІДУВАННЯ</vt:lpstr>
      <vt:lpstr>Презентація PowerPoint</vt:lpstr>
      <vt:lpstr>Презентація PowerPoint</vt:lpstr>
      <vt:lpstr>Презентація PowerPoint</vt:lpstr>
      <vt:lpstr>Визначте свої  життєві принципи  і цілі.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КОНЦЕПЦІЇ І ПРАКТИКИ ПСИХОЛОГІЧНОГО ВПЛИВУ (СУГЕСТІЯ, ЗАРАЖЕННЯ, НАСЛІДУВАННЯ)</dc:title>
  <dc:creator>PC</dc:creator>
  <cp:lastModifiedBy>User</cp:lastModifiedBy>
  <cp:revision>46</cp:revision>
  <dcterms:created xsi:type="dcterms:W3CDTF">2022-10-14T06:13:12Z</dcterms:created>
  <dcterms:modified xsi:type="dcterms:W3CDTF">2022-11-08T17:02:20Z</dcterms:modified>
</cp:coreProperties>
</file>