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0"/>
  </p:notesMasterIdLst>
  <p:sldIdLst>
    <p:sldId id="550" r:id="rId2"/>
    <p:sldId id="552" r:id="rId3"/>
    <p:sldId id="555" r:id="rId4"/>
    <p:sldId id="558" r:id="rId5"/>
    <p:sldId id="569" r:id="rId6"/>
    <p:sldId id="559" r:id="rId7"/>
    <p:sldId id="556" r:id="rId8"/>
    <p:sldId id="557" r:id="rId9"/>
    <p:sldId id="554" r:id="rId10"/>
    <p:sldId id="545" r:id="rId11"/>
    <p:sldId id="560" r:id="rId12"/>
    <p:sldId id="561" r:id="rId13"/>
    <p:sldId id="570" r:id="rId14"/>
    <p:sldId id="563" r:id="rId15"/>
    <p:sldId id="571" r:id="rId16"/>
    <p:sldId id="572" r:id="rId17"/>
    <p:sldId id="573" r:id="rId18"/>
    <p:sldId id="574" r:id="rId19"/>
    <p:sldId id="575" r:id="rId20"/>
    <p:sldId id="576" r:id="rId21"/>
    <p:sldId id="577" r:id="rId22"/>
    <p:sldId id="578" r:id="rId23"/>
    <p:sldId id="579" r:id="rId24"/>
    <p:sldId id="580" r:id="rId25"/>
    <p:sldId id="581" r:id="rId26"/>
    <p:sldId id="582" r:id="rId27"/>
    <p:sldId id="583" r:id="rId28"/>
    <p:sldId id="584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DA3"/>
    <a:srgbClr val="9933FF"/>
    <a:srgbClr val="D60093"/>
    <a:srgbClr val="357B5F"/>
    <a:srgbClr val="19972E"/>
    <a:srgbClr val="89275F"/>
    <a:srgbClr val="FF6600"/>
    <a:srgbClr val="0066FF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3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646-D5CC-4B09-981B-B0FD0742BBBE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A5D4-AD22-432C-9C14-E38029AF05E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AA3B5FA-B3DE-4EA4-9989-6BF48FD4F6EE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A3B5FA-B3DE-4EA4-9989-6BF48FD4F6EE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844408" cy="1584176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uk-UA" sz="6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Вступ до мовознавства</a:t>
            </a:r>
            <a:endParaRPr lang="uk-UA" sz="6000" dirty="0">
              <a:ln w="5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0"/>
            <a:ext cx="8501122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Зміни способів та засобів </a:t>
            </a:r>
          </a:p>
          <a:p>
            <a:pPr algn="ctr"/>
            <a:r>
              <a:rPr lang="uk-UA" sz="3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вираження граматичних</a:t>
            </a:r>
          </a:p>
          <a:p>
            <a:pPr algn="ctr"/>
            <a:r>
              <a:rPr lang="uk-UA" sz="3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значень</a:t>
            </a:r>
            <a:endParaRPr lang="ru-RU" sz="3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3143248"/>
            <a:ext cx="51055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19972E"/>
                </a:solidFill>
                <a:latin typeface="Times New Roman"/>
                <a:cs typeface="Times New Roman"/>
              </a:rPr>
              <a:t>Зміни стосуються:</a:t>
            </a:r>
          </a:p>
          <a:p>
            <a:pPr algn="just"/>
            <a:endParaRPr lang="uk-UA" sz="2400" dirty="0" smtClean="0">
              <a:latin typeface="Times New Roman"/>
              <a:cs typeface="Times New Roman"/>
            </a:endParaRPr>
          </a:p>
          <a:p>
            <a:pPr marL="342900" indent="-342900" algn="just">
              <a:buAutoNum type="arabicParenR"/>
            </a:pPr>
            <a:r>
              <a:rPr lang="uk-UA" sz="2400" dirty="0" smtClean="0">
                <a:latin typeface="Times New Roman"/>
                <a:cs typeface="Times New Roman"/>
              </a:rPr>
              <a:t>граматикалізації фонетичних та лексичних явищ</a:t>
            </a:r>
          </a:p>
          <a:p>
            <a:pPr marL="342900" indent="-342900" algn="just">
              <a:buAutoNum type="arabicParenR"/>
            </a:pPr>
            <a:r>
              <a:rPr lang="uk-UA" sz="2400" dirty="0" smtClean="0">
                <a:latin typeface="Times New Roman"/>
                <a:cs typeface="Times New Roman"/>
              </a:rPr>
              <a:t>зміни морфемної структури слів, зумовленої процесами опрощення ускладнення і перерозкладу</a:t>
            </a:r>
          </a:p>
          <a:p>
            <a:pPr marL="342900" indent="-342900" algn="just">
              <a:buAutoNum type="arabicParenR"/>
            </a:pPr>
            <a:r>
              <a:rPr lang="uk-UA" sz="2400" dirty="0" smtClean="0">
                <a:latin typeface="Times New Roman"/>
                <a:cs typeface="Times New Roman"/>
              </a:rPr>
              <a:t>зміни за аналогією</a:t>
            </a:r>
            <a:endParaRPr lang="uk-UA" sz="2400" dirty="0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928802"/>
            <a:ext cx="885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>
                <a:cs typeface="Times New Roman"/>
              </a:rPr>
              <a:t>Способи й засоби вираження граматичних значень не є статичними, а протягом історії постійно змінюються. </a:t>
            </a:r>
            <a:endParaRPr lang="ru-RU" sz="2200" dirty="0"/>
          </a:p>
        </p:txBody>
      </p:sp>
      <p:pic>
        <p:nvPicPr>
          <p:cNvPr id="3074" name="Picture 2" descr="Книги – Дар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" y="2780928"/>
            <a:ext cx="3943854" cy="366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197493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sz="11200" b="1" dirty="0" smtClean="0">
              <a:latin typeface="Bookman Old Style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0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Граматичне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узагальнене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властиве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ряду словоформ, яке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регулярне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стандартне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Граматичне значення відрізняється від лексичного: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	   	а) </a:t>
            </a:r>
            <a:r>
              <a:rPr lang="uk-UA" sz="9600" u="sng" dirty="0" smtClean="0">
                <a:latin typeface="Times New Roman" pitchFamily="18" charset="0"/>
                <a:cs typeface="Times New Roman" pitchFamily="18" charset="0"/>
              </a:rPr>
              <a:t>відношенням до слова і будови мови</a:t>
            </a:r>
            <a:endParaRPr lang="ru-RU" sz="9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		ГЗ не є приналежністю одного слова, воно об’єднує граматично групи або й класи слів.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		б) </a:t>
            </a:r>
            <a:r>
              <a:rPr lang="uk-UA" sz="9600" u="sng" dirty="0" smtClean="0">
                <a:latin typeface="Times New Roman" pitchFamily="18" charset="0"/>
                <a:cs typeface="Times New Roman" pitchFamily="18" charset="0"/>
              </a:rPr>
              <a:t>характером узагальнення</a:t>
            </a:r>
            <a:endParaRPr lang="ru-RU" sz="9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		Лексичних значень є безліч, а граматичні значення кількісно обмежені.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		в) </a:t>
            </a:r>
            <a:r>
              <a:rPr lang="uk-UA" sz="9600" u="sng" dirty="0" smtClean="0">
                <a:latin typeface="Times New Roman" pitchFamily="18" charset="0"/>
                <a:cs typeface="Times New Roman" pitchFamily="18" charset="0"/>
              </a:rPr>
              <a:t>відношенням до мислення і об’єктивної дійсності</a:t>
            </a:r>
            <a:endParaRPr lang="ru-RU" sz="9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		Лексичне значення співвідноситься з об’єктивною дійсністю і сприймається інтуїтивно, а граматичне встановлюється шляхом аналізу і виражається граматичною формою.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altLang="uk-UA" dirty="0" smtClean="0"/>
          </a:p>
        </p:txBody>
      </p:sp>
    </p:spTree>
    <p:extLst>
      <p:ext uri="{BB962C8B-B14F-4D97-AF65-F5344CB8AC3E}">
        <p14:creationId xmlns:p14="http://schemas.microsoft.com/office/powerpoint/2010/main" val="10864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Граматична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найзагальніше поняття 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позначення однотипних граматичних значень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морфологічних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категорій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належать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роду, числа,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відмінка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виду, часу, способу, особи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тощо. Граматичні категорії виконують важливу класифікаційну роль, чітко протиставляючи, наприклад, іменні частини мови та дієслово.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рамема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о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позиційний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компонент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граматичної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числа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іменника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грамем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Різновиди граматичних категорій: </a:t>
            </a:r>
          </a:p>
          <a:p>
            <a:pPr marL="1257300" lvl="2" indent="-457200" algn="just">
              <a:buAutoNum type="arabicPeriod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Морфологічні і синтаксичні.</a:t>
            </a:r>
          </a:p>
          <a:p>
            <a:pPr marL="1257300" lvl="2" indent="-457200" algn="just">
              <a:buAutoNum type="arabicPeriod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Словозмінні і класифікаційні.</a:t>
            </a:r>
            <a:endParaRPr lang="uk-UA" altLang="uk-UA" dirty="0" smtClean="0"/>
          </a:p>
        </p:txBody>
      </p:sp>
    </p:spTree>
    <p:extLst>
      <p:ext uri="{BB962C8B-B14F-4D97-AF65-F5344CB8AC3E}">
        <p14:creationId xmlns:p14="http://schemas.microsoft.com/office/powerpoint/2010/main" val="17272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Синтетичний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(гр.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synthesis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з’єднання) – коли і граматичне, і лексичне значення виражається одним словом: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сказав, шляхи, зелений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Аналітичний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(гр.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роз’єднання) – коли лексичне значення виражається одним словом, а граматичне виражається допоміжними, службовими словами: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буду читати, сказав би, хай співає.</a:t>
            </a:r>
          </a:p>
          <a:p>
            <a:pPr algn="just">
              <a:buNone/>
            </a:pP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Аналітично-синтетичний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поєднує синтетичне граматичне оформлення слова з аналітичними елементами: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на руці, в океані.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Мовні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засоби, якими виражаються граматичні значення, можуть бути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полісемантичними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(наприклад, у слові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флексія -а вказує на жіночий рід, однину, називний відмінок) і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омонімічними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(наприклад, у словосполученні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стали під дерев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флексія -о виражає знахідний відмінок, а у словосполученні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дерев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зацвіло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–  називний ).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4889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Bookman Old Style" pitchFamily="18" charset="0"/>
                <a:cs typeface="Times New Roman" pitchFamily="18" charset="0"/>
              </a:rPr>
              <a:t>Вираження </a:t>
            </a:r>
            <a:r>
              <a:rPr lang="uk-UA" sz="2700" b="1" dirty="0" smtClean="0">
                <a:latin typeface="Bookman Old Style" pitchFamily="18" charset="0"/>
                <a:cs typeface="Times New Roman" pitchFamily="18" charset="0"/>
              </a:rPr>
              <a:t>граматичних </a:t>
            </a:r>
            <a:r>
              <a:rPr lang="uk-UA" sz="2700" b="1" dirty="0" smtClean="0">
                <a:latin typeface="Bookman Old Style" pitchFamily="18" charset="0"/>
                <a:cs typeface="Times New Roman" pitchFamily="18" charset="0"/>
              </a:rPr>
              <a:t>значень:</a:t>
            </a:r>
            <a:r>
              <a:rPr lang="uk-UA" sz="2700" b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atin typeface="Bookman Old Style" pitchFamily="18" charset="0"/>
                <a:cs typeface="Times New Roman" pitchFamily="18" charset="0"/>
              </a:rPr>
            </a:br>
            <a:endParaRPr lang="ru-RU" sz="27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4889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dirty="0" err="1" smtClean="0">
                <a:latin typeface="Bookman Old Style" pitchFamily="18" charset="0"/>
                <a:cs typeface="Times New Roman" pitchFamily="18" charset="0"/>
              </a:rPr>
              <a:t>Засоби</a:t>
            </a: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  <a:cs typeface="Times New Roman" pitchFamily="18" charset="0"/>
              </a:rPr>
              <a:t>вираження</a:t>
            </a: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  <a:cs typeface="Times New Roman" pitchFamily="18" charset="0"/>
              </a:rPr>
              <a:t>граматичних</a:t>
            </a: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  <a:cs typeface="Times New Roman" pitchFamily="18" charset="0"/>
              </a:rPr>
              <a:t>значень</a:t>
            </a:r>
            <a:endParaRPr lang="ru-RU" sz="2800" dirty="0" smtClean="0">
              <a:latin typeface="Bookman Old Style" pitchFamily="18" charset="0"/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	Флексія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(закінчення) – найбільш типовий і активний засіб вираження граматичних значень в українській мові: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вода – води – воді.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Формотворчі афікси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(префікси, суфікси, постфікси):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зелений – зеленіший; писати – написати; мити – митися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Наголос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руки'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ру'ки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ви'сипати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висипа'ти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Службові слова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пішов додому – пішов би додому; з груші – на груші;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Чергування звуків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витерти – витирати; рука – руці.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Суплетивізм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(мовний засіб, що супроводжується абсолютною зміною основи):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великий – більший; я – мене; шукати – знайти.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Порядок слів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Біль викликав гнів –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Гнів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викликав біль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Редуплікація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(повтор) – допоміжний засіб вираження міри ознаки: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старий-старий ( дуже старий ); давним-давно.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Синтаксичний зв’язок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засіб вираження граматичних значень невідмінюваних слів за допомогою формальних ознак інших слів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прийшов Коваленко – прийшла Коваленко.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altLang="uk-UA" dirty="0" smtClean="0"/>
          </a:p>
        </p:txBody>
      </p:sp>
    </p:spTree>
    <p:extLst>
      <p:ext uri="{BB962C8B-B14F-4D97-AF65-F5344CB8AC3E}">
        <p14:creationId xmlns:p14="http://schemas.microsoft.com/office/powerpoint/2010/main" val="319296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chni.com.ua/pars_docs/refs/39/38854/38854_html_m20365b26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4637" t="5208" r="3786" b="3125"/>
          <a:stretch>
            <a:fillRect/>
          </a:stretch>
        </p:blipFill>
        <p:spPr bwMode="auto">
          <a:xfrm>
            <a:off x="3214678" y="285728"/>
            <a:ext cx="5643602" cy="628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500042"/>
            <a:ext cx="986937" cy="6357958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ru-RU" sz="4800" b="1" dirty="0" smtClean="0">
                <a:solidFill>
                  <a:srgbClr val="4D0D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РЕЧЕННЯ</a:t>
            </a:r>
            <a:endParaRPr lang="ru-RU" sz="4800" b="1" dirty="0">
              <a:solidFill>
                <a:srgbClr val="4D0D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ongolian Bait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916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hkola.ua/web/uploads/book/86/images/NRvR3Hjk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79512" y="908720"/>
            <a:ext cx="6429388" cy="4752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00826" y="1000108"/>
            <a:ext cx="2857488" cy="529375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uk-UA" sz="2800" dirty="0" smtClean="0">
                <a:latin typeface="Times New Roman"/>
                <a:cs typeface="Times New Roman"/>
              </a:rPr>
              <a:t>Окремі слова й словосполу-чення можуть інтонаційно до певної міри виділятися зі складу речення як його супровідні та постпозитивні уточнювальні члени</a:t>
            </a:r>
            <a:r>
              <a:rPr lang="ru-RU" sz="3000" dirty="0" smtClean="0"/>
              <a:t>.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68966645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7344816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Категорія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роду </a:t>
            </a:r>
            <a:r>
              <a:rPr lang="ru-RU" sz="2400" dirty="0"/>
              <a:t>— </a:t>
            </a:r>
            <a:r>
              <a:rPr lang="ru-RU" sz="2400" dirty="0" err="1"/>
              <a:t>граматична</a:t>
            </a:r>
            <a:r>
              <a:rPr lang="ru-RU" sz="2400" dirty="0"/>
              <a:t> </a:t>
            </a:r>
            <a:r>
              <a:rPr lang="ru-RU" sz="2400" dirty="0" err="1"/>
              <a:t>категорія</a:t>
            </a:r>
            <a:r>
              <a:rPr lang="ru-RU" sz="2400" dirty="0"/>
              <a:t>, яка </a:t>
            </a:r>
            <a:r>
              <a:rPr lang="ru-RU" sz="2400" dirty="0" err="1"/>
              <a:t>полягає</a:t>
            </a:r>
            <a:r>
              <a:rPr lang="ru-RU" sz="2400" dirty="0"/>
              <a:t> в </a:t>
            </a:r>
            <a:r>
              <a:rPr lang="ru-RU" sz="2400" dirty="0" err="1"/>
              <a:t>розподілі</a:t>
            </a:r>
            <a:r>
              <a:rPr lang="ru-RU" sz="2400" dirty="0"/>
              <a:t> </a:t>
            </a:r>
            <a:r>
              <a:rPr lang="ru-RU" sz="2400" dirty="0" err="1"/>
              <a:t>слів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форм за </a:t>
            </a:r>
            <a:r>
              <a:rPr lang="ru-RU" sz="2400" dirty="0" err="1"/>
              <a:t>двома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трьома</a:t>
            </a:r>
            <a:r>
              <a:rPr lang="ru-RU" sz="2400" dirty="0"/>
              <a:t> </a:t>
            </a:r>
            <a:r>
              <a:rPr lang="ru-RU" sz="2400" dirty="0" err="1"/>
              <a:t>класами</a:t>
            </a:r>
            <a:r>
              <a:rPr lang="ru-RU" sz="2400" dirty="0"/>
              <a:t>, </a:t>
            </a:r>
            <a:r>
              <a:rPr lang="ru-RU" sz="2400" dirty="0" err="1"/>
              <a:t>традиційно</a:t>
            </a:r>
            <a:r>
              <a:rPr lang="ru-RU" sz="2400" dirty="0"/>
              <a:t> </a:t>
            </a:r>
            <a:r>
              <a:rPr lang="ru-RU" sz="2400" dirty="0" err="1"/>
              <a:t>співвідносними</a:t>
            </a:r>
            <a:r>
              <a:rPr lang="ru-RU" sz="2400" dirty="0"/>
              <a:t> з </a:t>
            </a:r>
            <a:r>
              <a:rPr lang="ru-RU" sz="2400" dirty="0" err="1"/>
              <a:t>ознаками</a:t>
            </a:r>
            <a:r>
              <a:rPr lang="ru-RU" sz="2400" dirty="0"/>
              <a:t> </a:t>
            </a:r>
            <a:r>
              <a:rPr lang="ru-RU" sz="2400" dirty="0" err="1"/>
              <a:t>статі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відсутністю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Вона </a:t>
            </a:r>
            <a:r>
              <a:rPr lang="ru-RU" sz="2400" dirty="0"/>
              <a:t>є в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сучасних</a:t>
            </a:r>
            <a:r>
              <a:rPr lang="ru-RU" sz="2400" dirty="0"/>
              <a:t> </a:t>
            </a:r>
            <a:r>
              <a:rPr lang="ru-RU" sz="2400" dirty="0" err="1"/>
              <a:t>індоєвропейських</a:t>
            </a:r>
            <a:r>
              <a:rPr lang="ru-RU" sz="2400" dirty="0"/>
              <a:t> </a:t>
            </a:r>
            <a:r>
              <a:rPr lang="ru-RU" sz="2400" dirty="0" err="1"/>
              <a:t>мов</a:t>
            </a:r>
            <a:r>
              <a:rPr lang="ru-RU" sz="2400" dirty="0"/>
              <a:t>. </a:t>
            </a: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в </a:t>
            </a:r>
            <a:r>
              <a:rPr lang="ru-RU" sz="2400" dirty="0" err="1"/>
              <a:t>англійській</a:t>
            </a:r>
            <a:r>
              <a:rPr lang="ru-RU" sz="2400" dirty="0"/>
              <a:t>, </a:t>
            </a:r>
            <a:r>
              <a:rPr lang="ru-RU" sz="2400" dirty="0" err="1"/>
              <a:t>фінно-угорських</a:t>
            </a:r>
            <a:r>
              <a:rPr lang="ru-RU" sz="2400" dirty="0"/>
              <a:t>, </a:t>
            </a:r>
            <a:r>
              <a:rPr lang="ru-RU" sz="2400" dirty="0" err="1"/>
              <a:t>тюркських</a:t>
            </a:r>
            <a:r>
              <a:rPr lang="ru-RU" sz="2400" dirty="0"/>
              <a:t>, </a:t>
            </a:r>
            <a:r>
              <a:rPr lang="ru-RU" sz="2400" dirty="0" err="1" smtClean="0"/>
              <a:t>японській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мовах</a:t>
            </a:r>
            <a:r>
              <a:rPr lang="ru-RU" sz="2400" dirty="0"/>
              <a:t>. В </a:t>
            </a:r>
            <a:r>
              <a:rPr lang="ru-RU" sz="2400" dirty="0" err="1"/>
              <a:t>українській</a:t>
            </a:r>
            <a:r>
              <a:rPr lang="ru-RU" sz="2400" dirty="0"/>
              <a:t> </a:t>
            </a:r>
            <a:r>
              <a:rPr lang="ru-RU" sz="2400" dirty="0" err="1"/>
              <a:t>мові</a:t>
            </a:r>
            <a:r>
              <a:rPr lang="ru-RU" sz="2400" dirty="0"/>
              <a:t> </a:t>
            </a:r>
            <a:r>
              <a:rPr lang="ru-RU" sz="2400" dirty="0" err="1" smtClean="0"/>
              <a:t>категорію</a:t>
            </a:r>
            <a:r>
              <a:rPr lang="ru-RU" sz="2400" dirty="0" smtClean="0"/>
              <a:t> </a:t>
            </a:r>
            <a:r>
              <a:rPr lang="ru-RU" sz="2400" dirty="0"/>
              <a:t>роду (</a:t>
            </a:r>
            <a:r>
              <a:rPr lang="ru-RU" sz="2400" dirty="0" err="1"/>
              <a:t>чоловічого</a:t>
            </a:r>
            <a:r>
              <a:rPr lang="ru-RU" sz="2400" dirty="0"/>
              <a:t>, </a:t>
            </a:r>
            <a:r>
              <a:rPr lang="ru-RU" sz="2400" dirty="0" err="1"/>
              <a:t>жіночого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середнього</a:t>
            </a:r>
            <a:r>
              <a:rPr lang="ru-RU" sz="2400" dirty="0"/>
              <a:t>)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кожен</a:t>
            </a:r>
            <a:r>
              <a:rPr lang="ru-RU" sz="2400" dirty="0"/>
              <a:t> </a:t>
            </a:r>
            <a:r>
              <a:rPr lang="ru-RU" sz="2400" dirty="0" err="1"/>
              <a:t>іменник</a:t>
            </a:r>
            <a:r>
              <a:rPr lang="ru-RU" sz="2400" dirty="0"/>
              <a:t>. У </a:t>
            </a:r>
            <a:r>
              <a:rPr lang="ru-RU" sz="2400" dirty="0" err="1"/>
              <a:t>прикметниках</a:t>
            </a:r>
            <a:r>
              <a:rPr lang="ru-RU" sz="2400" dirty="0"/>
              <a:t>, </a:t>
            </a:r>
            <a:r>
              <a:rPr lang="ru-RU" sz="2400" dirty="0" err="1"/>
              <a:t>порядкових</a:t>
            </a:r>
            <a:r>
              <a:rPr lang="ru-RU" sz="2400" dirty="0"/>
              <a:t> </a:t>
            </a:r>
            <a:r>
              <a:rPr lang="ru-RU" sz="2400" dirty="0" err="1"/>
              <a:t>числівниках</a:t>
            </a:r>
            <a:r>
              <a:rPr lang="ru-RU" sz="2400" dirty="0"/>
              <a:t>, </a:t>
            </a:r>
            <a:r>
              <a:rPr lang="ru-RU" sz="2400" dirty="0" err="1" smtClean="0"/>
              <a:t>присвійних</a:t>
            </a:r>
            <a:r>
              <a:rPr lang="ru-RU" sz="2400" dirty="0"/>
              <a:t>, </a:t>
            </a:r>
            <a:r>
              <a:rPr lang="ru-RU" sz="2400" dirty="0" err="1"/>
              <a:t>вказівних</a:t>
            </a:r>
            <a:r>
              <a:rPr lang="ru-RU" sz="2400" dirty="0"/>
              <a:t>, </a:t>
            </a:r>
            <a:r>
              <a:rPr lang="ru-RU" sz="2400" dirty="0" err="1"/>
              <a:t>питальних</a:t>
            </a:r>
            <a:r>
              <a:rPr lang="ru-RU" sz="2400" dirty="0"/>
              <a:t> </a:t>
            </a:r>
            <a:r>
              <a:rPr lang="ru-RU" sz="2400" dirty="0" err="1"/>
              <a:t>займенниках</a:t>
            </a:r>
            <a:r>
              <a:rPr lang="ru-RU" sz="2400" dirty="0"/>
              <a:t>, </a:t>
            </a:r>
            <a:r>
              <a:rPr lang="ru-RU" sz="2400" dirty="0" err="1"/>
              <a:t>дієприкметниках</a:t>
            </a:r>
            <a:r>
              <a:rPr lang="ru-RU" sz="2400" dirty="0"/>
              <a:t> і </a:t>
            </a:r>
            <a:r>
              <a:rPr lang="ru-RU" sz="2400" dirty="0" err="1"/>
              <a:t>дієсловах</a:t>
            </a:r>
            <a:r>
              <a:rPr lang="ru-RU" sz="2400" dirty="0"/>
              <a:t> у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минулого</a:t>
            </a:r>
            <a:r>
              <a:rPr lang="ru-RU" sz="2400" dirty="0"/>
              <a:t> часу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категорія</a:t>
            </a:r>
            <a:r>
              <a:rPr lang="ru-RU" sz="2400" dirty="0"/>
              <a:t> є залежною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іменника</a:t>
            </a:r>
            <a:r>
              <a:rPr lang="ru-RU" sz="2400" dirty="0"/>
              <a:t>, з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названі</a:t>
            </a:r>
            <a:r>
              <a:rPr lang="ru-RU" sz="2400" dirty="0"/>
              <a:t> </a:t>
            </a:r>
            <a:r>
              <a:rPr lang="ru-RU" sz="2400" dirty="0" err="1"/>
              <a:t>класи</a:t>
            </a:r>
            <a:r>
              <a:rPr lang="ru-RU" sz="2400" dirty="0"/>
              <a:t> </a:t>
            </a:r>
            <a:r>
              <a:rPr lang="ru-RU" sz="2400" dirty="0" err="1"/>
              <a:t>слів</a:t>
            </a:r>
            <a:r>
              <a:rPr lang="ru-RU" sz="2400" dirty="0"/>
              <a:t> </a:t>
            </a:r>
            <a:r>
              <a:rPr lang="ru-RU" sz="2400" dirty="0" err="1" smtClean="0"/>
              <a:t>поєднуються</a:t>
            </a:r>
            <a:r>
              <a:rPr lang="ru-RU" sz="2400" dirty="0"/>
              <a:t>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10886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064896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Категорія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відмінка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dirty="0"/>
              <a:t>— </a:t>
            </a:r>
            <a:r>
              <a:rPr lang="ru-RU" sz="3600" dirty="0" err="1"/>
              <a:t>граматична</a:t>
            </a:r>
            <a:r>
              <a:rPr lang="ru-RU" sz="3600" dirty="0"/>
              <a:t> </a:t>
            </a:r>
            <a:r>
              <a:rPr lang="ru-RU" sz="3600" dirty="0" err="1"/>
              <a:t>категорія</a:t>
            </a:r>
            <a:r>
              <a:rPr lang="ru-RU" sz="3600" dirty="0"/>
              <a:t> </a:t>
            </a:r>
            <a:r>
              <a:rPr lang="ru-RU" sz="3600" dirty="0" err="1"/>
              <a:t>імені</a:t>
            </a:r>
            <a:r>
              <a:rPr lang="ru-RU" sz="3600" dirty="0"/>
              <a:t>, яка </a:t>
            </a:r>
            <a:r>
              <a:rPr lang="ru-RU" sz="3600" dirty="0" err="1"/>
              <a:t>виражає</a:t>
            </a:r>
            <a:r>
              <a:rPr lang="ru-RU" sz="3600" dirty="0"/>
              <a:t> </a:t>
            </a:r>
            <a:r>
              <a:rPr lang="ru-RU" sz="3600" dirty="0" err="1"/>
              <a:t>його</a:t>
            </a:r>
            <a:r>
              <a:rPr lang="ru-RU" sz="3600" dirty="0"/>
              <a:t> </a:t>
            </a:r>
            <a:r>
              <a:rPr lang="ru-RU" sz="3600" dirty="0" err="1"/>
              <a:t>синтаксичні</a:t>
            </a:r>
            <a:r>
              <a:rPr lang="ru-RU" sz="3600" dirty="0"/>
              <a:t> </a:t>
            </a:r>
            <a:r>
              <a:rPr lang="ru-RU" sz="3600" dirty="0" err="1"/>
              <a:t>відношення</a:t>
            </a:r>
            <a:r>
              <a:rPr lang="ru-RU" sz="3600" dirty="0"/>
              <a:t> до </a:t>
            </a:r>
            <a:r>
              <a:rPr lang="ru-RU" sz="3600" dirty="0" err="1"/>
              <a:t>інших</a:t>
            </a:r>
            <a:r>
              <a:rPr lang="ru-RU" sz="3600" dirty="0"/>
              <a:t> </a:t>
            </a:r>
            <a:r>
              <a:rPr lang="ru-RU" sz="3600" dirty="0" err="1"/>
              <a:t>слів</a:t>
            </a:r>
            <a:r>
              <a:rPr lang="ru-RU" sz="3600" dirty="0"/>
              <a:t> </a:t>
            </a:r>
            <a:r>
              <a:rPr lang="ru-RU" sz="3600" dirty="0" err="1"/>
              <a:t>висловлювання</a:t>
            </a:r>
            <a:r>
              <a:rPr lang="ru-RU" sz="3600" dirty="0"/>
              <a:t>. </a:t>
            </a:r>
            <a:endParaRPr lang="ru-RU" sz="3600" dirty="0" smtClean="0"/>
          </a:p>
          <a:p>
            <a:endParaRPr lang="ru-RU" sz="3600" dirty="0"/>
          </a:p>
          <a:p>
            <a:r>
              <a:rPr lang="ru-RU" sz="3600" dirty="0" err="1" smtClean="0"/>
              <a:t>Кількість</a:t>
            </a:r>
            <a:r>
              <a:rPr lang="ru-RU" sz="3600" dirty="0" smtClean="0"/>
              <a:t> </a:t>
            </a:r>
            <a:r>
              <a:rPr lang="ru-RU" sz="3600" dirty="0" err="1"/>
              <a:t>відмінків</a:t>
            </a:r>
            <a:r>
              <a:rPr lang="ru-RU" sz="3600" dirty="0"/>
              <a:t> у </a:t>
            </a:r>
            <a:r>
              <a:rPr lang="ru-RU" sz="3600" dirty="0" err="1"/>
              <a:t>різних</a:t>
            </a:r>
            <a:r>
              <a:rPr lang="ru-RU" sz="3600" dirty="0"/>
              <a:t> </a:t>
            </a:r>
            <a:r>
              <a:rPr lang="ru-RU" sz="3600" dirty="0" err="1"/>
              <a:t>мовах</a:t>
            </a:r>
            <a:r>
              <a:rPr lang="ru-RU" sz="3600" dirty="0"/>
              <a:t> </a:t>
            </a:r>
            <a:r>
              <a:rPr lang="ru-RU" sz="3600" dirty="0" err="1"/>
              <a:t>неоднакова</a:t>
            </a:r>
            <a:r>
              <a:rPr lang="ru-RU" sz="3600" dirty="0"/>
              <a:t>. Є </a:t>
            </a:r>
            <a:r>
              <a:rPr lang="ru-RU" sz="3600" dirty="0" err="1" smtClean="0"/>
              <a:t>мови</a:t>
            </a:r>
            <a:r>
              <a:rPr lang="ru-RU" sz="3600" dirty="0"/>
              <a:t>, в </a:t>
            </a:r>
            <a:r>
              <a:rPr lang="ru-RU" sz="3600" dirty="0" err="1"/>
              <a:t>яких</a:t>
            </a:r>
            <a:r>
              <a:rPr lang="ru-RU" sz="3600" dirty="0"/>
              <a:t> </a:t>
            </a:r>
            <a:r>
              <a:rPr lang="ru-RU" sz="3600" dirty="0" err="1"/>
              <a:t>відмінків</a:t>
            </a:r>
            <a:r>
              <a:rPr lang="ru-RU" sz="3600" dirty="0"/>
              <a:t> </a:t>
            </a:r>
            <a:r>
              <a:rPr lang="ru-RU" sz="3600" dirty="0" err="1"/>
              <a:t>зовсім</a:t>
            </a:r>
            <a:r>
              <a:rPr lang="ru-RU" sz="3600" dirty="0"/>
              <a:t> </a:t>
            </a:r>
            <a:r>
              <a:rPr lang="ru-RU" sz="3600" dirty="0" err="1"/>
              <a:t>немає</a:t>
            </a:r>
            <a:r>
              <a:rPr lang="ru-RU" sz="3600" dirty="0"/>
              <a:t>: </a:t>
            </a:r>
            <a:r>
              <a:rPr lang="ru-RU" sz="3600" dirty="0" err="1"/>
              <a:t>болгарська</a:t>
            </a:r>
            <a:r>
              <a:rPr lang="ru-RU" sz="3600" dirty="0"/>
              <a:t>, </a:t>
            </a:r>
            <a:r>
              <a:rPr lang="ru-RU" sz="3600" dirty="0" err="1"/>
              <a:t>італійська</a:t>
            </a:r>
            <a:r>
              <a:rPr lang="ru-RU" sz="3600" dirty="0"/>
              <a:t>, </a:t>
            </a:r>
            <a:r>
              <a:rPr lang="ru-RU" sz="3600" dirty="0" err="1"/>
              <a:t>французька</a:t>
            </a:r>
            <a:r>
              <a:rPr lang="ru-RU" sz="3600" dirty="0"/>
              <a:t>, </a:t>
            </a:r>
            <a:r>
              <a:rPr lang="ru-RU" sz="3600" dirty="0" err="1"/>
              <a:t>таджицька</a:t>
            </a:r>
            <a:r>
              <a:rPr lang="ru-RU" sz="3600" dirty="0"/>
              <a:t>, </a:t>
            </a:r>
            <a:r>
              <a:rPr lang="ru-RU" sz="3600" dirty="0" err="1"/>
              <a:t>абхазька</a:t>
            </a:r>
            <a:r>
              <a:rPr lang="ru-RU" sz="3600" dirty="0"/>
              <a:t> та </a:t>
            </a:r>
            <a:r>
              <a:rPr lang="ru-RU" sz="3600" dirty="0" err="1"/>
              <a:t>ін</a:t>
            </a:r>
            <a:r>
              <a:rPr lang="ru-RU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45426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64896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Категорія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числа </a:t>
            </a:r>
            <a:r>
              <a:rPr lang="ru-RU" sz="2400" dirty="0"/>
              <a:t>— </a:t>
            </a:r>
            <a:r>
              <a:rPr lang="ru-RU" sz="2400" dirty="0" err="1"/>
              <a:t>граматична</a:t>
            </a:r>
            <a:r>
              <a:rPr lang="ru-RU" sz="2400" dirty="0"/>
              <a:t> </a:t>
            </a:r>
            <a:r>
              <a:rPr lang="ru-RU" sz="2400" dirty="0" err="1"/>
              <a:t>категорія</a:t>
            </a:r>
            <a:r>
              <a:rPr lang="ru-RU" sz="2400" dirty="0"/>
              <a:t>, яка </a:t>
            </a:r>
            <a:r>
              <a:rPr lang="ru-RU" sz="2400" dirty="0" err="1"/>
              <a:t>виражає</a:t>
            </a:r>
            <a:r>
              <a:rPr lang="ru-RU" sz="2400" dirty="0"/>
              <a:t> </a:t>
            </a:r>
            <a:r>
              <a:rPr lang="ru-RU" sz="2400" dirty="0" err="1"/>
              <a:t>кількісні</a:t>
            </a:r>
            <a:r>
              <a:rPr lang="ru-RU" sz="2400" dirty="0"/>
              <a:t> </a:t>
            </a:r>
            <a:r>
              <a:rPr lang="ru-RU" sz="2400" dirty="0" smtClean="0"/>
              <a:t>характеристики </a:t>
            </a:r>
            <a:r>
              <a:rPr lang="ru-RU" sz="2400" dirty="0" err="1"/>
              <a:t>предметів</a:t>
            </a:r>
            <a:r>
              <a:rPr lang="ru-RU" sz="2400" dirty="0"/>
              <a:t> думки. У </a:t>
            </a:r>
            <a:r>
              <a:rPr lang="ru-RU" sz="2400" dirty="0" err="1"/>
              <a:t>мовах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</a:t>
            </a:r>
            <a:r>
              <a:rPr lang="ru-RU" sz="2400" dirty="0" err="1"/>
              <a:t>категорія</a:t>
            </a:r>
            <a:r>
              <a:rPr lang="ru-RU" sz="2400" dirty="0"/>
              <a:t> числа не </a:t>
            </a:r>
            <a:r>
              <a:rPr lang="ru-RU" sz="2400" dirty="0" err="1"/>
              <a:t>збігається</a:t>
            </a:r>
            <a:r>
              <a:rPr lang="ru-RU" sz="2400" dirty="0"/>
              <a:t>. Є </a:t>
            </a:r>
            <a:r>
              <a:rPr lang="ru-RU" sz="2400" dirty="0" err="1"/>
              <a:t>мови</a:t>
            </a:r>
            <a:r>
              <a:rPr lang="ru-RU" sz="2400" dirty="0"/>
              <a:t>, в </a:t>
            </a:r>
            <a:r>
              <a:rPr lang="ru-RU" sz="2400" dirty="0" err="1"/>
              <a:t>яких</a:t>
            </a:r>
            <a:r>
              <a:rPr lang="ru-RU" sz="2400" dirty="0"/>
              <a:t>, </a:t>
            </a:r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однини</a:t>
            </a:r>
            <a:r>
              <a:rPr lang="ru-RU" sz="2400" dirty="0"/>
              <a:t> і </a:t>
            </a:r>
            <a:r>
              <a:rPr lang="ru-RU" sz="2400" dirty="0" err="1"/>
              <a:t>множини</a:t>
            </a:r>
            <a:r>
              <a:rPr lang="ru-RU" sz="2400" dirty="0"/>
              <a:t>, є </a:t>
            </a:r>
            <a:r>
              <a:rPr lang="ru-RU" sz="2400" dirty="0" err="1"/>
              <a:t>двоїна</a:t>
            </a:r>
            <a:r>
              <a:rPr lang="ru-RU" sz="2400" dirty="0"/>
              <a:t> і </a:t>
            </a:r>
            <a:r>
              <a:rPr lang="ru-RU" sz="2400" dirty="0" err="1"/>
              <a:t>троїна</a:t>
            </a:r>
            <a:r>
              <a:rPr lang="ru-RU" sz="2400" dirty="0"/>
              <a:t>. </a:t>
            </a:r>
            <a:r>
              <a:rPr lang="ru-RU" sz="2400" dirty="0" err="1"/>
              <a:t>Двоїна</a:t>
            </a:r>
            <a:r>
              <a:rPr lang="ru-RU" sz="2400" dirty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давньоукраїнській</a:t>
            </a:r>
            <a:r>
              <a:rPr lang="ru-RU" sz="2400" dirty="0"/>
              <a:t> </a:t>
            </a:r>
            <a:r>
              <a:rPr lang="ru-RU" sz="2400" dirty="0" err="1"/>
              <a:t>мові</a:t>
            </a:r>
            <a:r>
              <a:rPr lang="ru-RU" sz="2400" dirty="0"/>
              <a:t> (</a:t>
            </a:r>
            <a:r>
              <a:rPr lang="ru-RU" sz="2400" dirty="0" err="1"/>
              <a:t>дъва</a:t>
            </a:r>
            <a:r>
              <a:rPr lang="ru-RU" sz="2400" dirty="0"/>
              <a:t> </a:t>
            </a:r>
            <a:r>
              <a:rPr lang="ru-RU" sz="2400" dirty="0" smtClean="0"/>
              <a:t>стола, див</a:t>
            </a:r>
            <a:r>
              <a:rPr lang="ru-RU" sz="2400" dirty="0"/>
              <a:t>. </a:t>
            </a:r>
            <a:r>
              <a:rPr lang="ru-RU" sz="2400" dirty="0" err="1"/>
              <a:t>залишки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форм у </a:t>
            </a:r>
            <a:r>
              <a:rPr lang="ru-RU" sz="2400" dirty="0" err="1"/>
              <a:t>діалектах</a:t>
            </a:r>
            <a:r>
              <a:rPr lang="ru-RU" sz="2400" dirty="0"/>
              <a:t>: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руці</a:t>
            </a:r>
            <a:r>
              <a:rPr lang="ru-RU" sz="2400" dirty="0"/>
              <a:t>,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селі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). </a:t>
            </a:r>
            <a:r>
              <a:rPr lang="ru-RU" sz="2400" dirty="0" err="1"/>
              <a:t>Троїна</a:t>
            </a:r>
            <a:r>
              <a:rPr lang="ru-RU" sz="2400" dirty="0"/>
              <a:t> є в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папуаських</a:t>
            </a:r>
            <a:r>
              <a:rPr lang="ru-RU" sz="2400" dirty="0"/>
              <a:t> </a:t>
            </a:r>
            <a:r>
              <a:rPr lang="ru-RU" sz="2400" dirty="0" err="1"/>
              <a:t>мовах</a:t>
            </a:r>
            <a:r>
              <a:rPr lang="ru-RU" sz="2400" dirty="0"/>
              <a:t> на </a:t>
            </a:r>
            <a:r>
              <a:rPr lang="ru-RU" sz="2400" dirty="0" err="1"/>
              <a:t>острові</a:t>
            </a:r>
            <a:r>
              <a:rPr lang="ru-RU" sz="2400" dirty="0"/>
              <a:t> </a:t>
            </a:r>
            <a:r>
              <a:rPr lang="ru-RU" sz="2400" dirty="0" err="1"/>
              <a:t>Нова</a:t>
            </a:r>
            <a:r>
              <a:rPr lang="ru-RU" sz="2400" dirty="0"/>
              <a:t> </a:t>
            </a:r>
            <a:r>
              <a:rPr lang="ru-RU" sz="2400" dirty="0" err="1"/>
              <a:t>Гвінея</a:t>
            </a:r>
            <a:r>
              <a:rPr lang="ru-RU" sz="2400" dirty="0"/>
              <a:t>. У </a:t>
            </a:r>
            <a:r>
              <a:rPr lang="ru-RU" sz="2400" dirty="0" err="1"/>
              <a:t>давніх</a:t>
            </a:r>
            <a:r>
              <a:rPr lang="ru-RU" sz="2400" dirty="0"/>
              <a:t> </a:t>
            </a:r>
            <a:r>
              <a:rPr lang="ru-RU" sz="2400" dirty="0" err="1"/>
              <a:t>індоєвропейських</a:t>
            </a:r>
            <a:r>
              <a:rPr lang="ru-RU" sz="2400" dirty="0"/>
              <a:t> </a:t>
            </a:r>
            <a:r>
              <a:rPr lang="ru-RU" sz="2400" dirty="0" err="1"/>
              <a:t>мовах</a:t>
            </a:r>
            <a:r>
              <a:rPr lang="ru-RU" sz="2400" dirty="0"/>
              <a:t> — </a:t>
            </a:r>
            <a:r>
              <a:rPr lang="ru-RU" sz="2400" dirty="0" err="1"/>
              <a:t>санскриті</a:t>
            </a:r>
            <a:r>
              <a:rPr lang="ru-RU" sz="2400" dirty="0"/>
              <a:t>, </a:t>
            </a:r>
            <a:r>
              <a:rPr lang="ru-RU" sz="2400" dirty="0" err="1"/>
              <a:t>давньогрецькій</a:t>
            </a:r>
            <a:r>
              <a:rPr lang="ru-RU" sz="2400" dirty="0"/>
              <a:t>, </a:t>
            </a:r>
            <a:r>
              <a:rPr lang="ru-RU" sz="2400" dirty="0" err="1"/>
              <a:t>давньогерманських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три числа: </a:t>
            </a:r>
            <a:r>
              <a:rPr lang="ru-RU" sz="2400" dirty="0" err="1" smtClean="0"/>
              <a:t>однина</a:t>
            </a:r>
            <a:r>
              <a:rPr lang="ru-RU" sz="2400" dirty="0"/>
              <a:t>, </a:t>
            </a:r>
            <a:r>
              <a:rPr lang="ru-RU" sz="2400" dirty="0" err="1"/>
              <a:t>двоїна</a:t>
            </a:r>
            <a:r>
              <a:rPr lang="ru-RU" sz="2400" dirty="0"/>
              <a:t> і </a:t>
            </a:r>
            <a:r>
              <a:rPr lang="ru-RU" sz="2400" dirty="0" err="1"/>
              <a:t>множина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58573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22519" r="27000" b="32444"/>
          <a:stretch/>
        </p:blipFill>
        <p:spPr bwMode="auto">
          <a:xfrm>
            <a:off x="611560" y="312560"/>
            <a:ext cx="7928560" cy="43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7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64896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Категорія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означеності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неозначеності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детермінації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ru-RU" sz="2400" dirty="0"/>
              <a:t> - </a:t>
            </a:r>
            <a:r>
              <a:rPr lang="ru-RU" sz="2400" dirty="0" err="1" smtClean="0"/>
              <a:t>граматична</a:t>
            </a:r>
            <a:r>
              <a:rPr lang="ru-RU" sz="2400" dirty="0" smtClean="0"/>
              <a:t> </a:t>
            </a:r>
            <a:r>
              <a:rPr lang="ru-RU" sz="2400" dirty="0" err="1"/>
              <a:t>категорія</a:t>
            </a:r>
            <a:r>
              <a:rPr lang="ru-RU" sz="2400" dirty="0"/>
              <a:t>, яка </a:t>
            </a:r>
            <a:r>
              <a:rPr lang="ru-RU" sz="2400" dirty="0" err="1"/>
              <a:t>вказує</a:t>
            </a:r>
            <a:r>
              <a:rPr lang="ru-RU" sz="2400" dirty="0"/>
              <a:t> на те,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мислиться</a:t>
            </a:r>
            <a:r>
              <a:rPr lang="ru-RU" sz="2400" dirty="0"/>
              <a:t> </a:t>
            </a:r>
            <a:r>
              <a:rPr lang="ru-RU" sz="2400" dirty="0" err="1"/>
              <a:t>ім'я</a:t>
            </a:r>
            <a:r>
              <a:rPr lang="ru-RU" sz="2400" dirty="0"/>
              <a:t> предмета як </a:t>
            </a:r>
            <a:r>
              <a:rPr lang="ru-RU" sz="2400" dirty="0" err="1"/>
              <a:t>єдине</a:t>
            </a:r>
            <a:r>
              <a:rPr lang="ru-RU" sz="2400" dirty="0"/>
              <a:t> в </a:t>
            </a:r>
            <a:r>
              <a:rPr lang="ru-RU" sz="2400" dirty="0" err="1"/>
              <a:t>описуваній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 (</a:t>
            </a:r>
            <a:r>
              <a:rPr lang="ru-RU" sz="2400" dirty="0" err="1"/>
              <a:t>означеність</a:t>
            </a:r>
            <a:r>
              <a:rPr lang="ru-RU" sz="2400" dirty="0"/>
              <a:t>) </a:t>
            </a:r>
            <a:r>
              <a:rPr lang="ru-RU" sz="2400" dirty="0" err="1"/>
              <a:t>чи</a:t>
            </a:r>
            <a:r>
              <a:rPr lang="ru-RU" sz="2400" dirty="0"/>
              <a:t> як </a:t>
            </a:r>
            <a:r>
              <a:rPr lang="ru-RU" sz="2400" dirty="0" err="1"/>
              <a:t>таке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належить</a:t>
            </a:r>
            <a:r>
              <a:rPr lang="ru-RU" sz="2400" dirty="0"/>
              <a:t> до </a:t>
            </a:r>
            <a:r>
              <a:rPr lang="ru-RU" sz="2400" dirty="0" err="1"/>
              <a:t>класу</a:t>
            </a:r>
            <a:r>
              <a:rPr lang="ru-RU" sz="2400" dirty="0"/>
              <a:t> </a:t>
            </a:r>
            <a:r>
              <a:rPr lang="ru-RU" sz="2400" dirty="0" err="1"/>
              <a:t>подібних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феноменів</a:t>
            </a:r>
            <a:r>
              <a:rPr lang="ru-RU" sz="2400" dirty="0"/>
              <a:t> (</a:t>
            </a:r>
            <a:r>
              <a:rPr lang="ru-RU" sz="2400" dirty="0" err="1"/>
              <a:t>неозначеність</a:t>
            </a:r>
            <a:r>
              <a:rPr lang="ru-RU" sz="2400" dirty="0"/>
              <a:t>).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Як </a:t>
            </a:r>
            <a:r>
              <a:rPr lang="ru-RU" sz="2400" dirty="0"/>
              <a:t>уже </a:t>
            </a:r>
            <a:r>
              <a:rPr lang="ru-RU" sz="2400" dirty="0" err="1"/>
              <a:t>зазначалося</a:t>
            </a:r>
            <a:r>
              <a:rPr lang="ru-RU" sz="2400" dirty="0"/>
              <a:t>,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категорія</a:t>
            </a:r>
            <a:r>
              <a:rPr lang="ru-RU" sz="2400" dirty="0"/>
              <a:t> характерна для </a:t>
            </a:r>
            <a:r>
              <a:rPr lang="ru-RU" sz="2400" dirty="0" err="1" smtClean="0"/>
              <a:t>германських</a:t>
            </a:r>
            <a:r>
              <a:rPr lang="ru-RU" sz="2400" dirty="0"/>
              <a:t>, </a:t>
            </a:r>
            <a:r>
              <a:rPr lang="ru-RU" sz="2400" dirty="0" err="1"/>
              <a:t>романських</a:t>
            </a:r>
            <a:r>
              <a:rPr lang="ru-RU" sz="2400" dirty="0"/>
              <a:t>, </a:t>
            </a:r>
            <a:r>
              <a:rPr lang="ru-RU" sz="2400" dirty="0" err="1"/>
              <a:t>болгарської</a:t>
            </a:r>
            <a:r>
              <a:rPr lang="ru-RU" sz="2400" dirty="0"/>
              <a:t>, </a:t>
            </a:r>
            <a:r>
              <a:rPr lang="ru-RU" sz="2400" dirty="0" err="1"/>
              <a:t>македонської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мов</a:t>
            </a:r>
            <a:r>
              <a:rPr lang="ru-RU" sz="2400" dirty="0"/>
              <a:t> і </a:t>
            </a:r>
            <a:r>
              <a:rPr lang="ru-RU" sz="2400" dirty="0" err="1"/>
              <a:t>виражається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артиклів</a:t>
            </a:r>
            <a:r>
              <a:rPr lang="ru-RU" sz="2400" dirty="0"/>
              <a:t>. </a:t>
            </a:r>
            <a:r>
              <a:rPr lang="ru-RU" sz="2400" dirty="0" err="1"/>
              <a:t>Означеними</a:t>
            </a:r>
            <a:r>
              <a:rPr lang="ru-RU" sz="2400" dirty="0"/>
              <a:t> є </a:t>
            </a:r>
            <a:r>
              <a:rPr lang="ru-RU" sz="2400" dirty="0" err="1"/>
              <a:t>англійський</a:t>
            </a:r>
            <a:r>
              <a:rPr lang="ru-RU" sz="2400" dirty="0"/>
              <a:t> артикль </a:t>
            </a:r>
            <a:r>
              <a:rPr lang="en-US" sz="2400" dirty="0"/>
              <a:t>the, </a:t>
            </a:r>
            <a:r>
              <a:rPr lang="ru-RU" sz="2400" dirty="0" err="1"/>
              <a:t>німецькі</a:t>
            </a:r>
            <a:r>
              <a:rPr lang="ru-RU" sz="2400" dirty="0"/>
              <a:t> </a:t>
            </a:r>
            <a:r>
              <a:rPr lang="en-US" sz="2400" dirty="0"/>
              <a:t>der, die, das, </a:t>
            </a:r>
            <a:r>
              <a:rPr lang="ru-RU" sz="2400" dirty="0" err="1" smtClean="0"/>
              <a:t>французькій</a:t>
            </a:r>
            <a:r>
              <a:rPr lang="ru-RU" sz="2400" dirty="0" smtClean="0"/>
              <a:t> </a:t>
            </a:r>
            <a:r>
              <a:rPr lang="ru-RU" sz="2400" dirty="0" err="1"/>
              <a:t>іе</a:t>
            </a:r>
            <a:r>
              <a:rPr lang="ru-RU" sz="2400" dirty="0"/>
              <a:t>, </a:t>
            </a:r>
            <a:r>
              <a:rPr lang="en-US" sz="2400" dirty="0"/>
              <a:t>la, les (</a:t>
            </a:r>
            <a:r>
              <a:rPr lang="ru-RU" sz="2400" dirty="0" err="1"/>
              <a:t>останній</a:t>
            </a:r>
            <a:r>
              <a:rPr lang="ru-RU" sz="2400" dirty="0"/>
              <a:t> для </a:t>
            </a:r>
            <a:r>
              <a:rPr lang="ru-RU" sz="2400" dirty="0" err="1"/>
              <a:t>множини</a:t>
            </a:r>
            <a:r>
              <a:rPr lang="ru-RU" sz="2400" dirty="0"/>
              <a:t>), а </a:t>
            </a:r>
            <a:r>
              <a:rPr lang="ru-RU" sz="2400" dirty="0" err="1"/>
              <a:t>неозначеними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</a:t>
            </a:r>
            <a:r>
              <a:rPr lang="en-US" sz="2400" dirty="0"/>
              <a:t>a; </a:t>
            </a:r>
            <a:r>
              <a:rPr lang="en-US" sz="2400" dirty="0" err="1"/>
              <a:t>ein</a:t>
            </a:r>
            <a:r>
              <a:rPr lang="en-US" sz="2400" dirty="0"/>
              <a:t>, </a:t>
            </a:r>
            <a:r>
              <a:rPr lang="en-US" sz="2400" dirty="0" err="1"/>
              <a:t>eine</a:t>
            </a:r>
            <a:r>
              <a:rPr lang="en-US" sz="2400" dirty="0"/>
              <a:t>, </a:t>
            </a:r>
            <a:r>
              <a:rPr lang="en-US" sz="2400" dirty="0" err="1"/>
              <a:t>ein</a:t>
            </a:r>
            <a:r>
              <a:rPr lang="en-US" sz="2400" dirty="0"/>
              <a:t>; un, </a:t>
            </a:r>
            <a:r>
              <a:rPr lang="en-US" sz="2400" dirty="0" err="1"/>
              <a:t>une</a:t>
            </a:r>
            <a:r>
              <a:rPr lang="en-US" sz="24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806614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64896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Категорія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ступеня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якості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порівняння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ru-RU" sz="2400" dirty="0"/>
              <a:t>- </a:t>
            </a:r>
            <a:r>
              <a:rPr lang="ru-RU" sz="2400" dirty="0" err="1"/>
              <a:t>граматична</a:t>
            </a:r>
            <a:r>
              <a:rPr lang="ru-RU" sz="2400" dirty="0"/>
              <a:t> </a:t>
            </a:r>
            <a:r>
              <a:rPr lang="ru-RU" sz="2400" dirty="0" err="1"/>
              <a:t>категорія</a:t>
            </a:r>
            <a:r>
              <a:rPr lang="ru-RU" sz="2400" dirty="0"/>
              <a:t>, яка </a:t>
            </a:r>
            <a:r>
              <a:rPr lang="ru-RU" sz="2400" dirty="0" err="1"/>
              <a:t>виражає</a:t>
            </a:r>
            <a:r>
              <a:rPr lang="ru-RU" sz="2400" dirty="0"/>
              <a:t> </a:t>
            </a:r>
            <a:r>
              <a:rPr lang="ru-RU" sz="2400" dirty="0" err="1"/>
              <a:t>ступінь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характеризує</a:t>
            </a:r>
            <a:r>
              <a:rPr lang="ru-RU" sz="2400" dirty="0"/>
              <a:t> предмет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дію</a:t>
            </a:r>
            <a:r>
              <a:rPr lang="ru-RU" sz="2400" dirty="0"/>
              <a:t>. </a:t>
            </a:r>
            <a:r>
              <a:rPr lang="ru-RU" sz="2400" dirty="0" err="1"/>
              <a:t>Розрізняють</a:t>
            </a:r>
            <a:r>
              <a:rPr lang="ru-RU" sz="2400" dirty="0"/>
              <a:t> </a:t>
            </a:r>
            <a:r>
              <a:rPr lang="ru-RU" sz="2400" dirty="0" err="1"/>
              <a:t>звичайний</a:t>
            </a:r>
            <a:r>
              <a:rPr lang="ru-RU" sz="2400" dirty="0"/>
              <a:t>, </a:t>
            </a:r>
            <a:r>
              <a:rPr lang="ru-RU" sz="2400" dirty="0" err="1"/>
              <a:t>вищий</a:t>
            </a:r>
            <a:r>
              <a:rPr lang="ru-RU" sz="2400" dirty="0"/>
              <a:t> і </a:t>
            </a:r>
            <a:r>
              <a:rPr lang="ru-RU" sz="2400" dirty="0" err="1"/>
              <a:t>найвищий</a:t>
            </a:r>
            <a:r>
              <a:rPr lang="ru-RU" sz="2400" dirty="0"/>
              <a:t> </a:t>
            </a:r>
            <a:r>
              <a:rPr lang="ru-RU" sz="2400" dirty="0" err="1"/>
              <a:t>ступінь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 err="1" smtClean="0"/>
              <a:t>Вищий</a:t>
            </a:r>
            <a:r>
              <a:rPr lang="ru-RU" sz="2400" b="1" dirty="0" smtClean="0"/>
              <a:t> </a:t>
            </a:r>
            <a:r>
              <a:rPr lang="ru-RU" sz="2400" b="1" dirty="0" err="1"/>
              <a:t>ступінь</a:t>
            </a:r>
            <a:r>
              <a:rPr lang="ru-RU" sz="2400" b="1" dirty="0"/>
              <a:t> </a:t>
            </a:r>
            <a:r>
              <a:rPr lang="ru-RU" sz="2400" dirty="0" err="1"/>
              <a:t>указує</a:t>
            </a:r>
            <a:r>
              <a:rPr lang="ru-RU" sz="2400" dirty="0"/>
              <a:t> на </a:t>
            </a:r>
            <a:r>
              <a:rPr lang="ru-RU" sz="2400" dirty="0" err="1"/>
              <a:t>наявність</a:t>
            </a:r>
            <a:r>
              <a:rPr lang="ru-RU" sz="2400" dirty="0"/>
              <a:t> в </a:t>
            </a:r>
            <a:r>
              <a:rPr lang="ru-RU" sz="2400" dirty="0" err="1"/>
              <a:t>об'єкті</a:t>
            </a:r>
            <a:r>
              <a:rPr lang="ru-RU" sz="2400" dirty="0"/>
              <a:t> </a:t>
            </a:r>
            <a:r>
              <a:rPr lang="ru-RU" sz="2400" dirty="0" err="1"/>
              <a:t>якоїсь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в </a:t>
            </a:r>
            <a:r>
              <a:rPr lang="ru-RU" sz="2400" dirty="0" err="1"/>
              <a:t>іншому</a:t>
            </a:r>
            <a:r>
              <a:rPr lang="ru-RU" sz="2400" dirty="0"/>
              <a:t>, </a:t>
            </a:r>
            <a:r>
              <a:rPr lang="ru-RU" sz="2400" dirty="0" err="1"/>
              <a:t>найвищий</a:t>
            </a:r>
            <a:r>
              <a:rPr lang="ru-RU" sz="2400" dirty="0"/>
              <a:t> — </a:t>
            </a:r>
            <a:r>
              <a:rPr lang="ru-RU" sz="2400" dirty="0" err="1" smtClean="0"/>
              <a:t>більше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у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b="1" dirty="0" err="1" smtClean="0"/>
              <a:t>Звичайний</a:t>
            </a:r>
            <a:r>
              <a:rPr lang="ru-RU" sz="2400" b="1" dirty="0" smtClean="0"/>
              <a:t> </a:t>
            </a:r>
            <a:r>
              <a:rPr lang="ru-RU" sz="2400" b="1" dirty="0" err="1"/>
              <a:t>ступінь</a:t>
            </a:r>
            <a:r>
              <a:rPr lang="ru-RU" sz="2400" b="1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 </a:t>
            </a:r>
            <a:r>
              <a:rPr lang="ru-RU" sz="2400" dirty="0" err="1"/>
              <a:t>якість</a:t>
            </a:r>
            <a:r>
              <a:rPr lang="ru-RU" sz="2400" dirty="0"/>
              <a:t> </a:t>
            </a:r>
            <a:r>
              <a:rPr lang="ru-RU" sz="2400" dirty="0" err="1"/>
              <a:t>безвідносно</a:t>
            </a:r>
            <a:r>
              <a:rPr lang="ru-RU" sz="2400" dirty="0"/>
              <a:t> до </a:t>
            </a:r>
            <a:r>
              <a:rPr lang="ru-RU" sz="2400" dirty="0" err="1"/>
              <a:t>ступеня</a:t>
            </a:r>
            <a:r>
              <a:rPr lang="ru-RU" sz="2400" dirty="0"/>
              <a:t>. </a:t>
            </a:r>
            <a:r>
              <a:rPr lang="ru-RU" sz="2400" dirty="0" err="1"/>
              <a:t>Ступені</a:t>
            </a:r>
            <a:r>
              <a:rPr lang="ru-RU" sz="2400" dirty="0"/>
              <a:t> </a:t>
            </a:r>
            <a:r>
              <a:rPr lang="ru-RU" sz="2400" dirty="0" err="1"/>
              <a:t>порівняння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прикметники</a:t>
            </a:r>
            <a:r>
              <a:rPr lang="ru-RU" sz="2400" dirty="0"/>
              <a:t> і </a:t>
            </a:r>
            <a:r>
              <a:rPr lang="ru-RU" sz="2400" dirty="0" err="1" smtClean="0"/>
              <a:t>прислівники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важкий</a:t>
            </a:r>
            <a:r>
              <a:rPr lang="ru-RU" sz="2400" dirty="0"/>
              <a:t>, </a:t>
            </a:r>
            <a:r>
              <a:rPr lang="ru-RU" sz="2400" dirty="0" err="1"/>
              <a:t>важчий</a:t>
            </a:r>
            <a:r>
              <a:rPr lang="ru-RU" sz="2400" dirty="0"/>
              <a:t>, </a:t>
            </a:r>
            <a:r>
              <a:rPr lang="ru-RU" sz="2400" dirty="0" err="1"/>
              <a:t>найважчий</a:t>
            </a:r>
            <a:r>
              <a:rPr lang="ru-RU" sz="2400" dirty="0"/>
              <a:t>; темно, </a:t>
            </a:r>
            <a:r>
              <a:rPr lang="ru-RU" sz="2400" dirty="0" err="1"/>
              <a:t>темніше</a:t>
            </a:r>
            <a:r>
              <a:rPr lang="ru-RU" sz="2400" dirty="0"/>
              <a:t>, </a:t>
            </a:r>
            <a:r>
              <a:rPr lang="ru-RU" sz="2400" dirty="0" err="1"/>
              <a:t>найтемніше</a:t>
            </a:r>
            <a:r>
              <a:rPr lang="ru-RU" sz="2400" dirty="0"/>
              <a:t>). У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мовах</a:t>
            </a:r>
            <a:r>
              <a:rPr lang="ru-RU" sz="2400" dirty="0"/>
              <a:t> </a:t>
            </a:r>
            <a:r>
              <a:rPr lang="ru-RU" sz="2400" dirty="0" err="1"/>
              <a:t>ступені</a:t>
            </a:r>
            <a:r>
              <a:rPr lang="ru-RU" sz="2400" dirty="0"/>
              <a:t> </a:t>
            </a:r>
            <a:r>
              <a:rPr lang="ru-RU" sz="2400" dirty="0" err="1"/>
              <a:t>порівняння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іменники</a:t>
            </a:r>
            <a:r>
              <a:rPr lang="ru-RU" sz="2400" dirty="0"/>
              <a:t> й </a:t>
            </a:r>
            <a:r>
              <a:rPr lang="ru-RU" sz="2400" dirty="0" err="1"/>
              <a:t>дієслова</a:t>
            </a:r>
            <a:r>
              <a:rPr lang="ru-RU" sz="2400" dirty="0"/>
              <a:t>. </a:t>
            </a:r>
            <a:r>
              <a:rPr lang="ru-RU" sz="2400" dirty="0" err="1"/>
              <a:t>Наприклад</a:t>
            </a:r>
            <a:r>
              <a:rPr lang="ru-RU" sz="2400" dirty="0"/>
              <a:t>, у </a:t>
            </a:r>
            <a:r>
              <a:rPr lang="ru-RU" sz="2400" dirty="0" err="1"/>
              <a:t>мові</a:t>
            </a:r>
            <a:r>
              <a:rPr lang="ru-RU" sz="2400" dirty="0"/>
              <a:t> </a:t>
            </a:r>
            <a:r>
              <a:rPr lang="ru-RU" sz="2400" dirty="0" err="1"/>
              <a:t>комі</a:t>
            </a:r>
            <a:r>
              <a:rPr lang="ru-RU" sz="2400" dirty="0"/>
              <a:t> </a:t>
            </a:r>
            <a:r>
              <a:rPr lang="ru-RU" sz="2400" dirty="0" err="1"/>
              <a:t>кужд</a:t>
            </a:r>
            <a:r>
              <a:rPr lang="ru-RU" sz="2400" dirty="0"/>
              <a:t> "</a:t>
            </a:r>
            <a:r>
              <a:rPr lang="ru-RU" sz="2400" dirty="0" err="1"/>
              <a:t>вміє</a:t>
            </a:r>
            <a:r>
              <a:rPr lang="ru-RU" sz="2400" dirty="0"/>
              <a:t>", </a:t>
            </a:r>
            <a:r>
              <a:rPr lang="ru-RU" sz="2400" dirty="0" err="1"/>
              <a:t>кужоджик</a:t>
            </a:r>
            <a:r>
              <a:rPr lang="ru-RU" sz="2400" dirty="0"/>
              <a:t> "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вміє</a:t>
            </a:r>
            <a:r>
              <a:rPr lang="ru-RU" sz="2400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2298257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14008" r="24050" b="49199"/>
          <a:stretch/>
        </p:blipFill>
        <p:spPr bwMode="auto">
          <a:xfrm>
            <a:off x="251520" y="960697"/>
            <a:ext cx="8604709" cy="340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49855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070" y="476672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Категорія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виду (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аспектуальності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r>
              <a:rPr lang="ru-RU" sz="3200" dirty="0"/>
              <a:t>- </a:t>
            </a:r>
            <a:r>
              <a:rPr lang="ru-RU" sz="3200" dirty="0" err="1"/>
              <a:t>граматична</a:t>
            </a:r>
            <a:r>
              <a:rPr lang="ru-RU" sz="3200" dirty="0"/>
              <a:t> </a:t>
            </a:r>
            <a:r>
              <a:rPr lang="ru-RU" sz="3200" dirty="0" err="1"/>
              <a:t>категорія</a:t>
            </a:r>
            <a:r>
              <a:rPr lang="ru-RU" sz="3200" dirty="0"/>
              <a:t> </a:t>
            </a:r>
            <a:r>
              <a:rPr lang="ru-RU" sz="3200" dirty="0" err="1" smtClean="0"/>
              <a:t>дієслова</a:t>
            </a:r>
            <a:r>
              <a:rPr lang="ru-RU" sz="3200" dirty="0"/>
              <a:t>, яка </a:t>
            </a:r>
            <a:r>
              <a:rPr lang="ru-RU" sz="3200" dirty="0" err="1"/>
              <a:t>узагальнено</a:t>
            </a:r>
            <a:r>
              <a:rPr lang="ru-RU" sz="3200" dirty="0"/>
              <a:t> </a:t>
            </a:r>
            <a:r>
              <a:rPr lang="ru-RU" sz="3200" dirty="0" err="1"/>
              <a:t>вказує</a:t>
            </a:r>
            <a:r>
              <a:rPr lang="ru-RU" sz="3200" dirty="0"/>
              <a:t> на </a:t>
            </a:r>
            <a:r>
              <a:rPr lang="ru-RU" sz="3200" dirty="0" err="1"/>
              <a:t>протікання</a:t>
            </a:r>
            <a:r>
              <a:rPr lang="ru-RU" sz="3200" dirty="0"/>
              <a:t> </a:t>
            </a:r>
            <a:r>
              <a:rPr lang="ru-RU" sz="3200" dirty="0" err="1"/>
              <a:t>дії</a:t>
            </a:r>
            <a:r>
              <a:rPr lang="ru-RU" sz="3200" dirty="0"/>
              <a:t> в </a:t>
            </a:r>
            <a:r>
              <a:rPr lang="ru-RU" sz="3200" dirty="0" err="1"/>
              <a:t>часі</a:t>
            </a:r>
            <a:r>
              <a:rPr lang="ru-RU" sz="3200" dirty="0"/>
              <a:t>. У </a:t>
            </a:r>
            <a:r>
              <a:rPr lang="ru-RU" sz="3200" dirty="0" err="1"/>
              <a:t>слов'янських</a:t>
            </a:r>
            <a:r>
              <a:rPr lang="ru-RU" sz="3200" dirty="0"/>
              <a:t> </a:t>
            </a:r>
            <a:r>
              <a:rPr lang="ru-RU" sz="3200" dirty="0" err="1"/>
              <a:t>мовах</a:t>
            </a:r>
            <a:r>
              <a:rPr lang="ru-RU" sz="3200" dirty="0"/>
              <a:t> </a:t>
            </a:r>
            <a:r>
              <a:rPr lang="ru-RU" sz="3200" dirty="0" err="1"/>
              <a:t>граматично</a:t>
            </a:r>
            <a:r>
              <a:rPr lang="ru-RU" sz="3200" dirty="0"/>
              <a:t> </a:t>
            </a:r>
            <a:r>
              <a:rPr lang="ru-RU" sz="3200" dirty="0" err="1"/>
              <a:t>протиставлені</a:t>
            </a:r>
            <a:r>
              <a:rPr lang="ru-RU" sz="3200" dirty="0"/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доконаний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і </a:t>
            </a:r>
            <a:r>
              <a:rPr lang="ru-RU" sz="3200" dirty="0" err="1">
                <a:solidFill>
                  <a:srgbClr val="FF0000"/>
                </a:solidFill>
              </a:rPr>
              <a:t>недоконаний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вид. </a:t>
            </a:r>
            <a:endParaRPr lang="ru-RU" sz="3200" dirty="0" smtClean="0"/>
          </a:p>
          <a:p>
            <a:r>
              <a:rPr lang="ru-RU" sz="3200" b="1" dirty="0" err="1" smtClean="0"/>
              <a:t>Доконаний</a:t>
            </a:r>
            <a:r>
              <a:rPr lang="ru-RU" sz="3200" b="1" dirty="0" smtClean="0"/>
              <a:t> </a:t>
            </a:r>
            <a:r>
              <a:rPr lang="ru-RU" sz="3200" b="1" dirty="0"/>
              <a:t>вид </a:t>
            </a:r>
            <a:r>
              <a:rPr lang="ru-RU" sz="3200" dirty="0" err="1"/>
              <a:t>вказує</a:t>
            </a:r>
            <a:r>
              <a:rPr lang="ru-RU" sz="3200" dirty="0"/>
              <a:t> на </a:t>
            </a:r>
            <a:r>
              <a:rPr lang="ru-RU" sz="3200" dirty="0" err="1"/>
              <a:t>досягнення</a:t>
            </a:r>
            <a:r>
              <a:rPr lang="ru-RU" sz="3200" dirty="0"/>
              <a:t> </a:t>
            </a:r>
            <a:r>
              <a:rPr lang="ru-RU" sz="3200" dirty="0" err="1"/>
              <a:t>межі</a:t>
            </a:r>
            <a:r>
              <a:rPr lang="ru-RU" sz="3200" dirty="0"/>
              <a:t>, </a:t>
            </a:r>
            <a:r>
              <a:rPr lang="ru-RU" sz="3200" dirty="0" err="1"/>
              <a:t>тобто</a:t>
            </a:r>
            <a:r>
              <a:rPr lang="ru-RU" sz="3200" dirty="0"/>
              <a:t> </a:t>
            </a:r>
            <a:r>
              <a:rPr lang="ru-RU" sz="3200" dirty="0" err="1"/>
              <a:t>показує</a:t>
            </a:r>
            <a:r>
              <a:rPr lang="ru-RU" sz="3200" dirty="0"/>
              <a:t> </a:t>
            </a:r>
            <a:r>
              <a:rPr lang="ru-RU" sz="3200" dirty="0" err="1"/>
              <a:t>обмежену</a:t>
            </a:r>
            <a:r>
              <a:rPr lang="ru-RU" sz="3200" dirty="0"/>
              <a:t> </a:t>
            </a:r>
            <a:r>
              <a:rPr lang="ru-RU" sz="3200" dirty="0" err="1"/>
              <a:t>дію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smtClean="0"/>
              <a:t>результат </a:t>
            </a:r>
            <a:r>
              <a:rPr lang="ru-RU" sz="3200" dirty="0"/>
              <a:t>(</a:t>
            </a:r>
            <a:r>
              <a:rPr lang="ru-RU" sz="3200" dirty="0" err="1"/>
              <a:t>зашумів</a:t>
            </a:r>
            <a:r>
              <a:rPr lang="ru-RU" sz="3200" dirty="0"/>
              <a:t>, написав). </a:t>
            </a:r>
            <a:r>
              <a:rPr lang="ru-RU" sz="3200" b="1" dirty="0" err="1"/>
              <a:t>Недоконаний</a:t>
            </a:r>
            <a:r>
              <a:rPr lang="ru-RU" sz="3200" b="1" dirty="0"/>
              <a:t> вид </a:t>
            </a:r>
            <a:r>
              <a:rPr lang="ru-RU" sz="3200" dirty="0"/>
              <a:t>не </a:t>
            </a:r>
            <a:r>
              <a:rPr lang="ru-RU" sz="3200" dirty="0" err="1"/>
              <a:t>вказує</a:t>
            </a:r>
            <a:r>
              <a:rPr lang="ru-RU" sz="3200" dirty="0"/>
              <a:t> на </a:t>
            </a:r>
            <a:r>
              <a:rPr lang="ru-RU" sz="3200" dirty="0" err="1"/>
              <a:t>граничність</a:t>
            </a:r>
            <a:r>
              <a:rPr lang="ru-RU" sz="3200" dirty="0"/>
              <a:t> </a:t>
            </a:r>
            <a:r>
              <a:rPr lang="ru-RU" sz="3200" dirty="0" err="1"/>
              <a:t>дії</a:t>
            </a:r>
            <a:r>
              <a:rPr lang="ru-RU" sz="3200" dirty="0"/>
              <a:t> (</a:t>
            </a:r>
            <a:r>
              <a:rPr lang="ru-RU" sz="3200" dirty="0" err="1"/>
              <a:t>шумів</a:t>
            </a:r>
            <a:r>
              <a:rPr lang="ru-RU" sz="3200" dirty="0"/>
              <a:t>, писав). У</a:t>
            </a:r>
          </a:p>
        </p:txBody>
      </p:sp>
    </p:spTree>
    <p:extLst>
      <p:ext uri="{BB962C8B-B14F-4D97-AF65-F5344CB8AC3E}">
        <p14:creationId xmlns:p14="http://schemas.microsoft.com/office/powerpoint/2010/main" val="82281126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5" t="35105" r="26044" b="38734"/>
          <a:stretch/>
        </p:blipFill>
        <p:spPr bwMode="auto">
          <a:xfrm>
            <a:off x="261756" y="3628052"/>
            <a:ext cx="8745123" cy="253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Цікаві факти про книги | Вінницький міський палац дітей та юнацтва ім. Лялі  Ратушно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4777648" cy="2675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40026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Цікаві факти про книги | Вінницький міський палац дітей та юнацтва ім. Лялі  Ратушно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75134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Категорія</a:t>
            </a:r>
            <a:r>
              <a:rPr lang="ru-RU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способу </a:t>
            </a:r>
            <a:r>
              <a:rPr lang="ru-RU" sz="2400" dirty="0"/>
              <a:t>- </a:t>
            </a:r>
            <a:r>
              <a:rPr lang="ru-RU" sz="2400" dirty="0" err="1"/>
              <a:t>граматична</a:t>
            </a:r>
            <a:r>
              <a:rPr lang="ru-RU" sz="2400" dirty="0"/>
              <a:t> </a:t>
            </a:r>
            <a:r>
              <a:rPr lang="ru-RU" sz="2400" dirty="0" err="1"/>
              <a:t>категорія</a:t>
            </a:r>
            <a:r>
              <a:rPr lang="ru-RU" sz="2400" dirty="0"/>
              <a:t>, яка </a:t>
            </a:r>
            <a:r>
              <a:rPr lang="ru-RU" sz="2400" dirty="0" err="1"/>
              <a:t>виражає</a:t>
            </a:r>
            <a:r>
              <a:rPr lang="ru-RU" sz="2400" dirty="0"/>
              <a:t> </a:t>
            </a:r>
            <a:r>
              <a:rPr lang="ru-RU" sz="2400" dirty="0" err="1" smtClean="0"/>
              <a:t>відношення</a:t>
            </a:r>
            <a:r>
              <a:rPr lang="ru-RU" sz="2400" dirty="0" smtClean="0"/>
              <a:t> </a:t>
            </a:r>
            <a:r>
              <a:rPr lang="ru-RU" sz="2400" dirty="0" err="1"/>
              <a:t>названої</a:t>
            </a:r>
            <a:r>
              <a:rPr lang="ru-RU" sz="2400" dirty="0"/>
              <a:t> </a:t>
            </a:r>
            <a:r>
              <a:rPr lang="ru-RU" sz="2400" dirty="0" err="1"/>
              <a:t>дієсловом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до </a:t>
            </a:r>
            <a:r>
              <a:rPr lang="ru-RU" sz="2400" dirty="0" err="1"/>
              <a:t>дійсності</a:t>
            </a:r>
            <a:r>
              <a:rPr lang="ru-RU" sz="2400" dirty="0"/>
              <a:t> з </a:t>
            </a:r>
            <a:r>
              <a:rPr lang="ru-RU" sz="2400" dirty="0" err="1"/>
              <a:t>погляду</a:t>
            </a:r>
            <a:r>
              <a:rPr lang="ru-RU" sz="2400" dirty="0"/>
              <a:t> </a:t>
            </a:r>
            <a:r>
              <a:rPr lang="ru-RU" sz="2400" dirty="0" err="1"/>
              <a:t>мовця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оцінка</a:t>
            </a:r>
            <a:r>
              <a:rPr lang="ru-RU" sz="2400" dirty="0"/>
              <a:t> </a:t>
            </a:r>
            <a:r>
              <a:rPr lang="ru-RU" sz="2400" dirty="0" err="1"/>
              <a:t>мовцем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як </a:t>
            </a:r>
            <a:r>
              <a:rPr lang="ru-RU" sz="2400" dirty="0" err="1"/>
              <a:t>бажаної</a:t>
            </a:r>
            <a:r>
              <a:rPr lang="ru-RU" sz="2400" dirty="0"/>
              <a:t>, </a:t>
            </a:r>
            <a:r>
              <a:rPr lang="ru-RU" sz="2400" dirty="0" err="1"/>
              <a:t>можливої</a:t>
            </a:r>
            <a:r>
              <a:rPr lang="ru-RU" sz="2400" dirty="0"/>
              <a:t>, </a:t>
            </a:r>
            <a:r>
              <a:rPr lang="ru-RU" sz="2400" dirty="0" err="1" smtClean="0"/>
              <a:t>передбачуваної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припущення</a:t>
            </a:r>
            <a:r>
              <a:rPr lang="ru-RU" sz="2400" dirty="0"/>
              <a:t>)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різний</a:t>
            </a:r>
            <a:r>
              <a:rPr lang="ru-RU" sz="2400" dirty="0"/>
              <a:t> </a:t>
            </a:r>
            <a:r>
              <a:rPr lang="ru-RU" sz="2400" dirty="0" err="1"/>
              <a:t>набір</a:t>
            </a:r>
            <a:r>
              <a:rPr lang="ru-RU" sz="2400" dirty="0"/>
              <a:t> форм способу. В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мовах</a:t>
            </a:r>
            <a:r>
              <a:rPr lang="ru-RU" sz="2400" dirty="0"/>
              <a:t> є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дійсний</a:t>
            </a:r>
            <a:r>
              <a:rPr lang="ru-RU" sz="2400" dirty="0"/>
              <a:t> (</a:t>
            </a:r>
            <a:r>
              <a:rPr lang="ru-RU" sz="2400" dirty="0" err="1"/>
              <a:t>представляє</a:t>
            </a:r>
            <a:r>
              <a:rPr lang="ru-RU" sz="2400" dirty="0"/>
              <a:t> </a:t>
            </a:r>
            <a:r>
              <a:rPr lang="ru-RU" sz="2400" dirty="0" err="1"/>
              <a:t>дію</a:t>
            </a:r>
            <a:r>
              <a:rPr lang="ru-RU" sz="2400" dirty="0"/>
              <a:t> як </a:t>
            </a:r>
            <a:r>
              <a:rPr lang="ru-RU" sz="2400" dirty="0" err="1"/>
              <a:t>реальний</a:t>
            </a:r>
            <a:r>
              <a:rPr lang="ru-RU" sz="2400" dirty="0"/>
              <a:t> факт),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умовний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представляє</a:t>
            </a:r>
            <a:r>
              <a:rPr lang="ru-RU" sz="2400" dirty="0"/>
              <a:t> </a:t>
            </a:r>
            <a:r>
              <a:rPr lang="ru-RU" sz="2400" dirty="0" err="1"/>
              <a:t>дію</a:t>
            </a:r>
            <a:r>
              <a:rPr lang="ru-RU" sz="2400" dirty="0"/>
              <a:t> як </a:t>
            </a:r>
            <a:r>
              <a:rPr lang="ru-RU" sz="2400" dirty="0" err="1"/>
              <a:t>можливу</a:t>
            </a:r>
            <a:r>
              <a:rPr lang="ru-RU" sz="2400" dirty="0"/>
              <a:t>, </a:t>
            </a:r>
            <a:r>
              <a:rPr lang="ru-RU" sz="2400" dirty="0" err="1"/>
              <a:t>бажану</a:t>
            </a:r>
            <a:r>
              <a:rPr lang="ru-RU" sz="2400" dirty="0"/>
              <a:t>, </a:t>
            </a:r>
            <a:r>
              <a:rPr lang="ru-RU" sz="2400" dirty="0" err="1" smtClean="0"/>
              <a:t>передбачувану</a:t>
            </a:r>
            <a:r>
              <a:rPr lang="ru-RU" sz="2400" dirty="0"/>
              <a:t>, </a:t>
            </a:r>
            <a:r>
              <a:rPr lang="ru-RU" sz="2400" dirty="0" err="1"/>
              <a:t>обумовлену</a:t>
            </a:r>
            <a:r>
              <a:rPr lang="ru-RU" sz="2400" dirty="0"/>
              <a:t>) і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наказовий</a:t>
            </a:r>
            <a:r>
              <a:rPr lang="ru-RU" sz="2400" dirty="0"/>
              <a:t> (служить для </a:t>
            </a:r>
            <a:r>
              <a:rPr lang="ru-RU" sz="2400" dirty="0" err="1"/>
              <a:t>передачі</a:t>
            </a:r>
            <a:r>
              <a:rPr lang="ru-RU" sz="2400" dirty="0"/>
              <a:t> </a:t>
            </a:r>
            <a:r>
              <a:rPr lang="ru-RU" sz="2400" dirty="0" smtClean="0"/>
              <a:t>наказу</a:t>
            </a:r>
            <a:r>
              <a:rPr lang="ru-RU" sz="2400" dirty="0"/>
              <a:t>, </a:t>
            </a:r>
            <a:r>
              <a:rPr lang="ru-RU" sz="2400" dirty="0" err="1"/>
              <a:t>спонукання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прохання</a:t>
            </a:r>
            <a:r>
              <a:rPr lang="ru-RU" sz="2400" dirty="0"/>
              <a:t>) </a:t>
            </a:r>
            <a:r>
              <a:rPr lang="ru-RU" sz="2400" dirty="0" err="1"/>
              <a:t>способи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935301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Цікаві факти про книги | Вінницький міський палац дітей та юнацтва ім. Лялі  Ратушно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031" y="47667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Категорія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особи </a:t>
            </a:r>
            <a:r>
              <a:rPr lang="ru-RU" sz="3200" dirty="0"/>
              <a:t>- </a:t>
            </a:r>
            <a:r>
              <a:rPr lang="ru-RU" sz="3200" dirty="0" err="1"/>
              <a:t>граматична</a:t>
            </a:r>
            <a:r>
              <a:rPr lang="ru-RU" sz="3200" dirty="0"/>
              <a:t> </a:t>
            </a:r>
            <a:r>
              <a:rPr lang="ru-RU" sz="3200" dirty="0" err="1"/>
              <a:t>категорія</a:t>
            </a:r>
            <a:r>
              <a:rPr lang="ru-RU" sz="3200" dirty="0"/>
              <a:t> </a:t>
            </a:r>
            <a:r>
              <a:rPr lang="ru-RU" sz="3200" dirty="0" err="1"/>
              <a:t>дієслова</a:t>
            </a:r>
            <a:r>
              <a:rPr lang="ru-RU" sz="3200" dirty="0"/>
              <a:t>, яка </a:t>
            </a:r>
            <a:r>
              <a:rPr lang="ru-RU" sz="3200" dirty="0" err="1"/>
              <a:t>позначає</a:t>
            </a:r>
            <a:r>
              <a:rPr lang="ru-RU" sz="3200" dirty="0"/>
              <a:t> </a:t>
            </a:r>
            <a:r>
              <a:rPr lang="ru-RU" sz="3200" dirty="0" err="1" smtClean="0"/>
              <a:t>відношення</a:t>
            </a:r>
            <a:r>
              <a:rPr lang="ru-RU" sz="3200" dirty="0" smtClean="0"/>
              <a:t> </a:t>
            </a:r>
            <a:r>
              <a:rPr lang="ru-RU" sz="3200" dirty="0" err="1"/>
              <a:t>суб'єкта</a:t>
            </a:r>
            <a:r>
              <a:rPr lang="ru-RU" sz="3200" dirty="0"/>
              <a:t> </a:t>
            </a:r>
            <a:r>
              <a:rPr lang="ru-RU" sz="3200" dirty="0" err="1"/>
              <a:t>дії</a:t>
            </a:r>
            <a:r>
              <a:rPr lang="ru-RU" sz="3200" dirty="0"/>
              <a:t> до </a:t>
            </a:r>
            <a:r>
              <a:rPr lang="ru-RU" sz="3200" dirty="0" err="1"/>
              <a:t>мовця</a:t>
            </a:r>
            <a:r>
              <a:rPr lang="ru-RU" sz="3200" dirty="0"/>
              <a:t>. </a:t>
            </a:r>
            <a:r>
              <a:rPr lang="ru-RU" sz="3200" dirty="0" err="1"/>
              <a:t>Виконавцем</a:t>
            </a:r>
            <a:r>
              <a:rPr lang="ru-RU" sz="3200" dirty="0"/>
              <a:t> </a:t>
            </a:r>
            <a:r>
              <a:rPr lang="ru-RU" sz="3200" dirty="0" err="1"/>
              <a:t>дії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бути </a:t>
            </a:r>
            <a:r>
              <a:rPr lang="ru-RU" sz="3200" dirty="0" err="1"/>
              <a:t>мовець</a:t>
            </a:r>
            <a:r>
              <a:rPr lang="ru-RU" sz="3200" dirty="0"/>
              <a:t>,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 smtClean="0"/>
              <a:t>співрозмовник</a:t>
            </a:r>
            <a:r>
              <a:rPr lang="ru-RU" sz="3200" dirty="0" smtClean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особа, яка не </a:t>
            </a:r>
            <a:r>
              <a:rPr lang="ru-RU" sz="3200" dirty="0" err="1"/>
              <a:t>бере</a:t>
            </a:r>
            <a:r>
              <a:rPr lang="ru-RU" sz="3200" dirty="0"/>
              <a:t> </a:t>
            </a:r>
            <a:r>
              <a:rPr lang="ru-RU" sz="3200" dirty="0" err="1"/>
              <a:t>участі</a:t>
            </a:r>
            <a:r>
              <a:rPr lang="ru-RU" sz="3200" dirty="0"/>
              <a:t> в </a:t>
            </a:r>
            <a:r>
              <a:rPr lang="ru-RU" sz="3200" dirty="0" err="1"/>
              <a:t>розмові</a:t>
            </a:r>
            <a:r>
              <a:rPr lang="ru-RU" sz="3200" dirty="0"/>
              <a:t>. </a:t>
            </a:r>
            <a:r>
              <a:rPr lang="ru-RU" sz="3200" dirty="0" err="1"/>
              <a:t>Відповідно</a:t>
            </a:r>
            <a:r>
              <a:rPr lang="ru-RU" sz="3200" dirty="0"/>
              <a:t> </a:t>
            </a:r>
            <a:r>
              <a:rPr lang="ru-RU" sz="3200" dirty="0" err="1"/>
              <a:t>розрізняють</a:t>
            </a:r>
            <a:r>
              <a:rPr lang="ru-RU" sz="3200" dirty="0"/>
              <a:t> першу, другу і </a:t>
            </a:r>
            <a:r>
              <a:rPr lang="ru-RU" sz="3200" dirty="0" err="1"/>
              <a:t>третю</a:t>
            </a:r>
            <a:r>
              <a:rPr lang="ru-RU" sz="3200" dirty="0"/>
              <a:t> особу (пишу, </a:t>
            </a:r>
            <a:r>
              <a:rPr lang="ru-RU" sz="3200" dirty="0" err="1"/>
              <a:t>пишеш</a:t>
            </a:r>
            <a:r>
              <a:rPr lang="ru-RU" sz="3200" dirty="0"/>
              <a:t>, </a:t>
            </a:r>
            <a:r>
              <a:rPr lang="ru-RU" sz="3200" dirty="0" err="1"/>
              <a:t>пише</a:t>
            </a:r>
            <a:r>
              <a:rPr lang="ru-RU" sz="3200" dirty="0"/>
              <a:t>). </a:t>
            </a:r>
            <a:r>
              <a:rPr lang="ru-RU" sz="3200" dirty="0" err="1"/>
              <a:t>Категорія</a:t>
            </a:r>
            <a:r>
              <a:rPr lang="ru-RU" sz="3200" dirty="0"/>
              <a:t> особи </a:t>
            </a:r>
            <a:r>
              <a:rPr lang="ru-RU" sz="3200" dirty="0" err="1"/>
              <a:t>належить</a:t>
            </a:r>
            <a:r>
              <a:rPr lang="ru-RU" sz="3200" dirty="0"/>
              <a:t> до </a:t>
            </a:r>
            <a:r>
              <a:rPr lang="ru-RU" sz="3200" dirty="0" err="1"/>
              <a:t>узгоджувальних</a:t>
            </a:r>
            <a:r>
              <a:rPr lang="ru-RU" sz="3200" dirty="0"/>
              <a:t>, </a:t>
            </a:r>
            <a:r>
              <a:rPr lang="ru-RU" sz="3200" dirty="0" err="1" smtClean="0"/>
              <a:t>словозмінних</a:t>
            </a:r>
            <a:r>
              <a:rPr lang="ru-RU" sz="3200" dirty="0"/>
              <a:t>. </a:t>
            </a:r>
          </a:p>
        </p:txBody>
      </p:sp>
      <p:sp>
        <p:nvSpPr>
          <p:cNvPr id="4" name="AutoShape 2" descr="За «президентську тисячу» можна буде придбати книги | Центральноукраїнське  бюро новин (CBN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96201"/>
            <a:ext cx="2962275" cy="154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45599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8412" y="404664"/>
            <a:ext cx="53482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Список літератури:</a:t>
            </a:r>
            <a:endParaRPr lang="uk-U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412776"/>
            <a:ext cx="8208912" cy="4616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1.Бевзенко С.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Короткий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нарис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школа, 2006. 144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2.Білецький А. О. Про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філол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Артек, 1996. 224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3.Вступ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[І.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С. М.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Лучканин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В. Ф.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Чемес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.]; за ред. 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2016. 320 с.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4.Дорошенко С. І.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Центр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288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5.Карпенко Ю.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336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6.Кочерган М.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2014. 304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Левицький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Е.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Центр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104с.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Монжалей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К.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Університецька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книга, 2016. 184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Семегин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С.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вимогами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кредитно-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трансферної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семінарських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занять.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Хмельницький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ФОП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Цюпак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А., 2017. 140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10.Швачко С.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(курс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лекцій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Вінниця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Нова книга,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2006. 224 с.</a:t>
            </a:r>
          </a:p>
        </p:txBody>
      </p:sp>
    </p:spTree>
    <p:extLst>
      <p:ext uri="{BB962C8B-B14F-4D97-AF65-F5344CB8AC3E}">
        <p14:creationId xmlns:p14="http://schemas.microsoft.com/office/powerpoint/2010/main" val="1317933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7322" y="188640"/>
            <a:ext cx="53482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Персональний сайт заступника директора гімназії, учителя-філолога: МОТИВУЮЧИ  ЦИТАТИ. МРІЙТЕ.ПРАГНІТЬ.ДОСЯГАЙТ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098032" cy="4098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0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Корпоративні елементи\Слайд.jpg"/>
          <p:cNvPicPr>
            <a:picLocks noChangeAspect="1" noChangeArrowheads="1"/>
          </p:cNvPicPr>
          <p:nvPr/>
        </p:nvPicPr>
        <p:blipFill rotWithShape="1">
          <a:blip r:embed="rId2" cstate="print"/>
          <a:srcRect t="13185"/>
          <a:stretch/>
        </p:blipFill>
        <p:spPr bwMode="auto">
          <a:xfrm>
            <a:off x="107504" y="692696"/>
            <a:ext cx="9144000" cy="595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Традиційно граматика поділяється на морфологію і синтаксис.</a:t>
            </a:r>
          </a:p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	Морфологія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μορφή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форма, вигляд і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λογος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слово, вчення) – розділ граматики, що вивчає творення форм слова, граматичні категорії, а також граматичні класи слів. 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Синтаксис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σύνταξις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побудова, поєднання, порядок) – розділ граматики, що вивчає систему синтаксичних одиниць і правила їх функціонування.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одиниць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синтаксису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належать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ловосполучення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4" t="13482" r="34917" b="38518"/>
          <a:stretch/>
        </p:blipFill>
        <p:spPr bwMode="auto">
          <a:xfrm>
            <a:off x="323528" y="260648"/>
            <a:ext cx="6891352" cy="576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Top 10 книг для чтения на английском - SPEAK ENGL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013176"/>
            <a:ext cx="2657475" cy="172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52855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89275F"/>
                </a:solidFill>
                <a:latin typeface="Times New Roman"/>
                <a:cs typeface="Times New Roman"/>
              </a:rPr>
              <a:t>Речення - це…</a:t>
            </a:r>
            <a:endParaRPr lang="ru-RU" sz="5400" b="1" dirty="0">
              <a:solidFill>
                <a:srgbClr val="89275F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40973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uk-UA" sz="4800" dirty="0" smtClean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граматично й інтонаційно оформлена за законами даної мови синтаксична одиниця, що є засобом формування, вираження і повідомлення думки.</a:t>
            </a:r>
          </a:p>
          <a:p>
            <a:pPr>
              <a:buNone/>
            </a:pPr>
            <a:endParaRPr lang="uk-UA" sz="40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0465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86874" cy="4389120"/>
          </a:xfrm>
        </p:spPr>
        <p:txBody>
          <a:bodyPr/>
          <a:lstStyle/>
          <a:p>
            <a:pPr>
              <a:buNone/>
            </a:pPr>
            <a:r>
              <a:rPr lang="uk-UA" sz="4000" dirty="0" smtClean="0">
                <a:solidFill>
                  <a:schemeClr val="tx1">
                    <a:lumMod val="95000"/>
                  </a:schemeClr>
                </a:solidFill>
              </a:rPr>
              <a:t>     </a:t>
            </a:r>
            <a:r>
              <a:rPr lang="uk-UA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Основні ознаки речення:</a:t>
            </a:r>
            <a:endParaRPr lang="ru-RU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2000240"/>
            <a:ext cx="50006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uk-UA" sz="3600" dirty="0" smtClean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предикативність</a:t>
            </a:r>
          </a:p>
          <a:p>
            <a:pPr lvl="0">
              <a:buFont typeface="Wingdings" pitchFamily="2" charset="2"/>
              <a:buChar char="Ø"/>
            </a:pPr>
            <a:r>
              <a:rPr lang="uk-UA" sz="3600" dirty="0" smtClean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модальність</a:t>
            </a:r>
          </a:p>
          <a:p>
            <a:pPr lvl="0">
              <a:buFont typeface="Wingdings" pitchFamily="2" charset="2"/>
              <a:buChar char="Ø"/>
            </a:pPr>
            <a:r>
              <a:rPr lang="uk-UA" sz="3600" dirty="0" smtClean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змістова завершеність</a:t>
            </a:r>
          </a:p>
          <a:p>
            <a:pPr lvl="0">
              <a:buFont typeface="Wingdings" pitchFamily="2" charset="2"/>
              <a:buChar char="Ø"/>
            </a:pPr>
            <a:r>
              <a:rPr lang="uk-UA" sz="3600" dirty="0" smtClean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інтонаційна завершеність</a:t>
            </a:r>
          </a:p>
          <a:p>
            <a:pPr lvl="0">
              <a:buFont typeface="Wingdings" pitchFamily="2" charset="2"/>
              <a:buChar char="Ø"/>
            </a:pPr>
            <a:r>
              <a:rPr lang="uk-UA" sz="3600" dirty="0" smtClean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наявність головних членів</a:t>
            </a:r>
          </a:p>
        </p:txBody>
      </p:sp>
      <p:sp>
        <p:nvSpPr>
          <p:cNvPr id="2" name="AutoShape 2" descr="Будова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7" y="2000240"/>
            <a:ext cx="4059347" cy="418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0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827584" y="260648"/>
            <a:ext cx="7831856" cy="61174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uk-UA" altLang="uk-UA" dirty="0" smtClean="0"/>
              <a:t>		</a:t>
            </a:r>
            <a:r>
              <a:rPr lang="uk-UA" altLang="uk-UA" sz="9600" dirty="0" smtClean="0">
                <a:latin typeface="Times New Roman" pitchFamily="18" charset="0"/>
                <a:cs typeface="Times New Roman" pitchFamily="18" charset="0"/>
              </a:rPr>
              <a:t>Центральними в граматиці є вчення про граматичні форми, граматичні значення та граматичні категорії.</a:t>
            </a:r>
          </a:p>
          <a:p>
            <a:pPr algn="just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Граматичні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рі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новиди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того самого слова,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тотожні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лек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ично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протиставлені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граматичним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значенням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Окремо взята форма конкретного слова є його </a:t>
            </a:r>
            <a:r>
              <a:rPr lang="uk-UA" sz="9600" b="1" i="1" dirty="0" smtClean="0">
                <a:latin typeface="Times New Roman" pitchFamily="18" charset="0"/>
                <a:cs typeface="Times New Roman" pitchFamily="18" charset="0"/>
              </a:rPr>
              <a:t>словоформою.</a:t>
            </a:r>
            <a:r>
              <a:rPr lang="uk-UA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		Система форм слова, розташованих у певній послідовності, становить його </a:t>
            </a:r>
            <a:r>
              <a:rPr lang="uk-UA" sz="9600" b="1" i="1" dirty="0" smtClean="0">
                <a:latin typeface="Times New Roman" pitchFamily="18" charset="0"/>
                <a:cs typeface="Times New Roman" pitchFamily="18" charset="0"/>
              </a:rPr>
              <a:t>парадигму 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(відмінкова для іменних частин мови, особова для дієслів). </a:t>
            </a:r>
          </a:p>
          <a:p>
            <a:pPr algn="just">
              <a:buNone/>
            </a:pP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		Одні із словоформ у парадигмі сприймаються як </a:t>
            </a:r>
            <a:r>
              <a:rPr lang="uk-UA" sz="9600" b="1" i="1" dirty="0" smtClean="0">
                <a:latin typeface="Times New Roman" pitchFamily="18" charset="0"/>
                <a:cs typeface="Times New Roman" pitchFamily="18" charset="0"/>
              </a:rPr>
              <a:t>початкові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, тобто незалежні від інших слів (наприклад, називний відмінок однини в іменниках, інфінітив у дієсловах).</a:t>
            </a:r>
          </a:p>
          <a:p>
            <a:pPr algn="just">
              <a:buNone/>
            </a:pP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		Парадигму незмінюваних слів називають </a:t>
            </a:r>
            <a:r>
              <a:rPr lang="uk-UA" sz="9600" b="1" i="1" dirty="0" smtClean="0">
                <a:latin typeface="Times New Roman" pitchFamily="18" charset="0"/>
                <a:cs typeface="Times New Roman" pitchFamily="18" charset="0"/>
              </a:rPr>
              <a:t>нульовою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. Розрізняють </a:t>
            </a:r>
            <a:r>
              <a:rPr lang="uk-UA" sz="9600" b="1" i="1" dirty="0" smtClean="0">
                <a:latin typeface="Times New Roman" pitchFamily="18" charset="0"/>
                <a:cs typeface="Times New Roman" pitchFamily="18" charset="0"/>
              </a:rPr>
              <a:t>повні</a:t>
            </a:r>
            <a:r>
              <a:rPr lang="uk-UA" sz="96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9600" b="1" i="1" dirty="0" smtClean="0">
                <a:latin typeface="Times New Roman" pitchFamily="18" charset="0"/>
                <a:cs typeface="Times New Roman" pitchFamily="18" charset="0"/>
              </a:rPr>
              <a:t>неповні</a:t>
            </a:r>
            <a:r>
              <a:rPr lang="uk-UA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парадигми.</a:t>
            </a:r>
          </a:p>
          <a:p>
            <a:pPr>
              <a:buNone/>
            </a:pPr>
            <a:endParaRPr lang="uk-UA" alt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4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Граматична форма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Парадигма окремого слова являє собою запис усіх словоформ даного слова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таблиці парадигми класу слів фіксуються лише флексії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228600" algn="just"/>
                      <a:r>
                        <a:rPr lang="uk-UA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Н.в</a:t>
                      </a:r>
                      <a:r>
                        <a:rPr lang="uk-UA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  </a:t>
                      </a:r>
                      <a:r>
                        <a:rPr lang="uk-UA" sz="20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рук-а</a:t>
                      </a:r>
                      <a:r>
                        <a:rPr lang="uk-UA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 </a:t>
                      </a:r>
                      <a:r>
                        <a:rPr lang="uk-UA" sz="2000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рук-и</a:t>
                      </a:r>
                      <a:endParaRPr lang="uk-UA" sz="20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228600" algn="just"/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/>
                      <a:r>
                        <a:rPr lang="uk-UA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Н.в</a:t>
                      </a:r>
                      <a:r>
                        <a:rPr lang="uk-UA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 </a:t>
                      </a:r>
                      <a:r>
                        <a:rPr lang="uk-UA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-а, -и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228600" algn="just"/>
                      <a:r>
                        <a:rPr lang="uk-UA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Р.в</a:t>
                      </a:r>
                      <a:r>
                        <a:rPr lang="uk-UA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  </a:t>
                      </a:r>
                      <a:r>
                        <a:rPr lang="uk-UA" sz="20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рук-и</a:t>
                      </a:r>
                      <a:r>
                        <a:rPr lang="uk-UA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 </a:t>
                      </a:r>
                      <a:r>
                        <a:rPr lang="uk-UA" sz="20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</a:t>
                      </a:r>
                      <a:r>
                        <a:rPr lang="uk-UA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uk-UA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Ø</a:t>
                      </a:r>
                    </a:p>
                    <a:p>
                      <a:pPr indent="228600" algn="just"/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/>
                      <a:r>
                        <a:rPr lang="uk-UA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Р.в</a:t>
                      </a:r>
                      <a:r>
                        <a:rPr lang="uk-UA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 </a:t>
                      </a:r>
                      <a:r>
                        <a:rPr lang="uk-UA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-и, -Ø</a:t>
                      </a:r>
                      <a:r>
                        <a:rPr lang="uk-UA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228600" algn="just"/>
                      <a:r>
                        <a:rPr lang="uk-UA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Д.в</a:t>
                      </a:r>
                      <a:r>
                        <a:rPr lang="uk-UA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 </a:t>
                      </a:r>
                      <a:r>
                        <a:rPr lang="uk-UA" sz="20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руц-і</a:t>
                      </a:r>
                      <a:r>
                        <a:rPr lang="uk-UA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 </a:t>
                      </a:r>
                      <a:r>
                        <a:rPr lang="uk-UA" sz="20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рук-ам</a:t>
                      </a:r>
                      <a:r>
                        <a:rPr lang="uk-UA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uk-UA" sz="20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228600" algn="just"/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/>
                      <a:r>
                        <a:rPr lang="uk-UA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Д.в</a:t>
                      </a:r>
                      <a:r>
                        <a:rPr lang="uk-UA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 </a:t>
                      </a:r>
                      <a:r>
                        <a:rPr lang="uk-UA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-і, </a:t>
                      </a:r>
                      <a:r>
                        <a:rPr lang="uk-UA" sz="20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-ам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228600" algn="just"/>
                      <a:r>
                        <a:rPr lang="uk-UA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Зн.в</a:t>
                      </a:r>
                      <a:r>
                        <a:rPr lang="uk-UA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</a:t>
                      </a:r>
                      <a:r>
                        <a:rPr lang="uk-UA" sz="20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рук-а</a:t>
                      </a:r>
                      <a:r>
                        <a:rPr lang="uk-UA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</a:t>
                      </a:r>
                      <a:r>
                        <a:rPr lang="uk-UA" sz="2000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рук-и</a:t>
                      </a:r>
                      <a:endParaRPr lang="uk-UA" sz="20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228600" algn="just"/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/>
                      <a:r>
                        <a:rPr lang="uk-UA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Зн.в</a:t>
                      </a:r>
                      <a:r>
                        <a:rPr lang="uk-UA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</a:t>
                      </a:r>
                      <a:r>
                        <a:rPr lang="uk-UA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-а, -и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228600" algn="just"/>
                      <a:r>
                        <a:rPr lang="uk-UA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О.в</a:t>
                      </a:r>
                      <a:r>
                        <a:rPr lang="uk-UA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 </a:t>
                      </a:r>
                      <a:r>
                        <a:rPr lang="uk-UA" sz="20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рук-ою</a:t>
                      </a:r>
                      <a:r>
                        <a:rPr lang="uk-UA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 </a:t>
                      </a:r>
                      <a:r>
                        <a:rPr lang="uk-UA" sz="20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рук-ами</a:t>
                      </a:r>
                      <a:r>
                        <a:rPr lang="uk-UA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uk-UA" sz="20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228600" algn="just"/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/>
                      <a:r>
                        <a:rPr lang="uk-UA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О.в</a:t>
                      </a:r>
                      <a:r>
                        <a:rPr lang="uk-UA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 </a:t>
                      </a:r>
                      <a:r>
                        <a:rPr lang="uk-UA" sz="20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-ою</a:t>
                      </a:r>
                      <a:r>
                        <a:rPr lang="uk-UA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uk-UA" sz="20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-ами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228600" algn="just"/>
                      <a:r>
                        <a:rPr lang="uk-UA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М.в</a:t>
                      </a:r>
                      <a:r>
                        <a:rPr lang="uk-UA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 </a:t>
                      </a:r>
                      <a:r>
                        <a:rPr lang="uk-UA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uk-UA" sz="20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руц-і</a:t>
                      </a:r>
                      <a:r>
                        <a:rPr lang="uk-UA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на </a:t>
                      </a:r>
                      <a:r>
                        <a:rPr lang="uk-UA" sz="20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рук-ах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/>
                      <a:r>
                        <a:rPr lang="uk-UA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М.в</a:t>
                      </a:r>
                      <a:r>
                        <a:rPr lang="uk-UA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 (</a:t>
                      </a:r>
                      <a:r>
                        <a:rPr lang="uk-UA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на)   -і, (на)   </a:t>
                      </a:r>
                      <a:r>
                        <a:rPr lang="uk-UA" sz="20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-ах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55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31259" r="25084" b="21778"/>
          <a:stretch/>
        </p:blipFill>
        <p:spPr bwMode="auto">
          <a:xfrm>
            <a:off x="174156" y="764704"/>
            <a:ext cx="8964123" cy="510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359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1255</Words>
  <Application>Microsoft Office PowerPoint</Application>
  <PresentationFormat>Экран (4:3)</PresentationFormat>
  <Paragraphs>119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Техническая</vt:lpstr>
      <vt:lpstr> Вступ до мовознавства</vt:lpstr>
      <vt:lpstr>Презентация PowerPoint</vt:lpstr>
      <vt:lpstr>Презентация PowerPoint</vt:lpstr>
      <vt:lpstr>Презентация PowerPoint</vt:lpstr>
      <vt:lpstr>Речення - це…</vt:lpstr>
      <vt:lpstr>Презентация PowerPoint</vt:lpstr>
      <vt:lpstr>Презентация PowerPoint</vt:lpstr>
      <vt:lpstr>Граматична форма</vt:lpstr>
      <vt:lpstr>Презентация PowerPoint</vt:lpstr>
      <vt:lpstr>Презентация PowerPoint</vt:lpstr>
      <vt:lpstr>Презентация PowerPoint</vt:lpstr>
      <vt:lpstr>Презентация PowerPoint</vt:lpstr>
      <vt:lpstr> Вираження граматичних значень: </vt:lpstr>
      <vt:lpstr>Засоби вираження граматичних значень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мовознавства</dc:title>
  <dc:creator>Студент Ліб-305</dc:creator>
  <cp:lastModifiedBy>suvor</cp:lastModifiedBy>
  <cp:revision>182</cp:revision>
  <dcterms:created xsi:type="dcterms:W3CDTF">2015-10-20T11:06:18Z</dcterms:created>
  <dcterms:modified xsi:type="dcterms:W3CDTF">2023-05-11T15:42:24Z</dcterms:modified>
</cp:coreProperties>
</file>