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82" r:id="rId19"/>
    <p:sldId id="280" r:id="rId20"/>
    <p:sldId id="281" r:id="rId21"/>
    <p:sldId id="273" r:id="rId22"/>
    <p:sldId id="278" r:id="rId23"/>
    <p:sldId id="279" r:id="rId24"/>
    <p:sldId id="283" r:id="rId25"/>
    <p:sldId id="274" r:id="rId26"/>
    <p:sldId id="275" r:id="rId27"/>
    <p:sldId id="27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3029B-A7F5-4E0F-8640-5E0793A4CC1C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55C03-F0D8-42D3-BDFB-687400B5370E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475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3029B-A7F5-4E0F-8640-5E0793A4CC1C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55C03-F0D8-42D3-BDFB-687400B5370E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032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3029B-A7F5-4E0F-8640-5E0793A4CC1C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55C03-F0D8-42D3-BDFB-687400B5370E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22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3029B-A7F5-4E0F-8640-5E0793A4CC1C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55C03-F0D8-42D3-BDFB-687400B5370E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473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3029B-A7F5-4E0F-8640-5E0793A4CC1C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55C03-F0D8-42D3-BDFB-687400B5370E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151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3029B-A7F5-4E0F-8640-5E0793A4CC1C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55C03-F0D8-42D3-BDFB-687400B5370E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849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3029B-A7F5-4E0F-8640-5E0793A4CC1C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55C03-F0D8-42D3-BDFB-687400B5370E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925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3029B-A7F5-4E0F-8640-5E0793A4CC1C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55C03-F0D8-42D3-BDFB-687400B5370E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936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3029B-A7F5-4E0F-8640-5E0793A4CC1C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55C03-F0D8-42D3-BDFB-687400B5370E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958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3029B-A7F5-4E0F-8640-5E0793A4CC1C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55C03-F0D8-42D3-BDFB-687400B5370E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546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3029B-A7F5-4E0F-8640-5E0793A4CC1C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55C03-F0D8-42D3-BDFB-687400B5370E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603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3029B-A7F5-4E0F-8640-5E0793A4CC1C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55C03-F0D8-42D3-BDFB-687400B5370E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36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amrita-cs.com/about/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mrita-cs.com/conferencecongress_solutions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mrita-cs.com/conferencecongress_solutions/view-systems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hyperlink" Target="https://amrita-cs.com/conferencecongress_solutions/public-address-system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mrita-cs.com/conferencecongress_solutions/view-systems/" TargetMode="External"/><Relationship Id="rId5" Type="http://schemas.openxmlformats.org/officeDocument/2006/relationships/hyperlink" Target="https://amrita-cs.com/conferencecongress_solutions/conference-system/" TargetMode="Externa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mrita-cs.com/conferencecongress_solutions/conference-system/" TargetMode="External"/><Relationship Id="rId5" Type="http://schemas.openxmlformats.org/officeDocument/2006/relationships/hyperlink" Target="https://amrita-cs.com/conferencecongress_solutions/view-systems/" TargetMode="External"/><Relationship Id="rId4" Type="http://schemas.openxmlformats.org/officeDocument/2006/relationships/hyperlink" Target="https://amrita-cs.com/conferencecongress_solutions/public-address-system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amrita-cs.com/conferencecongress_solutions/view-systems/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hyperlink" Target="https://amrita-cs.com/conferencecongress_solutions/systems-of-video-support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amrita-cs.com/security_systems/security_systems/ip-surveillance-systems/" TargetMode="External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amrita-cs.com/telecommunication_systems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mrita-cs.com/data_center_systems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/>
          <p:cNvSpPr/>
          <p:nvPr/>
        </p:nvSpPr>
        <p:spPr>
          <a:xfrm>
            <a:off x="2984421" y="8770"/>
            <a:ext cx="61000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i="0" dirty="0" err="1" smtClean="0">
                <a:solidFill>
                  <a:srgbClr val="223D7A"/>
                </a:solidFill>
                <a:effectLst/>
                <a:latin typeface="CoreSansD35Regular"/>
              </a:rPr>
              <a:t>Види</a:t>
            </a:r>
            <a:r>
              <a:rPr lang="ru-RU" sz="2800" b="1" i="0" dirty="0" smtClean="0">
                <a:solidFill>
                  <a:srgbClr val="223D7A"/>
                </a:solidFill>
                <a:effectLst/>
                <a:latin typeface="CoreSansD35Regular"/>
              </a:rPr>
              <a:t> </a:t>
            </a:r>
            <a:r>
              <a:rPr lang="ru-RU" sz="2800" b="1" i="0" dirty="0" err="1" smtClean="0">
                <a:solidFill>
                  <a:srgbClr val="223D7A"/>
                </a:solidFill>
                <a:effectLst/>
                <a:latin typeface="CoreSansD35Regular"/>
              </a:rPr>
              <a:t>телекомунікаційних</a:t>
            </a:r>
            <a:r>
              <a:rPr lang="ru-RU" sz="2800" b="1" i="0" dirty="0" smtClean="0">
                <a:solidFill>
                  <a:srgbClr val="223D7A"/>
                </a:solidFill>
                <a:effectLst/>
                <a:latin typeface="CoreSansD35Regular"/>
              </a:rPr>
              <a:t> систем</a:t>
            </a:r>
            <a:endParaRPr lang="ru-RU" sz="2800" b="1" i="0" dirty="0">
              <a:solidFill>
                <a:srgbClr val="223D7A"/>
              </a:solidFill>
              <a:effectLst/>
              <a:latin typeface="CoreSansD35Regular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973" y="485939"/>
            <a:ext cx="10586819" cy="14827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3439" y="1810429"/>
            <a:ext cx="7772737" cy="13987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4102" y="3147901"/>
            <a:ext cx="6669902" cy="3683723"/>
          </a:xfrm>
          <a:prstGeom prst="rect">
            <a:avLst/>
          </a:prstGeom>
        </p:spPr>
      </p:pic>
      <p:sp>
        <p:nvSpPr>
          <p:cNvPr id="2" name="Прямокутник 1"/>
          <p:cNvSpPr/>
          <p:nvPr/>
        </p:nvSpPr>
        <p:spPr>
          <a:xfrm>
            <a:off x="9229714" y="6400772"/>
            <a:ext cx="2962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https://amrita-cs.com/about/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586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859" y="163391"/>
            <a:ext cx="5184934" cy="31864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0315" y="115766"/>
            <a:ext cx="5044832" cy="32953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858" y="3411106"/>
            <a:ext cx="4911604" cy="33626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0315" y="3503213"/>
            <a:ext cx="5109045" cy="327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701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668" y="118697"/>
            <a:ext cx="4973407" cy="32487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6900" y="95802"/>
            <a:ext cx="4996962" cy="32540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1974" y="3367455"/>
            <a:ext cx="4973407" cy="345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781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3012831" y="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0" dirty="0" err="1" smtClean="0">
                <a:solidFill>
                  <a:srgbClr val="223D7A"/>
                </a:solidFill>
                <a:effectLst/>
                <a:latin typeface="CoreSansD35Regular"/>
              </a:rPr>
              <a:t>Проектування</a:t>
            </a:r>
            <a:r>
              <a:rPr lang="ru-RU" b="1" i="0" dirty="0" smtClean="0">
                <a:solidFill>
                  <a:srgbClr val="223D7A"/>
                </a:solidFill>
                <a:effectLst/>
                <a:latin typeface="CoreSansD35Regular"/>
              </a:rPr>
              <a:t> та </a:t>
            </a:r>
            <a:r>
              <a:rPr lang="ru-RU" b="1" i="0" dirty="0" err="1" smtClean="0">
                <a:solidFill>
                  <a:srgbClr val="223D7A"/>
                </a:solidFill>
                <a:effectLst/>
                <a:latin typeface="CoreSansD35Regular"/>
              </a:rPr>
              <a:t>побудова</a:t>
            </a:r>
            <a:r>
              <a:rPr lang="ru-RU" b="1" i="0" dirty="0" smtClean="0">
                <a:solidFill>
                  <a:srgbClr val="223D7A"/>
                </a:solidFill>
                <a:effectLst/>
                <a:latin typeface="CoreSansD35Regular"/>
              </a:rPr>
              <a:t> конференц- та </a:t>
            </a:r>
            <a:r>
              <a:rPr lang="ru-RU" b="1" i="0" dirty="0" err="1" smtClean="0">
                <a:solidFill>
                  <a:srgbClr val="223D7A"/>
                </a:solidFill>
                <a:effectLst/>
                <a:latin typeface="CoreSansD35Regular"/>
              </a:rPr>
              <a:t>конгрес</a:t>
            </a:r>
            <a:r>
              <a:rPr lang="ru-RU" b="1" i="0" dirty="0" smtClean="0">
                <a:solidFill>
                  <a:srgbClr val="223D7A"/>
                </a:solidFill>
                <a:effectLst/>
                <a:latin typeface="CoreSansD35Regular"/>
              </a:rPr>
              <a:t>-систем та систем </a:t>
            </a:r>
            <a:r>
              <a:rPr lang="ru-RU" b="1" i="0" dirty="0" err="1" smtClean="0">
                <a:solidFill>
                  <a:srgbClr val="223D7A"/>
                </a:solidFill>
                <a:effectLst/>
                <a:latin typeface="CoreSansD35Regular"/>
              </a:rPr>
              <a:t>аудіо-відео</a:t>
            </a:r>
            <a:r>
              <a:rPr lang="ru-RU" b="1" i="0" dirty="0" smtClean="0">
                <a:solidFill>
                  <a:srgbClr val="223D7A"/>
                </a:solidFill>
                <a:effectLst/>
                <a:latin typeface="CoreSansD35Regular"/>
              </a:rPr>
              <a:t> </a:t>
            </a:r>
            <a:r>
              <a:rPr lang="ru-RU" b="1" i="0" dirty="0" err="1" smtClean="0">
                <a:solidFill>
                  <a:srgbClr val="223D7A"/>
                </a:solidFill>
                <a:effectLst/>
                <a:latin typeface="CoreSansD35Regular"/>
              </a:rPr>
              <a:t>супроводу</a:t>
            </a:r>
            <a:endParaRPr lang="ru-RU" b="1" i="0" dirty="0">
              <a:solidFill>
                <a:srgbClr val="223D7A"/>
              </a:solidFill>
              <a:effectLst/>
              <a:latin typeface="CoreSansD35Regular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0" y="764657"/>
            <a:ext cx="1219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Конгрес-системи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,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або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конференц-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системи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є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спеціалізованим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, широко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відомим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обладнанням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, без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якого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неможлива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жодна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конференція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чи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конгрес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oreSansD35Regular"/>
              </a:rPr>
              <a:t>Відомі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reSansD35Regular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oreSansD35Regular"/>
              </a:rPr>
              <a:t>к</a:t>
            </a:r>
            <a:r>
              <a:rPr lang="ru-RU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CoreSansD35Regular"/>
              </a:rPr>
              <a:t>омпанії</a:t>
            </a:r>
            <a:r>
              <a:rPr lang="ru-RU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CoreSansD35Regular"/>
              </a:rPr>
              <a:t>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орієнтовані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на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використання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самих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новітніх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технологій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,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індивідуальний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підхід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до кожного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замовника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,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якість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та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оперативність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роботи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.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Пропонують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інноваційний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підхід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до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створення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конференц- та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конгрес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-систем –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інтеграцію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з </a:t>
            </a:r>
            <a:r>
              <a:rPr lang="en-US" b="0" i="0" dirty="0" smtClean="0">
                <a:solidFill>
                  <a:srgbClr val="223D7A"/>
                </a:solidFill>
                <a:effectLst/>
                <a:latin typeface="CoreSansD35Regular"/>
              </a:rPr>
              <a:t>IT 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системою на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базі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спеціалізованого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програмного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забезпечення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або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ПЗ,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що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розроблено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фахівцями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у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відповідності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до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технічного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завдання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замовника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.</a:t>
            </a:r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929" y="2795982"/>
            <a:ext cx="6233554" cy="4000472"/>
          </a:xfrm>
          <a:prstGeom prst="rect">
            <a:avLst/>
          </a:prstGeom>
        </p:spPr>
      </p:pic>
      <p:sp>
        <p:nvSpPr>
          <p:cNvPr id="7" name="Прямокутник 6"/>
          <p:cNvSpPr/>
          <p:nvPr/>
        </p:nvSpPr>
        <p:spPr>
          <a:xfrm>
            <a:off x="6951206" y="6488668"/>
            <a:ext cx="5240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https://amrita-cs.com/conferencecongress_solutions/</a:t>
            </a:r>
            <a:endParaRPr lang="en-US" dirty="0"/>
          </a:p>
        </p:txBody>
      </p:sp>
      <p:sp>
        <p:nvSpPr>
          <p:cNvPr id="8" name="Прямокутник 7"/>
          <p:cNvSpPr/>
          <p:nvPr/>
        </p:nvSpPr>
        <p:spPr>
          <a:xfrm>
            <a:off x="6204438" y="2998067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0" u="none" strike="noStrike" dirty="0" err="1" smtClean="0">
                <a:solidFill>
                  <a:srgbClr val="007ACC"/>
                </a:solidFill>
                <a:effectLst/>
                <a:latin typeface="CoreSansD35Regular"/>
                <a:hlinkClick r:id="rId4"/>
              </a:rPr>
              <a:t>Відео</a:t>
            </a:r>
            <a:r>
              <a:rPr lang="ru-RU" b="1" i="0" u="none" strike="noStrike" dirty="0" smtClean="0">
                <a:solidFill>
                  <a:srgbClr val="007ACC"/>
                </a:solidFill>
                <a:effectLst/>
                <a:latin typeface="CoreSansD35Regular"/>
                <a:hlinkClick r:id="rId4"/>
              </a:rPr>
              <a:t> </a:t>
            </a:r>
            <a:r>
              <a:rPr lang="ru-RU" b="1" i="0" u="none" strike="noStrike" dirty="0" err="1" smtClean="0">
                <a:solidFill>
                  <a:srgbClr val="007ACC"/>
                </a:solidFill>
                <a:effectLst/>
                <a:latin typeface="CoreSansD35Regular"/>
                <a:hlinkClick r:id="rId4"/>
              </a:rPr>
              <a:t>стіни</a:t>
            </a:r>
            <a:endParaRPr lang="ru-RU" b="1" i="0" u="none" strike="noStrike" dirty="0" smtClean="0">
              <a:solidFill>
                <a:srgbClr val="007ACC"/>
              </a:solidFill>
              <a:effectLst/>
              <a:latin typeface="CoreSansD35Regular"/>
              <a:hlinkClick r:id="rId4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Екран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,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що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складається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з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декількох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тонкошовних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відеомодулів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на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основі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ЖК-панелей (</a:t>
            </a:r>
            <a:r>
              <a:rPr lang="en-US" b="0" i="0" dirty="0" smtClean="0">
                <a:solidFill>
                  <a:srgbClr val="223D7A"/>
                </a:solidFill>
                <a:effectLst/>
                <a:latin typeface="CoreSansD35Regular"/>
              </a:rPr>
              <a:t>LCD) 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з тонкою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рамкою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,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які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керуються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спеціальним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контролером.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898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083" y="95986"/>
            <a:ext cx="4098779" cy="24889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8920" y="70340"/>
            <a:ext cx="5213455" cy="25145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r="4112"/>
          <a:stretch/>
        </p:blipFill>
        <p:spPr>
          <a:xfrm>
            <a:off x="192331" y="2765547"/>
            <a:ext cx="4661759" cy="1883516"/>
          </a:xfrm>
          <a:prstGeom prst="rect">
            <a:avLst/>
          </a:prstGeom>
        </p:spPr>
      </p:pic>
      <p:sp>
        <p:nvSpPr>
          <p:cNvPr id="7" name="Прямокутник 6"/>
          <p:cNvSpPr/>
          <p:nvPr/>
        </p:nvSpPr>
        <p:spPr>
          <a:xfrm>
            <a:off x="5228492" y="2894737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0" u="none" strike="noStrike" dirty="0" err="1" smtClean="0">
                <a:solidFill>
                  <a:srgbClr val="007ACC"/>
                </a:solidFill>
                <a:effectLst/>
                <a:latin typeface="CoreSansD35Regular"/>
                <a:hlinkClick r:id="rId5"/>
              </a:rPr>
              <a:t>Бездротові</a:t>
            </a:r>
            <a:r>
              <a:rPr lang="ru-RU" b="1" i="0" u="none" strike="noStrike" dirty="0" smtClean="0">
                <a:solidFill>
                  <a:srgbClr val="007ACC"/>
                </a:solidFill>
                <a:effectLst/>
                <a:latin typeface="CoreSansD35Regular"/>
                <a:hlinkClick r:id="rId5"/>
              </a:rPr>
              <a:t> конференц-</a:t>
            </a:r>
            <a:r>
              <a:rPr lang="ru-RU" b="1" i="0" u="none" strike="noStrike" dirty="0" err="1" smtClean="0">
                <a:solidFill>
                  <a:srgbClr val="007ACC"/>
                </a:solidFill>
                <a:effectLst/>
                <a:latin typeface="CoreSansD35Regular"/>
                <a:hlinkClick r:id="rId5"/>
              </a:rPr>
              <a:t>системи</a:t>
            </a:r>
            <a:endParaRPr lang="ru-RU" b="1" i="0" u="none" strike="noStrike" dirty="0" smtClean="0">
              <a:solidFill>
                <a:srgbClr val="007ACC"/>
              </a:solidFill>
              <a:effectLst/>
              <a:latin typeface="CoreSansD35Regular"/>
              <a:hlinkClick r:id="rId5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Для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передачі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мови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застосовуються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ІЧ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або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радіо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канали, а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також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мультимедійні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конференц-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системи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,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пульти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яких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мають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вбудований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сенсорний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екран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різних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розмірів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з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роздільною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здатністю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.</a:t>
            </a:r>
            <a:endParaRPr lang="en-US" dirty="0"/>
          </a:p>
        </p:txBody>
      </p:sp>
      <p:sp>
        <p:nvSpPr>
          <p:cNvPr id="8" name="Прямокутник 7"/>
          <p:cNvSpPr/>
          <p:nvPr/>
        </p:nvSpPr>
        <p:spPr>
          <a:xfrm>
            <a:off x="84993" y="4649063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0" u="none" strike="noStrike" dirty="0" err="1" smtClean="0">
                <a:solidFill>
                  <a:srgbClr val="686868"/>
                </a:solidFill>
                <a:effectLst/>
                <a:latin typeface="CoreSansD35Regular"/>
                <a:hlinkClick r:id="rId6"/>
              </a:rPr>
              <a:t>Моторизовані</a:t>
            </a:r>
            <a:r>
              <a:rPr lang="ru-RU" b="1" i="0" u="none" strike="noStrike" dirty="0" smtClean="0">
                <a:solidFill>
                  <a:srgbClr val="686868"/>
                </a:solidFill>
                <a:effectLst/>
                <a:latin typeface="CoreSansD35Regular"/>
                <a:hlinkClick r:id="rId6"/>
              </a:rPr>
              <a:t> </a:t>
            </a:r>
            <a:r>
              <a:rPr lang="ru-RU" b="1" i="0" u="none" strike="noStrike" dirty="0" err="1" smtClean="0">
                <a:solidFill>
                  <a:srgbClr val="686868"/>
                </a:solidFill>
                <a:effectLst/>
                <a:latin typeface="CoreSansD35Regular"/>
                <a:hlinkClick r:id="rId6"/>
              </a:rPr>
              <a:t>монітори</a:t>
            </a:r>
            <a:endParaRPr lang="ru-RU" b="1" i="0" u="none" strike="noStrike" dirty="0" smtClean="0">
              <a:solidFill>
                <a:srgbClr val="686868"/>
              </a:solidFill>
              <a:effectLst/>
              <a:latin typeface="CoreSansD35Regular"/>
              <a:hlinkClick r:id="rId6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Професійні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моторизовані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системи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відображення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,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які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вбудовуються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в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стіл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і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висуваються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тільки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при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необхідності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.. Даний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механізм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(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електродвигун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)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активується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за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допомогою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кнопки на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корпусі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або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за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допомогою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системи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управління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.</a:t>
            </a:r>
            <a:endParaRPr lang="en-US" dirty="0"/>
          </a:p>
        </p:txBody>
      </p:sp>
      <p:sp>
        <p:nvSpPr>
          <p:cNvPr id="9" name="Прямокутник 8"/>
          <p:cNvSpPr/>
          <p:nvPr/>
        </p:nvSpPr>
        <p:spPr>
          <a:xfrm>
            <a:off x="6180993" y="5016570"/>
            <a:ext cx="55567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u="none" strike="noStrike" dirty="0" err="1" smtClean="0">
                <a:solidFill>
                  <a:srgbClr val="007ACC"/>
                </a:solidFill>
                <a:effectLst/>
                <a:latin typeface="CoreSansD35Regular"/>
                <a:hlinkClick r:id="rId7"/>
              </a:rPr>
              <a:t>Еквалайзери</a:t>
            </a:r>
            <a:endParaRPr lang="ru-RU" b="1" i="0" u="none" strike="noStrike" dirty="0" smtClean="0">
              <a:solidFill>
                <a:srgbClr val="007ACC"/>
              </a:solidFill>
              <a:effectLst/>
              <a:latin typeface="CoreSansD35Regular"/>
              <a:hlinkClick r:id="rId7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Пристрій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для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гнучкої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настройки звуку.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Якість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звуку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залежить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не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лише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від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характеристик колонок.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047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40" y="217243"/>
            <a:ext cx="5751208" cy="27809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9960" y="217243"/>
            <a:ext cx="5632271" cy="2780934"/>
          </a:xfrm>
          <a:prstGeom prst="rect">
            <a:avLst/>
          </a:prstGeom>
        </p:spPr>
      </p:pic>
      <p:sp>
        <p:nvSpPr>
          <p:cNvPr id="6" name="Прямокутник 5"/>
          <p:cNvSpPr/>
          <p:nvPr/>
        </p:nvSpPr>
        <p:spPr>
          <a:xfrm>
            <a:off x="220540" y="3217874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0" u="none" strike="noStrike" smtClean="0">
                <a:solidFill>
                  <a:srgbClr val="686868"/>
                </a:solidFill>
                <a:effectLst/>
                <a:latin typeface="CoreSansD35Regular"/>
                <a:hlinkClick r:id="rId4"/>
              </a:rPr>
              <a:t>Мікрофони</a:t>
            </a:r>
            <a:r>
              <a:rPr lang="ru-RU" b="1" i="0" u="none" strike="noStrike" dirty="0" smtClean="0">
                <a:solidFill>
                  <a:srgbClr val="686868"/>
                </a:solidFill>
                <a:effectLst/>
                <a:latin typeface="CoreSansD35Regular"/>
                <a:hlinkClick r:id="rId4"/>
              </a:rPr>
              <a:t/>
            </a:r>
            <a:br>
              <a:rPr lang="ru-RU" b="1" i="0" u="none" strike="noStrike" dirty="0" smtClean="0">
                <a:solidFill>
                  <a:srgbClr val="686868"/>
                </a:solidFill>
                <a:effectLst/>
                <a:latin typeface="CoreSansD35Regular"/>
                <a:hlinkClick r:id="rId4"/>
              </a:rPr>
            </a:br>
            <a:r>
              <a:rPr lang="ru-RU" b="1" i="0" u="none" strike="noStrike" dirty="0" err="1" smtClean="0">
                <a:solidFill>
                  <a:srgbClr val="686868"/>
                </a:solidFill>
                <a:effectLst/>
                <a:latin typeface="CoreSansD35Regular"/>
                <a:hlinkClick r:id="rId4"/>
              </a:rPr>
              <a:t>Мікшери</a:t>
            </a:r>
            <a:endParaRPr lang="ru-RU" b="1" i="0" u="none" strike="noStrike" dirty="0" smtClean="0">
              <a:solidFill>
                <a:srgbClr val="686868"/>
              </a:solidFill>
              <a:effectLst/>
              <a:latin typeface="CoreSansD35Regular"/>
              <a:hlinkClick r:id="rId4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Пристрої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,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що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поєднують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сигнали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від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декількох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мікрофонів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.</a:t>
            </a:r>
            <a:endParaRPr lang="en-US" dirty="0"/>
          </a:p>
        </p:txBody>
      </p:sp>
      <p:sp>
        <p:nvSpPr>
          <p:cNvPr id="7" name="Прямокутник 6"/>
          <p:cNvSpPr/>
          <p:nvPr/>
        </p:nvSpPr>
        <p:spPr>
          <a:xfrm>
            <a:off x="5931450" y="3217874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0" u="none" strike="noStrike" dirty="0" err="1" smtClean="0">
                <a:solidFill>
                  <a:srgbClr val="007ACC"/>
                </a:solidFill>
                <a:effectLst/>
                <a:latin typeface="CoreSansD35Regular"/>
                <a:hlinkClick r:id="rId5"/>
              </a:rPr>
              <a:t>Мережеве</a:t>
            </a:r>
            <a:r>
              <a:rPr lang="ru-RU" b="1" i="0" u="none" strike="noStrike" dirty="0" smtClean="0">
                <a:solidFill>
                  <a:srgbClr val="007ACC"/>
                </a:solidFill>
                <a:effectLst/>
                <a:latin typeface="CoreSansD35Regular"/>
                <a:hlinkClick r:id="rId5"/>
              </a:rPr>
              <a:t> </a:t>
            </a:r>
            <a:r>
              <a:rPr lang="ru-RU" b="1" i="0" u="none" strike="noStrike" dirty="0" err="1" smtClean="0">
                <a:solidFill>
                  <a:srgbClr val="007ACC"/>
                </a:solidFill>
                <a:effectLst/>
                <a:latin typeface="CoreSansD35Regular"/>
                <a:hlinkClick r:id="rId5"/>
              </a:rPr>
              <a:t>обладнання</a:t>
            </a:r>
            <a:endParaRPr lang="ru-RU" b="1" i="0" u="none" strike="noStrike" dirty="0" smtClean="0">
              <a:solidFill>
                <a:srgbClr val="007ACC"/>
              </a:solidFill>
              <a:effectLst/>
              <a:latin typeface="CoreSansD35Regular"/>
              <a:hlinkClick r:id="rId5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Пристрої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, з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яких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складається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комп’ютерна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мережа, яка служить для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спільного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використання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загального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доступу в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інтернет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,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обладнання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та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пристроїв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зберігання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інформації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.</a:t>
            </a:r>
            <a:endParaRPr lang="en-US" dirty="0"/>
          </a:p>
        </p:txBody>
      </p:sp>
      <p:sp>
        <p:nvSpPr>
          <p:cNvPr id="8" name="Прямокутник 7"/>
          <p:cNvSpPr/>
          <p:nvPr/>
        </p:nvSpPr>
        <p:spPr>
          <a:xfrm>
            <a:off x="220540" y="5103674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0" u="none" strike="noStrike" dirty="0" err="1" smtClean="0">
                <a:solidFill>
                  <a:srgbClr val="007ACC"/>
                </a:solidFill>
                <a:effectLst/>
                <a:latin typeface="CoreSansD35Regular"/>
                <a:hlinkClick r:id="rId6"/>
              </a:rPr>
              <a:t>Мультимедійний</a:t>
            </a:r>
            <a:r>
              <a:rPr lang="ru-RU" b="1" i="0" u="none" strike="noStrike" dirty="0" smtClean="0">
                <a:solidFill>
                  <a:srgbClr val="007ACC"/>
                </a:solidFill>
                <a:effectLst/>
                <a:latin typeface="CoreSansD35Regular"/>
                <a:hlinkClick r:id="rId6"/>
              </a:rPr>
              <a:t> </a:t>
            </a:r>
            <a:r>
              <a:rPr lang="ru-RU" b="1" i="0" u="none" strike="noStrike" dirty="0" err="1" smtClean="0">
                <a:solidFill>
                  <a:srgbClr val="007ACC"/>
                </a:solidFill>
                <a:effectLst/>
                <a:latin typeface="CoreSansD35Regular"/>
                <a:hlinkClick r:id="rId6"/>
              </a:rPr>
              <a:t>пристрій</a:t>
            </a:r>
            <a:endParaRPr lang="ru-RU" b="1" i="0" u="none" strike="noStrike" dirty="0" smtClean="0">
              <a:solidFill>
                <a:srgbClr val="007ACC"/>
              </a:solidFill>
              <a:effectLst/>
              <a:latin typeface="CoreSansD35Regular"/>
              <a:hlinkClick r:id="rId6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Для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конференцій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з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сенсорним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екраном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,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який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має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високу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роздільну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здатність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та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інтуїтивно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зрозумілий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для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користувача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інтерфейс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,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робить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досвід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участі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в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конференції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яскравішим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і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захоплюючим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904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02" y="178776"/>
            <a:ext cx="4991637" cy="2634761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5316416" y="17877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0" u="none" strike="noStrike" dirty="0" err="1" smtClean="0">
                <a:solidFill>
                  <a:srgbClr val="007ACC"/>
                </a:solidFill>
                <a:effectLst/>
                <a:latin typeface="CoreSansD35Regular"/>
                <a:hlinkClick r:id="rId3"/>
              </a:rPr>
              <a:t>Сервери</a:t>
            </a:r>
            <a:endParaRPr lang="ru-RU" b="1" i="0" u="none" strike="noStrike" dirty="0" smtClean="0">
              <a:solidFill>
                <a:srgbClr val="007ACC"/>
              </a:solidFill>
              <a:effectLst/>
              <a:latin typeface="CoreSansD35Regular"/>
              <a:hlinkClick r:id="rId3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Знаходиться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інформація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, яку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відображають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документи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, фото,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відео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та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інше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.</a:t>
            </a:r>
            <a:endParaRPr lang="en-US" dirty="0"/>
          </a:p>
        </p:txBody>
      </p:sp>
      <p:sp>
        <p:nvSpPr>
          <p:cNvPr id="6" name="Прямокутник 5"/>
          <p:cNvSpPr/>
          <p:nvPr/>
        </p:nvSpPr>
        <p:spPr>
          <a:xfrm>
            <a:off x="5316416" y="1434612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0" u="none" strike="noStrike" dirty="0" err="1" smtClean="0">
                <a:solidFill>
                  <a:srgbClr val="007ACC"/>
                </a:solidFill>
                <a:effectLst/>
                <a:latin typeface="CoreSansD35Regular"/>
                <a:hlinkClick r:id="rId4"/>
              </a:rPr>
              <a:t>Відео</a:t>
            </a:r>
            <a:r>
              <a:rPr lang="ru-RU" b="1" i="0" u="none" strike="noStrike" dirty="0" smtClean="0">
                <a:solidFill>
                  <a:srgbClr val="007ACC"/>
                </a:solidFill>
                <a:effectLst/>
                <a:latin typeface="CoreSansD35Regular"/>
                <a:hlinkClick r:id="rId4"/>
              </a:rPr>
              <a:t> </a:t>
            </a:r>
            <a:r>
              <a:rPr lang="ru-RU" b="1" i="0" u="none" strike="noStrike" dirty="0" err="1" smtClean="0">
                <a:solidFill>
                  <a:srgbClr val="007ACC"/>
                </a:solidFill>
                <a:effectLst/>
                <a:latin typeface="CoreSansD35Regular"/>
                <a:hlinkClick r:id="rId4"/>
              </a:rPr>
              <a:t>розгалужувачі</a:t>
            </a:r>
            <a:endParaRPr lang="ru-RU" b="1" i="0" u="none" strike="noStrike" dirty="0" smtClean="0">
              <a:solidFill>
                <a:srgbClr val="007ACC"/>
              </a:solidFill>
              <a:effectLst/>
              <a:latin typeface="CoreSansD35Regular"/>
              <a:hlinkClick r:id="rId4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Спеціальний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підсилювач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,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завдяки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якому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можна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підключити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більше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трьох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споживачів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до одного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джерела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відео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/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аудіо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сигналу.</a:t>
            </a:r>
            <a:endParaRPr lang="en-US" dirty="0"/>
          </a:p>
        </p:txBody>
      </p:sp>
      <p:sp>
        <p:nvSpPr>
          <p:cNvPr id="7" name="Прямокутник 6"/>
          <p:cNvSpPr/>
          <p:nvPr/>
        </p:nvSpPr>
        <p:spPr>
          <a:xfrm>
            <a:off x="5316416" y="2914693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0" u="none" strike="noStrike" dirty="0" smtClean="0">
                <a:solidFill>
                  <a:srgbClr val="007ACC"/>
                </a:solidFill>
                <a:effectLst/>
                <a:latin typeface="CoreSansD35Regular"/>
                <a:hlinkClick r:id="rId4"/>
              </a:rPr>
              <a:t>Конвертер </a:t>
            </a:r>
            <a:r>
              <a:rPr lang="ru-RU" b="1" i="0" u="none" strike="noStrike" dirty="0" err="1" smtClean="0">
                <a:solidFill>
                  <a:srgbClr val="007ACC"/>
                </a:solidFill>
                <a:effectLst/>
                <a:latin typeface="CoreSansD35Regular"/>
                <a:hlinkClick r:id="rId4"/>
              </a:rPr>
              <a:t>відео</a:t>
            </a:r>
            <a:endParaRPr lang="ru-RU" b="1" i="0" u="none" strike="noStrike" dirty="0" smtClean="0">
              <a:solidFill>
                <a:srgbClr val="007ACC"/>
              </a:solidFill>
              <a:effectLst/>
              <a:latin typeface="CoreSansD35Regular"/>
              <a:hlinkClick r:id="rId4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Комерційний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продукт для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конвертації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відео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-,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аудіо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- та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графічних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файлів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різних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форматів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,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зміни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параметрів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відео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і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включає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в себе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можливість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програвання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відео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, звуку, а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також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здійснення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простих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операцій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редагування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.</a:t>
            </a:r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302" y="2835561"/>
            <a:ext cx="5049880" cy="2756350"/>
          </a:xfrm>
          <a:prstGeom prst="rect">
            <a:avLst/>
          </a:prstGeom>
        </p:spPr>
      </p:pic>
      <p:sp>
        <p:nvSpPr>
          <p:cNvPr id="2" name="Прямокутник 1"/>
          <p:cNvSpPr/>
          <p:nvPr/>
        </p:nvSpPr>
        <p:spPr>
          <a:xfrm>
            <a:off x="5316416" y="5011505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>
                <a:solidFill>
                  <a:srgbClr val="686868"/>
                </a:solidFill>
                <a:latin typeface="CoreSansD35Regular"/>
                <a:hlinkClick r:id="rId4"/>
              </a:rPr>
              <a:t>Цифрові</a:t>
            </a:r>
            <a:r>
              <a:rPr lang="ru-RU" b="1" dirty="0">
                <a:solidFill>
                  <a:srgbClr val="686868"/>
                </a:solidFill>
                <a:latin typeface="CoreSansD35Regular"/>
                <a:hlinkClick r:id="rId4"/>
              </a:rPr>
              <a:t> </a:t>
            </a:r>
            <a:r>
              <a:rPr lang="ru-RU" b="1" dirty="0" err="1">
                <a:solidFill>
                  <a:srgbClr val="686868"/>
                </a:solidFill>
                <a:latin typeface="CoreSansD35Regular"/>
                <a:hlinkClick r:id="rId4"/>
              </a:rPr>
              <a:t>відеокамери</a:t>
            </a:r>
            <a:endParaRPr lang="ru-RU" b="1" dirty="0">
              <a:solidFill>
                <a:srgbClr val="686868"/>
              </a:solidFill>
              <a:latin typeface="CoreSansD35Regular"/>
              <a:hlinkClick r:id="rId4"/>
            </a:endParaRP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 err="1">
                <a:solidFill>
                  <a:srgbClr val="223D7A"/>
                </a:solidFill>
                <a:latin typeface="CoreSansD35Regular"/>
              </a:rPr>
              <a:t>Основне</a:t>
            </a:r>
            <a:r>
              <a:rPr lang="ru-RU" dirty="0">
                <a:solidFill>
                  <a:srgbClr val="223D7A"/>
                </a:solidFill>
                <a:latin typeface="CoreSansD35Regular"/>
              </a:rPr>
              <a:t> </a:t>
            </a:r>
            <a:r>
              <a:rPr lang="ru-RU" dirty="0" err="1">
                <a:solidFill>
                  <a:srgbClr val="223D7A"/>
                </a:solidFill>
                <a:latin typeface="CoreSansD35Regular"/>
              </a:rPr>
              <a:t>призначення</a:t>
            </a:r>
            <a:r>
              <a:rPr lang="ru-RU" dirty="0">
                <a:solidFill>
                  <a:srgbClr val="223D7A"/>
                </a:solidFill>
                <a:latin typeface="CoreSansD35Regular"/>
              </a:rPr>
              <a:t> - </a:t>
            </a:r>
            <a:r>
              <a:rPr lang="ru-RU" dirty="0" err="1">
                <a:solidFill>
                  <a:srgbClr val="223D7A"/>
                </a:solidFill>
                <a:latin typeface="CoreSansD35Regular"/>
              </a:rPr>
              <a:t>забезпечення</a:t>
            </a:r>
            <a:r>
              <a:rPr lang="ru-RU" dirty="0">
                <a:solidFill>
                  <a:srgbClr val="223D7A"/>
                </a:solidFill>
                <a:latin typeface="CoreSansD35Regular"/>
              </a:rPr>
              <a:t> </a:t>
            </a:r>
            <a:r>
              <a:rPr lang="ru-RU" dirty="0" err="1">
                <a:solidFill>
                  <a:srgbClr val="223D7A"/>
                </a:solidFill>
                <a:latin typeface="CoreSansD35Regular"/>
              </a:rPr>
              <a:t>ефективної</a:t>
            </a:r>
            <a:r>
              <a:rPr lang="ru-RU" dirty="0">
                <a:solidFill>
                  <a:srgbClr val="223D7A"/>
                </a:solidFill>
                <a:latin typeface="CoreSansD35Regular"/>
              </a:rPr>
              <a:t> </a:t>
            </a:r>
            <a:r>
              <a:rPr lang="ru-RU" dirty="0" err="1">
                <a:solidFill>
                  <a:srgbClr val="223D7A"/>
                </a:solidFill>
                <a:latin typeface="CoreSansD35Regular"/>
              </a:rPr>
              <a:t>роботи</a:t>
            </a:r>
            <a:r>
              <a:rPr lang="ru-RU" dirty="0">
                <a:solidFill>
                  <a:srgbClr val="223D7A"/>
                </a:solidFill>
                <a:latin typeface="CoreSansD35Regular"/>
              </a:rPr>
              <a:t> </a:t>
            </a:r>
            <a:r>
              <a:rPr lang="ru-RU" dirty="0" err="1">
                <a:solidFill>
                  <a:srgbClr val="223D7A"/>
                </a:solidFill>
                <a:latin typeface="CoreSansD35Regular"/>
              </a:rPr>
              <a:t>синхронних</a:t>
            </a:r>
            <a:r>
              <a:rPr lang="ru-RU" dirty="0">
                <a:solidFill>
                  <a:srgbClr val="223D7A"/>
                </a:solidFill>
                <a:latin typeface="CoreSansD35Regular"/>
              </a:rPr>
              <a:t> </a:t>
            </a:r>
            <a:r>
              <a:rPr lang="ru-RU" dirty="0" err="1">
                <a:solidFill>
                  <a:srgbClr val="223D7A"/>
                </a:solidFill>
                <a:latin typeface="CoreSansD35Regular"/>
              </a:rPr>
              <a:t>перекладачів</a:t>
            </a:r>
            <a:r>
              <a:rPr lang="ru-RU" dirty="0">
                <a:solidFill>
                  <a:srgbClr val="223D7A"/>
                </a:solidFill>
                <a:latin typeface="CoreSansD35Regular"/>
              </a:rPr>
              <a:t> та автоматичного </a:t>
            </a:r>
            <a:r>
              <a:rPr lang="ru-RU" dirty="0" err="1">
                <a:solidFill>
                  <a:srgbClr val="223D7A"/>
                </a:solidFill>
                <a:latin typeface="CoreSansD35Regular"/>
              </a:rPr>
              <a:t>наведення</a:t>
            </a:r>
            <a:r>
              <a:rPr lang="ru-RU" dirty="0">
                <a:solidFill>
                  <a:srgbClr val="223D7A"/>
                </a:solidFill>
                <a:latin typeface="CoreSansD35Regular"/>
              </a:rPr>
              <a:t> камер на </a:t>
            </a:r>
            <a:r>
              <a:rPr lang="ru-RU" dirty="0" err="1">
                <a:solidFill>
                  <a:srgbClr val="223D7A"/>
                </a:solidFill>
                <a:latin typeface="CoreSansD35Regular"/>
              </a:rPr>
              <a:t>доповідача</a:t>
            </a:r>
            <a:r>
              <a:rPr lang="ru-RU" dirty="0">
                <a:solidFill>
                  <a:srgbClr val="223D7A"/>
                </a:solidFill>
                <a:latin typeface="CoreSansD35Regular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2550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/>
          <p:cNvSpPr/>
          <p:nvPr/>
        </p:nvSpPr>
        <p:spPr>
          <a:xfrm>
            <a:off x="61544" y="755942"/>
            <a:ext cx="120630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223D7A"/>
                </a:solidFill>
                <a:latin typeface="CoreSansD35Regular"/>
              </a:rPr>
              <a:t>      </a:t>
            </a:r>
            <a:r>
              <a:rPr lang="ru-RU" dirty="0" err="1" smtClean="0">
                <a:solidFill>
                  <a:srgbClr val="223D7A"/>
                </a:solidFill>
                <a:latin typeface="CoreSansD35Regular"/>
              </a:rPr>
              <a:t>Інтегруючи</a:t>
            </a:r>
            <a:r>
              <a:rPr lang="ru-RU" dirty="0" smtClean="0">
                <a:solidFill>
                  <a:srgbClr val="223D7A"/>
                </a:solidFill>
                <a:latin typeface="CoreSansD35Regular"/>
              </a:rPr>
              <a:t> </a:t>
            </a:r>
            <a:r>
              <a:rPr lang="ru-RU" dirty="0" err="1">
                <a:solidFill>
                  <a:srgbClr val="223D7A"/>
                </a:solidFill>
                <a:latin typeface="CoreSansD35Regular"/>
              </a:rPr>
              <a:t>відеоспостереження</a:t>
            </a:r>
            <a:r>
              <a:rPr lang="ru-RU" dirty="0">
                <a:solidFill>
                  <a:srgbClr val="223D7A"/>
                </a:solidFill>
                <a:latin typeface="CoreSansD35Regular"/>
              </a:rPr>
              <a:t> з системою контролю доступу, ми </a:t>
            </a:r>
            <a:r>
              <a:rPr lang="ru-RU" dirty="0" err="1">
                <a:solidFill>
                  <a:srgbClr val="223D7A"/>
                </a:solidFill>
                <a:latin typeface="CoreSansD35Regular"/>
              </a:rPr>
              <a:t>можемо</a:t>
            </a:r>
            <a:r>
              <a:rPr lang="ru-RU" dirty="0">
                <a:solidFill>
                  <a:srgbClr val="223D7A"/>
                </a:solidFill>
                <a:latin typeface="CoreSansD35Regular"/>
              </a:rPr>
              <a:t> </a:t>
            </a:r>
            <a:r>
              <a:rPr lang="ru-RU" dirty="0" err="1">
                <a:solidFill>
                  <a:srgbClr val="223D7A"/>
                </a:solidFill>
                <a:latin typeface="CoreSansD35Regular"/>
              </a:rPr>
              <a:t>отримати</a:t>
            </a:r>
            <a:r>
              <a:rPr lang="ru-RU" dirty="0">
                <a:solidFill>
                  <a:srgbClr val="223D7A"/>
                </a:solidFill>
                <a:latin typeface="CoreSansD35Regular"/>
              </a:rPr>
              <a:t> </a:t>
            </a:r>
            <a:r>
              <a:rPr lang="ru-RU" dirty="0" err="1">
                <a:solidFill>
                  <a:srgbClr val="223D7A"/>
                </a:solidFill>
                <a:latin typeface="CoreSansD35Regular"/>
              </a:rPr>
              <a:t>набагато</a:t>
            </a:r>
            <a:r>
              <a:rPr lang="ru-RU" dirty="0">
                <a:solidFill>
                  <a:srgbClr val="223D7A"/>
                </a:solidFill>
                <a:latin typeface="CoreSansD35Regular"/>
              </a:rPr>
              <a:t> </a:t>
            </a:r>
            <a:r>
              <a:rPr lang="ru-RU" dirty="0" err="1">
                <a:solidFill>
                  <a:srgbClr val="223D7A"/>
                </a:solidFill>
                <a:latin typeface="CoreSansD35Regular"/>
              </a:rPr>
              <a:t>більш</a:t>
            </a:r>
            <a:r>
              <a:rPr lang="ru-RU" dirty="0">
                <a:solidFill>
                  <a:srgbClr val="223D7A"/>
                </a:solidFill>
                <a:latin typeface="CoreSansD35Regular"/>
              </a:rPr>
              <a:t> </a:t>
            </a:r>
            <a:r>
              <a:rPr lang="ru-RU" dirty="0" err="1">
                <a:solidFill>
                  <a:srgbClr val="223D7A"/>
                </a:solidFill>
                <a:latin typeface="CoreSansD35Regular"/>
              </a:rPr>
              <a:t>ефективне</a:t>
            </a:r>
            <a:r>
              <a:rPr lang="ru-RU" dirty="0">
                <a:solidFill>
                  <a:srgbClr val="223D7A"/>
                </a:solidFill>
                <a:latin typeface="CoreSansD35Regular"/>
              </a:rPr>
              <a:t> і </a:t>
            </a:r>
            <a:r>
              <a:rPr lang="ru-RU" dirty="0" err="1">
                <a:solidFill>
                  <a:srgbClr val="223D7A"/>
                </a:solidFill>
                <a:latin typeface="CoreSansD35Regular"/>
              </a:rPr>
              <a:t>функціональне</a:t>
            </a:r>
            <a:r>
              <a:rPr lang="ru-RU" dirty="0">
                <a:solidFill>
                  <a:srgbClr val="223D7A"/>
                </a:solidFill>
                <a:latin typeface="CoreSansD35Regular"/>
              </a:rPr>
              <a:t> </a:t>
            </a:r>
            <a:r>
              <a:rPr lang="ru-RU" dirty="0" err="1">
                <a:solidFill>
                  <a:srgbClr val="223D7A"/>
                </a:solidFill>
                <a:latin typeface="CoreSansD35Regular"/>
              </a:rPr>
              <a:t>рішення</a:t>
            </a:r>
            <a:r>
              <a:rPr lang="ru-RU" dirty="0">
                <a:solidFill>
                  <a:srgbClr val="223D7A"/>
                </a:solidFill>
                <a:latin typeface="CoreSansD35Regular"/>
              </a:rPr>
              <a:t>, </a:t>
            </a:r>
            <a:r>
              <a:rPr lang="ru-RU" dirty="0" err="1">
                <a:solidFill>
                  <a:srgbClr val="223D7A"/>
                </a:solidFill>
                <a:latin typeface="CoreSansD35Regular"/>
              </a:rPr>
              <a:t>ніж</a:t>
            </a:r>
            <a:r>
              <a:rPr lang="ru-RU" dirty="0">
                <a:solidFill>
                  <a:srgbClr val="223D7A"/>
                </a:solidFill>
                <a:latin typeface="CoreSansD35Regular"/>
              </a:rPr>
              <a:t> при </a:t>
            </a:r>
            <a:r>
              <a:rPr lang="ru-RU" dirty="0" err="1">
                <a:solidFill>
                  <a:srgbClr val="223D7A"/>
                </a:solidFill>
                <a:latin typeface="CoreSansD35Regular"/>
              </a:rPr>
              <a:t>використанні</a:t>
            </a:r>
            <a:r>
              <a:rPr lang="ru-RU" dirty="0">
                <a:solidFill>
                  <a:srgbClr val="223D7A"/>
                </a:solidFill>
                <a:latin typeface="CoreSansD35Regular"/>
              </a:rPr>
              <a:t> </a:t>
            </a:r>
            <a:r>
              <a:rPr lang="ru-RU" dirty="0" err="1">
                <a:solidFill>
                  <a:srgbClr val="223D7A"/>
                </a:solidFill>
                <a:latin typeface="CoreSansD35Regular"/>
              </a:rPr>
              <a:t>кожної</a:t>
            </a:r>
            <a:r>
              <a:rPr lang="ru-RU" dirty="0">
                <a:solidFill>
                  <a:srgbClr val="223D7A"/>
                </a:solidFill>
                <a:latin typeface="CoreSansD35Regular"/>
              </a:rPr>
              <a:t> з систем </a:t>
            </a:r>
            <a:r>
              <a:rPr lang="ru-RU" dirty="0" err="1">
                <a:solidFill>
                  <a:srgbClr val="223D7A"/>
                </a:solidFill>
                <a:latin typeface="CoreSansD35Regular"/>
              </a:rPr>
              <a:t>окремо</a:t>
            </a:r>
            <a:r>
              <a:rPr lang="ru-RU" dirty="0">
                <a:solidFill>
                  <a:srgbClr val="223D7A"/>
                </a:solidFill>
                <a:latin typeface="CoreSansD35Regular"/>
              </a:rPr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  </a:t>
            </a:r>
            <a:r>
              <a:rPr lang="ru-RU" dirty="0" err="1" smtClean="0">
                <a:solidFill>
                  <a:srgbClr val="223D7A"/>
                </a:solidFill>
                <a:latin typeface="CoreSansD35Regular"/>
              </a:rPr>
              <a:t>Інтеграція</a:t>
            </a:r>
            <a:r>
              <a:rPr lang="ru-RU" dirty="0" smtClean="0">
                <a:solidFill>
                  <a:srgbClr val="223D7A"/>
                </a:solidFill>
                <a:latin typeface="CoreSansD35Regular"/>
              </a:rPr>
              <a:t> </a:t>
            </a:r>
            <a:r>
              <a:rPr lang="ru-RU" dirty="0" err="1">
                <a:solidFill>
                  <a:srgbClr val="223D7A"/>
                </a:solidFill>
                <a:latin typeface="CoreSansD35Regular"/>
              </a:rPr>
              <a:t>трансляції</a:t>
            </a:r>
            <a:r>
              <a:rPr lang="ru-RU" dirty="0">
                <a:solidFill>
                  <a:srgbClr val="223D7A"/>
                </a:solidFill>
                <a:latin typeface="CoreSansD35Regular"/>
              </a:rPr>
              <a:t> живого </a:t>
            </a:r>
            <a:r>
              <a:rPr lang="ru-RU" dirty="0" err="1">
                <a:solidFill>
                  <a:srgbClr val="223D7A"/>
                </a:solidFill>
                <a:latin typeface="CoreSansD35Regular"/>
              </a:rPr>
              <a:t>відео</a:t>
            </a:r>
            <a:r>
              <a:rPr lang="ru-RU" dirty="0">
                <a:solidFill>
                  <a:srgbClr val="223D7A"/>
                </a:solidFill>
                <a:latin typeface="CoreSansD35Regular"/>
              </a:rPr>
              <a:t> з камер, </a:t>
            </a:r>
            <a:r>
              <a:rPr lang="ru-RU" dirty="0" err="1">
                <a:solidFill>
                  <a:srgbClr val="223D7A"/>
                </a:solidFill>
                <a:latin typeface="CoreSansD35Regular"/>
              </a:rPr>
              <a:t>розміщених</a:t>
            </a:r>
            <a:r>
              <a:rPr lang="ru-RU" dirty="0">
                <a:solidFill>
                  <a:srgbClr val="223D7A"/>
                </a:solidFill>
                <a:latin typeface="CoreSansD35Regular"/>
              </a:rPr>
              <a:t> на точках доступу, з </a:t>
            </a:r>
            <a:r>
              <a:rPr lang="ru-RU" dirty="0" err="1">
                <a:solidFill>
                  <a:srgbClr val="223D7A"/>
                </a:solidFill>
                <a:latin typeface="CoreSansD35Regular"/>
              </a:rPr>
              <a:t>програмним</a:t>
            </a:r>
            <a:r>
              <a:rPr lang="ru-RU" dirty="0">
                <a:solidFill>
                  <a:srgbClr val="223D7A"/>
                </a:solidFill>
                <a:latin typeface="CoreSansD35Regular"/>
              </a:rPr>
              <a:t> </a:t>
            </a:r>
            <a:r>
              <a:rPr lang="ru-RU" dirty="0" err="1">
                <a:solidFill>
                  <a:srgbClr val="223D7A"/>
                </a:solidFill>
                <a:latin typeface="CoreSansD35Regular"/>
              </a:rPr>
              <a:t>забезпеченням</a:t>
            </a:r>
            <a:r>
              <a:rPr lang="ru-RU" dirty="0">
                <a:solidFill>
                  <a:srgbClr val="223D7A"/>
                </a:solidFill>
                <a:latin typeface="CoreSansD35Regular"/>
              </a:rPr>
              <a:t> СКУД </a:t>
            </a:r>
            <a:r>
              <a:rPr lang="ru-RU" dirty="0" err="1">
                <a:solidFill>
                  <a:srgbClr val="223D7A"/>
                </a:solidFill>
                <a:latin typeface="CoreSansD35Regular"/>
              </a:rPr>
              <a:t>дозволяє</a:t>
            </a:r>
            <a:r>
              <a:rPr lang="ru-RU" dirty="0">
                <a:solidFill>
                  <a:srgbClr val="223D7A"/>
                </a:solidFill>
                <a:latin typeface="CoreSansD35Regular"/>
              </a:rPr>
              <a:t> </a:t>
            </a:r>
            <a:r>
              <a:rPr lang="ru-RU" dirty="0" err="1">
                <a:solidFill>
                  <a:srgbClr val="223D7A"/>
                </a:solidFill>
                <a:latin typeface="CoreSansD35Regular"/>
              </a:rPr>
              <a:t>отримати</a:t>
            </a:r>
            <a:r>
              <a:rPr lang="ru-RU" dirty="0">
                <a:solidFill>
                  <a:srgbClr val="223D7A"/>
                </a:solidFill>
                <a:latin typeface="CoreSansD35Regular"/>
              </a:rPr>
              <a:t> журнал </a:t>
            </a:r>
            <a:r>
              <a:rPr lang="ru-RU" dirty="0" err="1">
                <a:solidFill>
                  <a:srgbClr val="223D7A"/>
                </a:solidFill>
                <a:latin typeface="CoreSansD35Regular"/>
              </a:rPr>
              <a:t>подій</a:t>
            </a:r>
            <a:r>
              <a:rPr lang="ru-RU" dirty="0">
                <a:solidFill>
                  <a:srgbClr val="223D7A"/>
                </a:solidFill>
                <a:latin typeface="CoreSansD35Regular"/>
              </a:rPr>
              <a:t> з </a:t>
            </a:r>
            <a:r>
              <a:rPr lang="ru-RU" dirty="0" err="1">
                <a:solidFill>
                  <a:srgbClr val="223D7A"/>
                </a:solidFill>
                <a:latin typeface="CoreSansD35Regular"/>
              </a:rPr>
              <a:t>інтегрованими</a:t>
            </a:r>
            <a:r>
              <a:rPr lang="ru-RU" dirty="0">
                <a:solidFill>
                  <a:srgbClr val="223D7A"/>
                </a:solidFill>
                <a:latin typeface="CoreSansD35Regular"/>
              </a:rPr>
              <a:t> в них </a:t>
            </a:r>
            <a:r>
              <a:rPr lang="ru-RU" dirty="0" err="1">
                <a:solidFill>
                  <a:srgbClr val="223D7A"/>
                </a:solidFill>
                <a:latin typeface="CoreSansD35Regular"/>
              </a:rPr>
              <a:t>відео</a:t>
            </a:r>
            <a:r>
              <a:rPr lang="ru-RU" dirty="0">
                <a:solidFill>
                  <a:srgbClr val="223D7A"/>
                </a:solidFill>
                <a:latin typeface="CoreSansD35Regular"/>
              </a:rPr>
              <a:t> в момент </a:t>
            </a:r>
            <a:r>
              <a:rPr lang="ru-RU" dirty="0" err="1">
                <a:solidFill>
                  <a:srgbClr val="223D7A"/>
                </a:solidFill>
                <a:latin typeface="CoreSansD35Regular"/>
              </a:rPr>
              <a:t>настання</a:t>
            </a:r>
            <a:r>
              <a:rPr lang="ru-RU" dirty="0">
                <a:solidFill>
                  <a:srgbClr val="223D7A"/>
                </a:solidFill>
                <a:latin typeface="CoreSansD35Regular"/>
              </a:rPr>
              <a:t> </a:t>
            </a:r>
            <a:r>
              <a:rPr lang="ru-RU" dirty="0" err="1">
                <a:solidFill>
                  <a:srgbClr val="223D7A"/>
                </a:solidFill>
                <a:latin typeface="CoreSansD35Regular"/>
              </a:rPr>
              <a:t>події</a:t>
            </a:r>
            <a:r>
              <a:rPr lang="ru-RU" dirty="0">
                <a:solidFill>
                  <a:srgbClr val="223D7A"/>
                </a:solidFill>
                <a:latin typeface="CoreSansD35Regular"/>
              </a:rPr>
              <a:t>.</a:t>
            </a:r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b="13101"/>
          <a:stretch/>
        </p:blipFill>
        <p:spPr>
          <a:xfrm>
            <a:off x="1711768" y="2185714"/>
            <a:ext cx="8267502" cy="4658361"/>
          </a:xfrm>
          <a:prstGeom prst="rect">
            <a:avLst/>
          </a:prstGeom>
        </p:spPr>
      </p:pic>
      <p:sp>
        <p:nvSpPr>
          <p:cNvPr id="7" name="Прямокутник 6"/>
          <p:cNvSpPr/>
          <p:nvPr/>
        </p:nvSpPr>
        <p:spPr>
          <a:xfrm>
            <a:off x="564272" y="0"/>
            <a:ext cx="11072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CoreSansD35Regular"/>
              </a:rPr>
              <a:t>Проектування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oreSansD35Regular"/>
              </a:rPr>
              <a:t> та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CoreSansD35Regular"/>
              </a:rPr>
              <a:t>побудова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oreSansD35Regular"/>
              </a:rPr>
              <a:t> систем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CoreSansD35Regular"/>
              </a:rPr>
              <a:t>відеоспостереження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oreSansD35Regular"/>
              </a:rPr>
              <a:t> та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CoreSansD35Regular"/>
              </a:rPr>
              <a:t>відеоаналітики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oreSansD35Regular"/>
              </a:rPr>
              <a:t>, систем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reSansD35Regular"/>
              </a:rPr>
              <a:t>контролю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reSansD35Regular"/>
              </a:rPr>
              <a:t>та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CoreSansD35Regular"/>
              </a:rPr>
              <a:t>управління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oreSansD35Regular"/>
              </a:rPr>
              <a:t> доступом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9025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205153"/>
            <a:ext cx="3990975" cy="22288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0595" y="186103"/>
            <a:ext cx="4419600" cy="22383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434003"/>
            <a:ext cx="4638675" cy="20574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8245" y="2300653"/>
            <a:ext cx="4171950" cy="21907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336" y="4491403"/>
            <a:ext cx="4438650" cy="22955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0468" y="4685749"/>
            <a:ext cx="5047504" cy="192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4180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03" y="200024"/>
            <a:ext cx="4533900" cy="21145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4857" y="52386"/>
            <a:ext cx="4238625" cy="24098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303" y="2268783"/>
            <a:ext cx="4529008" cy="23120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519" y="4580794"/>
            <a:ext cx="4233497" cy="22651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4857" y="2506172"/>
            <a:ext cx="4352458" cy="255490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54857" y="5017113"/>
            <a:ext cx="4581525" cy="1828800"/>
          </a:xfrm>
          <a:prstGeom prst="rect">
            <a:avLst/>
          </a:prstGeom>
        </p:spPr>
      </p:pic>
      <p:sp>
        <p:nvSpPr>
          <p:cNvPr id="10" name="Прямокутник 9"/>
          <p:cNvSpPr/>
          <p:nvPr/>
        </p:nvSpPr>
        <p:spPr>
          <a:xfrm>
            <a:off x="9604030" y="200024"/>
            <a:ext cx="233106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686868"/>
                </a:solidFill>
                <a:latin typeface="CoreSansD35Regular"/>
                <a:hlinkClick r:id="rId8"/>
              </a:rPr>
              <a:t>IP-камера </a:t>
            </a:r>
            <a:r>
              <a:rPr lang="ru-RU" b="1" dirty="0" err="1">
                <a:solidFill>
                  <a:srgbClr val="686868"/>
                </a:solidFill>
                <a:latin typeface="CoreSansD35Regular"/>
                <a:hlinkClick r:id="rId8"/>
              </a:rPr>
              <a:t>вулична</a:t>
            </a:r>
            <a:endParaRPr lang="ru-RU" b="1" dirty="0">
              <a:solidFill>
                <a:srgbClr val="686868"/>
              </a:solidFill>
              <a:latin typeface="CoreSansD35Regular"/>
              <a:hlinkClick r:id="rId8"/>
            </a:endParaRP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 err="1">
                <a:solidFill>
                  <a:srgbClr val="223D7A"/>
                </a:solidFill>
                <a:latin typeface="CoreSansD35Regular"/>
              </a:rPr>
              <a:t>Цифрова</a:t>
            </a:r>
            <a:r>
              <a:rPr lang="ru-RU" dirty="0">
                <a:solidFill>
                  <a:srgbClr val="223D7A"/>
                </a:solidFill>
                <a:latin typeface="CoreSansD35Regular"/>
              </a:rPr>
              <a:t> </a:t>
            </a:r>
            <a:r>
              <a:rPr lang="ru-RU" dirty="0" err="1">
                <a:solidFill>
                  <a:srgbClr val="223D7A"/>
                </a:solidFill>
                <a:latin typeface="CoreSansD35Regular"/>
              </a:rPr>
              <a:t>відеокамера</a:t>
            </a:r>
            <a:r>
              <a:rPr lang="ru-RU" dirty="0">
                <a:solidFill>
                  <a:srgbClr val="223D7A"/>
                </a:solidFill>
                <a:latin typeface="CoreSansD35Regular"/>
              </a:rPr>
              <a:t>, </a:t>
            </a:r>
            <a:r>
              <a:rPr lang="ru-RU" dirty="0" err="1">
                <a:solidFill>
                  <a:srgbClr val="223D7A"/>
                </a:solidFill>
                <a:latin typeface="CoreSansD35Regular"/>
              </a:rPr>
              <a:t>особливістю</a:t>
            </a:r>
            <a:r>
              <a:rPr lang="ru-RU" dirty="0">
                <a:solidFill>
                  <a:srgbClr val="223D7A"/>
                </a:solidFill>
                <a:latin typeface="CoreSansD35Regular"/>
              </a:rPr>
              <a:t> </a:t>
            </a:r>
            <a:r>
              <a:rPr lang="ru-RU" dirty="0" err="1">
                <a:solidFill>
                  <a:srgbClr val="223D7A"/>
                </a:solidFill>
                <a:latin typeface="CoreSansD35Regular"/>
              </a:rPr>
              <a:t>якої</a:t>
            </a:r>
            <a:r>
              <a:rPr lang="ru-RU" dirty="0">
                <a:solidFill>
                  <a:srgbClr val="223D7A"/>
                </a:solidFill>
                <a:latin typeface="CoreSansD35Regular"/>
              </a:rPr>
              <a:t> є передача </a:t>
            </a:r>
            <a:r>
              <a:rPr lang="ru-RU" dirty="0" err="1">
                <a:solidFill>
                  <a:srgbClr val="223D7A"/>
                </a:solidFill>
                <a:latin typeface="CoreSansD35Regular"/>
              </a:rPr>
              <a:t>відеопотоку</a:t>
            </a:r>
            <a:r>
              <a:rPr lang="ru-RU" dirty="0">
                <a:solidFill>
                  <a:srgbClr val="223D7A"/>
                </a:solidFill>
                <a:latin typeface="CoreSansD35Regular"/>
              </a:rPr>
              <a:t> в цифровому </a:t>
            </a:r>
            <a:r>
              <a:rPr lang="ru-RU" dirty="0" err="1">
                <a:solidFill>
                  <a:srgbClr val="223D7A"/>
                </a:solidFill>
                <a:latin typeface="CoreSansD35Regular"/>
              </a:rPr>
              <a:t>форматі</a:t>
            </a:r>
            <a:r>
              <a:rPr lang="ru-RU" dirty="0">
                <a:solidFill>
                  <a:srgbClr val="223D7A"/>
                </a:solidFill>
                <a:latin typeface="CoreSansD35Regular"/>
              </a:rPr>
              <a:t> по </a:t>
            </a:r>
            <a:r>
              <a:rPr lang="ru-RU" dirty="0" err="1">
                <a:solidFill>
                  <a:srgbClr val="223D7A"/>
                </a:solidFill>
                <a:latin typeface="CoreSansD35Regular"/>
              </a:rPr>
              <a:t>мережі</a:t>
            </a:r>
            <a:r>
              <a:rPr lang="ru-RU" dirty="0">
                <a:solidFill>
                  <a:srgbClr val="223D7A"/>
                </a:solidFill>
                <a:latin typeface="CoreSansD35Regular"/>
              </a:rPr>
              <a:t> </a:t>
            </a:r>
            <a:r>
              <a:rPr lang="ru-RU" dirty="0" err="1">
                <a:solidFill>
                  <a:srgbClr val="223D7A"/>
                </a:solidFill>
                <a:latin typeface="CoreSansD35Regular"/>
              </a:rPr>
              <a:t>Ethernet</a:t>
            </a:r>
            <a:r>
              <a:rPr lang="ru-RU" dirty="0">
                <a:solidFill>
                  <a:srgbClr val="223D7A"/>
                </a:solidFill>
                <a:latin typeface="CoreSansD35Regular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4734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7680"/>
          <a:stretch/>
        </p:blipFill>
        <p:spPr>
          <a:xfrm>
            <a:off x="3358660" y="205153"/>
            <a:ext cx="8791695" cy="59846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05153"/>
            <a:ext cx="3256822" cy="578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624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3813686" y="8768"/>
            <a:ext cx="4441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0" dirty="0" err="1" smtClean="0">
                <a:solidFill>
                  <a:srgbClr val="223D7A"/>
                </a:solidFill>
                <a:effectLst/>
                <a:latin typeface="CoreSansD35Regular"/>
              </a:rPr>
              <a:t>Телекомунікаційні</a:t>
            </a:r>
            <a:r>
              <a:rPr lang="ru-RU" b="1" i="0" dirty="0" smtClean="0">
                <a:solidFill>
                  <a:srgbClr val="223D7A"/>
                </a:solidFill>
                <a:effectLst/>
                <a:latin typeface="CoreSansD35Regular"/>
              </a:rPr>
              <a:t> </a:t>
            </a:r>
            <a:r>
              <a:rPr lang="ru-RU" b="1" i="0" dirty="0" err="1" smtClean="0">
                <a:solidFill>
                  <a:srgbClr val="223D7A"/>
                </a:solidFill>
                <a:effectLst/>
                <a:latin typeface="CoreSansD35Regular"/>
              </a:rPr>
              <a:t>системи</a:t>
            </a:r>
            <a:r>
              <a:rPr lang="ru-RU" b="1" i="0" dirty="0" smtClean="0">
                <a:solidFill>
                  <a:srgbClr val="223D7A"/>
                </a:solidFill>
                <a:effectLst/>
                <a:latin typeface="CoreSansD35Regular"/>
              </a:rPr>
              <a:t> та </a:t>
            </a:r>
            <a:r>
              <a:rPr lang="ru-RU" b="1" i="0" dirty="0" err="1" smtClean="0">
                <a:solidFill>
                  <a:srgbClr val="223D7A"/>
                </a:solidFill>
                <a:effectLst/>
                <a:latin typeface="CoreSansD35Regular"/>
              </a:rPr>
              <a:t>мережі</a:t>
            </a:r>
            <a:endParaRPr lang="ru-RU" b="1" i="0" dirty="0">
              <a:solidFill>
                <a:srgbClr val="223D7A"/>
              </a:solidFill>
              <a:effectLst/>
              <a:latin typeface="CoreSansD35Regular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164124" y="386676"/>
            <a:ext cx="119927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    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Сучасний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і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надійний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обмін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інформацією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визначає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потребу в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побудові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ефективної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мережевої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інфраструктури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, яка повинна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задовольняти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зростаючим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вимогам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організації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. В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умовах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стрімкого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зростання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кількості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користувачів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інформаційних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систем і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обсягу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обчислень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,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головними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якостями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корпоративних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мереж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передачі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даних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стають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продуктивність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,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масштабованість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,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безпека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і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керованість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мережі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.</a:t>
            </a:r>
            <a:endParaRPr lang="en-US" dirty="0"/>
          </a:p>
        </p:txBody>
      </p:sp>
      <p:sp>
        <p:nvSpPr>
          <p:cNvPr id="6" name="Прямокутник 5"/>
          <p:cNvSpPr/>
          <p:nvPr/>
        </p:nvSpPr>
        <p:spPr>
          <a:xfrm>
            <a:off x="8736630" y="6581001"/>
            <a:ext cx="34553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hlinkClick r:id="rId2"/>
              </a:rPr>
              <a:t>https://amrita-cs.com/telecommunication_systems/</a:t>
            </a:r>
            <a:endParaRPr lang="en-US" sz="1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427" y="1571630"/>
            <a:ext cx="10572438" cy="502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6114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2" y="78161"/>
            <a:ext cx="12163029" cy="628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4175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4092753" y="0"/>
            <a:ext cx="3707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err="1">
                <a:solidFill>
                  <a:srgbClr val="223D7A"/>
                </a:solidFill>
                <a:latin typeface="CoreSansD35Regular"/>
              </a:rPr>
              <a:t>Безпечне</a:t>
            </a:r>
            <a:r>
              <a:rPr lang="ru-RU" b="1" dirty="0">
                <a:solidFill>
                  <a:srgbClr val="223D7A"/>
                </a:solidFill>
                <a:latin typeface="CoreSansD35Regular"/>
              </a:rPr>
              <a:t> </a:t>
            </a:r>
            <a:r>
              <a:rPr lang="ru-RU" b="1" dirty="0" err="1">
                <a:solidFill>
                  <a:srgbClr val="223D7A"/>
                </a:solidFill>
                <a:latin typeface="CoreSansD35Regular"/>
              </a:rPr>
              <a:t>місто</a:t>
            </a:r>
            <a:r>
              <a:rPr lang="ru-RU" b="1" dirty="0">
                <a:solidFill>
                  <a:srgbClr val="223D7A"/>
                </a:solidFill>
                <a:latin typeface="CoreSansD35Regular"/>
              </a:rPr>
              <a:t>. </a:t>
            </a:r>
            <a:r>
              <a:rPr lang="ru-RU" b="1" dirty="0" err="1">
                <a:solidFill>
                  <a:srgbClr val="223D7A"/>
                </a:solidFill>
                <a:latin typeface="CoreSansD35Regular"/>
              </a:rPr>
              <a:t>Розумне</a:t>
            </a:r>
            <a:r>
              <a:rPr lang="ru-RU" b="1" dirty="0">
                <a:solidFill>
                  <a:srgbClr val="223D7A"/>
                </a:solidFill>
                <a:latin typeface="CoreSansD35Regular"/>
              </a:rPr>
              <a:t> </a:t>
            </a:r>
            <a:r>
              <a:rPr lang="ru-RU" b="1" dirty="0" err="1">
                <a:solidFill>
                  <a:srgbClr val="223D7A"/>
                </a:solidFill>
                <a:latin typeface="CoreSansD35Regular"/>
              </a:rPr>
              <a:t>місто</a:t>
            </a:r>
            <a:endParaRPr lang="ru-RU" b="1" i="0" dirty="0">
              <a:solidFill>
                <a:srgbClr val="223D7A"/>
              </a:solidFill>
              <a:effectLst/>
              <a:latin typeface="CoreSansD35Regular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87922" y="685855"/>
            <a:ext cx="335866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223D7A"/>
                </a:solidFill>
                <a:latin typeface="CoreSansD35Regular"/>
              </a:rPr>
              <a:t>     </a:t>
            </a:r>
            <a:r>
              <a:rPr lang="ru-RU" dirty="0" err="1" smtClean="0">
                <a:solidFill>
                  <a:srgbClr val="223D7A"/>
                </a:solidFill>
                <a:latin typeface="CoreSansD35Regular"/>
              </a:rPr>
              <a:t>Це</a:t>
            </a:r>
            <a:r>
              <a:rPr lang="ru-RU" dirty="0" smtClean="0">
                <a:solidFill>
                  <a:srgbClr val="223D7A"/>
                </a:solidFill>
                <a:latin typeface="CoreSansD35Regular"/>
              </a:rPr>
              <a:t> </a:t>
            </a:r>
            <a:r>
              <a:rPr lang="ru-RU" dirty="0" err="1">
                <a:solidFill>
                  <a:srgbClr val="223D7A"/>
                </a:solidFill>
                <a:latin typeface="CoreSansD35Regular"/>
              </a:rPr>
              <a:t>забезпечення</a:t>
            </a:r>
            <a:r>
              <a:rPr lang="ru-RU" dirty="0">
                <a:solidFill>
                  <a:srgbClr val="223D7A"/>
                </a:solidFill>
                <a:latin typeface="CoreSansD35Regular"/>
              </a:rPr>
              <a:t> </a:t>
            </a:r>
            <a:r>
              <a:rPr lang="ru-RU" dirty="0" err="1">
                <a:solidFill>
                  <a:srgbClr val="223D7A"/>
                </a:solidFill>
                <a:latin typeface="CoreSansD35Regular"/>
              </a:rPr>
              <a:t>сучасної</a:t>
            </a:r>
            <a:r>
              <a:rPr lang="ru-RU" dirty="0">
                <a:solidFill>
                  <a:srgbClr val="223D7A"/>
                </a:solidFill>
                <a:latin typeface="CoreSansD35Regular"/>
              </a:rPr>
              <a:t> </a:t>
            </a:r>
            <a:r>
              <a:rPr lang="ru-RU" dirty="0" err="1">
                <a:solidFill>
                  <a:srgbClr val="223D7A"/>
                </a:solidFill>
                <a:latin typeface="CoreSansD35Regular"/>
              </a:rPr>
              <a:t>якості</a:t>
            </a:r>
            <a:r>
              <a:rPr lang="ru-RU" dirty="0">
                <a:solidFill>
                  <a:srgbClr val="223D7A"/>
                </a:solidFill>
                <a:latin typeface="CoreSansD35Regular"/>
              </a:rPr>
              <a:t> </a:t>
            </a:r>
            <a:r>
              <a:rPr lang="ru-RU" dirty="0" err="1">
                <a:solidFill>
                  <a:srgbClr val="223D7A"/>
                </a:solidFill>
                <a:latin typeface="CoreSansD35Regular"/>
              </a:rPr>
              <a:t>життя</a:t>
            </a:r>
            <a:r>
              <a:rPr lang="ru-RU" dirty="0">
                <a:solidFill>
                  <a:srgbClr val="223D7A"/>
                </a:solidFill>
                <a:latin typeface="CoreSansD35Regular"/>
              </a:rPr>
              <a:t> за </a:t>
            </a:r>
            <a:r>
              <a:rPr lang="ru-RU" dirty="0" err="1">
                <a:solidFill>
                  <a:srgbClr val="223D7A"/>
                </a:solidFill>
                <a:latin typeface="CoreSansD35Regular"/>
              </a:rPr>
              <a:t>рахунок</a:t>
            </a:r>
            <a:r>
              <a:rPr lang="ru-RU" dirty="0">
                <a:solidFill>
                  <a:srgbClr val="223D7A"/>
                </a:solidFill>
                <a:latin typeface="CoreSansD35Regular"/>
              </a:rPr>
              <a:t> </a:t>
            </a:r>
            <a:r>
              <a:rPr lang="ru-RU" dirty="0" err="1">
                <a:solidFill>
                  <a:srgbClr val="223D7A"/>
                </a:solidFill>
                <a:latin typeface="CoreSansD35Regular"/>
              </a:rPr>
              <a:t>застосування</a:t>
            </a:r>
            <a:r>
              <a:rPr lang="ru-RU" dirty="0">
                <a:solidFill>
                  <a:srgbClr val="223D7A"/>
                </a:solidFill>
                <a:latin typeface="CoreSansD35Regular"/>
              </a:rPr>
              <a:t> </a:t>
            </a:r>
            <a:r>
              <a:rPr lang="ru-RU" dirty="0" err="1">
                <a:solidFill>
                  <a:srgbClr val="223D7A"/>
                </a:solidFill>
                <a:latin typeface="CoreSansD35Regular"/>
              </a:rPr>
              <a:t>інноваційних</a:t>
            </a:r>
            <a:r>
              <a:rPr lang="ru-RU" dirty="0">
                <a:solidFill>
                  <a:srgbClr val="223D7A"/>
                </a:solidFill>
                <a:latin typeface="CoreSansD35Regular"/>
              </a:rPr>
              <a:t> </a:t>
            </a:r>
            <a:r>
              <a:rPr lang="ru-RU" dirty="0" err="1">
                <a:solidFill>
                  <a:srgbClr val="223D7A"/>
                </a:solidFill>
                <a:latin typeface="CoreSansD35Regular"/>
              </a:rPr>
              <a:t>технологій</a:t>
            </a:r>
            <a:r>
              <a:rPr lang="ru-RU" dirty="0">
                <a:solidFill>
                  <a:srgbClr val="223D7A"/>
                </a:solidFill>
                <a:latin typeface="CoreSansD35Regular"/>
              </a:rPr>
              <a:t>, </a:t>
            </a:r>
            <a:r>
              <a:rPr lang="ru-RU" dirty="0" err="1">
                <a:solidFill>
                  <a:srgbClr val="223D7A"/>
                </a:solidFill>
                <a:latin typeface="CoreSansD35Regular"/>
              </a:rPr>
              <a:t>які</a:t>
            </a:r>
            <a:r>
              <a:rPr lang="ru-RU" dirty="0">
                <a:solidFill>
                  <a:srgbClr val="223D7A"/>
                </a:solidFill>
                <a:latin typeface="CoreSansD35Regular"/>
              </a:rPr>
              <a:t> </a:t>
            </a:r>
            <a:r>
              <a:rPr lang="ru-RU" dirty="0" err="1">
                <a:solidFill>
                  <a:srgbClr val="223D7A"/>
                </a:solidFill>
                <a:latin typeface="CoreSansD35Regular"/>
              </a:rPr>
              <a:t>передбачають</a:t>
            </a:r>
            <a:r>
              <a:rPr lang="ru-RU" dirty="0">
                <a:solidFill>
                  <a:srgbClr val="223D7A"/>
                </a:solidFill>
                <a:latin typeface="CoreSansD35Regular"/>
              </a:rPr>
              <a:t> </a:t>
            </a:r>
            <a:r>
              <a:rPr lang="ru-RU" dirty="0" err="1">
                <a:solidFill>
                  <a:srgbClr val="223D7A"/>
                </a:solidFill>
                <a:latin typeface="CoreSansD35Regular"/>
              </a:rPr>
              <a:t>економічне</a:t>
            </a:r>
            <a:r>
              <a:rPr lang="ru-RU" dirty="0">
                <a:solidFill>
                  <a:srgbClr val="223D7A"/>
                </a:solidFill>
                <a:latin typeface="CoreSansD35Regular"/>
              </a:rPr>
              <a:t> і </a:t>
            </a:r>
            <a:r>
              <a:rPr lang="ru-RU" dirty="0" err="1">
                <a:solidFill>
                  <a:srgbClr val="223D7A"/>
                </a:solidFill>
                <a:latin typeface="CoreSansD35Regular"/>
              </a:rPr>
              <a:t>екологічне</a:t>
            </a:r>
            <a:r>
              <a:rPr lang="ru-RU" dirty="0">
                <a:solidFill>
                  <a:srgbClr val="223D7A"/>
                </a:solidFill>
                <a:latin typeface="CoreSansD35Regular"/>
              </a:rPr>
              <a:t> </a:t>
            </a:r>
            <a:r>
              <a:rPr lang="ru-RU" dirty="0" err="1">
                <a:solidFill>
                  <a:srgbClr val="223D7A"/>
                </a:solidFill>
                <a:latin typeface="CoreSansD35Regular"/>
              </a:rPr>
              <a:t>використання</a:t>
            </a:r>
            <a:r>
              <a:rPr lang="ru-RU" dirty="0">
                <a:solidFill>
                  <a:srgbClr val="223D7A"/>
                </a:solidFill>
                <a:latin typeface="CoreSansD35Regular"/>
              </a:rPr>
              <a:t> </a:t>
            </a:r>
            <a:r>
              <a:rPr lang="ru-RU" dirty="0" err="1">
                <a:solidFill>
                  <a:srgbClr val="223D7A"/>
                </a:solidFill>
                <a:latin typeface="CoreSansD35Regular"/>
              </a:rPr>
              <a:t>міських</a:t>
            </a:r>
            <a:r>
              <a:rPr lang="ru-RU" dirty="0">
                <a:solidFill>
                  <a:srgbClr val="223D7A"/>
                </a:solidFill>
                <a:latin typeface="CoreSansD35Regular"/>
              </a:rPr>
              <a:t> систем </a:t>
            </a:r>
            <a:r>
              <a:rPr lang="ru-RU" dirty="0" err="1">
                <a:solidFill>
                  <a:srgbClr val="223D7A"/>
                </a:solidFill>
                <a:latin typeface="CoreSansD35Regular"/>
              </a:rPr>
              <a:t>життєдіяльності</a:t>
            </a:r>
            <a:r>
              <a:rPr lang="ru-RU" dirty="0">
                <a:solidFill>
                  <a:srgbClr val="223D7A"/>
                </a:solidFill>
                <a:latin typeface="CoreSansD35Regular"/>
              </a:rPr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 </a:t>
            </a:r>
            <a:r>
              <a:rPr lang="ru-RU" dirty="0" err="1" smtClean="0">
                <a:solidFill>
                  <a:srgbClr val="223D7A"/>
                </a:solidFill>
                <a:latin typeface="CoreSansD35Regular"/>
              </a:rPr>
              <a:t>Це</a:t>
            </a:r>
            <a:r>
              <a:rPr lang="ru-RU" dirty="0" smtClean="0">
                <a:solidFill>
                  <a:srgbClr val="223D7A"/>
                </a:solidFill>
                <a:latin typeface="CoreSansD35Regular"/>
              </a:rPr>
              <a:t> </a:t>
            </a:r>
            <a:r>
              <a:rPr lang="ru-RU" dirty="0" err="1">
                <a:solidFill>
                  <a:srgbClr val="223D7A"/>
                </a:solidFill>
                <a:latin typeface="CoreSansD35Regular"/>
              </a:rPr>
              <a:t>нові</a:t>
            </a:r>
            <a:r>
              <a:rPr lang="ru-RU" dirty="0">
                <a:solidFill>
                  <a:srgbClr val="223D7A"/>
                </a:solidFill>
                <a:latin typeface="CoreSansD35Regular"/>
              </a:rPr>
              <a:t> </a:t>
            </a:r>
            <a:r>
              <a:rPr lang="ru-RU" dirty="0" err="1">
                <a:solidFill>
                  <a:srgbClr val="223D7A"/>
                </a:solidFill>
                <a:latin typeface="CoreSansD35Regular"/>
              </a:rPr>
              <a:t>стандарти</a:t>
            </a:r>
            <a:r>
              <a:rPr lang="ru-RU" dirty="0">
                <a:solidFill>
                  <a:srgbClr val="223D7A"/>
                </a:solidFill>
                <a:latin typeface="CoreSansD35Regular"/>
              </a:rPr>
              <a:t> </a:t>
            </a:r>
            <a:r>
              <a:rPr lang="ru-RU" dirty="0" err="1">
                <a:solidFill>
                  <a:srgbClr val="223D7A"/>
                </a:solidFill>
                <a:latin typeface="CoreSansD35Regular"/>
              </a:rPr>
              <a:t>життя</a:t>
            </a:r>
            <a:r>
              <a:rPr lang="ru-RU" dirty="0">
                <a:solidFill>
                  <a:srgbClr val="223D7A"/>
                </a:solidFill>
                <a:latin typeface="CoreSansD35Regular"/>
              </a:rPr>
              <a:t> на </a:t>
            </a:r>
            <a:r>
              <a:rPr lang="ru-RU" dirty="0" err="1">
                <a:solidFill>
                  <a:srgbClr val="223D7A"/>
                </a:solidFill>
                <a:latin typeface="CoreSansD35Regular"/>
              </a:rPr>
              <a:t>базі</a:t>
            </a:r>
            <a:r>
              <a:rPr lang="ru-RU" dirty="0">
                <a:solidFill>
                  <a:srgbClr val="223D7A"/>
                </a:solidFill>
                <a:latin typeface="CoreSansD35Regular"/>
              </a:rPr>
              <a:t> </a:t>
            </a:r>
            <a:r>
              <a:rPr lang="ru-RU" dirty="0" err="1">
                <a:solidFill>
                  <a:srgbClr val="223D7A"/>
                </a:solidFill>
                <a:latin typeface="CoreSansD35Regular"/>
              </a:rPr>
              <a:t>новітніх</a:t>
            </a:r>
            <a:r>
              <a:rPr lang="ru-RU" dirty="0">
                <a:solidFill>
                  <a:srgbClr val="223D7A"/>
                </a:solidFill>
                <a:latin typeface="CoreSansD35Regular"/>
              </a:rPr>
              <a:t> </a:t>
            </a:r>
            <a:r>
              <a:rPr lang="ru-RU" dirty="0" err="1">
                <a:solidFill>
                  <a:srgbClr val="223D7A"/>
                </a:solidFill>
                <a:latin typeface="CoreSansD35Regular"/>
              </a:rPr>
              <a:t>технологій</a:t>
            </a:r>
            <a:r>
              <a:rPr lang="ru-RU" dirty="0">
                <a:solidFill>
                  <a:srgbClr val="223D7A"/>
                </a:solidFill>
                <a:latin typeface="CoreSansD35Regular"/>
              </a:rPr>
              <a:t>, </a:t>
            </a:r>
            <a:r>
              <a:rPr lang="ru-RU" dirty="0" err="1">
                <a:solidFill>
                  <a:srgbClr val="223D7A"/>
                </a:solidFill>
                <a:latin typeface="CoreSansD35Regular"/>
              </a:rPr>
              <a:t>безпечне</a:t>
            </a:r>
            <a:r>
              <a:rPr lang="ru-RU" dirty="0">
                <a:solidFill>
                  <a:srgbClr val="223D7A"/>
                </a:solidFill>
                <a:latin typeface="CoreSansD35Regular"/>
              </a:rPr>
              <a:t> </a:t>
            </a:r>
            <a:r>
              <a:rPr lang="ru-RU" dirty="0" err="1">
                <a:solidFill>
                  <a:srgbClr val="223D7A"/>
                </a:solidFill>
                <a:latin typeface="CoreSansD35Regular"/>
              </a:rPr>
              <a:t>міське</a:t>
            </a:r>
            <a:r>
              <a:rPr lang="ru-RU" dirty="0">
                <a:solidFill>
                  <a:srgbClr val="223D7A"/>
                </a:solidFill>
                <a:latin typeface="CoreSansD35Regular"/>
              </a:rPr>
              <a:t> </a:t>
            </a:r>
            <a:r>
              <a:rPr lang="ru-RU" dirty="0" err="1">
                <a:solidFill>
                  <a:srgbClr val="223D7A"/>
                </a:solidFill>
                <a:latin typeface="CoreSansD35Regular"/>
              </a:rPr>
              <a:t>середовище</a:t>
            </a:r>
            <a:r>
              <a:rPr lang="ru-RU" dirty="0">
                <a:solidFill>
                  <a:srgbClr val="223D7A"/>
                </a:solidFill>
                <a:latin typeface="CoreSansD35Regular"/>
              </a:rPr>
              <a:t>, </a:t>
            </a:r>
            <a:r>
              <a:rPr lang="ru-RU" dirty="0" err="1">
                <a:solidFill>
                  <a:srgbClr val="223D7A"/>
                </a:solidFill>
                <a:latin typeface="CoreSansD35Regular"/>
              </a:rPr>
              <a:t>забезпечення</a:t>
            </a:r>
            <a:r>
              <a:rPr lang="ru-RU" dirty="0">
                <a:solidFill>
                  <a:srgbClr val="223D7A"/>
                </a:solidFill>
                <a:latin typeface="CoreSansD35Regular"/>
              </a:rPr>
              <a:t> </a:t>
            </a:r>
            <a:r>
              <a:rPr lang="ru-RU" dirty="0" err="1">
                <a:solidFill>
                  <a:srgbClr val="223D7A"/>
                </a:solidFill>
                <a:latin typeface="CoreSansD35Regular"/>
              </a:rPr>
              <a:t>ефективного</a:t>
            </a:r>
            <a:r>
              <a:rPr lang="ru-RU" dirty="0">
                <a:solidFill>
                  <a:srgbClr val="223D7A"/>
                </a:solidFill>
                <a:latin typeface="CoreSansD35Regular"/>
              </a:rPr>
              <a:t> </a:t>
            </a:r>
            <a:r>
              <a:rPr lang="ru-RU" dirty="0" err="1">
                <a:solidFill>
                  <a:srgbClr val="223D7A"/>
                </a:solidFill>
                <a:latin typeface="CoreSansD35Regular"/>
              </a:rPr>
              <a:t>управління</a:t>
            </a:r>
            <a:r>
              <a:rPr lang="ru-RU" dirty="0">
                <a:solidFill>
                  <a:srgbClr val="223D7A"/>
                </a:solidFill>
                <a:latin typeface="CoreSansD35Regular"/>
              </a:rPr>
              <a:t> </a:t>
            </a:r>
            <a:r>
              <a:rPr lang="ru-RU" dirty="0" err="1">
                <a:solidFill>
                  <a:srgbClr val="223D7A"/>
                </a:solidFill>
                <a:latin typeface="CoreSansD35Regular"/>
              </a:rPr>
              <a:t>міськими</a:t>
            </a:r>
            <a:r>
              <a:rPr lang="ru-RU" dirty="0">
                <a:solidFill>
                  <a:srgbClr val="223D7A"/>
                </a:solidFill>
                <a:latin typeface="CoreSansD35Regular"/>
              </a:rPr>
              <a:t> ресурсами і </a:t>
            </a:r>
            <a:r>
              <a:rPr lang="ru-RU" dirty="0" err="1">
                <a:solidFill>
                  <a:srgbClr val="223D7A"/>
                </a:solidFill>
                <a:latin typeface="CoreSansD35Regular"/>
              </a:rPr>
              <a:t>постійне</a:t>
            </a:r>
            <a:r>
              <a:rPr lang="ru-RU" dirty="0">
                <a:solidFill>
                  <a:srgbClr val="223D7A"/>
                </a:solidFill>
                <a:latin typeface="CoreSansD35Regular"/>
              </a:rPr>
              <a:t> </a:t>
            </a:r>
            <a:r>
              <a:rPr lang="ru-RU" dirty="0" err="1">
                <a:solidFill>
                  <a:srgbClr val="223D7A"/>
                </a:solidFill>
                <a:latin typeface="CoreSansD35Regular"/>
              </a:rPr>
              <a:t>зростання</a:t>
            </a:r>
            <a:r>
              <a:rPr lang="ru-RU" dirty="0">
                <a:solidFill>
                  <a:srgbClr val="223D7A"/>
                </a:solidFill>
                <a:latin typeface="CoreSansD35Regular"/>
              </a:rPr>
              <a:t> </a:t>
            </a:r>
            <a:r>
              <a:rPr lang="ru-RU" dirty="0" err="1">
                <a:solidFill>
                  <a:srgbClr val="223D7A"/>
                </a:solidFill>
                <a:latin typeface="CoreSansD35Regular"/>
              </a:rPr>
              <a:t>рівня</a:t>
            </a:r>
            <a:r>
              <a:rPr lang="ru-RU" dirty="0">
                <a:solidFill>
                  <a:srgbClr val="223D7A"/>
                </a:solidFill>
                <a:latin typeface="CoreSansD35Regular"/>
              </a:rPr>
              <a:t> </a:t>
            </a:r>
            <a:r>
              <a:rPr lang="ru-RU" dirty="0" err="1">
                <a:solidFill>
                  <a:srgbClr val="223D7A"/>
                </a:solidFill>
                <a:latin typeface="CoreSansD35Regular"/>
              </a:rPr>
              <a:t>життя</a:t>
            </a:r>
            <a:r>
              <a:rPr lang="ru-RU" dirty="0">
                <a:solidFill>
                  <a:srgbClr val="223D7A"/>
                </a:solidFill>
                <a:latin typeface="CoreSansD35Regular"/>
              </a:rPr>
              <a:t> </a:t>
            </a:r>
            <a:r>
              <a:rPr lang="ru-RU" dirty="0" err="1">
                <a:solidFill>
                  <a:srgbClr val="223D7A"/>
                </a:solidFill>
                <a:latin typeface="CoreSansD35Regular"/>
              </a:rPr>
              <a:t>мешканців</a:t>
            </a:r>
            <a:r>
              <a:rPr lang="ru-RU" dirty="0">
                <a:solidFill>
                  <a:srgbClr val="223D7A"/>
                </a:solidFill>
                <a:latin typeface="CoreSansD35Regular"/>
              </a:rPr>
              <a:t>.</a:t>
            </a:r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b="7483"/>
          <a:stretch/>
        </p:blipFill>
        <p:spPr>
          <a:xfrm>
            <a:off x="3446584" y="409831"/>
            <a:ext cx="8598878" cy="637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2535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190"/>
            <a:ext cx="4705350" cy="23050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0"/>
            <a:ext cx="4629150" cy="22764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441" y="2479430"/>
            <a:ext cx="4619625" cy="23526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1066" y="2652345"/>
            <a:ext cx="4533900" cy="22669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4159" y="4968018"/>
            <a:ext cx="5353128" cy="188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163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369" y="186104"/>
            <a:ext cx="4667250" cy="2362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4743" y="78799"/>
            <a:ext cx="4995496" cy="24123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598" y="2491154"/>
            <a:ext cx="4619625" cy="22479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5022" y="2548304"/>
            <a:ext cx="4657725" cy="21336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1918" y="4486275"/>
            <a:ext cx="4543425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3586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026" y="0"/>
            <a:ext cx="4695825" cy="24193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566" y="124611"/>
            <a:ext cx="4970219" cy="22947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137" y="2632929"/>
            <a:ext cx="5269601" cy="29146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566" y="2632929"/>
            <a:ext cx="6037991" cy="299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5090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415"/>
            <a:ext cx="12171299" cy="33613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852065"/>
            <a:ext cx="12171299" cy="246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5240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139" y="49265"/>
            <a:ext cx="10498015" cy="678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0005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33716"/>
            <a:ext cx="12174253" cy="604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080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3087442" y="0"/>
            <a:ext cx="62105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0" dirty="0" smtClean="0">
                <a:solidFill>
                  <a:srgbClr val="223D7A"/>
                </a:solidFill>
                <a:effectLst/>
                <a:latin typeface="CoreSansD35Regular"/>
              </a:rPr>
              <a:t>Центр </a:t>
            </a:r>
            <a:r>
              <a:rPr lang="ru-RU" b="1" i="0" dirty="0" err="1" smtClean="0">
                <a:solidFill>
                  <a:srgbClr val="223D7A"/>
                </a:solidFill>
                <a:effectLst/>
                <a:latin typeface="CoreSansD35Regular"/>
              </a:rPr>
              <a:t>обробки</a:t>
            </a:r>
            <a:r>
              <a:rPr lang="ru-RU" b="1" i="0" dirty="0" smtClean="0">
                <a:solidFill>
                  <a:srgbClr val="223D7A"/>
                </a:solidFill>
                <a:effectLst/>
                <a:latin typeface="CoreSansD35Regular"/>
              </a:rPr>
              <a:t> </a:t>
            </a:r>
            <a:r>
              <a:rPr lang="ru-RU" b="1" i="0" dirty="0" err="1" smtClean="0">
                <a:solidFill>
                  <a:srgbClr val="223D7A"/>
                </a:solidFill>
                <a:effectLst/>
                <a:latin typeface="CoreSansD35Regular"/>
              </a:rPr>
              <a:t>даних</a:t>
            </a:r>
            <a:r>
              <a:rPr lang="ru-RU" b="1" i="0" dirty="0" smtClean="0">
                <a:solidFill>
                  <a:srgbClr val="223D7A"/>
                </a:solidFill>
                <a:effectLst/>
                <a:latin typeface="CoreSansD35Regular"/>
              </a:rPr>
              <a:t> (ЦОД). </a:t>
            </a:r>
            <a:r>
              <a:rPr lang="ru-RU" b="1" i="0" dirty="0" err="1" smtClean="0">
                <a:solidFill>
                  <a:srgbClr val="223D7A"/>
                </a:solidFill>
                <a:effectLst/>
                <a:latin typeface="CoreSansD35Regular"/>
              </a:rPr>
              <a:t>Інженерні</a:t>
            </a:r>
            <a:r>
              <a:rPr lang="ru-RU" b="1" i="0" dirty="0" smtClean="0">
                <a:solidFill>
                  <a:srgbClr val="223D7A"/>
                </a:solidFill>
                <a:effectLst/>
                <a:latin typeface="CoreSansD35Regular"/>
              </a:rPr>
              <a:t> та ІТ </a:t>
            </a:r>
            <a:r>
              <a:rPr lang="ru-RU" b="1" i="0" dirty="0" err="1" smtClean="0">
                <a:solidFill>
                  <a:srgbClr val="223D7A"/>
                </a:solidFill>
                <a:effectLst/>
                <a:latin typeface="CoreSansD35Regular"/>
              </a:rPr>
              <a:t>системи</a:t>
            </a:r>
            <a:endParaRPr lang="ru-RU" b="1" i="0" dirty="0">
              <a:solidFill>
                <a:srgbClr val="223D7A"/>
              </a:solidFill>
              <a:effectLst/>
              <a:latin typeface="CoreSansD35Regular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96714" y="577840"/>
            <a:ext cx="1209528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     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Сучасний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ЦОД є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комплексним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рішенням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по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організації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системи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зберігання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даних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.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Основними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елементами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ЦОД є: система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обробки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даних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, система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управління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, система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зберігання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даних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та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інженерні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системи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Існує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3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типи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дата-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центрів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(ЦОД):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великі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структури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мають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свої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приміщення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та канали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зв'язку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;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середні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структури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арендують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площадки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певного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розміру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і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кабельні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канали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передачі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інформації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;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невеликі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структури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ЦОД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розміщуються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в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серверних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кімнатах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на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території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компанії-користувача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.</a:t>
            </a:r>
            <a:endParaRPr lang="en-US" dirty="0"/>
          </a:p>
        </p:txBody>
      </p:sp>
      <p:sp>
        <p:nvSpPr>
          <p:cNvPr id="6" name="Прямокутник 5"/>
          <p:cNvSpPr/>
          <p:nvPr/>
        </p:nvSpPr>
        <p:spPr>
          <a:xfrm>
            <a:off x="96714" y="2738653"/>
            <a:ext cx="119487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      ІТ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Компанія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здійснює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повний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комплекс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робіт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,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такі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як</a:t>
            </a:r>
          </a:p>
          <a:p>
            <a:pPr marL="285750" indent="-285750">
              <a:buFontTx/>
              <a:buChar char="-"/>
            </a:pP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організація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ЦОД,</a:t>
            </a:r>
          </a:p>
          <a:p>
            <a:pPr marL="285750" indent="-285750">
              <a:buFontTx/>
              <a:buChar char="-"/>
            </a:pP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обладнання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для дата-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центрів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,</a:t>
            </a:r>
          </a:p>
          <a:p>
            <a:pPr marL="285750" indent="-285750">
              <a:buFontTx/>
              <a:buChar char="-"/>
            </a:pP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проектування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дата-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центрів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(ЦОД),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що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передбачає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в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собі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створення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інженерної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та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інформаційної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інфраструктури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,</a:t>
            </a:r>
          </a:p>
          <a:p>
            <a:pPr marL="285750" indent="-285750">
              <a:buFontTx/>
              <a:buChar char="-"/>
            </a:pP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підключення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систем резервного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енергозбереження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,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охолодження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та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безпека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ЦОД.</a:t>
            </a:r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815" y="4622467"/>
            <a:ext cx="2837351" cy="1829139"/>
          </a:xfrm>
          <a:prstGeom prst="rect">
            <a:avLst/>
          </a:prstGeom>
        </p:spPr>
      </p:pic>
      <p:sp>
        <p:nvSpPr>
          <p:cNvPr id="8" name="Прямокутник 7"/>
          <p:cNvSpPr/>
          <p:nvPr/>
        </p:nvSpPr>
        <p:spPr>
          <a:xfrm>
            <a:off x="4163248" y="4686272"/>
            <a:ext cx="1478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Склад ЦОД:</a:t>
            </a:r>
          </a:p>
        </p:txBody>
      </p:sp>
      <p:sp>
        <p:nvSpPr>
          <p:cNvPr id="9" name="Прямокутник 8"/>
          <p:cNvSpPr/>
          <p:nvPr/>
        </p:nvSpPr>
        <p:spPr>
          <a:xfrm>
            <a:off x="4163248" y="508187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0" cap="all" dirty="0" smtClean="0">
                <a:solidFill>
                  <a:srgbClr val="223D7A"/>
                </a:solidFill>
                <a:effectLst/>
                <a:latin typeface="CoreSansD35Regular"/>
              </a:rPr>
              <a:t>1. ДИЗЕЛЬ-ГЕНЕРАТОРНІ УСТАНОВКИ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Забезпечують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резервну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подачу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електроенергії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на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випадок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надзвичайної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 </a:t>
            </a:r>
            <a:r>
              <a:rPr lang="ru-RU" b="0" i="0" dirty="0" err="1" smtClean="0">
                <a:solidFill>
                  <a:srgbClr val="223D7A"/>
                </a:solidFill>
                <a:effectLst/>
                <a:latin typeface="CoreSansD35Regular"/>
              </a:rPr>
              <a:t>ситуації</a:t>
            </a:r>
            <a:r>
              <a:rPr lang="ru-RU" b="0" i="0" dirty="0" smtClean="0">
                <a:solidFill>
                  <a:srgbClr val="223D7A"/>
                </a:solidFill>
                <a:effectLst/>
                <a:latin typeface="CoreSansD35Regular"/>
              </a:rPr>
              <a:t>.</a:t>
            </a:r>
            <a:endParaRPr lang="en-US" dirty="0"/>
          </a:p>
        </p:txBody>
      </p:sp>
      <p:sp>
        <p:nvSpPr>
          <p:cNvPr id="10" name="Прямокутник 9"/>
          <p:cNvSpPr/>
          <p:nvPr/>
        </p:nvSpPr>
        <p:spPr>
          <a:xfrm>
            <a:off x="7887168" y="6488668"/>
            <a:ext cx="4401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https://amrita-cs.com/data_center_systems/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707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98" y="258276"/>
            <a:ext cx="11970415" cy="651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213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16483" b="18188"/>
          <a:stretch/>
        </p:blipFill>
        <p:spPr>
          <a:xfrm>
            <a:off x="486140" y="35699"/>
            <a:ext cx="10477868" cy="674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196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302" y="124191"/>
            <a:ext cx="9476643" cy="667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394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42" y="236293"/>
            <a:ext cx="10176365" cy="654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570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7" y="153499"/>
            <a:ext cx="5305425" cy="29813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7195" y="153499"/>
            <a:ext cx="5229225" cy="2971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225" y="3411414"/>
            <a:ext cx="5235087" cy="31086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7194" y="3411413"/>
            <a:ext cx="5319713" cy="311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859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41" y="209916"/>
            <a:ext cx="5976443" cy="31487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2008" y="209916"/>
            <a:ext cx="5446480" cy="31487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441" y="3556854"/>
            <a:ext cx="5221167" cy="31283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6431" y="3556854"/>
            <a:ext cx="5058803" cy="312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2864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278</Words>
  <Application>Microsoft Office PowerPoint</Application>
  <PresentationFormat>Широкий екран</PresentationFormat>
  <Paragraphs>48</Paragraphs>
  <Slides>27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CoreSansD35Regular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Ципоренко Віталій Валентинович</dc:creator>
  <cp:lastModifiedBy>Ципоренко Віталій Валентинович</cp:lastModifiedBy>
  <cp:revision>42</cp:revision>
  <dcterms:created xsi:type="dcterms:W3CDTF">2020-08-31T12:42:23Z</dcterms:created>
  <dcterms:modified xsi:type="dcterms:W3CDTF">2020-08-31T15:19:10Z</dcterms:modified>
</cp:coreProperties>
</file>