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A43DDBD-9316-4E92-9FDE-DBEC1365A556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  <p14:section name="Раздел без заголовка" id="{1BDAFFD3-442D-4670-B345-9EF1F2EF63E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4991-719E-4E2B-8EC9-9A725A3BA2F3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0593-8A1D-4228-B608-BFD09A9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9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F0593-8A1D-4228-B608-BFD09A9060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5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8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97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8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99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2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5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23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98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2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5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E584-E124-4E52-869F-89CF8BDA53FC}" type="datetimeFigureOut">
              <a:rPr lang="ru-RU" smtClean="0"/>
              <a:t>21.06.2022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691" y="623455"/>
            <a:ext cx="10673339" cy="2341417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uk-UA" b="1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ТЕМА </a:t>
            </a:r>
            <a:r>
              <a:rPr lang="uk-UA" b="1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5</a:t>
            </a: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Мотивування як функція менеджменту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5595" y="3144981"/>
            <a:ext cx="9864435" cy="349134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і сутність мотивування.</a:t>
            </a:r>
          </a:p>
          <a:p>
            <a:pPr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Змістовні теорії мотивації. </a:t>
            </a:r>
          </a:p>
          <a:p>
            <a:pPr lvl="0"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мотивації.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84618"/>
          </a:xfrm>
        </p:spPr>
        <p:txBody>
          <a:bodyPr>
            <a:normAutofit lnSpcReduction="10000"/>
          </a:bodyPr>
          <a:lstStyle/>
          <a:p>
            <a:pPr indent="540385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потреб Девіда 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МакКлеланда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пропонує інші три види потреб: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 в успіху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(досягненнях), тобто потреби в перевищенні встановлених стандартів діяльності, в усвідомленні особистих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досягнень.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з такою потребою намагаються виконати свою роботу краще, якісніше, ефективніше, ніж це було зроблено до них;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 у владі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тобто потреби впливати на поведінку інших людей, бути впливовим, “мати вагу”;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 в належності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тобто потреби в дружніх, товариських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міжособових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стосунках з колегами по роботі.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98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8461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своїх досліджень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Д.МакКлелланд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зробив такі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 з високою потребою в успіху досягають успіху в підприємницькій діяльності,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 самостійними одиницями в рамках великих компаній.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 потреба успіху не є обов’язковою рисою хорошого менеджера.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в належності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владі тісно пов’язані з успіхом в управлінні. У ефективних менеджерів спостерігаються високі потреби у владі і значно менші – в належності.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підлеглих необхідно стимулювати потреби в успіху (досягненнях).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6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84618"/>
          </a:xfrm>
        </p:spPr>
        <p:txBody>
          <a:bodyPr>
            <a:normAutofit fontScale="92500" lnSpcReduction="10000"/>
          </a:bodyPr>
          <a:lstStyle/>
          <a:p>
            <a:pPr marL="0" indent="216000" algn="just">
              <a:lnSpc>
                <a:spcPct val="124000"/>
              </a:lnSpc>
              <a:spcBef>
                <a:spcPts val="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мотиваційної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гігієни,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Герцбергом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задоволеності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незадоволеності роботою, вирізняє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 групи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факторів: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24000"/>
              </a:lnSpc>
              <a:spcBef>
                <a:spcPts val="0"/>
              </a:spcBef>
              <a:buFont typeface="+mj-lt"/>
              <a:buAutoNum type="arabicParenR"/>
              <a:tabLst>
                <a:tab pos="-351091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гігієнічні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фактори, що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 усувають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незадоволення в процесі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роботи;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24000"/>
              </a:lnSpc>
              <a:spcBef>
                <a:spcPts val="0"/>
              </a:spcBef>
              <a:buFont typeface="+mj-lt"/>
              <a:buAutoNum type="arabicParenR"/>
              <a:tabLst>
                <a:tab pos="-351091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дійсні (істинні) 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мотиватори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фактори, які спонукають людину до високопродуктивної праці 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забезпечують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задоволення від роботи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4000"/>
              </a:lnSpc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Гігієнічні фактори формують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середовище виконання роботи. За їх відсутності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недостатності,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працівника виникає почуття незадоволеності.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Натомість, якщо їх достатньо,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спроможні мотивувати людину. У кращому випадку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здатні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сформувати нейтральне ставлення до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роботи.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Задоволеність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роботою спричиняють лише мотиваційні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фактори.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62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831680"/>
              </p:ext>
            </p:extLst>
          </p:nvPr>
        </p:nvGraphicFramePr>
        <p:xfrm>
          <a:off x="803564" y="1356360"/>
          <a:ext cx="10848109" cy="5074920"/>
        </p:xfrm>
        <a:graphic>
          <a:graphicData uri="http://schemas.openxmlformats.org/drawingml/2006/table">
            <a:tbl>
              <a:tblPr/>
              <a:tblGrid>
                <a:gridCol w="5754507">
                  <a:extLst>
                    <a:ext uri="{9D8B030D-6E8A-4147-A177-3AD203B41FA5}">
                      <a16:colId xmlns:a16="http://schemas.microsoft.com/office/drawing/2014/main" val="797236978"/>
                    </a:ext>
                  </a:extLst>
                </a:gridCol>
                <a:gridCol w="5093602">
                  <a:extLst>
                    <a:ext uri="{9D8B030D-6E8A-4147-A177-3AD203B41FA5}">
                      <a16:colId xmlns:a16="http://schemas.microsoft.com/office/drawing/2014/main" val="151513398"/>
                    </a:ext>
                  </a:extLst>
                </a:gridCol>
              </a:tblGrid>
              <a:tr h="408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«Дійсні </a:t>
                      </a:r>
                      <a:r>
                        <a:rPr lang="uk-UA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мотиватори</a:t>
                      </a:r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«Гігієнічні фактори»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3553081"/>
                  </a:ext>
                </a:extLst>
              </a:tr>
              <a:tr h="3146316">
                <a:tc>
                  <a:txBody>
                    <a:bodyPr/>
                    <a:lstStyle/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Визнання результатів праці (заслуг) працівника.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Змістовність праці (можливість розвитку особистості).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 (успішність) в роботі.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ступінь відповідальності.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Просування службою.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Можливості творчого та ділового зростання.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Заробітна платня.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 праці.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Соціально-трудова політика фірми.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Міжособові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стосунки в колективі.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Ступінь контролю з боку керівника.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Ставлення безпосереднього керівника.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492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8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260764"/>
            <a:ext cx="9850581" cy="540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080655"/>
            <a:ext cx="11194473" cy="5278581"/>
          </a:xfrm>
        </p:spPr>
        <p:txBody>
          <a:bodyPr>
            <a:noAutofit/>
          </a:bodyPr>
          <a:lstStyle/>
          <a:p>
            <a:pPr marL="0" indent="216000" algn="just">
              <a:lnSpc>
                <a:spcPct val="110000"/>
              </a:lnSpc>
              <a:spcBef>
                <a:spcPts val="60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Мотиваційні фактори пов’язані з характером і сутністю самої роботи.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Ф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запропонував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«збагачення праці»,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 базується на припущенні особистої зацікавленості працівників у виконанні роботи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 реалізації висуваються такі вимоги: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 роботи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 на підставі власної системи цінностей повинен розуміти важливість виконання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(мобілізація здібностей працівника для виконання вимог роботи; завершеність, конкретний результат роботи). </a:t>
            </a:r>
          </a:p>
          <a:p>
            <a:pPr marL="0" lvl="0" indent="216000" algn="just">
              <a:lnSpc>
                <a:spcPct val="11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певної частки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(свобода дій працівника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плануванні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роботи; можливість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вибору способу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виконання; певну свобода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незалежність від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зайвого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з боку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зворотного зв’язку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як спосіб, так і оперативність отримання працівником інформації про результати і якість його праці.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5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98472"/>
          </a:xfrm>
        </p:spPr>
        <p:txBody>
          <a:bodyPr>
            <a:noAutofit/>
          </a:bodyPr>
          <a:lstStyle/>
          <a:p>
            <a:pPr marL="0" indent="216000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мотивації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наголошують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 в організації разом з потребами обумовлюють: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  <a:tabLst>
                <a:tab pos="-3510915" algn="l"/>
                <a:tab pos="-3330575" algn="l"/>
                <a:tab pos="117030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 конкретної ситуації;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  <a:tabLst>
                <a:tab pos="-3510915" algn="l"/>
                <a:tab pos="-3330575" algn="l"/>
                <a:tab pos="1170305" algn="l"/>
              </a:tabLst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працівника, пов’язані з конкретною ситуацією;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  <a:tabLst>
                <a:tab pos="-3510915" algn="l"/>
                <a:tab pos="-3330575" algn="l"/>
                <a:tab pos="1170305" algn="l"/>
              </a:tabLst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 наслідків обраного типу поведінки.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14000"/>
              </a:lnSpc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процесійних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теорій мотивації відносять, зокрема: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Symbol" panose="05050102010706020507" pitchFamily="18" charset="2"/>
              <a:buChar char="-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очікувань (сподівань) В.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Врума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Symbol" panose="05050102010706020507" pitchFamily="18" charset="2"/>
              <a:buChar char="-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справедливості С.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Адамс;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Symbol" panose="05050102010706020507" pitchFamily="18" charset="2"/>
              <a:buChar char="-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Портера -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Лоулера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8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98472"/>
          </a:xfrm>
        </p:spPr>
        <p:txBody>
          <a:bodyPr>
            <a:noAutofit/>
          </a:bodyPr>
          <a:lstStyle/>
          <a:p>
            <a:pPr marL="0" indent="216000" algn="just">
              <a:lnSpc>
                <a:spcPct val="114000"/>
              </a:lnSpc>
              <a:spcBef>
                <a:spcPts val="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очікувань В. 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Врума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ґрунтується на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мотивація працівника досягається винагородженням. При цьому сила прагнення до отримання винагороди залежить від трьох ситуаційних факторів: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 між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затратами праці і досягнутими результатами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від сподівання, що затрати праці дадуть бажані результати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– Р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реальність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винагороди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очікування, що результати будуть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винагороджені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– В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цінність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власну систему цінностей конкретна винагорода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 не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представляти для людини цінності,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 від сподівань щодо цінності винагороди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– Ц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09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1382" y="1149927"/>
            <a:ext cx="9504218" cy="554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09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98472"/>
          </a:xfrm>
        </p:spPr>
        <p:txBody>
          <a:bodyPr>
            <a:noAutofit/>
          </a:bodyPr>
          <a:lstStyle/>
          <a:p>
            <a:pPr marL="0" indent="216000" algn="just">
              <a:lnSpc>
                <a:spcPct val="110000"/>
              </a:lnSpc>
              <a:spcBef>
                <a:spcPts val="60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справедливості С.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Адамс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передбачає, що люди суб’єктивно оцінюють співвідношення отриманої ними винагороди за виконання певної роботи до зусиль,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витрачених 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порівнюють таке співвідношення з аналогічним показником інших працівників. За результатами порівняння виникає відчуття справедливості або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несправедливості.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теорії справедливості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вирізняють такі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складові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входи”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індивідуальні властивості працівника, які він вкладає у виконувану ним роботу (освіта, досвід, кваліфікація здібності, зусилля, що прикладаються для виконання роботи тощо);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виходи”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все те що працівник отримує за виконання роботи (заробітна платня, премії, пільги, визнання заслуг, просування за службою тощо).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20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сутність мотивування.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indent="540385" algn="just">
              <a:lnSpc>
                <a:spcPct val="114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 у широкому розумінні – це процес спонукання працівників до діяльності для досягнення цілей організації.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 реалізація функції мотивації потребує: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 того, що спонукає працівника до праці;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  <a:tabLst>
                <a:tab pos="-3510915" algn="l"/>
              </a:tabLst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 того, як направити ці спонукання в русло досягнення цілей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 і соціологія розглядають спонукання як поведінкове виявлення потреб, сконцентрованих на досягненні цілей.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особливий стан психіки індивіда, усвідомлена ним незадоволеність, відчуття нестачі (браку) чогось, відображення невідповідності між внутрішнім станом і зовнішніми умовами.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27" y="1260764"/>
            <a:ext cx="8769927" cy="49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94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98472"/>
          </a:xfrm>
        </p:spPr>
        <p:txBody>
          <a:bodyPr>
            <a:noAutofit/>
          </a:bodyPr>
          <a:lstStyle/>
          <a:p>
            <a:pPr marL="0" indent="216000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Портера-</a:t>
            </a:r>
            <a:r>
              <a:rPr lang="uk-UA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Лоулера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комплексна теорія мотивації, що містить елементи попередніх теорій.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одночасно функцією потреб, очікувань і сприйняття працівниками справедливої винагороди.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моделі Портера-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Лоулера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фігурує 5 основних ситуаційних факторів: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витрачені працівником зусилля;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 результати;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винагородження;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16000" algn="just">
              <a:lnSpc>
                <a:spcPct val="114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задоволення.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75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28" y="1413163"/>
            <a:ext cx="8991600" cy="501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30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Процесійні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60764"/>
            <a:ext cx="11194473" cy="5098472"/>
          </a:xfrm>
        </p:spPr>
        <p:txBody>
          <a:bodyPr>
            <a:noAutofit/>
          </a:bodyPr>
          <a:lstStyle/>
          <a:p>
            <a:pPr indent="0" algn="just">
              <a:lnSpc>
                <a:spcPct val="130000"/>
              </a:lnSpc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Портера -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Лоулера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дозволяє зробити такі висновки: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30000"/>
              </a:lnSpc>
              <a:buFont typeface="+mj-lt"/>
              <a:buAutoNum type="arabicParenR"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праця призводить до задоволення, а не навпаки – задоволення призводить до досягнення високих результатів в праці;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30000"/>
              </a:lnSpc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 не є простим елементом. Для забезпечення її ефективності необхідно об’єднати в єдину систему: зусилля, здібності працівників, результати їх праці, винагороду і задоволення.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4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сутність мотивування.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 на: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першого роду (первісні), які за своєю сутністю є фізіологічними (потреби в їжі, сні тощо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закладені в людину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генетично;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другого роду (вторинні), які носять соціально - психологічний характер (потреби в повазі, владі, визнанні заслуг тощо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наслідком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життєдіяльності людини.</a:t>
            </a:r>
          </a:p>
          <a:p>
            <a:pPr marL="0" indent="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неможливо безпосередньо спостерігати або вимірювати. Про їх існування можна судити лише спостерігаючи поведінку людей.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Потреба, яка реально відчувається людиною, викликає у неї прагнення здійснити конкретні дії, спрямовані на задоволення цієї потреби. Такий процес і являє собою спонукання. </a:t>
            </a:r>
          </a:p>
        </p:txBody>
      </p:sp>
    </p:spTree>
    <p:extLst>
      <p:ext uri="{BB962C8B-B14F-4D97-AF65-F5344CB8AC3E}">
        <p14:creationId xmlns:p14="http://schemas.microsoft.com/office/powerpoint/2010/main" val="372472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сутність мотивування.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понукання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потреба, усвідомлена з точки зору необхідності здійснення конкретних цілеспрямованих дій. При цьому конкретні дії людини розглядаються як засіб задоволення потреби.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людина досягає поставленої мети, її потреба може бути: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задоволена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частково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задоволена;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незадоволена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задоволення потреби впливає на спонукання (чи мотиви) поведінки людини в майбутньому.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89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сутність мотивування.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383" y="1149350"/>
            <a:ext cx="8672944" cy="541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6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сутність мотивування.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14000"/>
              </a:lnSpc>
              <a:spcBef>
                <a:spcPts val="0"/>
              </a:spcBef>
            </a:pP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утність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організації зводиться до створення умов, що дозволяють працівникам відчувати, що вони можуть задовольнити свої потреби такою поведінкою, яка забезпечує досягнення цілей організації.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 спонукання людей до ефективної діяльності є винагородження.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винагородженням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розуміється широкий спектр конкретних засобів, що базуються на системі цінностей людини.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типи винагородження: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0000" algn="just"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внутрішнє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його дає сама робота, її результативність, змістовність, значущість тощо;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0000" algn="just"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зовнішнє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його працівник отримує від організації (зарплата, просування службою, пільги, привілеї тощо).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 аспект мотивації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етап простої мотивації (традиційний підхід)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етап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соціально-психологічної </a:t>
            </a:r>
            <a:r>
              <a:rPr lang="uk-UA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indent="540385" algn="just">
              <a:lnSpc>
                <a:spcPct val="114000"/>
              </a:lnSpc>
              <a:spcBef>
                <a:spcPts val="0"/>
              </a:spcBef>
            </a:pP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 на ідентифікації (класифікації) потреб людей, що спонукають їх до дій. Знаючи потреби підлеглих, менеджер може створити умови для їх задоволення таким чином, щоб забезпечити досягнення цілей організації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14000"/>
              </a:lnSpc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Найвідоміші змістовні теорії мотивації: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ієрархії потреб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Абрахама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Маслоу;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потреб Девіда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МакКлеланда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мотиваційної гігієни Фредеріка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Герцберга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58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Autofit/>
          </a:bodyPr>
          <a:lstStyle/>
          <a:p>
            <a:pPr indent="540385" algn="just">
              <a:lnSpc>
                <a:spcPct val="114000"/>
              </a:lnSpc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ієрархії потреб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Абрахама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Маслоу ґрунтується на тезах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 мають ієрархічну структуру (пріоритетність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 людини визначається найсильнішою на даний момент потребою;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найсильніша потреба визначає поведінку людини до моменту її задоволення;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+mj-lt"/>
              <a:buAutoNum type="arabicParenR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одночасного існування кількох сильних потреб домінують потреби нижчого рівня.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задовольняються в певному порядку: потреби нижчого рівня мають бути в прийнятному ступені задоволені, перш ніж для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 стануть істотно важливими потреби більш високого рівня.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9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 теорії мотивації.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8073" y="1260764"/>
            <a:ext cx="8575963" cy="507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1537</TotalTime>
  <Words>1496</Words>
  <Application>Microsoft Office PowerPoint</Application>
  <PresentationFormat>Широкоэкранный</PresentationFormat>
  <Paragraphs>122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Bookman Old Style</vt:lpstr>
      <vt:lpstr>Calibri</vt:lpstr>
      <vt:lpstr>Century Gothic</vt:lpstr>
      <vt:lpstr>Symbol</vt:lpstr>
      <vt:lpstr>Times New Roman</vt:lpstr>
      <vt:lpstr>Wingdings 3</vt:lpstr>
      <vt:lpstr>Легкий дым</vt:lpstr>
      <vt:lpstr>ТЕМА 5 Мотивування як функція менеджменту</vt:lpstr>
      <vt:lpstr>1. Поняття і сутність мотивування.</vt:lpstr>
      <vt:lpstr>1. Поняття і сутність мотивування.</vt:lpstr>
      <vt:lpstr>1. Поняття і сутність мотивування.</vt:lpstr>
      <vt:lpstr>1. Поняття і сутність мотивування.</vt:lpstr>
      <vt:lpstr>1. Поняття і сутність мотивування.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Змістовні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  <vt:lpstr>2. Процесійні теорії мотивації.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Розвиток науки управління</dc:title>
  <dc:creator>zhalinska@gmail.com</dc:creator>
  <cp:lastModifiedBy>zhalinska@gmail.com</cp:lastModifiedBy>
  <cp:revision>281</cp:revision>
  <dcterms:created xsi:type="dcterms:W3CDTF">2021-09-14T18:03:03Z</dcterms:created>
  <dcterms:modified xsi:type="dcterms:W3CDTF">2022-06-21T09:58:34Z</dcterms:modified>
</cp:coreProperties>
</file>