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6"/>
  </p:notesMasterIdLst>
  <p:sldIdLst>
    <p:sldId id="256" r:id="rId2"/>
    <p:sldId id="257" r:id="rId3"/>
    <p:sldId id="258" r:id="rId4"/>
    <p:sldId id="277" r:id="rId5"/>
    <p:sldId id="259" r:id="rId6"/>
    <p:sldId id="295" r:id="rId7"/>
    <p:sldId id="296" r:id="rId8"/>
    <p:sldId id="297" r:id="rId9"/>
    <p:sldId id="298" r:id="rId10"/>
    <p:sldId id="299" r:id="rId11"/>
    <p:sldId id="300" r:id="rId12"/>
    <p:sldId id="260" r:id="rId13"/>
    <p:sldId id="324" r:id="rId14"/>
    <p:sldId id="301" r:id="rId15"/>
    <p:sldId id="303" r:id="rId16"/>
    <p:sldId id="305" r:id="rId17"/>
    <p:sldId id="308" r:id="rId18"/>
    <p:sldId id="309" r:id="rId19"/>
    <p:sldId id="280" r:id="rId20"/>
    <p:sldId id="310" r:id="rId21"/>
    <p:sldId id="318" r:id="rId22"/>
    <p:sldId id="325" r:id="rId23"/>
    <p:sldId id="326" r:id="rId24"/>
    <p:sldId id="327" r:id="rId2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471" autoAdjust="0"/>
    <p:restoredTop sz="97343" autoAdjust="0"/>
  </p:normalViewPr>
  <p:slideViewPr>
    <p:cSldViewPr>
      <p:cViewPr>
        <p:scale>
          <a:sx n="97" d="100"/>
          <a:sy n="97" d="100"/>
        </p:scale>
        <p:origin x="-438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117195-91B9-43B2-9795-9DBC0E57DDC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B3C4E1B-402A-46B7-A5B7-70A362DBC112}">
      <dgm:prSet phldrT="[Текст]"/>
      <dgm:spPr/>
      <dgm:t>
        <a:bodyPr/>
        <a:lstStyle/>
        <a:p>
          <a:r>
            <a:rPr lang="uk-UA" dirty="0" smtClean="0"/>
            <a:t>Основні категорії системи національних рахунків (СНР)</a:t>
          </a:r>
          <a:endParaRPr lang="uk-UA" dirty="0"/>
        </a:p>
      </dgm:t>
    </dgm:pt>
    <dgm:pt modelId="{8E91BF05-0950-479B-96AB-56B318C6E359}" type="parTrans" cxnId="{77959ADA-59B8-49B8-9EC2-A473ADF12702}">
      <dgm:prSet/>
      <dgm:spPr/>
      <dgm:t>
        <a:bodyPr/>
        <a:lstStyle/>
        <a:p>
          <a:endParaRPr lang="uk-UA"/>
        </a:p>
      </dgm:t>
    </dgm:pt>
    <dgm:pt modelId="{FFC40325-D008-4662-970C-5B492AA0E0D6}" type="sibTrans" cxnId="{77959ADA-59B8-49B8-9EC2-A473ADF12702}">
      <dgm:prSet/>
      <dgm:spPr/>
      <dgm:t>
        <a:bodyPr/>
        <a:lstStyle/>
        <a:p>
          <a:endParaRPr lang="uk-UA"/>
        </a:p>
      </dgm:t>
    </dgm:pt>
    <dgm:pt modelId="{7187B94D-C6AA-4DBE-8E55-4F6D33AFC0E6}">
      <dgm:prSet phldrT="[Текст]"/>
      <dgm:spPr/>
      <dgm:t>
        <a:bodyPr/>
        <a:lstStyle/>
        <a:p>
          <a:r>
            <a:rPr lang="uk-UA" dirty="0" smtClean="0"/>
            <a:t>Інституційний сектор</a:t>
          </a:r>
          <a:endParaRPr lang="uk-UA" dirty="0"/>
        </a:p>
      </dgm:t>
    </dgm:pt>
    <dgm:pt modelId="{16646D5D-3D15-4308-BAB6-861C87EA1908}" type="parTrans" cxnId="{B3B13364-23D3-4043-B115-91F02FA4D8BF}">
      <dgm:prSet/>
      <dgm:spPr/>
      <dgm:t>
        <a:bodyPr/>
        <a:lstStyle/>
        <a:p>
          <a:endParaRPr lang="uk-UA"/>
        </a:p>
      </dgm:t>
    </dgm:pt>
    <dgm:pt modelId="{4CD63EB7-E666-4C24-BE4A-9C604AFBE0A8}" type="sibTrans" cxnId="{B3B13364-23D3-4043-B115-91F02FA4D8BF}">
      <dgm:prSet/>
      <dgm:spPr/>
      <dgm:t>
        <a:bodyPr/>
        <a:lstStyle/>
        <a:p>
          <a:endParaRPr lang="uk-UA"/>
        </a:p>
      </dgm:t>
    </dgm:pt>
    <dgm:pt modelId="{EC398C9B-9BD3-46D5-B6ED-C360F48968E6}">
      <dgm:prSet phldrT="[Текст]"/>
      <dgm:spPr/>
      <dgm:t>
        <a:bodyPr/>
        <a:lstStyle/>
        <a:p>
          <a:r>
            <a:rPr lang="uk-UA" smtClean="0"/>
            <a:t>Економічна операція</a:t>
          </a:r>
          <a:endParaRPr lang="uk-UA" dirty="0"/>
        </a:p>
      </dgm:t>
    </dgm:pt>
    <dgm:pt modelId="{29632482-31CD-4CE0-A5D2-F05D10BA2056}" type="parTrans" cxnId="{434BD11D-C060-4372-AB55-3E21654ED4C7}">
      <dgm:prSet/>
      <dgm:spPr/>
      <dgm:t>
        <a:bodyPr/>
        <a:lstStyle/>
        <a:p>
          <a:endParaRPr lang="uk-UA"/>
        </a:p>
      </dgm:t>
    </dgm:pt>
    <dgm:pt modelId="{A175BA0A-3695-4F60-8A30-2CB5D4533DE7}" type="sibTrans" cxnId="{434BD11D-C060-4372-AB55-3E21654ED4C7}">
      <dgm:prSet/>
      <dgm:spPr/>
      <dgm:t>
        <a:bodyPr/>
        <a:lstStyle/>
        <a:p>
          <a:endParaRPr lang="uk-UA"/>
        </a:p>
      </dgm:t>
    </dgm:pt>
    <dgm:pt modelId="{9F2D6DC3-9FAB-476B-B37E-BD0DD6A16A8E}">
      <dgm:prSet phldrT="[Текст]"/>
      <dgm:spPr/>
      <dgm:t>
        <a:bodyPr/>
        <a:lstStyle/>
        <a:p>
          <a:r>
            <a:rPr lang="uk-UA" dirty="0" smtClean="0"/>
            <a:t>Рахунок</a:t>
          </a:r>
          <a:endParaRPr lang="uk-UA" dirty="0"/>
        </a:p>
      </dgm:t>
    </dgm:pt>
    <dgm:pt modelId="{DAA135F2-E8F5-4121-B78A-2179423DC0A5}" type="parTrans" cxnId="{68DB7499-F5B8-4BC2-B0BA-655867A7FD70}">
      <dgm:prSet/>
      <dgm:spPr/>
      <dgm:t>
        <a:bodyPr/>
        <a:lstStyle/>
        <a:p>
          <a:endParaRPr lang="uk-UA"/>
        </a:p>
      </dgm:t>
    </dgm:pt>
    <dgm:pt modelId="{41B722E1-4E6C-4D92-8F60-4E5F6488046D}" type="sibTrans" cxnId="{68DB7499-F5B8-4BC2-B0BA-655867A7FD70}">
      <dgm:prSet/>
      <dgm:spPr/>
      <dgm:t>
        <a:bodyPr/>
        <a:lstStyle/>
        <a:p>
          <a:endParaRPr lang="uk-UA"/>
        </a:p>
      </dgm:t>
    </dgm:pt>
    <dgm:pt modelId="{1CFCDE70-7385-4240-9490-664C2399DA0C}" type="asst">
      <dgm:prSet phldrT="[Текст]"/>
      <dgm:spPr/>
      <dgm:t>
        <a:bodyPr/>
        <a:lstStyle/>
        <a:p>
          <a:r>
            <a:rPr lang="uk-UA" dirty="0" smtClean="0"/>
            <a:t>Інституційна одиниця</a:t>
          </a:r>
          <a:endParaRPr lang="uk-UA" dirty="0"/>
        </a:p>
      </dgm:t>
    </dgm:pt>
    <dgm:pt modelId="{E38EC152-C016-467E-BF0A-C7225D9AB368}" type="sibTrans" cxnId="{AA9C06DA-725D-4B8A-BB25-B6A435DE76F4}">
      <dgm:prSet/>
      <dgm:spPr/>
      <dgm:t>
        <a:bodyPr/>
        <a:lstStyle/>
        <a:p>
          <a:endParaRPr lang="uk-UA"/>
        </a:p>
      </dgm:t>
    </dgm:pt>
    <dgm:pt modelId="{5872E174-8587-497A-8DFD-072DB6AB9ADA}" type="parTrans" cxnId="{AA9C06DA-725D-4B8A-BB25-B6A435DE76F4}">
      <dgm:prSet/>
      <dgm:spPr/>
      <dgm:t>
        <a:bodyPr/>
        <a:lstStyle/>
        <a:p>
          <a:endParaRPr lang="uk-UA"/>
        </a:p>
      </dgm:t>
    </dgm:pt>
    <dgm:pt modelId="{A873BA7D-B096-4A42-9075-28EA6E0E5AD6}" type="pres">
      <dgm:prSet presAssocID="{2C117195-91B9-43B2-9795-9DBC0E57DDC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3EAF4FA-8073-4B8D-B12E-B993AD5DC617}" type="pres">
      <dgm:prSet presAssocID="{AB3C4E1B-402A-46B7-A5B7-70A362DBC112}" presName="hierRoot1" presStyleCnt="0">
        <dgm:presLayoutVars>
          <dgm:hierBranch val="init"/>
        </dgm:presLayoutVars>
      </dgm:prSet>
      <dgm:spPr/>
    </dgm:pt>
    <dgm:pt modelId="{D59895D3-7759-4D53-8883-5DEFEF97D132}" type="pres">
      <dgm:prSet presAssocID="{AB3C4E1B-402A-46B7-A5B7-70A362DBC112}" presName="rootComposite1" presStyleCnt="0"/>
      <dgm:spPr/>
    </dgm:pt>
    <dgm:pt modelId="{DDDFF54B-AE5C-4DA9-80EC-66A88E19B9B1}" type="pres">
      <dgm:prSet presAssocID="{AB3C4E1B-402A-46B7-A5B7-70A362DBC112}" presName="rootText1" presStyleLbl="node0" presStyleIdx="0" presStyleCnt="1" custScaleX="325361" custScaleY="13869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DC05E634-AABD-486C-9884-F6B3A24A8A26}" type="pres">
      <dgm:prSet presAssocID="{AB3C4E1B-402A-46B7-A5B7-70A362DBC112}" presName="rootConnector1" presStyleLbl="node1" presStyleIdx="0" presStyleCnt="0"/>
      <dgm:spPr/>
    </dgm:pt>
    <dgm:pt modelId="{AF4437B1-1578-4D6B-9799-E80A70B88776}" type="pres">
      <dgm:prSet presAssocID="{AB3C4E1B-402A-46B7-A5B7-70A362DBC112}" presName="hierChild2" presStyleCnt="0"/>
      <dgm:spPr/>
    </dgm:pt>
    <dgm:pt modelId="{2F693348-831D-4413-A270-BEC491FDDD56}" type="pres">
      <dgm:prSet presAssocID="{16646D5D-3D15-4308-BAB6-861C87EA1908}" presName="Name37" presStyleLbl="parChTrans1D2" presStyleIdx="0" presStyleCnt="4"/>
      <dgm:spPr/>
    </dgm:pt>
    <dgm:pt modelId="{89DEAE04-BB95-494E-A9C0-41A5A7D59BAF}" type="pres">
      <dgm:prSet presAssocID="{7187B94D-C6AA-4DBE-8E55-4F6D33AFC0E6}" presName="hierRoot2" presStyleCnt="0">
        <dgm:presLayoutVars>
          <dgm:hierBranch val="init"/>
        </dgm:presLayoutVars>
      </dgm:prSet>
      <dgm:spPr/>
    </dgm:pt>
    <dgm:pt modelId="{370D9D76-D679-4D09-BEF2-DAB96CE99726}" type="pres">
      <dgm:prSet presAssocID="{7187B94D-C6AA-4DBE-8E55-4F6D33AFC0E6}" presName="rootComposite" presStyleCnt="0"/>
      <dgm:spPr/>
    </dgm:pt>
    <dgm:pt modelId="{34D8FCA3-67DE-402B-AEB3-06B7A8DE4583}" type="pres">
      <dgm:prSet presAssocID="{7187B94D-C6AA-4DBE-8E55-4F6D33AFC0E6}" presName="rootText" presStyleLbl="node2" presStyleIdx="0" presStyleCnt="3">
        <dgm:presLayoutVars>
          <dgm:chPref val="3"/>
        </dgm:presLayoutVars>
      </dgm:prSet>
      <dgm:spPr/>
    </dgm:pt>
    <dgm:pt modelId="{65D37638-9543-4561-806F-E26EED68B007}" type="pres">
      <dgm:prSet presAssocID="{7187B94D-C6AA-4DBE-8E55-4F6D33AFC0E6}" presName="rootConnector" presStyleLbl="node2" presStyleIdx="0" presStyleCnt="3"/>
      <dgm:spPr/>
    </dgm:pt>
    <dgm:pt modelId="{5036DC83-BE9F-49CB-B8BE-D3765476CB9F}" type="pres">
      <dgm:prSet presAssocID="{7187B94D-C6AA-4DBE-8E55-4F6D33AFC0E6}" presName="hierChild4" presStyleCnt="0"/>
      <dgm:spPr/>
    </dgm:pt>
    <dgm:pt modelId="{CD209DFE-82F6-4149-AB67-14640352977C}" type="pres">
      <dgm:prSet presAssocID="{7187B94D-C6AA-4DBE-8E55-4F6D33AFC0E6}" presName="hierChild5" presStyleCnt="0"/>
      <dgm:spPr/>
    </dgm:pt>
    <dgm:pt modelId="{ABAFCE89-53DB-4C98-A91B-59A0D9AEBB4F}" type="pres">
      <dgm:prSet presAssocID="{29632482-31CD-4CE0-A5D2-F05D10BA2056}" presName="Name37" presStyleLbl="parChTrans1D2" presStyleIdx="1" presStyleCnt="4"/>
      <dgm:spPr/>
    </dgm:pt>
    <dgm:pt modelId="{94EA919E-F620-46FC-99CF-AE64B7E4CA10}" type="pres">
      <dgm:prSet presAssocID="{EC398C9B-9BD3-46D5-B6ED-C360F48968E6}" presName="hierRoot2" presStyleCnt="0">
        <dgm:presLayoutVars>
          <dgm:hierBranch val="init"/>
        </dgm:presLayoutVars>
      </dgm:prSet>
      <dgm:spPr/>
    </dgm:pt>
    <dgm:pt modelId="{72FCC7ED-2F0C-4B38-B763-78BC363FDDBE}" type="pres">
      <dgm:prSet presAssocID="{EC398C9B-9BD3-46D5-B6ED-C360F48968E6}" presName="rootComposite" presStyleCnt="0"/>
      <dgm:spPr/>
    </dgm:pt>
    <dgm:pt modelId="{EE4B3C18-1D4C-445D-8F2B-2ACD71E337E1}" type="pres">
      <dgm:prSet presAssocID="{EC398C9B-9BD3-46D5-B6ED-C360F48968E6}" presName="rootText" presStyleLbl="node2" presStyleIdx="1" presStyleCnt="3">
        <dgm:presLayoutVars>
          <dgm:chPref val="3"/>
        </dgm:presLayoutVars>
      </dgm:prSet>
      <dgm:spPr/>
    </dgm:pt>
    <dgm:pt modelId="{94862D44-F83B-40AB-AEEA-D82BC9BD67E5}" type="pres">
      <dgm:prSet presAssocID="{EC398C9B-9BD3-46D5-B6ED-C360F48968E6}" presName="rootConnector" presStyleLbl="node2" presStyleIdx="1" presStyleCnt="3"/>
      <dgm:spPr/>
    </dgm:pt>
    <dgm:pt modelId="{B7D5CD39-FD82-4EB5-BEC9-55961FAD2054}" type="pres">
      <dgm:prSet presAssocID="{EC398C9B-9BD3-46D5-B6ED-C360F48968E6}" presName="hierChild4" presStyleCnt="0"/>
      <dgm:spPr/>
    </dgm:pt>
    <dgm:pt modelId="{D3E5B5D9-F6A9-4AF5-A3F0-CEE416148605}" type="pres">
      <dgm:prSet presAssocID="{EC398C9B-9BD3-46D5-B6ED-C360F48968E6}" presName="hierChild5" presStyleCnt="0"/>
      <dgm:spPr/>
    </dgm:pt>
    <dgm:pt modelId="{4445BE43-5EAF-437B-B231-C7E12B7130A1}" type="pres">
      <dgm:prSet presAssocID="{DAA135F2-E8F5-4121-B78A-2179423DC0A5}" presName="Name37" presStyleLbl="parChTrans1D2" presStyleIdx="2" presStyleCnt="4"/>
      <dgm:spPr/>
    </dgm:pt>
    <dgm:pt modelId="{BDFC6A45-E419-453F-9275-40F88A1F7FC7}" type="pres">
      <dgm:prSet presAssocID="{9F2D6DC3-9FAB-476B-B37E-BD0DD6A16A8E}" presName="hierRoot2" presStyleCnt="0">
        <dgm:presLayoutVars>
          <dgm:hierBranch val="init"/>
        </dgm:presLayoutVars>
      </dgm:prSet>
      <dgm:spPr/>
    </dgm:pt>
    <dgm:pt modelId="{CC82DA94-5DE3-4811-8F07-162D1D79F2AC}" type="pres">
      <dgm:prSet presAssocID="{9F2D6DC3-9FAB-476B-B37E-BD0DD6A16A8E}" presName="rootComposite" presStyleCnt="0"/>
      <dgm:spPr/>
    </dgm:pt>
    <dgm:pt modelId="{1ED0B747-AE3F-4B82-A770-3EFCA59EE470}" type="pres">
      <dgm:prSet presAssocID="{9F2D6DC3-9FAB-476B-B37E-BD0DD6A16A8E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040D248-20F7-4A24-91C3-E2A06F3DF243}" type="pres">
      <dgm:prSet presAssocID="{9F2D6DC3-9FAB-476B-B37E-BD0DD6A16A8E}" presName="rootConnector" presStyleLbl="node2" presStyleIdx="2" presStyleCnt="3"/>
      <dgm:spPr/>
    </dgm:pt>
    <dgm:pt modelId="{E0A2415A-8488-4108-926B-789263D90B98}" type="pres">
      <dgm:prSet presAssocID="{9F2D6DC3-9FAB-476B-B37E-BD0DD6A16A8E}" presName="hierChild4" presStyleCnt="0"/>
      <dgm:spPr/>
    </dgm:pt>
    <dgm:pt modelId="{77B551E1-802B-4A01-8023-D14B51A2DA0C}" type="pres">
      <dgm:prSet presAssocID="{9F2D6DC3-9FAB-476B-B37E-BD0DD6A16A8E}" presName="hierChild5" presStyleCnt="0"/>
      <dgm:spPr/>
    </dgm:pt>
    <dgm:pt modelId="{AB05EFB9-EAA1-43B3-94FA-7DCF149CB931}" type="pres">
      <dgm:prSet presAssocID="{AB3C4E1B-402A-46B7-A5B7-70A362DBC112}" presName="hierChild3" presStyleCnt="0"/>
      <dgm:spPr/>
    </dgm:pt>
    <dgm:pt modelId="{B8934FFB-C005-429D-BF69-9940817B4D46}" type="pres">
      <dgm:prSet presAssocID="{5872E174-8587-497A-8DFD-072DB6AB9ADA}" presName="Name111" presStyleLbl="parChTrans1D2" presStyleIdx="3" presStyleCnt="4"/>
      <dgm:spPr/>
    </dgm:pt>
    <dgm:pt modelId="{967BE0D2-91BF-4434-B6AD-222C113AE054}" type="pres">
      <dgm:prSet presAssocID="{1CFCDE70-7385-4240-9490-664C2399DA0C}" presName="hierRoot3" presStyleCnt="0">
        <dgm:presLayoutVars>
          <dgm:hierBranch val="init"/>
        </dgm:presLayoutVars>
      </dgm:prSet>
      <dgm:spPr/>
    </dgm:pt>
    <dgm:pt modelId="{CB83AB94-AABB-4CE0-BC9F-19318907BEF2}" type="pres">
      <dgm:prSet presAssocID="{1CFCDE70-7385-4240-9490-664C2399DA0C}" presName="rootComposite3" presStyleCnt="0"/>
      <dgm:spPr/>
    </dgm:pt>
    <dgm:pt modelId="{221DCC08-2CF5-4080-A99B-7477424C2BF2}" type="pres">
      <dgm:prSet presAssocID="{1CFCDE70-7385-4240-9490-664C2399DA0C}" presName="rootText3" presStyleLbl="asst1" presStyleIdx="0" presStyleCnt="1" custLinFactNeighborX="3437" custLinFactNeighborY="-2496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D22F4852-3088-4E55-982C-959C5700DFC4}" type="pres">
      <dgm:prSet presAssocID="{1CFCDE70-7385-4240-9490-664C2399DA0C}" presName="rootConnector3" presStyleLbl="asst1" presStyleIdx="0" presStyleCnt="1"/>
      <dgm:spPr/>
    </dgm:pt>
    <dgm:pt modelId="{84194057-1047-46A5-9266-B36500ED8EDE}" type="pres">
      <dgm:prSet presAssocID="{1CFCDE70-7385-4240-9490-664C2399DA0C}" presName="hierChild6" presStyleCnt="0"/>
      <dgm:spPr/>
    </dgm:pt>
    <dgm:pt modelId="{3DA1E078-7E7A-44A4-B1C5-F51A4EF02570}" type="pres">
      <dgm:prSet presAssocID="{1CFCDE70-7385-4240-9490-664C2399DA0C}" presName="hierChild7" presStyleCnt="0"/>
      <dgm:spPr/>
    </dgm:pt>
  </dgm:ptLst>
  <dgm:cxnLst>
    <dgm:cxn modelId="{B3B13364-23D3-4043-B115-91F02FA4D8BF}" srcId="{AB3C4E1B-402A-46B7-A5B7-70A362DBC112}" destId="{7187B94D-C6AA-4DBE-8E55-4F6D33AFC0E6}" srcOrd="1" destOrd="0" parTransId="{16646D5D-3D15-4308-BAB6-861C87EA1908}" sibTransId="{4CD63EB7-E666-4C24-BE4A-9C604AFBE0A8}"/>
    <dgm:cxn modelId="{596E6953-78A2-4D48-8ECC-302E25685A12}" type="presOf" srcId="{7187B94D-C6AA-4DBE-8E55-4F6D33AFC0E6}" destId="{34D8FCA3-67DE-402B-AEB3-06B7A8DE4583}" srcOrd="0" destOrd="0" presId="urn:microsoft.com/office/officeart/2005/8/layout/orgChart1"/>
    <dgm:cxn modelId="{3CBB0EC4-51F5-46CE-A5CA-A208FB83D2ED}" type="presOf" srcId="{EC398C9B-9BD3-46D5-B6ED-C360F48968E6}" destId="{94862D44-F83B-40AB-AEEA-D82BC9BD67E5}" srcOrd="1" destOrd="0" presId="urn:microsoft.com/office/officeart/2005/8/layout/orgChart1"/>
    <dgm:cxn modelId="{BC171806-FDF0-4EEC-A497-7AB9F9758687}" type="presOf" srcId="{16646D5D-3D15-4308-BAB6-861C87EA1908}" destId="{2F693348-831D-4413-A270-BEC491FDDD56}" srcOrd="0" destOrd="0" presId="urn:microsoft.com/office/officeart/2005/8/layout/orgChart1"/>
    <dgm:cxn modelId="{AA9C06DA-725D-4B8A-BB25-B6A435DE76F4}" srcId="{AB3C4E1B-402A-46B7-A5B7-70A362DBC112}" destId="{1CFCDE70-7385-4240-9490-664C2399DA0C}" srcOrd="0" destOrd="0" parTransId="{5872E174-8587-497A-8DFD-072DB6AB9ADA}" sibTransId="{E38EC152-C016-467E-BF0A-C7225D9AB368}"/>
    <dgm:cxn modelId="{26E35EBD-06A1-44BB-943E-26B6208507AB}" type="presOf" srcId="{2C117195-91B9-43B2-9795-9DBC0E57DDC3}" destId="{A873BA7D-B096-4A42-9075-28EA6E0E5AD6}" srcOrd="0" destOrd="0" presId="urn:microsoft.com/office/officeart/2005/8/layout/orgChart1"/>
    <dgm:cxn modelId="{5FBC4F46-8B68-4C09-A73E-F640E9A41CE8}" type="presOf" srcId="{DAA135F2-E8F5-4121-B78A-2179423DC0A5}" destId="{4445BE43-5EAF-437B-B231-C7E12B7130A1}" srcOrd="0" destOrd="0" presId="urn:microsoft.com/office/officeart/2005/8/layout/orgChart1"/>
    <dgm:cxn modelId="{334D87C5-0995-4CA6-8063-7B3D69410DC9}" type="presOf" srcId="{1CFCDE70-7385-4240-9490-664C2399DA0C}" destId="{221DCC08-2CF5-4080-A99B-7477424C2BF2}" srcOrd="0" destOrd="0" presId="urn:microsoft.com/office/officeart/2005/8/layout/orgChart1"/>
    <dgm:cxn modelId="{FBA2A1E1-739F-437A-8052-DDE9F99EB36B}" type="presOf" srcId="{EC398C9B-9BD3-46D5-B6ED-C360F48968E6}" destId="{EE4B3C18-1D4C-445D-8F2B-2ACD71E337E1}" srcOrd="0" destOrd="0" presId="urn:microsoft.com/office/officeart/2005/8/layout/orgChart1"/>
    <dgm:cxn modelId="{EED05D91-42E5-4E98-A57B-77225F975FD8}" type="presOf" srcId="{5872E174-8587-497A-8DFD-072DB6AB9ADA}" destId="{B8934FFB-C005-429D-BF69-9940817B4D46}" srcOrd="0" destOrd="0" presId="urn:microsoft.com/office/officeart/2005/8/layout/orgChart1"/>
    <dgm:cxn modelId="{68DB7499-F5B8-4BC2-B0BA-655867A7FD70}" srcId="{AB3C4E1B-402A-46B7-A5B7-70A362DBC112}" destId="{9F2D6DC3-9FAB-476B-B37E-BD0DD6A16A8E}" srcOrd="3" destOrd="0" parTransId="{DAA135F2-E8F5-4121-B78A-2179423DC0A5}" sibTransId="{41B722E1-4E6C-4D92-8F60-4E5F6488046D}"/>
    <dgm:cxn modelId="{727717FF-E2C3-458B-AE3A-9E0863631A34}" type="presOf" srcId="{AB3C4E1B-402A-46B7-A5B7-70A362DBC112}" destId="{DDDFF54B-AE5C-4DA9-80EC-66A88E19B9B1}" srcOrd="0" destOrd="0" presId="urn:microsoft.com/office/officeart/2005/8/layout/orgChart1"/>
    <dgm:cxn modelId="{0B040716-DA33-4CE9-98FD-4879E8D7C2CE}" type="presOf" srcId="{AB3C4E1B-402A-46B7-A5B7-70A362DBC112}" destId="{DC05E634-AABD-486C-9884-F6B3A24A8A26}" srcOrd="1" destOrd="0" presId="urn:microsoft.com/office/officeart/2005/8/layout/orgChart1"/>
    <dgm:cxn modelId="{B6EB4CDF-F3F1-4A40-8167-149FAB366B3C}" type="presOf" srcId="{29632482-31CD-4CE0-A5D2-F05D10BA2056}" destId="{ABAFCE89-53DB-4C98-A91B-59A0D9AEBB4F}" srcOrd="0" destOrd="0" presId="urn:microsoft.com/office/officeart/2005/8/layout/orgChart1"/>
    <dgm:cxn modelId="{C722855B-8BAF-4384-A5FE-9A4715B9AF6F}" type="presOf" srcId="{9F2D6DC3-9FAB-476B-B37E-BD0DD6A16A8E}" destId="{1ED0B747-AE3F-4B82-A770-3EFCA59EE470}" srcOrd="0" destOrd="0" presId="urn:microsoft.com/office/officeart/2005/8/layout/orgChart1"/>
    <dgm:cxn modelId="{77959ADA-59B8-49B8-9EC2-A473ADF12702}" srcId="{2C117195-91B9-43B2-9795-9DBC0E57DDC3}" destId="{AB3C4E1B-402A-46B7-A5B7-70A362DBC112}" srcOrd="0" destOrd="0" parTransId="{8E91BF05-0950-479B-96AB-56B318C6E359}" sibTransId="{FFC40325-D008-4662-970C-5B492AA0E0D6}"/>
    <dgm:cxn modelId="{8A70D401-CE1A-42B6-85E3-B453F47AC8CA}" type="presOf" srcId="{7187B94D-C6AA-4DBE-8E55-4F6D33AFC0E6}" destId="{65D37638-9543-4561-806F-E26EED68B007}" srcOrd="1" destOrd="0" presId="urn:microsoft.com/office/officeart/2005/8/layout/orgChart1"/>
    <dgm:cxn modelId="{34828989-A4E9-4FF2-B25F-03254AFEE38C}" type="presOf" srcId="{1CFCDE70-7385-4240-9490-664C2399DA0C}" destId="{D22F4852-3088-4E55-982C-959C5700DFC4}" srcOrd="1" destOrd="0" presId="urn:microsoft.com/office/officeart/2005/8/layout/orgChart1"/>
    <dgm:cxn modelId="{434BD11D-C060-4372-AB55-3E21654ED4C7}" srcId="{AB3C4E1B-402A-46B7-A5B7-70A362DBC112}" destId="{EC398C9B-9BD3-46D5-B6ED-C360F48968E6}" srcOrd="2" destOrd="0" parTransId="{29632482-31CD-4CE0-A5D2-F05D10BA2056}" sibTransId="{A175BA0A-3695-4F60-8A30-2CB5D4533DE7}"/>
    <dgm:cxn modelId="{CA0D3FE3-53D9-4A65-BE65-35B9FD205EC0}" type="presOf" srcId="{9F2D6DC3-9FAB-476B-B37E-BD0DD6A16A8E}" destId="{C040D248-20F7-4A24-91C3-E2A06F3DF243}" srcOrd="1" destOrd="0" presId="urn:microsoft.com/office/officeart/2005/8/layout/orgChart1"/>
    <dgm:cxn modelId="{32FDCF39-52D7-48D5-9D58-55EFB3EF29A1}" type="presParOf" srcId="{A873BA7D-B096-4A42-9075-28EA6E0E5AD6}" destId="{53EAF4FA-8073-4B8D-B12E-B993AD5DC617}" srcOrd="0" destOrd="0" presId="urn:microsoft.com/office/officeart/2005/8/layout/orgChart1"/>
    <dgm:cxn modelId="{B90AC66E-CC08-41EC-94BE-51EEA29BC914}" type="presParOf" srcId="{53EAF4FA-8073-4B8D-B12E-B993AD5DC617}" destId="{D59895D3-7759-4D53-8883-5DEFEF97D132}" srcOrd="0" destOrd="0" presId="urn:microsoft.com/office/officeart/2005/8/layout/orgChart1"/>
    <dgm:cxn modelId="{0D98D3D9-E3E4-46A3-B14B-D24F018E2DA5}" type="presParOf" srcId="{D59895D3-7759-4D53-8883-5DEFEF97D132}" destId="{DDDFF54B-AE5C-4DA9-80EC-66A88E19B9B1}" srcOrd="0" destOrd="0" presId="urn:microsoft.com/office/officeart/2005/8/layout/orgChart1"/>
    <dgm:cxn modelId="{0AFAD4CF-D24B-4855-9CD7-97B60D7AF631}" type="presParOf" srcId="{D59895D3-7759-4D53-8883-5DEFEF97D132}" destId="{DC05E634-AABD-486C-9884-F6B3A24A8A26}" srcOrd="1" destOrd="0" presId="urn:microsoft.com/office/officeart/2005/8/layout/orgChart1"/>
    <dgm:cxn modelId="{EE7DBBC9-72F7-453C-9279-FFEF36EAE391}" type="presParOf" srcId="{53EAF4FA-8073-4B8D-B12E-B993AD5DC617}" destId="{AF4437B1-1578-4D6B-9799-E80A70B88776}" srcOrd="1" destOrd="0" presId="urn:microsoft.com/office/officeart/2005/8/layout/orgChart1"/>
    <dgm:cxn modelId="{F22687BA-31C9-4BC0-B8E1-6A7DBBE0FD74}" type="presParOf" srcId="{AF4437B1-1578-4D6B-9799-E80A70B88776}" destId="{2F693348-831D-4413-A270-BEC491FDDD56}" srcOrd="0" destOrd="0" presId="urn:microsoft.com/office/officeart/2005/8/layout/orgChart1"/>
    <dgm:cxn modelId="{E3C269C3-8273-4EE1-948A-E703DB012F42}" type="presParOf" srcId="{AF4437B1-1578-4D6B-9799-E80A70B88776}" destId="{89DEAE04-BB95-494E-A9C0-41A5A7D59BAF}" srcOrd="1" destOrd="0" presId="urn:microsoft.com/office/officeart/2005/8/layout/orgChart1"/>
    <dgm:cxn modelId="{B1A2FDE9-645A-4F82-8FB2-9CD1BFD7F2D6}" type="presParOf" srcId="{89DEAE04-BB95-494E-A9C0-41A5A7D59BAF}" destId="{370D9D76-D679-4D09-BEF2-DAB96CE99726}" srcOrd="0" destOrd="0" presId="urn:microsoft.com/office/officeart/2005/8/layout/orgChart1"/>
    <dgm:cxn modelId="{C7631E69-CB98-49B2-B81B-2AF091E349D1}" type="presParOf" srcId="{370D9D76-D679-4D09-BEF2-DAB96CE99726}" destId="{34D8FCA3-67DE-402B-AEB3-06B7A8DE4583}" srcOrd="0" destOrd="0" presId="urn:microsoft.com/office/officeart/2005/8/layout/orgChart1"/>
    <dgm:cxn modelId="{8B70AEFE-87E5-43F8-8055-95F2A0001D8D}" type="presParOf" srcId="{370D9D76-D679-4D09-BEF2-DAB96CE99726}" destId="{65D37638-9543-4561-806F-E26EED68B007}" srcOrd="1" destOrd="0" presId="urn:microsoft.com/office/officeart/2005/8/layout/orgChart1"/>
    <dgm:cxn modelId="{7CBF7778-9496-4E87-A728-C830059A762A}" type="presParOf" srcId="{89DEAE04-BB95-494E-A9C0-41A5A7D59BAF}" destId="{5036DC83-BE9F-49CB-B8BE-D3765476CB9F}" srcOrd="1" destOrd="0" presId="urn:microsoft.com/office/officeart/2005/8/layout/orgChart1"/>
    <dgm:cxn modelId="{BBC3E060-D1ED-46E0-88F4-E07B3E69E92B}" type="presParOf" srcId="{89DEAE04-BB95-494E-A9C0-41A5A7D59BAF}" destId="{CD209DFE-82F6-4149-AB67-14640352977C}" srcOrd="2" destOrd="0" presId="urn:microsoft.com/office/officeart/2005/8/layout/orgChart1"/>
    <dgm:cxn modelId="{EFE20C75-8776-4D1D-B6BD-43FBD8B4663F}" type="presParOf" srcId="{AF4437B1-1578-4D6B-9799-E80A70B88776}" destId="{ABAFCE89-53DB-4C98-A91B-59A0D9AEBB4F}" srcOrd="2" destOrd="0" presId="urn:microsoft.com/office/officeart/2005/8/layout/orgChart1"/>
    <dgm:cxn modelId="{CF5CB1D4-180A-4FF4-A2A1-96347AAF6BAD}" type="presParOf" srcId="{AF4437B1-1578-4D6B-9799-E80A70B88776}" destId="{94EA919E-F620-46FC-99CF-AE64B7E4CA10}" srcOrd="3" destOrd="0" presId="urn:microsoft.com/office/officeart/2005/8/layout/orgChart1"/>
    <dgm:cxn modelId="{5E40E20E-B663-4D21-830D-181A9E58A9F3}" type="presParOf" srcId="{94EA919E-F620-46FC-99CF-AE64B7E4CA10}" destId="{72FCC7ED-2F0C-4B38-B763-78BC363FDDBE}" srcOrd="0" destOrd="0" presId="urn:microsoft.com/office/officeart/2005/8/layout/orgChart1"/>
    <dgm:cxn modelId="{E4429585-E281-49B0-B48B-21CC2782AE19}" type="presParOf" srcId="{72FCC7ED-2F0C-4B38-B763-78BC363FDDBE}" destId="{EE4B3C18-1D4C-445D-8F2B-2ACD71E337E1}" srcOrd="0" destOrd="0" presId="urn:microsoft.com/office/officeart/2005/8/layout/orgChart1"/>
    <dgm:cxn modelId="{85577DFA-1E31-4BAA-B44E-5D95949FF65D}" type="presParOf" srcId="{72FCC7ED-2F0C-4B38-B763-78BC363FDDBE}" destId="{94862D44-F83B-40AB-AEEA-D82BC9BD67E5}" srcOrd="1" destOrd="0" presId="urn:microsoft.com/office/officeart/2005/8/layout/orgChart1"/>
    <dgm:cxn modelId="{CC10B299-C6E0-4823-A8D7-E0495E61C191}" type="presParOf" srcId="{94EA919E-F620-46FC-99CF-AE64B7E4CA10}" destId="{B7D5CD39-FD82-4EB5-BEC9-55961FAD2054}" srcOrd="1" destOrd="0" presId="urn:microsoft.com/office/officeart/2005/8/layout/orgChart1"/>
    <dgm:cxn modelId="{D86FDAB5-358C-44B6-A6D9-748AE6A3C0EC}" type="presParOf" srcId="{94EA919E-F620-46FC-99CF-AE64B7E4CA10}" destId="{D3E5B5D9-F6A9-4AF5-A3F0-CEE416148605}" srcOrd="2" destOrd="0" presId="urn:microsoft.com/office/officeart/2005/8/layout/orgChart1"/>
    <dgm:cxn modelId="{F3ADE08C-2C8B-4F1F-9845-3742BF149A73}" type="presParOf" srcId="{AF4437B1-1578-4D6B-9799-E80A70B88776}" destId="{4445BE43-5EAF-437B-B231-C7E12B7130A1}" srcOrd="4" destOrd="0" presId="urn:microsoft.com/office/officeart/2005/8/layout/orgChart1"/>
    <dgm:cxn modelId="{872A1318-72B4-4239-8C27-E197BDD647B1}" type="presParOf" srcId="{AF4437B1-1578-4D6B-9799-E80A70B88776}" destId="{BDFC6A45-E419-453F-9275-40F88A1F7FC7}" srcOrd="5" destOrd="0" presId="urn:microsoft.com/office/officeart/2005/8/layout/orgChart1"/>
    <dgm:cxn modelId="{B5C377BD-7BBF-4B89-9C17-2B79FAF6E339}" type="presParOf" srcId="{BDFC6A45-E419-453F-9275-40F88A1F7FC7}" destId="{CC82DA94-5DE3-4811-8F07-162D1D79F2AC}" srcOrd="0" destOrd="0" presId="urn:microsoft.com/office/officeart/2005/8/layout/orgChart1"/>
    <dgm:cxn modelId="{2802AE05-C170-48B2-9DF4-3CA6BE1CF24A}" type="presParOf" srcId="{CC82DA94-5DE3-4811-8F07-162D1D79F2AC}" destId="{1ED0B747-AE3F-4B82-A770-3EFCA59EE470}" srcOrd="0" destOrd="0" presId="urn:microsoft.com/office/officeart/2005/8/layout/orgChart1"/>
    <dgm:cxn modelId="{EB9162BC-A45E-4C95-80BB-491E541177E1}" type="presParOf" srcId="{CC82DA94-5DE3-4811-8F07-162D1D79F2AC}" destId="{C040D248-20F7-4A24-91C3-E2A06F3DF243}" srcOrd="1" destOrd="0" presId="urn:microsoft.com/office/officeart/2005/8/layout/orgChart1"/>
    <dgm:cxn modelId="{00A84A66-0D4C-490F-9A7F-F24D7CDCDA4C}" type="presParOf" srcId="{BDFC6A45-E419-453F-9275-40F88A1F7FC7}" destId="{E0A2415A-8488-4108-926B-789263D90B98}" srcOrd="1" destOrd="0" presId="urn:microsoft.com/office/officeart/2005/8/layout/orgChart1"/>
    <dgm:cxn modelId="{2D528994-8BA9-4861-B4D5-8B095EB8C178}" type="presParOf" srcId="{BDFC6A45-E419-453F-9275-40F88A1F7FC7}" destId="{77B551E1-802B-4A01-8023-D14B51A2DA0C}" srcOrd="2" destOrd="0" presId="urn:microsoft.com/office/officeart/2005/8/layout/orgChart1"/>
    <dgm:cxn modelId="{71508959-EFF8-487E-ACD0-838C86D43D3F}" type="presParOf" srcId="{53EAF4FA-8073-4B8D-B12E-B993AD5DC617}" destId="{AB05EFB9-EAA1-43B3-94FA-7DCF149CB931}" srcOrd="2" destOrd="0" presId="urn:microsoft.com/office/officeart/2005/8/layout/orgChart1"/>
    <dgm:cxn modelId="{5BE258AA-2DC8-435F-BAFB-AA08A4D8D123}" type="presParOf" srcId="{AB05EFB9-EAA1-43B3-94FA-7DCF149CB931}" destId="{B8934FFB-C005-429D-BF69-9940817B4D46}" srcOrd="0" destOrd="0" presId="urn:microsoft.com/office/officeart/2005/8/layout/orgChart1"/>
    <dgm:cxn modelId="{A20B0DDA-B457-4B57-8228-5285CF5690F5}" type="presParOf" srcId="{AB05EFB9-EAA1-43B3-94FA-7DCF149CB931}" destId="{967BE0D2-91BF-4434-B6AD-222C113AE054}" srcOrd="1" destOrd="0" presId="urn:microsoft.com/office/officeart/2005/8/layout/orgChart1"/>
    <dgm:cxn modelId="{E9870BC1-3253-4D79-B1E9-4B76EEC79D28}" type="presParOf" srcId="{967BE0D2-91BF-4434-B6AD-222C113AE054}" destId="{CB83AB94-AABB-4CE0-BC9F-19318907BEF2}" srcOrd="0" destOrd="0" presId="urn:microsoft.com/office/officeart/2005/8/layout/orgChart1"/>
    <dgm:cxn modelId="{F436F2CA-C9AD-4DBF-B540-B6E916040FFB}" type="presParOf" srcId="{CB83AB94-AABB-4CE0-BC9F-19318907BEF2}" destId="{221DCC08-2CF5-4080-A99B-7477424C2BF2}" srcOrd="0" destOrd="0" presId="urn:microsoft.com/office/officeart/2005/8/layout/orgChart1"/>
    <dgm:cxn modelId="{79572A1B-8586-424B-A62D-5E0859BD6F7A}" type="presParOf" srcId="{CB83AB94-AABB-4CE0-BC9F-19318907BEF2}" destId="{D22F4852-3088-4E55-982C-959C5700DFC4}" srcOrd="1" destOrd="0" presId="urn:microsoft.com/office/officeart/2005/8/layout/orgChart1"/>
    <dgm:cxn modelId="{CBB2BE30-27E0-4443-8659-52D5A3521708}" type="presParOf" srcId="{967BE0D2-91BF-4434-B6AD-222C113AE054}" destId="{84194057-1047-46A5-9266-B36500ED8EDE}" srcOrd="1" destOrd="0" presId="urn:microsoft.com/office/officeart/2005/8/layout/orgChart1"/>
    <dgm:cxn modelId="{83BF89ED-D850-4BD4-A002-776F6A97BA41}" type="presParOf" srcId="{967BE0D2-91BF-4434-B6AD-222C113AE054}" destId="{3DA1E078-7E7A-44A4-B1C5-F51A4EF0257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92827D-20D1-4856-BF9A-5F45221BA7F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811BCB4-212D-4D27-9848-6A35F76EA65A}">
      <dgm:prSet phldrT="[Текст]"/>
      <dgm:spPr/>
      <dgm:t>
        <a:bodyPr/>
        <a:lstStyle/>
        <a:p>
          <a:r>
            <a:rPr lang="uk-UA" dirty="0" smtClean="0">
              <a:solidFill>
                <a:srgbClr val="FFC000"/>
              </a:solidFill>
            </a:rPr>
            <a:t>Основні методологічні принципи </a:t>
          </a:r>
          <a:r>
            <a:rPr lang="uk-UA" b="1" dirty="0" smtClean="0">
              <a:solidFill>
                <a:srgbClr val="FFC000"/>
              </a:solidFill>
            </a:rPr>
            <a:t>СНР</a:t>
          </a:r>
          <a:endParaRPr lang="uk-UA" b="1" dirty="0">
            <a:solidFill>
              <a:srgbClr val="FFC000"/>
            </a:solidFill>
          </a:endParaRPr>
        </a:p>
      </dgm:t>
    </dgm:pt>
    <dgm:pt modelId="{183E5727-D28E-457A-84A6-E4FCE0F24446}" type="parTrans" cxnId="{B82616EB-117A-4407-AC06-9D06C0D941FD}">
      <dgm:prSet/>
      <dgm:spPr/>
      <dgm:t>
        <a:bodyPr/>
        <a:lstStyle/>
        <a:p>
          <a:endParaRPr lang="uk-UA"/>
        </a:p>
      </dgm:t>
    </dgm:pt>
    <dgm:pt modelId="{5A4EE951-1526-4432-967A-EA43976A0C21}" type="sibTrans" cxnId="{B82616EB-117A-4407-AC06-9D06C0D941FD}">
      <dgm:prSet/>
      <dgm:spPr/>
      <dgm:t>
        <a:bodyPr/>
        <a:lstStyle/>
        <a:p>
          <a:endParaRPr lang="uk-UA"/>
        </a:p>
      </dgm:t>
    </dgm:pt>
    <dgm:pt modelId="{54DE49EE-5E70-4394-AD51-7BDBDE867035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принцип економічного кругообігу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1C99F5E1-0CEB-4B23-9ED1-A311F1A6A833}" type="parTrans" cxnId="{6502D63F-5D84-45B8-9C55-3D1264946B37}">
      <dgm:prSet/>
      <dgm:spPr/>
      <dgm:t>
        <a:bodyPr/>
        <a:lstStyle/>
        <a:p>
          <a:endParaRPr lang="uk-UA"/>
        </a:p>
      </dgm:t>
    </dgm:pt>
    <dgm:pt modelId="{E9D787A7-FD6B-4072-8EF0-5BB8CF29EBAE}" type="sibTrans" cxnId="{6502D63F-5D84-45B8-9C55-3D1264946B37}">
      <dgm:prSet/>
      <dgm:spPr/>
      <dgm:t>
        <a:bodyPr/>
        <a:lstStyle/>
        <a:p>
          <a:endParaRPr lang="uk-UA"/>
        </a:p>
      </dgm:t>
    </dgm:pt>
    <dgm:pt modelId="{C7C7025F-5F81-4B20-ABB9-73E5F610796B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принцип економічної рівноваги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8F755D7-6607-4E22-9BA2-88BB528EE152}" type="parTrans" cxnId="{D85EA357-8FF8-4C1B-989E-2576C93BCF03}">
      <dgm:prSet/>
      <dgm:spPr/>
      <dgm:t>
        <a:bodyPr/>
        <a:lstStyle/>
        <a:p>
          <a:endParaRPr lang="uk-UA"/>
        </a:p>
      </dgm:t>
    </dgm:pt>
    <dgm:pt modelId="{90EA9B58-86E8-4EE8-832F-958F0F018AE1}" type="sibTrans" cxnId="{D85EA357-8FF8-4C1B-989E-2576C93BCF03}">
      <dgm:prSet/>
      <dgm:spPr/>
      <dgm:t>
        <a:bodyPr/>
        <a:lstStyle/>
        <a:p>
          <a:endParaRPr lang="uk-UA"/>
        </a:p>
      </dgm:t>
    </dgm:pt>
    <dgm:pt modelId="{441EE432-4C27-4A8A-BEE8-D9F5822A0EB6}">
      <dgm:prSet phldrT="[Текст]"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принцип продуктивної діяльності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297812-A7D6-4964-A956-FDFC1875F1CA}" type="parTrans" cxnId="{268B4880-ACE1-4AF9-A869-C3E555C078D8}">
      <dgm:prSet/>
      <dgm:spPr/>
      <dgm:t>
        <a:bodyPr/>
        <a:lstStyle/>
        <a:p>
          <a:endParaRPr lang="uk-UA"/>
        </a:p>
      </dgm:t>
    </dgm:pt>
    <dgm:pt modelId="{7707086D-33CC-409B-9C66-67E3FF7C9157}" type="sibTrans" cxnId="{268B4880-ACE1-4AF9-A869-C3E555C078D8}">
      <dgm:prSet/>
      <dgm:spPr/>
      <dgm:t>
        <a:bodyPr/>
        <a:lstStyle/>
        <a:p>
          <a:endParaRPr lang="uk-UA"/>
        </a:p>
      </dgm:t>
    </dgm:pt>
    <dgm:pt modelId="{77FC3664-478B-40E3-B0B6-42E0449C421A}">
      <dgm:prSet/>
      <dgm:spPr/>
      <dgm:t>
        <a:bodyPr/>
        <a:lstStyle/>
        <a:p>
          <a:r>
            <a:rPr lang="uk-UA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принцип усунення подвійного рахівництва</a:t>
          </a:r>
          <a:endParaRPr lang="uk-UA" b="1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D9BB9EA-B152-4651-A8CD-615D0E2EAB38}" type="parTrans" cxnId="{D3AD0A2D-887A-45BC-AF72-EDA04CFA90F4}">
      <dgm:prSet/>
      <dgm:spPr/>
      <dgm:t>
        <a:bodyPr/>
        <a:lstStyle/>
        <a:p>
          <a:endParaRPr lang="uk-UA"/>
        </a:p>
      </dgm:t>
    </dgm:pt>
    <dgm:pt modelId="{A868C2CA-E2A6-4FCB-A4F8-584CF073D52D}" type="sibTrans" cxnId="{D3AD0A2D-887A-45BC-AF72-EDA04CFA90F4}">
      <dgm:prSet/>
      <dgm:spPr/>
      <dgm:t>
        <a:bodyPr/>
        <a:lstStyle/>
        <a:p>
          <a:endParaRPr lang="uk-UA"/>
        </a:p>
      </dgm:t>
    </dgm:pt>
    <dgm:pt modelId="{BFA71061-C0A1-4728-82DE-3B11174DCEC1}" type="pres">
      <dgm:prSet presAssocID="{C092827D-20D1-4856-BF9A-5F45221BA7F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C05ABCE4-2F84-4D48-A28C-98AECA6AD88E}" type="pres">
      <dgm:prSet presAssocID="{7811BCB4-212D-4D27-9848-6A35F76EA65A}" presName="root1" presStyleCnt="0"/>
      <dgm:spPr/>
    </dgm:pt>
    <dgm:pt modelId="{0A09BB68-57A0-45B6-97A6-FBE20F0E5EFD}" type="pres">
      <dgm:prSet presAssocID="{7811BCB4-212D-4D27-9848-6A35F76EA65A}" presName="LevelOneTextNode" presStyleLbl="node0" presStyleIdx="0" presStyleCnt="1" custScaleX="17581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E88F4A4-4B3B-4FF2-B90A-9D396F2083F0}" type="pres">
      <dgm:prSet presAssocID="{7811BCB4-212D-4D27-9848-6A35F76EA65A}" presName="level2hierChild" presStyleCnt="0"/>
      <dgm:spPr/>
    </dgm:pt>
    <dgm:pt modelId="{DE6BFBF7-DE47-4884-9FA1-332946BD52E8}" type="pres">
      <dgm:prSet presAssocID="{1C99F5E1-0CEB-4B23-9ED1-A311F1A6A833}" presName="conn2-1" presStyleLbl="parChTrans1D2" presStyleIdx="0" presStyleCnt="4"/>
      <dgm:spPr/>
      <dgm:t>
        <a:bodyPr/>
        <a:lstStyle/>
        <a:p>
          <a:endParaRPr lang="uk-UA"/>
        </a:p>
      </dgm:t>
    </dgm:pt>
    <dgm:pt modelId="{1E32999A-797C-429E-996F-1E82AC19B2A2}" type="pres">
      <dgm:prSet presAssocID="{1C99F5E1-0CEB-4B23-9ED1-A311F1A6A833}" presName="connTx" presStyleLbl="parChTrans1D2" presStyleIdx="0" presStyleCnt="4"/>
      <dgm:spPr/>
      <dgm:t>
        <a:bodyPr/>
        <a:lstStyle/>
        <a:p>
          <a:endParaRPr lang="uk-UA"/>
        </a:p>
      </dgm:t>
    </dgm:pt>
    <dgm:pt modelId="{1E9FE3CA-151C-4FDE-8680-E0DE616FEDDF}" type="pres">
      <dgm:prSet presAssocID="{54DE49EE-5E70-4394-AD51-7BDBDE867035}" presName="root2" presStyleCnt="0"/>
      <dgm:spPr/>
    </dgm:pt>
    <dgm:pt modelId="{59AC63E0-6233-47BE-8645-43F9F06F3DB7}" type="pres">
      <dgm:prSet presAssocID="{54DE49EE-5E70-4394-AD51-7BDBDE867035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7A614F3-3C79-47F5-A15F-3A944FC28D2C}" type="pres">
      <dgm:prSet presAssocID="{54DE49EE-5E70-4394-AD51-7BDBDE867035}" presName="level3hierChild" presStyleCnt="0"/>
      <dgm:spPr/>
    </dgm:pt>
    <dgm:pt modelId="{8C78F15E-CB0D-4A71-A3FE-ACB88638D953}" type="pres">
      <dgm:prSet presAssocID="{C8F755D7-6607-4E22-9BA2-88BB528EE152}" presName="conn2-1" presStyleLbl="parChTrans1D2" presStyleIdx="1" presStyleCnt="4"/>
      <dgm:spPr/>
      <dgm:t>
        <a:bodyPr/>
        <a:lstStyle/>
        <a:p>
          <a:endParaRPr lang="uk-UA"/>
        </a:p>
      </dgm:t>
    </dgm:pt>
    <dgm:pt modelId="{9C0371D1-87F5-4708-948D-9196C9EDF331}" type="pres">
      <dgm:prSet presAssocID="{C8F755D7-6607-4E22-9BA2-88BB528EE152}" presName="connTx" presStyleLbl="parChTrans1D2" presStyleIdx="1" presStyleCnt="4"/>
      <dgm:spPr/>
      <dgm:t>
        <a:bodyPr/>
        <a:lstStyle/>
        <a:p>
          <a:endParaRPr lang="uk-UA"/>
        </a:p>
      </dgm:t>
    </dgm:pt>
    <dgm:pt modelId="{2ADB4C3F-0B6E-49F0-8C5F-C1384C658D7A}" type="pres">
      <dgm:prSet presAssocID="{C7C7025F-5F81-4B20-ABB9-73E5F610796B}" presName="root2" presStyleCnt="0"/>
      <dgm:spPr/>
    </dgm:pt>
    <dgm:pt modelId="{C3478119-F0C4-416F-BE00-2F9E952FAEE7}" type="pres">
      <dgm:prSet presAssocID="{C7C7025F-5F81-4B20-ABB9-73E5F610796B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DE0B05B-54DC-499F-850F-32ACB2D728B2}" type="pres">
      <dgm:prSet presAssocID="{C7C7025F-5F81-4B20-ABB9-73E5F610796B}" presName="level3hierChild" presStyleCnt="0"/>
      <dgm:spPr/>
    </dgm:pt>
    <dgm:pt modelId="{B4EF1E66-4109-4F28-95E8-B65B7F79DE1C}" type="pres">
      <dgm:prSet presAssocID="{D5297812-A7D6-4964-A956-FDFC1875F1CA}" presName="conn2-1" presStyleLbl="parChTrans1D2" presStyleIdx="2" presStyleCnt="4"/>
      <dgm:spPr/>
      <dgm:t>
        <a:bodyPr/>
        <a:lstStyle/>
        <a:p>
          <a:endParaRPr lang="uk-UA"/>
        </a:p>
      </dgm:t>
    </dgm:pt>
    <dgm:pt modelId="{83C30E87-9FD1-4DB3-BD56-326E3B3618E0}" type="pres">
      <dgm:prSet presAssocID="{D5297812-A7D6-4964-A956-FDFC1875F1CA}" presName="connTx" presStyleLbl="parChTrans1D2" presStyleIdx="2" presStyleCnt="4"/>
      <dgm:spPr/>
      <dgm:t>
        <a:bodyPr/>
        <a:lstStyle/>
        <a:p>
          <a:endParaRPr lang="uk-UA"/>
        </a:p>
      </dgm:t>
    </dgm:pt>
    <dgm:pt modelId="{B579CEA6-EE76-4FEA-A584-2452DDBFF9B4}" type="pres">
      <dgm:prSet presAssocID="{441EE432-4C27-4A8A-BEE8-D9F5822A0EB6}" presName="root2" presStyleCnt="0"/>
      <dgm:spPr/>
    </dgm:pt>
    <dgm:pt modelId="{F6CBBA83-D68D-46D0-ABDF-5034B81B7D52}" type="pres">
      <dgm:prSet presAssocID="{441EE432-4C27-4A8A-BEE8-D9F5822A0EB6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EB26B2C2-FB47-4FA8-8744-5FBC963F4686}" type="pres">
      <dgm:prSet presAssocID="{441EE432-4C27-4A8A-BEE8-D9F5822A0EB6}" presName="level3hierChild" presStyleCnt="0"/>
      <dgm:spPr/>
    </dgm:pt>
    <dgm:pt modelId="{B69313F1-A852-4E65-AE8F-4F1692FB30EC}" type="pres">
      <dgm:prSet presAssocID="{3D9BB9EA-B152-4651-A8CD-615D0E2EAB38}" presName="conn2-1" presStyleLbl="parChTrans1D2" presStyleIdx="3" presStyleCnt="4"/>
      <dgm:spPr/>
      <dgm:t>
        <a:bodyPr/>
        <a:lstStyle/>
        <a:p>
          <a:endParaRPr lang="uk-UA"/>
        </a:p>
      </dgm:t>
    </dgm:pt>
    <dgm:pt modelId="{0D0B406A-0EC9-42E2-8A1D-3FAB8E366B75}" type="pres">
      <dgm:prSet presAssocID="{3D9BB9EA-B152-4651-A8CD-615D0E2EAB38}" presName="connTx" presStyleLbl="parChTrans1D2" presStyleIdx="3" presStyleCnt="4"/>
      <dgm:spPr/>
      <dgm:t>
        <a:bodyPr/>
        <a:lstStyle/>
        <a:p>
          <a:endParaRPr lang="uk-UA"/>
        </a:p>
      </dgm:t>
    </dgm:pt>
    <dgm:pt modelId="{B0469E52-DD8C-4E2D-AF2F-11DE5438991A}" type="pres">
      <dgm:prSet presAssocID="{77FC3664-478B-40E3-B0B6-42E0449C421A}" presName="root2" presStyleCnt="0"/>
      <dgm:spPr/>
    </dgm:pt>
    <dgm:pt modelId="{C6C7C989-B37D-4FBB-AB70-D5B150AE0D77}" type="pres">
      <dgm:prSet presAssocID="{77FC3664-478B-40E3-B0B6-42E0449C421A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3A4A35D-A3E8-4626-B223-CDD385A19EC7}" type="pres">
      <dgm:prSet presAssocID="{77FC3664-478B-40E3-B0B6-42E0449C421A}" presName="level3hierChild" presStyleCnt="0"/>
      <dgm:spPr/>
    </dgm:pt>
  </dgm:ptLst>
  <dgm:cxnLst>
    <dgm:cxn modelId="{E29E9B18-1E00-4CB0-BF3D-9B4BAFBF4E67}" type="presOf" srcId="{C092827D-20D1-4856-BF9A-5F45221BA7FD}" destId="{BFA71061-C0A1-4728-82DE-3B11174DCEC1}" srcOrd="0" destOrd="0" presId="urn:microsoft.com/office/officeart/2008/layout/HorizontalMultiLevelHierarchy"/>
    <dgm:cxn modelId="{D85EA357-8FF8-4C1B-989E-2576C93BCF03}" srcId="{7811BCB4-212D-4D27-9848-6A35F76EA65A}" destId="{C7C7025F-5F81-4B20-ABB9-73E5F610796B}" srcOrd="1" destOrd="0" parTransId="{C8F755D7-6607-4E22-9BA2-88BB528EE152}" sibTransId="{90EA9B58-86E8-4EE8-832F-958F0F018AE1}"/>
    <dgm:cxn modelId="{88871C8C-7EA1-4F3E-8F82-BBF1340886D8}" type="presOf" srcId="{54DE49EE-5E70-4394-AD51-7BDBDE867035}" destId="{59AC63E0-6233-47BE-8645-43F9F06F3DB7}" srcOrd="0" destOrd="0" presId="urn:microsoft.com/office/officeart/2008/layout/HorizontalMultiLevelHierarchy"/>
    <dgm:cxn modelId="{96B13A92-F426-4D41-9D23-8C110ACBDC05}" type="presOf" srcId="{77FC3664-478B-40E3-B0B6-42E0449C421A}" destId="{C6C7C989-B37D-4FBB-AB70-D5B150AE0D77}" srcOrd="0" destOrd="0" presId="urn:microsoft.com/office/officeart/2008/layout/HorizontalMultiLevelHierarchy"/>
    <dgm:cxn modelId="{D49857CA-C3A5-43B4-A8C9-AF38516473CD}" type="presOf" srcId="{C8F755D7-6607-4E22-9BA2-88BB528EE152}" destId="{8C78F15E-CB0D-4A71-A3FE-ACB88638D953}" srcOrd="0" destOrd="0" presId="urn:microsoft.com/office/officeart/2008/layout/HorizontalMultiLevelHierarchy"/>
    <dgm:cxn modelId="{A625116F-8EDA-40FD-961F-C29388806446}" type="presOf" srcId="{3D9BB9EA-B152-4651-A8CD-615D0E2EAB38}" destId="{B69313F1-A852-4E65-AE8F-4F1692FB30EC}" srcOrd="0" destOrd="0" presId="urn:microsoft.com/office/officeart/2008/layout/HorizontalMultiLevelHierarchy"/>
    <dgm:cxn modelId="{94318E29-98D7-40EC-B88B-3659B085F93E}" type="presOf" srcId="{D5297812-A7D6-4964-A956-FDFC1875F1CA}" destId="{83C30E87-9FD1-4DB3-BD56-326E3B3618E0}" srcOrd="1" destOrd="0" presId="urn:microsoft.com/office/officeart/2008/layout/HorizontalMultiLevelHierarchy"/>
    <dgm:cxn modelId="{46E6ABAB-97F3-4646-BBAA-14C81A0DED21}" type="presOf" srcId="{7811BCB4-212D-4D27-9848-6A35F76EA65A}" destId="{0A09BB68-57A0-45B6-97A6-FBE20F0E5EFD}" srcOrd="0" destOrd="0" presId="urn:microsoft.com/office/officeart/2008/layout/HorizontalMultiLevelHierarchy"/>
    <dgm:cxn modelId="{D3AD0A2D-887A-45BC-AF72-EDA04CFA90F4}" srcId="{7811BCB4-212D-4D27-9848-6A35F76EA65A}" destId="{77FC3664-478B-40E3-B0B6-42E0449C421A}" srcOrd="3" destOrd="0" parTransId="{3D9BB9EA-B152-4651-A8CD-615D0E2EAB38}" sibTransId="{A868C2CA-E2A6-4FCB-A4F8-584CF073D52D}"/>
    <dgm:cxn modelId="{268B4880-ACE1-4AF9-A869-C3E555C078D8}" srcId="{7811BCB4-212D-4D27-9848-6A35F76EA65A}" destId="{441EE432-4C27-4A8A-BEE8-D9F5822A0EB6}" srcOrd="2" destOrd="0" parTransId="{D5297812-A7D6-4964-A956-FDFC1875F1CA}" sibTransId="{7707086D-33CC-409B-9C66-67E3FF7C9157}"/>
    <dgm:cxn modelId="{DC09AC6F-BF06-482E-9608-95B4D90DFD32}" type="presOf" srcId="{3D9BB9EA-B152-4651-A8CD-615D0E2EAB38}" destId="{0D0B406A-0EC9-42E2-8A1D-3FAB8E366B75}" srcOrd="1" destOrd="0" presId="urn:microsoft.com/office/officeart/2008/layout/HorizontalMultiLevelHierarchy"/>
    <dgm:cxn modelId="{98594015-525F-41D7-9109-D756393E5D4C}" type="presOf" srcId="{D5297812-A7D6-4964-A956-FDFC1875F1CA}" destId="{B4EF1E66-4109-4F28-95E8-B65B7F79DE1C}" srcOrd="0" destOrd="0" presId="urn:microsoft.com/office/officeart/2008/layout/HorizontalMultiLevelHierarchy"/>
    <dgm:cxn modelId="{4F7636FB-4640-46E4-AFB9-AB76578CBC98}" type="presOf" srcId="{441EE432-4C27-4A8A-BEE8-D9F5822A0EB6}" destId="{F6CBBA83-D68D-46D0-ABDF-5034B81B7D52}" srcOrd="0" destOrd="0" presId="urn:microsoft.com/office/officeart/2008/layout/HorizontalMultiLevelHierarchy"/>
    <dgm:cxn modelId="{ADC98919-416D-4B75-8A9C-E384F4B9D652}" type="presOf" srcId="{C8F755D7-6607-4E22-9BA2-88BB528EE152}" destId="{9C0371D1-87F5-4708-948D-9196C9EDF331}" srcOrd="1" destOrd="0" presId="urn:microsoft.com/office/officeart/2008/layout/HorizontalMultiLevelHierarchy"/>
    <dgm:cxn modelId="{B82616EB-117A-4407-AC06-9D06C0D941FD}" srcId="{C092827D-20D1-4856-BF9A-5F45221BA7FD}" destId="{7811BCB4-212D-4D27-9848-6A35F76EA65A}" srcOrd="0" destOrd="0" parTransId="{183E5727-D28E-457A-84A6-E4FCE0F24446}" sibTransId="{5A4EE951-1526-4432-967A-EA43976A0C21}"/>
    <dgm:cxn modelId="{F780A293-211C-4872-BE34-D6A2EF0D02A7}" type="presOf" srcId="{C7C7025F-5F81-4B20-ABB9-73E5F610796B}" destId="{C3478119-F0C4-416F-BE00-2F9E952FAEE7}" srcOrd="0" destOrd="0" presId="urn:microsoft.com/office/officeart/2008/layout/HorizontalMultiLevelHierarchy"/>
    <dgm:cxn modelId="{081DCD88-2BFA-4603-97BC-56743CB24666}" type="presOf" srcId="{1C99F5E1-0CEB-4B23-9ED1-A311F1A6A833}" destId="{DE6BFBF7-DE47-4884-9FA1-332946BD52E8}" srcOrd="0" destOrd="0" presId="urn:microsoft.com/office/officeart/2008/layout/HorizontalMultiLevelHierarchy"/>
    <dgm:cxn modelId="{6502D63F-5D84-45B8-9C55-3D1264946B37}" srcId="{7811BCB4-212D-4D27-9848-6A35F76EA65A}" destId="{54DE49EE-5E70-4394-AD51-7BDBDE867035}" srcOrd="0" destOrd="0" parTransId="{1C99F5E1-0CEB-4B23-9ED1-A311F1A6A833}" sibTransId="{E9D787A7-FD6B-4072-8EF0-5BB8CF29EBAE}"/>
    <dgm:cxn modelId="{994714CD-071A-4F2D-9E8D-F68ED58E0723}" type="presOf" srcId="{1C99F5E1-0CEB-4B23-9ED1-A311F1A6A833}" destId="{1E32999A-797C-429E-996F-1E82AC19B2A2}" srcOrd="1" destOrd="0" presId="urn:microsoft.com/office/officeart/2008/layout/HorizontalMultiLevelHierarchy"/>
    <dgm:cxn modelId="{DB3792B2-3877-4B43-BB91-224958C65A85}" type="presParOf" srcId="{BFA71061-C0A1-4728-82DE-3B11174DCEC1}" destId="{C05ABCE4-2F84-4D48-A28C-98AECA6AD88E}" srcOrd="0" destOrd="0" presId="urn:microsoft.com/office/officeart/2008/layout/HorizontalMultiLevelHierarchy"/>
    <dgm:cxn modelId="{75A3EDB7-2641-4C27-95CD-1AC7917931C1}" type="presParOf" srcId="{C05ABCE4-2F84-4D48-A28C-98AECA6AD88E}" destId="{0A09BB68-57A0-45B6-97A6-FBE20F0E5EFD}" srcOrd="0" destOrd="0" presId="urn:microsoft.com/office/officeart/2008/layout/HorizontalMultiLevelHierarchy"/>
    <dgm:cxn modelId="{CCF4367F-FA67-4BEC-89D9-2E822AC94161}" type="presParOf" srcId="{C05ABCE4-2F84-4D48-A28C-98AECA6AD88E}" destId="{1E88F4A4-4B3B-4FF2-B90A-9D396F2083F0}" srcOrd="1" destOrd="0" presId="urn:microsoft.com/office/officeart/2008/layout/HorizontalMultiLevelHierarchy"/>
    <dgm:cxn modelId="{0B328994-6D5C-4638-AA31-B4BE7FE88E93}" type="presParOf" srcId="{1E88F4A4-4B3B-4FF2-B90A-9D396F2083F0}" destId="{DE6BFBF7-DE47-4884-9FA1-332946BD52E8}" srcOrd="0" destOrd="0" presId="urn:microsoft.com/office/officeart/2008/layout/HorizontalMultiLevelHierarchy"/>
    <dgm:cxn modelId="{D890F278-D1E7-41BB-8968-227072F9EB28}" type="presParOf" srcId="{DE6BFBF7-DE47-4884-9FA1-332946BD52E8}" destId="{1E32999A-797C-429E-996F-1E82AC19B2A2}" srcOrd="0" destOrd="0" presId="urn:microsoft.com/office/officeart/2008/layout/HorizontalMultiLevelHierarchy"/>
    <dgm:cxn modelId="{9F9A4BFE-D9F4-4939-B127-A517B8717C45}" type="presParOf" srcId="{1E88F4A4-4B3B-4FF2-B90A-9D396F2083F0}" destId="{1E9FE3CA-151C-4FDE-8680-E0DE616FEDDF}" srcOrd="1" destOrd="0" presId="urn:microsoft.com/office/officeart/2008/layout/HorizontalMultiLevelHierarchy"/>
    <dgm:cxn modelId="{B8F70EE2-B257-4076-8E5B-0DE1FC719F19}" type="presParOf" srcId="{1E9FE3CA-151C-4FDE-8680-E0DE616FEDDF}" destId="{59AC63E0-6233-47BE-8645-43F9F06F3DB7}" srcOrd="0" destOrd="0" presId="urn:microsoft.com/office/officeart/2008/layout/HorizontalMultiLevelHierarchy"/>
    <dgm:cxn modelId="{BDB4D4B0-0E1C-40E3-836A-42558003DED1}" type="presParOf" srcId="{1E9FE3CA-151C-4FDE-8680-E0DE616FEDDF}" destId="{07A614F3-3C79-47F5-A15F-3A944FC28D2C}" srcOrd="1" destOrd="0" presId="urn:microsoft.com/office/officeart/2008/layout/HorizontalMultiLevelHierarchy"/>
    <dgm:cxn modelId="{EF858C48-4482-4E6F-B5B9-D9131FD72FE0}" type="presParOf" srcId="{1E88F4A4-4B3B-4FF2-B90A-9D396F2083F0}" destId="{8C78F15E-CB0D-4A71-A3FE-ACB88638D953}" srcOrd="2" destOrd="0" presId="urn:microsoft.com/office/officeart/2008/layout/HorizontalMultiLevelHierarchy"/>
    <dgm:cxn modelId="{700D6632-D54A-4871-9828-F7E1DB7F36B2}" type="presParOf" srcId="{8C78F15E-CB0D-4A71-A3FE-ACB88638D953}" destId="{9C0371D1-87F5-4708-948D-9196C9EDF331}" srcOrd="0" destOrd="0" presId="urn:microsoft.com/office/officeart/2008/layout/HorizontalMultiLevelHierarchy"/>
    <dgm:cxn modelId="{B73EF0A0-6F89-4710-AEC1-BE58DC16CF93}" type="presParOf" srcId="{1E88F4A4-4B3B-4FF2-B90A-9D396F2083F0}" destId="{2ADB4C3F-0B6E-49F0-8C5F-C1384C658D7A}" srcOrd="3" destOrd="0" presId="urn:microsoft.com/office/officeart/2008/layout/HorizontalMultiLevelHierarchy"/>
    <dgm:cxn modelId="{95DC0AB6-73B6-4693-9105-8DBBA97605ED}" type="presParOf" srcId="{2ADB4C3F-0B6E-49F0-8C5F-C1384C658D7A}" destId="{C3478119-F0C4-416F-BE00-2F9E952FAEE7}" srcOrd="0" destOrd="0" presId="urn:microsoft.com/office/officeart/2008/layout/HorizontalMultiLevelHierarchy"/>
    <dgm:cxn modelId="{B0FDAC47-1DEF-420B-9BA2-5703AC661895}" type="presParOf" srcId="{2ADB4C3F-0B6E-49F0-8C5F-C1384C658D7A}" destId="{7DE0B05B-54DC-499F-850F-32ACB2D728B2}" srcOrd="1" destOrd="0" presId="urn:microsoft.com/office/officeart/2008/layout/HorizontalMultiLevelHierarchy"/>
    <dgm:cxn modelId="{212BD839-FD45-4045-9403-14E2D81238EB}" type="presParOf" srcId="{1E88F4A4-4B3B-4FF2-B90A-9D396F2083F0}" destId="{B4EF1E66-4109-4F28-95E8-B65B7F79DE1C}" srcOrd="4" destOrd="0" presId="urn:microsoft.com/office/officeart/2008/layout/HorizontalMultiLevelHierarchy"/>
    <dgm:cxn modelId="{E39A4C2B-6C14-4F60-A868-E0A08A3C0A75}" type="presParOf" srcId="{B4EF1E66-4109-4F28-95E8-B65B7F79DE1C}" destId="{83C30E87-9FD1-4DB3-BD56-326E3B3618E0}" srcOrd="0" destOrd="0" presId="urn:microsoft.com/office/officeart/2008/layout/HorizontalMultiLevelHierarchy"/>
    <dgm:cxn modelId="{5649F117-FF3B-4219-97FD-9862D9BF25BE}" type="presParOf" srcId="{1E88F4A4-4B3B-4FF2-B90A-9D396F2083F0}" destId="{B579CEA6-EE76-4FEA-A584-2452DDBFF9B4}" srcOrd="5" destOrd="0" presId="urn:microsoft.com/office/officeart/2008/layout/HorizontalMultiLevelHierarchy"/>
    <dgm:cxn modelId="{850A8D73-8DC6-4645-AC4D-92362B5C1D3E}" type="presParOf" srcId="{B579CEA6-EE76-4FEA-A584-2452DDBFF9B4}" destId="{F6CBBA83-D68D-46D0-ABDF-5034B81B7D52}" srcOrd="0" destOrd="0" presId="urn:microsoft.com/office/officeart/2008/layout/HorizontalMultiLevelHierarchy"/>
    <dgm:cxn modelId="{19B6E397-A445-4890-A6AF-F28C6B4936E9}" type="presParOf" srcId="{B579CEA6-EE76-4FEA-A584-2452DDBFF9B4}" destId="{EB26B2C2-FB47-4FA8-8744-5FBC963F4686}" srcOrd="1" destOrd="0" presId="urn:microsoft.com/office/officeart/2008/layout/HorizontalMultiLevelHierarchy"/>
    <dgm:cxn modelId="{D6E45525-DE2E-4DF6-B5D3-034E7A8FF28D}" type="presParOf" srcId="{1E88F4A4-4B3B-4FF2-B90A-9D396F2083F0}" destId="{B69313F1-A852-4E65-AE8F-4F1692FB30EC}" srcOrd="6" destOrd="0" presId="urn:microsoft.com/office/officeart/2008/layout/HorizontalMultiLevelHierarchy"/>
    <dgm:cxn modelId="{3B755834-5D7E-4CF5-B1C3-7FA06B0589E6}" type="presParOf" srcId="{B69313F1-A852-4E65-AE8F-4F1692FB30EC}" destId="{0D0B406A-0EC9-42E2-8A1D-3FAB8E366B75}" srcOrd="0" destOrd="0" presId="urn:microsoft.com/office/officeart/2008/layout/HorizontalMultiLevelHierarchy"/>
    <dgm:cxn modelId="{42921CE4-1664-4BE0-A95E-B521AC0E1A02}" type="presParOf" srcId="{1E88F4A4-4B3B-4FF2-B90A-9D396F2083F0}" destId="{B0469E52-DD8C-4E2D-AF2F-11DE5438991A}" srcOrd="7" destOrd="0" presId="urn:microsoft.com/office/officeart/2008/layout/HorizontalMultiLevelHierarchy"/>
    <dgm:cxn modelId="{A89B0A53-88DE-4A18-8866-F6FB791A711C}" type="presParOf" srcId="{B0469E52-DD8C-4E2D-AF2F-11DE5438991A}" destId="{C6C7C989-B37D-4FBB-AB70-D5B150AE0D77}" srcOrd="0" destOrd="0" presId="urn:microsoft.com/office/officeart/2008/layout/HorizontalMultiLevelHierarchy"/>
    <dgm:cxn modelId="{6092D5BA-CA4A-4F5E-8EA4-385A229BAD58}" type="presParOf" srcId="{B0469E52-DD8C-4E2D-AF2F-11DE5438991A}" destId="{A3A4A35D-A3E8-4626-B223-CDD385A19EC7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934FFB-C005-429D-BF69-9940817B4D46}">
      <dsp:nvSpPr>
        <dsp:cNvPr id="0" name=""/>
        <dsp:cNvSpPr/>
      </dsp:nvSpPr>
      <dsp:spPr>
        <a:xfrm>
          <a:off x="4245601" y="2227689"/>
          <a:ext cx="182890" cy="867932"/>
        </a:xfrm>
        <a:custGeom>
          <a:avLst/>
          <a:gdLst/>
          <a:ahLst/>
          <a:cxnLst/>
          <a:rect l="0" t="0" r="0" b="0"/>
          <a:pathLst>
            <a:path>
              <a:moveTo>
                <a:pt x="182890" y="0"/>
              </a:moveTo>
              <a:lnTo>
                <a:pt x="182890" y="867932"/>
              </a:lnTo>
              <a:lnTo>
                <a:pt x="0" y="867932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45BE43-5EAF-437B-B231-C7E12B7130A1}">
      <dsp:nvSpPr>
        <dsp:cNvPr id="0" name=""/>
        <dsp:cNvSpPr/>
      </dsp:nvSpPr>
      <dsp:spPr>
        <a:xfrm>
          <a:off x="4428492" y="2227689"/>
          <a:ext cx="3133190" cy="2382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0372"/>
              </a:lnTo>
              <a:lnTo>
                <a:pt x="3133190" y="2110372"/>
              </a:lnTo>
              <a:lnTo>
                <a:pt x="3133190" y="238226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AFCE89-53DB-4C98-A91B-59A0D9AEBB4F}">
      <dsp:nvSpPr>
        <dsp:cNvPr id="0" name=""/>
        <dsp:cNvSpPr/>
      </dsp:nvSpPr>
      <dsp:spPr>
        <a:xfrm>
          <a:off x="4382772" y="2227689"/>
          <a:ext cx="91440" cy="238226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8226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693348-831D-4413-A270-BEC491FDDD56}">
      <dsp:nvSpPr>
        <dsp:cNvPr id="0" name=""/>
        <dsp:cNvSpPr/>
      </dsp:nvSpPr>
      <dsp:spPr>
        <a:xfrm>
          <a:off x="1295301" y="2227689"/>
          <a:ext cx="3133190" cy="2382260"/>
        </a:xfrm>
        <a:custGeom>
          <a:avLst/>
          <a:gdLst/>
          <a:ahLst/>
          <a:cxnLst/>
          <a:rect l="0" t="0" r="0" b="0"/>
          <a:pathLst>
            <a:path>
              <a:moveTo>
                <a:pt x="3133190" y="0"/>
              </a:moveTo>
              <a:lnTo>
                <a:pt x="3133190" y="2110372"/>
              </a:lnTo>
              <a:lnTo>
                <a:pt x="0" y="2110372"/>
              </a:lnTo>
              <a:lnTo>
                <a:pt x="0" y="238226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DFF54B-AE5C-4DA9-80EC-66A88E19B9B1}">
      <dsp:nvSpPr>
        <dsp:cNvPr id="0" name=""/>
        <dsp:cNvSpPr/>
      </dsp:nvSpPr>
      <dsp:spPr>
        <a:xfrm>
          <a:off x="216020" y="432047"/>
          <a:ext cx="8424942" cy="179564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/>
            <a:t>Основні категорії системи національних рахунків (СНР)</a:t>
          </a:r>
          <a:endParaRPr lang="uk-UA" sz="3300" kern="1200" dirty="0"/>
        </a:p>
      </dsp:txBody>
      <dsp:txXfrm>
        <a:off x="216020" y="432047"/>
        <a:ext cx="8424942" cy="1795641"/>
      </dsp:txXfrm>
    </dsp:sp>
    <dsp:sp modelId="{34D8FCA3-67DE-402B-AEB3-06B7A8DE4583}">
      <dsp:nvSpPr>
        <dsp:cNvPr id="0" name=""/>
        <dsp:cNvSpPr/>
      </dsp:nvSpPr>
      <dsp:spPr>
        <a:xfrm>
          <a:off x="594" y="4609949"/>
          <a:ext cx="2589413" cy="1294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/>
            <a:t>Інституційний сектор</a:t>
          </a:r>
          <a:endParaRPr lang="uk-UA" sz="3300" kern="1200" dirty="0"/>
        </a:p>
      </dsp:txBody>
      <dsp:txXfrm>
        <a:off x="594" y="4609949"/>
        <a:ext cx="2589413" cy="1294706"/>
      </dsp:txXfrm>
    </dsp:sp>
    <dsp:sp modelId="{EE4B3C18-1D4C-445D-8F2B-2ACD71E337E1}">
      <dsp:nvSpPr>
        <dsp:cNvPr id="0" name=""/>
        <dsp:cNvSpPr/>
      </dsp:nvSpPr>
      <dsp:spPr>
        <a:xfrm>
          <a:off x="3133785" y="4609949"/>
          <a:ext cx="2589413" cy="1294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smtClean="0"/>
            <a:t>Економічна операція</a:t>
          </a:r>
          <a:endParaRPr lang="uk-UA" sz="3300" kern="1200" dirty="0"/>
        </a:p>
      </dsp:txBody>
      <dsp:txXfrm>
        <a:off x="3133785" y="4609949"/>
        <a:ext cx="2589413" cy="1294706"/>
      </dsp:txXfrm>
    </dsp:sp>
    <dsp:sp modelId="{1ED0B747-AE3F-4B82-A770-3EFCA59EE470}">
      <dsp:nvSpPr>
        <dsp:cNvPr id="0" name=""/>
        <dsp:cNvSpPr/>
      </dsp:nvSpPr>
      <dsp:spPr>
        <a:xfrm>
          <a:off x="6266975" y="4609949"/>
          <a:ext cx="2589413" cy="1294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/>
            <a:t>Рахунок</a:t>
          </a:r>
          <a:endParaRPr lang="uk-UA" sz="3300" kern="1200" dirty="0"/>
        </a:p>
      </dsp:txBody>
      <dsp:txXfrm>
        <a:off x="6266975" y="4609949"/>
        <a:ext cx="2589413" cy="1294706"/>
      </dsp:txXfrm>
    </dsp:sp>
    <dsp:sp modelId="{221DCC08-2CF5-4080-A99B-7477424C2BF2}">
      <dsp:nvSpPr>
        <dsp:cNvPr id="0" name=""/>
        <dsp:cNvSpPr/>
      </dsp:nvSpPr>
      <dsp:spPr>
        <a:xfrm>
          <a:off x="1656188" y="2448268"/>
          <a:ext cx="2589413" cy="12947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300" kern="1200" dirty="0" smtClean="0"/>
            <a:t>Інституційна одиниця</a:t>
          </a:r>
          <a:endParaRPr lang="uk-UA" sz="3300" kern="1200" dirty="0"/>
        </a:p>
      </dsp:txBody>
      <dsp:txXfrm>
        <a:off x="1656188" y="2448268"/>
        <a:ext cx="2589413" cy="129470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9313F1-A852-4E65-AE8F-4F1692FB30EC}">
      <dsp:nvSpPr>
        <dsp:cNvPr id="0" name=""/>
        <dsp:cNvSpPr/>
      </dsp:nvSpPr>
      <dsp:spPr>
        <a:xfrm>
          <a:off x="3027210" y="2628291"/>
          <a:ext cx="655180" cy="18726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590" y="0"/>
              </a:lnTo>
              <a:lnTo>
                <a:pt x="327590" y="1872658"/>
              </a:lnTo>
              <a:lnTo>
                <a:pt x="655180" y="1872658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>
        <a:off x="3305201" y="3515021"/>
        <a:ext cx="99198" cy="99198"/>
      </dsp:txXfrm>
    </dsp:sp>
    <dsp:sp modelId="{B4EF1E66-4109-4F28-95E8-B65B7F79DE1C}">
      <dsp:nvSpPr>
        <dsp:cNvPr id="0" name=""/>
        <dsp:cNvSpPr/>
      </dsp:nvSpPr>
      <dsp:spPr>
        <a:xfrm>
          <a:off x="3027210" y="2628291"/>
          <a:ext cx="655180" cy="6242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27590" y="0"/>
              </a:lnTo>
              <a:lnTo>
                <a:pt x="327590" y="624219"/>
              </a:lnTo>
              <a:lnTo>
                <a:pt x="655180" y="624219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3332177" y="2917778"/>
        <a:ext cx="45246" cy="45246"/>
      </dsp:txXfrm>
    </dsp:sp>
    <dsp:sp modelId="{8C78F15E-CB0D-4A71-A3FE-ACB88638D953}">
      <dsp:nvSpPr>
        <dsp:cNvPr id="0" name=""/>
        <dsp:cNvSpPr/>
      </dsp:nvSpPr>
      <dsp:spPr>
        <a:xfrm>
          <a:off x="3027210" y="2004072"/>
          <a:ext cx="655180" cy="624219"/>
        </a:xfrm>
        <a:custGeom>
          <a:avLst/>
          <a:gdLst/>
          <a:ahLst/>
          <a:cxnLst/>
          <a:rect l="0" t="0" r="0" b="0"/>
          <a:pathLst>
            <a:path>
              <a:moveTo>
                <a:pt x="0" y="624219"/>
              </a:moveTo>
              <a:lnTo>
                <a:pt x="327590" y="624219"/>
              </a:lnTo>
              <a:lnTo>
                <a:pt x="327590" y="0"/>
              </a:lnTo>
              <a:lnTo>
                <a:pt x="655180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500" kern="1200"/>
        </a:p>
      </dsp:txBody>
      <dsp:txXfrm>
        <a:off x="3332177" y="2293558"/>
        <a:ext cx="45246" cy="45246"/>
      </dsp:txXfrm>
    </dsp:sp>
    <dsp:sp modelId="{DE6BFBF7-DE47-4884-9FA1-332946BD52E8}">
      <dsp:nvSpPr>
        <dsp:cNvPr id="0" name=""/>
        <dsp:cNvSpPr/>
      </dsp:nvSpPr>
      <dsp:spPr>
        <a:xfrm>
          <a:off x="3027210" y="755633"/>
          <a:ext cx="655180" cy="1872658"/>
        </a:xfrm>
        <a:custGeom>
          <a:avLst/>
          <a:gdLst/>
          <a:ahLst/>
          <a:cxnLst/>
          <a:rect l="0" t="0" r="0" b="0"/>
          <a:pathLst>
            <a:path>
              <a:moveTo>
                <a:pt x="0" y="1872658"/>
              </a:moveTo>
              <a:lnTo>
                <a:pt x="327590" y="1872658"/>
              </a:lnTo>
              <a:lnTo>
                <a:pt x="327590" y="0"/>
              </a:lnTo>
              <a:lnTo>
                <a:pt x="655180" y="0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700" kern="1200"/>
        </a:p>
      </dsp:txBody>
      <dsp:txXfrm>
        <a:off x="3305201" y="1642363"/>
        <a:ext cx="99198" cy="99198"/>
      </dsp:txXfrm>
    </dsp:sp>
    <dsp:sp modelId="{0A09BB68-57A0-45B6-97A6-FBE20F0E5EFD}">
      <dsp:nvSpPr>
        <dsp:cNvPr id="0" name=""/>
        <dsp:cNvSpPr/>
      </dsp:nvSpPr>
      <dsp:spPr>
        <a:xfrm rot="16200000">
          <a:off x="-479033" y="1750339"/>
          <a:ext cx="5256583" cy="175590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100" kern="1200" dirty="0" smtClean="0">
              <a:solidFill>
                <a:srgbClr val="FFC000"/>
              </a:solidFill>
            </a:rPr>
            <a:t>Основні методологічні принципи </a:t>
          </a:r>
          <a:r>
            <a:rPr lang="uk-UA" sz="4100" b="1" kern="1200" dirty="0" smtClean="0">
              <a:solidFill>
                <a:srgbClr val="FFC000"/>
              </a:solidFill>
            </a:rPr>
            <a:t>СНР</a:t>
          </a:r>
          <a:endParaRPr lang="uk-UA" sz="4100" b="1" kern="1200" dirty="0">
            <a:solidFill>
              <a:srgbClr val="FFC000"/>
            </a:solidFill>
          </a:endParaRPr>
        </a:p>
      </dsp:txBody>
      <dsp:txXfrm>
        <a:off x="-479033" y="1750339"/>
        <a:ext cx="5256583" cy="1755904"/>
      </dsp:txXfrm>
    </dsp:sp>
    <dsp:sp modelId="{59AC63E0-6233-47BE-8645-43F9F06F3DB7}">
      <dsp:nvSpPr>
        <dsp:cNvPr id="0" name=""/>
        <dsp:cNvSpPr/>
      </dsp:nvSpPr>
      <dsp:spPr>
        <a:xfrm>
          <a:off x="3682390" y="256258"/>
          <a:ext cx="3275903" cy="998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принцип економічного кругообігу</a:t>
          </a:r>
          <a:endParaRPr lang="uk-UA" sz="24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682390" y="256258"/>
        <a:ext cx="3275903" cy="998750"/>
      </dsp:txXfrm>
    </dsp:sp>
    <dsp:sp modelId="{C3478119-F0C4-416F-BE00-2F9E952FAEE7}">
      <dsp:nvSpPr>
        <dsp:cNvPr id="0" name=""/>
        <dsp:cNvSpPr/>
      </dsp:nvSpPr>
      <dsp:spPr>
        <a:xfrm>
          <a:off x="3682390" y="1504697"/>
          <a:ext cx="3275903" cy="998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принцип економічної рівноваги</a:t>
          </a:r>
          <a:endParaRPr lang="uk-UA" sz="24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682390" y="1504697"/>
        <a:ext cx="3275903" cy="998750"/>
      </dsp:txXfrm>
    </dsp:sp>
    <dsp:sp modelId="{F6CBBA83-D68D-46D0-ABDF-5034B81B7D52}">
      <dsp:nvSpPr>
        <dsp:cNvPr id="0" name=""/>
        <dsp:cNvSpPr/>
      </dsp:nvSpPr>
      <dsp:spPr>
        <a:xfrm>
          <a:off x="3682390" y="2753135"/>
          <a:ext cx="3275903" cy="998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принцип продуктивної діяльності</a:t>
          </a:r>
          <a:endParaRPr lang="uk-UA" sz="24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682390" y="2753135"/>
        <a:ext cx="3275903" cy="998750"/>
      </dsp:txXfrm>
    </dsp:sp>
    <dsp:sp modelId="{C6C7C989-B37D-4FBB-AB70-D5B150AE0D77}">
      <dsp:nvSpPr>
        <dsp:cNvPr id="0" name=""/>
        <dsp:cNvSpPr/>
      </dsp:nvSpPr>
      <dsp:spPr>
        <a:xfrm>
          <a:off x="3682390" y="4001574"/>
          <a:ext cx="3275903" cy="9987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400" b="1" kern="1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принцип усунення подвійного рахівництва</a:t>
          </a:r>
          <a:endParaRPr lang="uk-UA" sz="2400" b="1" kern="1200" dirty="0">
            <a:solidFill>
              <a:srgbClr val="FFFF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682390" y="4001574"/>
        <a:ext cx="3275903" cy="998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4BD2BF-22FD-4046-9447-12BF082398DF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F90E3-D2EC-48F7-AC9E-5841E6E438A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86158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99262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DF90E3-D2EC-48F7-AC9E-5841E6E438A1}" type="slidenum">
              <a:rPr lang="uk-UA" smtClean="0"/>
              <a:t>12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91250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73BD1E-FA9F-4D8A-A3E4-2E8B1EF53F30}" type="slidenum">
              <a:rPr lang="uk-UA" smtClean="0"/>
              <a:t>24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84002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86DC9-9AE4-4B81-8687-5FE3816C0CA5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25986DC9-9AE4-4B81-8687-5FE3816C0CA5}" type="datetimeFigureOut">
              <a:rPr lang="uk-UA" smtClean="0"/>
              <a:t>08.02.2026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A4CD5DDA-2A76-4AE1-ABF5-E41296C19E92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C00000"/>
                </a:solidFill>
              </a:rPr>
              <a:t>ЕКОНОМІЧНА ТЕОРІЯ</a:t>
            </a:r>
            <a:endParaRPr lang="uk-UA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716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435280" cy="6264696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Прибуток</a:t>
            </a:r>
            <a:r>
              <a:rPr lang="uk-UA" b="1" dirty="0">
                <a:solidFill>
                  <a:srgbClr val="C00000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– </a:t>
            </a:r>
            <a:r>
              <a:rPr lang="uk-UA" sz="2800" dirty="0">
                <a:solidFill>
                  <a:schemeClr val="tx1"/>
                </a:solidFill>
              </a:rPr>
              <a:t>вміщує :</a:t>
            </a:r>
          </a:p>
          <a:p>
            <a:pPr>
              <a:lnSpc>
                <a:spcPct val="80000"/>
              </a:lnSpc>
              <a:buClr>
                <a:schemeClr val="accent1"/>
              </a:buClr>
            </a:pPr>
            <a:r>
              <a:rPr lang="uk-UA" b="1" dirty="0"/>
              <a:t>	</a:t>
            </a:r>
            <a:r>
              <a:rPr lang="uk-UA" dirty="0">
                <a:solidFill>
                  <a:schemeClr val="tx1"/>
                </a:solidFill>
              </a:rPr>
              <a:t>1) </a:t>
            </a:r>
            <a:r>
              <a:rPr lang="uk-UA" dirty="0">
                <a:solidFill>
                  <a:schemeClr val="tx1"/>
                </a:solidFill>
              </a:rPr>
              <a:t>доходи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некорпоративного сектору </a:t>
            </a:r>
            <a:r>
              <a:rPr lang="uk-UA" dirty="0">
                <a:solidFill>
                  <a:schemeClr val="tx1"/>
                </a:solidFill>
              </a:rPr>
              <a:t>економіки (доходи підприємств, що не належать до акціонерних товариств) </a:t>
            </a:r>
            <a:r>
              <a:rPr lang="uk-UA" dirty="0">
                <a:solidFill>
                  <a:schemeClr val="tx1"/>
                </a:solidFill>
              </a:rPr>
              <a:t>+ </a:t>
            </a:r>
            <a:endParaRPr lang="uk-UA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Clr>
                <a:schemeClr val="accent1"/>
              </a:buClr>
            </a:pPr>
            <a:r>
              <a:rPr lang="uk-UA" dirty="0">
                <a:solidFill>
                  <a:schemeClr val="tx1"/>
                </a:solidFill>
              </a:rPr>
              <a:t>	2) </a:t>
            </a:r>
            <a:r>
              <a:rPr lang="uk-UA" dirty="0" smtClean="0">
                <a:solidFill>
                  <a:schemeClr val="tx1"/>
                </a:solidFill>
              </a:rPr>
              <a:t>прибуток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акціонерних </a:t>
            </a:r>
            <a:r>
              <a:rPr lang="uk-UA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товариств (корпорацій).</a:t>
            </a:r>
            <a:endParaRPr lang="uk-UA" sz="2800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lnSpc>
                <a:spcPct val="80000"/>
              </a:lnSpc>
              <a:buClr>
                <a:schemeClr val="accent1"/>
              </a:buClr>
              <a:buNone/>
            </a:pPr>
            <a:endParaRPr lang="uk-UA" sz="2800" b="1" dirty="0"/>
          </a:p>
          <a:p>
            <a:pPr>
              <a:lnSpc>
                <a:spcPct val="8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uk-UA" sz="2800" b="1" dirty="0">
                <a:solidFill>
                  <a:srgbClr val="FFC000"/>
                </a:solidFill>
              </a:rPr>
              <a:t>Доход від власності   </a:t>
            </a:r>
            <a:r>
              <a:rPr lang="uk-UA" sz="2800" dirty="0">
                <a:solidFill>
                  <a:schemeClr val="tx1"/>
                </a:solidFill>
              </a:rPr>
              <a:t>- доход некорпоративного підприємницького сектору (індивідуальна приватна власність, партнерства, кооперативи </a:t>
            </a:r>
            <a:r>
              <a:rPr lang="uk-UA" sz="2800" dirty="0">
                <a:solidFill>
                  <a:schemeClr val="tx1"/>
                </a:solidFill>
              </a:rPr>
              <a:t>тощо)</a:t>
            </a:r>
          </a:p>
          <a:p>
            <a:pPr>
              <a:lnSpc>
                <a:spcPct val="80000"/>
              </a:lnSpc>
              <a:buClr>
                <a:schemeClr val="accent1"/>
              </a:buClr>
              <a:buFont typeface="Wingdings" panose="05000000000000000000" pitchFamily="2" charset="2"/>
              <a:buChar char="Ø"/>
            </a:pPr>
            <a:r>
              <a:rPr lang="uk-UA" sz="2800" b="1" dirty="0" smtClean="0">
                <a:solidFill>
                  <a:srgbClr val="FFC000"/>
                </a:solidFill>
              </a:rPr>
              <a:t>Прибутки </a:t>
            </a:r>
            <a:r>
              <a:rPr lang="uk-UA" sz="2800" b="1" dirty="0">
                <a:solidFill>
                  <a:srgbClr val="FFC000"/>
                </a:solidFill>
              </a:rPr>
              <a:t>акціонерних товариств </a:t>
            </a:r>
            <a:r>
              <a:rPr lang="uk-UA" sz="2800" dirty="0">
                <a:solidFill>
                  <a:schemeClr val="tx1"/>
                </a:solidFill>
              </a:rPr>
              <a:t>вміщують</a:t>
            </a:r>
            <a:r>
              <a:rPr lang="uk-UA" sz="2800" dirty="0">
                <a:solidFill>
                  <a:schemeClr val="tx1"/>
                </a:solidFill>
              </a:rPr>
              <a:t>:</a:t>
            </a:r>
            <a:endParaRPr lang="uk-UA" sz="28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Clr>
                <a:schemeClr val="accent1"/>
              </a:buClr>
            </a:pPr>
            <a:r>
              <a:rPr lang="uk-UA" sz="2800" dirty="0">
                <a:solidFill>
                  <a:schemeClr val="tx1"/>
                </a:solidFill>
              </a:rPr>
              <a:t> 1) </a:t>
            </a:r>
            <a:r>
              <a:rPr lang="uk-UA" sz="2800" dirty="0">
                <a:solidFill>
                  <a:schemeClr val="tx1"/>
                </a:solidFill>
              </a:rPr>
              <a:t>податок </a:t>
            </a:r>
            <a:r>
              <a:rPr lang="uk-UA" sz="2800" dirty="0">
                <a:solidFill>
                  <a:schemeClr val="tx1"/>
                </a:solidFill>
              </a:rPr>
              <a:t>на прибуток корпорацій (АТ);</a:t>
            </a:r>
          </a:p>
          <a:p>
            <a:pPr>
              <a:lnSpc>
                <a:spcPct val="80000"/>
              </a:lnSpc>
              <a:buClr>
                <a:schemeClr val="accent1"/>
              </a:buClr>
            </a:pPr>
            <a:r>
              <a:rPr lang="uk-UA" sz="2800" dirty="0">
                <a:solidFill>
                  <a:schemeClr val="tx1"/>
                </a:solidFill>
              </a:rPr>
              <a:t> 2) </a:t>
            </a:r>
            <a:r>
              <a:rPr lang="uk-UA" sz="2800" dirty="0">
                <a:solidFill>
                  <a:schemeClr val="tx1"/>
                </a:solidFill>
              </a:rPr>
              <a:t>дивіденди;</a:t>
            </a:r>
            <a:endParaRPr lang="uk-UA" sz="2800" dirty="0">
              <a:solidFill>
                <a:schemeClr val="tx1"/>
              </a:solidFill>
            </a:endParaRPr>
          </a:p>
          <a:p>
            <a:pPr>
              <a:lnSpc>
                <a:spcPct val="80000"/>
              </a:lnSpc>
              <a:buClr>
                <a:schemeClr val="accent1"/>
              </a:buClr>
            </a:pPr>
            <a:r>
              <a:rPr lang="uk-UA" sz="2800" dirty="0">
                <a:solidFill>
                  <a:schemeClr val="tx1"/>
                </a:solidFill>
              </a:rPr>
              <a:t> 3) </a:t>
            </a:r>
            <a:r>
              <a:rPr lang="uk-UA" sz="2800" dirty="0">
                <a:solidFill>
                  <a:schemeClr val="tx1"/>
                </a:solidFill>
              </a:rPr>
              <a:t>нерозподілений прибуток.</a:t>
            </a:r>
            <a:endParaRPr lang="uk-UA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336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>
                <a:solidFill>
                  <a:schemeClr val="tx1"/>
                </a:solidFill>
              </a:rPr>
              <a:t>Зв’язок між основними показниками</a:t>
            </a:r>
            <a:br>
              <a:rPr lang="uk-UA" dirty="0">
                <a:solidFill>
                  <a:schemeClr val="tx1"/>
                </a:solidFill>
              </a:rPr>
            </a:br>
            <a:r>
              <a:rPr lang="uk-UA" dirty="0">
                <a:solidFill>
                  <a:schemeClr val="tx1"/>
                </a:solidFill>
              </a:rPr>
              <a:t> національних рахунків</a:t>
            </a:r>
            <a:endParaRPr lang="uk-UA" sz="40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340768"/>
            <a:ext cx="8363272" cy="51125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ВНП (</a:t>
            </a:r>
            <a:r>
              <a:rPr lang="en-US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GNP</a:t>
            </a: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= ВВП</a:t>
            </a:r>
            <a:endParaRPr lang="uk-UA" sz="3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80000" indent="0">
              <a:spcBef>
                <a:spcPts val="0"/>
              </a:spcBef>
              <a:buNone/>
            </a:pPr>
            <a:r>
              <a:rPr lang="en-US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uk-UA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ідрахування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споживання капіталу (амортизація)</a:t>
            </a:r>
          </a:p>
          <a:p>
            <a:pPr marL="0" indent="0">
              <a:buNone/>
            </a:pP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ЧНП- чистий національний  продукт (</a:t>
            </a:r>
            <a:r>
              <a:rPr lang="en-US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NNP</a:t>
            </a: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uk-UA" sz="3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80000" indent="0">
              <a:spcBef>
                <a:spcPts val="0"/>
              </a:spcBef>
              <a:buNone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непрямі податки на бізнес</a:t>
            </a:r>
          </a:p>
          <a:p>
            <a:pPr marL="0" indent="0">
              <a:buNone/>
            </a:pPr>
            <a:r>
              <a:rPr lang="uk-UA" sz="32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Національний </a:t>
            </a: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</a:t>
            </a:r>
            <a:r>
              <a:rPr lang="en-US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(NI)</a:t>
            </a:r>
            <a:endParaRPr lang="uk-UA" sz="3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80000" indent="0">
              <a:spcBef>
                <a:spcPts val="0"/>
              </a:spcBef>
              <a:buNone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внески на соціальне страхування</a:t>
            </a:r>
          </a:p>
          <a:p>
            <a:pPr marL="180000" indent="0">
              <a:spcBef>
                <a:spcPts val="0"/>
              </a:spcBef>
              <a:buNone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податки на прибуток корпорацій</a:t>
            </a:r>
          </a:p>
          <a:p>
            <a:pPr marL="180000" indent="0">
              <a:spcBef>
                <a:spcPts val="0"/>
              </a:spcBef>
              <a:buNone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нерозподілений прибуток корпорацій</a:t>
            </a:r>
          </a:p>
          <a:p>
            <a:pPr marL="180000" indent="0">
              <a:spcBef>
                <a:spcPts val="0"/>
              </a:spcBef>
              <a:buNone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+ трансфертні платежі</a:t>
            </a:r>
          </a:p>
          <a:p>
            <a:pPr marL="0" indent="0">
              <a:buNone/>
            </a:pPr>
            <a:r>
              <a:rPr lang="uk-UA" sz="32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Особистий </a:t>
            </a: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</a:t>
            </a:r>
            <a:r>
              <a:rPr lang="en-US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(PI)</a:t>
            </a:r>
            <a:endParaRPr lang="uk-UA" sz="3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80000" indent="0">
              <a:spcBef>
                <a:spcPts val="0"/>
              </a:spcBef>
              <a:buNone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 особисті податки</a:t>
            </a:r>
          </a:p>
          <a:p>
            <a:pPr marL="0" indent="0">
              <a:buNone/>
            </a:pPr>
            <a:r>
              <a:rPr lang="uk-UA" sz="3200" i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Доход після сплати податків </a:t>
            </a: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en-US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</a:t>
            </a:r>
            <a:r>
              <a:rPr lang="uk-UA" sz="3200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uk-UA" sz="3200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57006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936104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10.2</a:t>
            </a:r>
            <a:r>
              <a:rPr lang="uk-UA" dirty="0"/>
              <a:t>. </a:t>
            </a:r>
            <a:r>
              <a:rPr lang="uk-UA" dirty="0" smtClean="0"/>
              <a:t>Теоретичні основи системи </a:t>
            </a:r>
            <a:r>
              <a:rPr lang="uk-UA" dirty="0"/>
              <a:t>національних </a:t>
            </a:r>
            <a:r>
              <a:rPr lang="uk-UA" dirty="0" smtClean="0"/>
              <a:t>рахунків (СНР)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616624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2800" b="1" dirty="0" smtClean="0">
                <a:solidFill>
                  <a:srgbClr val="C00000"/>
                </a:solidFill>
              </a:rPr>
              <a:t>	</a:t>
            </a:r>
            <a:r>
              <a:rPr lang="uk-UA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Система </a:t>
            </a:r>
            <a:r>
              <a:rPr lang="uk-UA" sz="2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національних рахунків (СНР) </a:t>
            </a:r>
            <a:r>
              <a:rPr lang="uk-UA" sz="2600" dirty="0">
                <a:solidFill>
                  <a:schemeClr val="tx1"/>
                </a:solidFill>
              </a:rPr>
              <a:t>– це стандартизовані на міжнародному рівні рекомендації щодо розрахунку загальних показників та пропорцій діяльності національної економіки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600" b="1" dirty="0" smtClean="0"/>
              <a:t>	</a:t>
            </a:r>
            <a:r>
              <a:rPr lang="uk-UA" sz="26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СНР </a:t>
            </a:r>
            <a:r>
              <a:rPr lang="uk-UA" sz="26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призначена </a:t>
            </a:r>
            <a:r>
              <a:rPr lang="uk-UA" sz="2600" dirty="0" smtClean="0">
                <a:solidFill>
                  <a:schemeClr val="tx1"/>
                </a:solidFill>
              </a:rPr>
              <a:t>для </a:t>
            </a:r>
            <a:r>
              <a:rPr lang="uk-UA" sz="2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моніторингу </a:t>
            </a:r>
            <a:r>
              <a:rPr lang="uk-UA" sz="2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розвитку економіки </a:t>
            </a:r>
            <a:r>
              <a:rPr lang="uk-UA" sz="2600" dirty="0">
                <a:solidFill>
                  <a:schemeClr val="tx1"/>
                </a:solidFill>
              </a:rPr>
              <a:t>на рівні: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600" dirty="0">
                <a:solidFill>
                  <a:schemeClr val="tx1"/>
                </a:solidFill>
              </a:rPr>
              <a:t>	а) окремих економічних суб’єктів </a:t>
            </a:r>
            <a:r>
              <a:rPr lang="uk-UA" sz="2600" dirty="0">
                <a:solidFill>
                  <a:srgbClr val="FFC000"/>
                </a:solidFill>
              </a:rPr>
              <a:t>(інституційних одиниць), </a:t>
            </a:r>
          </a:p>
          <a:p>
            <a:pPr marL="0" indent="0">
              <a:buFont typeface="Wingdings" pitchFamily="2" charset="2"/>
              <a:buNone/>
            </a:pPr>
            <a:r>
              <a:rPr lang="uk-UA" sz="2600" b="1" dirty="0"/>
              <a:t>	</a:t>
            </a:r>
            <a:r>
              <a:rPr lang="uk-UA" sz="2600" dirty="0">
                <a:solidFill>
                  <a:schemeClr val="tx1"/>
                </a:solidFill>
              </a:rPr>
              <a:t>б)</a:t>
            </a:r>
            <a:r>
              <a:rPr lang="uk-UA" sz="2600" b="1" dirty="0"/>
              <a:t> </a:t>
            </a:r>
            <a:r>
              <a:rPr lang="uk-UA" sz="2600" dirty="0">
                <a:solidFill>
                  <a:srgbClr val="FFC000"/>
                </a:solidFill>
              </a:rPr>
              <a:t>інституційних секторів, </a:t>
            </a:r>
          </a:p>
          <a:p>
            <a:pPr marL="0" indent="0">
              <a:buFont typeface="Wingdings" pitchFamily="2" charset="2"/>
              <a:buNone/>
            </a:pPr>
            <a:r>
              <a:rPr lang="uk-UA" sz="2600" b="1" dirty="0"/>
              <a:t>	</a:t>
            </a:r>
            <a:r>
              <a:rPr lang="uk-UA" sz="2600" dirty="0">
                <a:solidFill>
                  <a:schemeClr val="tx1"/>
                </a:solidFill>
              </a:rPr>
              <a:t>в)</a:t>
            </a:r>
            <a:r>
              <a:rPr lang="uk-UA" sz="2600" b="1" dirty="0"/>
              <a:t> </a:t>
            </a:r>
            <a:r>
              <a:rPr lang="uk-UA" sz="2600" dirty="0">
                <a:solidFill>
                  <a:srgbClr val="FFC000"/>
                </a:solidFill>
              </a:rPr>
              <a:t>національної економіки;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600" b="1" dirty="0"/>
              <a:t> </a:t>
            </a:r>
            <a:r>
              <a:rPr lang="uk-UA" sz="2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макроекономічного аналізу </a:t>
            </a:r>
            <a:r>
              <a:rPr lang="uk-UA" sz="2600" dirty="0">
                <a:solidFill>
                  <a:schemeClr val="tx1"/>
                </a:solidFill>
              </a:rPr>
              <a:t>з метою впровадження заходів макроекономічної політики; </a:t>
            </a:r>
          </a:p>
          <a:p>
            <a:pPr marL="0" indent="0">
              <a:spcBef>
                <a:spcPts val="0"/>
              </a:spcBef>
              <a:buNone/>
            </a:pPr>
            <a:r>
              <a:rPr lang="uk-UA" sz="2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порівняння </a:t>
            </a:r>
            <a:r>
              <a:rPr lang="uk-UA" sz="2600" dirty="0">
                <a:solidFill>
                  <a:schemeClr val="tx1"/>
                </a:solidFill>
              </a:rPr>
              <a:t>основних макроекономічних показників різних  країн </a:t>
            </a:r>
          </a:p>
        </p:txBody>
      </p:sp>
    </p:spTree>
    <p:extLst>
      <p:ext uri="{BB962C8B-B14F-4D97-AF65-F5344CB8AC3E}">
        <p14:creationId xmlns:p14="http://schemas.microsoft.com/office/powerpoint/2010/main" val="371357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1451431"/>
              </p:ext>
            </p:extLst>
          </p:nvPr>
        </p:nvGraphicFramePr>
        <p:xfrm>
          <a:off x="107504" y="260648"/>
          <a:ext cx="8856984" cy="63367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35259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600" b="1" dirty="0">
                <a:solidFill>
                  <a:srgbClr val="FFC000"/>
                </a:solidFill>
              </a:rPr>
              <a:t>	</a:t>
            </a:r>
            <a:r>
              <a:rPr lang="uk-UA" sz="2800" b="1" dirty="0" smtClean="0">
                <a:solidFill>
                  <a:srgbClr val="FFC000"/>
                </a:solidFill>
              </a:rPr>
              <a:t>Інституційні </a:t>
            </a:r>
            <a:r>
              <a:rPr lang="uk-UA" sz="2800" b="1" dirty="0">
                <a:solidFill>
                  <a:srgbClr val="FFC000"/>
                </a:solidFill>
              </a:rPr>
              <a:t>одиниці </a:t>
            </a:r>
            <a:r>
              <a:rPr lang="uk-UA" sz="2800" dirty="0">
                <a:solidFill>
                  <a:schemeClr val="tx1"/>
                </a:solidFill>
              </a:rPr>
              <a:t>– це економічні суб'єкти, які володіють активами, беруть на себе певні зобов’язання, здійснюють витрати та отримують доходи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(домогосподарства</a:t>
            </a:r>
            <a:r>
              <a:rPr lang="uk-UA" sz="2800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uk-UA" sz="2800" b="1" dirty="0" smtClean="0"/>
          </a:p>
          <a:p>
            <a:pPr marL="0" indent="0" algn="just">
              <a:buNone/>
            </a:pPr>
            <a:r>
              <a:rPr lang="uk-UA" sz="2800" b="1" dirty="0">
                <a:solidFill>
                  <a:schemeClr val="tx1"/>
                </a:solidFill>
              </a:rPr>
              <a:t>	</a:t>
            </a:r>
            <a:r>
              <a:rPr lang="uk-UA" sz="2800" dirty="0" smtClean="0">
                <a:solidFill>
                  <a:schemeClr val="tx1"/>
                </a:solidFill>
              </a:rPr>
              <a:t>Економіка </a:t>
            </a:r>
            <a:r>
              <a:rPr lang="uk-UA" sz="2800" dirty="0">
                <a:solidFill>
                  <a:schemeClr val="tx1"/>
                </a:solidFill>
              </a:rPr>
              <a:t>країни – розглядається як сукупність інституційних одиниць, що є </a:t>
            </a:r>
            <a:r>
              <a:rPr lang="uk-UA" sz="2800" i="1" dirty="0">
                <a:solidFill>
                  <a:srgbClr val="FFFF00"/>
                </a:solidFill>
              </a:rPr>
              <a:t>резидентами</a:t>
            </a:r>
            <a:r>
              <a:rPr lang="uk-UA" sz="2800" b="1" dirty="0"/>
              <a:t> </a:t>
            </a:r>
            <a:r>
              <a:rPr lang="uk-UA" sz="2800" dirty="0">
                <a:solidFill>
                  <a:schemeClr val="tx1"/>
                </a:solidFill>
              </a:rPr>
              <a:t>даної країни.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sz="2800" b="1" dirty="0"/>
              <a:t>	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Резидентом країни </a:t>
            </a:r>
            <a:r>
              <a:rPr lang="uk-UA" sz="2800" dirty="0">
                <a:solidFill>
                  <a:schemeClr val="tx1"/>
                </a:solidFill>
              </a:rPr>
              <a:t>є така інституційна одиниця, економічні інтереси якої зосереджені на економічній території даної країни протягом тривалого часу (не менше ніж один рік) 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uk-UA" sz="2800" dirty="0">
                <a:solidFill>
                  <a:schemeClr val="tx1"/>
                </a:solidFill>
              </a:rPr>
              <a:t>	Якщо економічні інтереси інституційної одиниці зосереджені на економічній території інших країн, то вона 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нерезидент</a:t>
            </a:r>
            <a:r>
              <a:rPr lang="uk-UA" sz="2800" b="1" dirty="0"/>
              <a:t> </a:t>
            </a:r>
            <a:r>
              <a:rPr lang="uk-UA" sz="2800" dirty="0">
                <a:solidFill>
                  <a:schemeClr val="tx1"/>
                </a:solidFill>
              </a:rPr>
              <a:t>даної країни</a:t>
            </a:r>
          </a:p>
          <a:p>
            <a:endParaRPr lang="uk-UA" sz="2600" dirty="0"/>
          </a:p>
        </p:txBody>
      </p:sp>
    </p:spTree>
    <p:extLst>
      <p:ext uri="{BB962C8B-B14F-4D97-AF65-F5344CB8AC3E}">
        <p14:creationId xmlns:p14="http://schemas.microsoft.com/office/powerpoint/2010/main" val="36704167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8640"/>
            <a:ext cx="8424936" cy="633670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 smtClean="0"/>
              <a:t>	</a:t>
            </a:r>
            <a:r>
              <a:rPr lang="uk-UA" sz="2800" dirty="0" smtClean="0">
                <a:solidFill>
                  <a:schemeClr val="tx1">
                    <a:lumMod val="95000"/>
                  </a:schemeClr>
                </a:solidFill>
              </a:rPr>
              <a:t>Всі </a:t>
            </a:r>
            <a:r>
              <a:rPr lang="uk-UA" sz="2800" dirty="0">
                <a:solidFill>
                  <a:srgbClr val="FFC000"/>
                </a:solidFill>
              </a:rPr>
              <a:t>інституційні одиниці, </a:t>
            </a:r>
            <a:r>
              <a:rPr lang="uk-UA" sz="2800" dirty="0">
                <a:solidFill>
                  <a:schemeClr val="tx1">
                    <a:lumMod val="95000"/>
                  </a:schemeClr>
                </a:solidFill>
              </a:rPr>
              <a:t>які є </a:t>
            </a:r>
            <a:r>
              <a:rPr lang="uk-UA" sz="2800" i="1" dirty="0">
                <a:solidFill>
                  <a:srgbClr val="FFFF00"/>
                </a:solidFill>
              </a:rPr>
              <a:t>резидентами країни</a:t>
            </a:r>
            <a:r>
              <a:rPr lang="uk-UA" sz="2800" dirty="0">
                <a:solidFill>
                  <a:schemeClr val="tx1">
                    <a:lumMod val="95000"/>
                  </a:schemeClr>
                </a:solidFill>
              </a:rPr>
              <a:t>, об’єднуються у п’ять </a:t>
            </a:r>
            <a:r>
              <a:rPr lang="uk-UA" sz="2800" b="1" dirty="0">
                <a:solidFill>
                  <a:srgbClr val="FFC000"/>
                </a:solidFill>
              </a:rPr>
              <a:t>інституційних секторів: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нефінансові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корпорації;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фінансові корпорації;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сектор загального державного управління;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домашні господарства;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некомерційні організації, що обслуговують домашні господарства.</a:t>
            </a:r>
          </a:p>
          <a:p>
            <a:pPr marL="0" indent="0">
              <a:buNone/>
            </a:pPr>
            <a:r>
              <a:rPr lang="uk-UA" sz="2800" b="1" dirty="0"/>
              <a:t> </a:t>
            </a:r>
            <a:r>
              <a:rPr lang="uk-UA" sz="2800" b="1" dirty="0" smtClean="0">
                <a:solidFill>
                  <a:srgbClr val="FFC000"/>
                </a:solidFill>
              </a:rPr>
              <a:t>	</a:t>
            </a:r>
            <a:r>
              <a:rPr lang="uk-UA" sz="2800" dirty="0">
                <a:solidFill>
                  <a:srgbClr val="FFC000"/>
                </a:solidFill>
              </a:rPr>
              <a:t>Інституційні </a:t>
            </a:r>
            <a:r>
              <a:rPr lang="uk-UA" sz="2800" dirty="0">
                <a:solidFill>
                  <a:srgbClr val="FFC000"/>
                </a:solidFill>
              </a:rPr>
              <a:t>одиниці, </a:t>
            </a:r>
            <a:r>
              <a:rPr lang="uk-UA" sz="2800" dirty="0">
                <a:solidFill>
                  <a:schemeClr val="tx1">
                    <a:lumMod val="95000"/>
                  </a:schemeClr>
                </a:solidFill>
              </a:rPr>
              <a:t>що є </a:t>
            </a:r>
            <a:r>
              <a:rPr lang="uk-UA" sz="2800" i="1" dirty="0">
                <a:solidFill>
                  <a:srgbClr val="FFFF00"/>
                </a:solidFill>
              </a:rPr>
              <a:t>нерезидентами </a:t>
            </a:r>
            <a:r>
              <a:rPr lang="uk-UA" sz="2800" dirty="0">
                <a:solidFill>
                  <a:schemeClr val="tx1">
                    <a:lumMod val="95000"/>
                  </a:schemeClr>
                </a:solidFill>
              </a:rPr>
              <a:t>країни, які здійснюють економічну діяльність з резидентами, утворюють </a:t>
            </a:r>
            <a:r>
              <a:rPr lang="uk-UA" sz="2800" i="1" dirty="0">
                <a:solidFill>
                  <a:srgbClr val="FFC000"/>
                </a:solidFill>
              </a:rPr>
              <a:t>зовнішньоекономічний сектор («інший світ»). </a:t>
            </a:r>
          </a:p>
        </p:txBody>
      </p:sp>
    </p:spTree>
    <p:extLst>
      <p:ext uri="{BB962C8B-B14F-4D97-AF65-F5344CB8AC3E}">
        <p14:creationId xmlns:p14="http://schemas.microsoft.com/office/powerpoint/2010/main" val="66892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76672"/>
            <a:ext cx="864096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Сектор </a:t>
            </a:r>
            <a:r>
              <a:rPr lang="uk-UA" sz="2800" b="1" i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нефінансові</a:t>
            </a:r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корпорації </a:t>
            </a:r>
            <a:r>
              <a:rPr lang="uk-UA" sz="2800" dirty="0"/>
              <a:t>(підприємницький сектор) </a:t>
            </a:r>
          </a:p>
          <a:p>
            <a:r>
              <a:rPr lang="uk-UA" sz="2800" dirty="0"/>
              <a:t>До нього належать інституційні одиниці, які займаються</a:t>
            </a:r>
            <a:r>
              <a:rPr lang="uk-UA" sz="2800" b="1" dirty="0">
                <a:solidFill>
                  <a:schemeClr val="tx2"/>
                </a:solidFill>
              </a:rPr>
              <a:t> </a:t>
            </a:r>
            <a:r>
              <a:rPr lang="uk-UA" sz="2800" b="1" i="1" dirty="0">
                <a:solidFill>
                  <a:srgbClr val="FFFF00"/>
                </a:solidFill>
              </a:rPr>
              <a:t>виробництвом</a:t>
            </a:r>
            <a:r>
              <a:rPr lang="uk-UA" sz="2800" b="1" dirty="0">
                <a:solidFill>
                  <a:schemeClr val="tx2"/>
                </a:solidFill>
              </a:rPr>
              <a:t> </a:t>
            </a:r>
            <a:r>
              <a:rPr lang="uk-UA" sz="2800" dirty="0"/>
              <a:t>товарів і </a:t>
            </a:r>
            <a:r>
              <a:rPr lang="uk-UA" sz="2800" dirty="0" err="1"/>
              <a:t>нефінансових</a:t>
            </a:r>
            <a:r>
              <a:rPr lang="uk-UA" sz="2800" dirty="0"/>
              <a:t> послуг на основі принципів дії  ринкового механізму, тобто з метою отримання прибутку.</a:t>
            </a:r>
          </a:p>
          <a:p>
            <a:endParaRPr lang="uk-UA" sz="2800" b="1" dirty="0">
              <a:solidFill>
                <a:schemeClr val="tx2"/>
              </a:solidFill>
            </a:endParaRPr>
          </a:p>
          <a:p>
            <a:pPr indent="-457200">
              <a:buFont typeface="Wingdings" panose="05000000000000000000" pitchFamily="2" charset="2"/>
              <a:buChar char="Ø"/>
            </a:pPr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Сектор фінансові корпорації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dirty="0"/>
              <a:t>(фінансовий сектор) </a:t>
            </a:r>
          </a:p>
          <a:p>
            <a:r>
              <a:rPr lang="uk-UA" sz="2800" dirty="0"/>
              <a:t>До нього належать інституційні одиниці, які займаються  фінансовим посередництвом або допоміжною фінансовою діяльністю.</a:t>
            </a:r>
          </a:p>
        </p:txBody>
      </p:sp>
    </p:spTree>
    <p:extLst>
      <p:ext uri="{BB962C8B-B14F-4D97-AF65-F5344CB8AC3E}">
        <p14:creationId xmlns:p14="http://schemas.microsoft.com/office/powerpoint/2010/main" val="705355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76672"/>
            <a:ext cx="8784976" cy="5649491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Сектор  загального  державного управління </a:t>
            </a:r>
            <a:r>
              <a:rPr lang="uk-UA" sz="2800" dirty="0">
                <a:solidFill>
                  <a:schemeClr val="tx1"/>
                </a:solidFill>
              </a:rPr>
              <a:t>(державний сектор) </a:t>
            </a:r>
          </a:p>
          <a:p>
            <a:pPr marL="0" indent="0">
              <a:buNone/>
            </a:pPr>
            <a:r>
              <a:rPr lang="uk-UA" sz="2800" dirty="0" smtClean="0">
                <a:solidFill>
                  <a:schemeClr val="tx1"/>
                </a:solidFill>
              </a:rPr>
              <a:t> 	До </a:t>
            </a:r>
            <a:r>
              <a:rPr lang="uk-UA" sz="2800" dirty="0">
                <a:solidFill>
                  <a:schemeClr val="tx1"/>
                </a:solidFill>
              </a:rPr>
              <a:t>нього належать інституційні одиниці які: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2800" dirty="0">
                <a:solidFill>
                  <a:schemeClr val="tx1"/>
                </a:solidFill>
              </a:rPr>
              <a:t>виконують політичні функцій та здійснюють державне регулювання економікою;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2800" dirty="0">
                <a:solidFill>
                  <a:schemeClr val="tx1"/>
                </a:solidFill>
              </a:rPr>
              <a:t>надають неринкові послуги для індивідуального чи колективного споживання;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uk-UA" sz="2800" dirty="0">
                <a:solidFill>
                  <a:schemeClr val="tx1"/>
                </a:solidFill>
              </a:rPr>
              <a:t>перерозподіляють доходи і багатство</a:t>
            </a:r>
            <a:r>
              <a:rPr lang="uk-UA" sz="2800" dirty="0" smtClean="0">
                <a:solidFill>
                  <a:schemeClr val="tx1"/>
                </a:solidFill>
              </a:rPr>
              <a:t>.</a:t>
            </a:r>
            <a:endParaRPr lang="uk-UA" sz="2800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ru-RU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Сектор </a:t>
            </a:r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домашні</a:t>
            </a:r>
            <a:r>
              <a:rPr lang="ru-RU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господарства</a:t>
            </a:r>
          </a:p>
          <a:p>
            <a:pPr marL="0" indent="0">
              <a:buNone/>
            </a:pPr>
            <a:r>
              <a:rPr lang="ru-RU" sz="2800" b="1" dirty="0" smtClean="0"/>
              <a:t>	</a:t>
            </a:r>
            <a:r>
              <a:rPr lang="ru-RU" sz="2800" dirty="0">
                <a:solidFill>
                  <a:schemeClr val="tx1"/>
                </a:solidFill>
              </a:rPr>
              <a:t>До </a:t>
            </a:r>
            <a:r>
              <a:rPr lang="uk-UA" sz="2800" dirty="0">
                <a:solidFill>
                  <a:schemeClr val="tx1"/>
                </a:solidFill>
              </a:rPr>
              <a:t>нього</a:t>
            </a:r>
            <a:r>
              <a:rPr lang="ru-RU" sz="2800" dirty="0">
                <a:solidFill>
                  <a:schemeClr val="tx1"/>
                </a:solidFill>
              </a:rPr>
              <a:t> належать </a:t>
            </a:r>
            <a:r>
              <a:rPr lang="uk-UA" sz="2800" dirty="0">
                <a:solidFill>
                  <a:schemeClr val="tx1"/>
                </a:solidFill>
              </a:rPr>
              <a:t>інституційні одиниці, які об'єднують фізичних осіб, основною функцією яких є споживання, а також некорпоративна підприємницька діяльність.</a:t>
            </a:r>
          </a:p>
        </p:txBody>
      </p:sp>
    </p:spTree>
    <p:extLst>
      <p:ext uri="{BB962C8B-B14F-4D97-AF65-F5344CB8AC3E}">
        <p14:creationId xmlns:p14="http://schemas.microsoft.com/office/powerpoint/2010/main" val="36505921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Сектор  некомерційні організації, що обслуговують домашні господарства </a:t>
            </a:r>
          </a:p>
          <a:p>
            <a:r>
              <a:rPr lang="uk-UA" sz="2800" dirty="0">
                <a:solidFill>
                  <a:schemeClr val="tx1"/>
                </a:solidFill>
              </a:rPr>
              <a:t>До нього належать інституційні одиниці, створені окремими групами домашніх господарств для забезпечення політичних, релігійних і професійних інтересів, а також для надання соціально-культурних послуг. </a:t>
            </a:r>
          </a:p>
          <a:p>
            <a:endParaRPr lang="uk-UA" sz="2800" b="1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Зовнішній сектор</a:t>
            </a:r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(«</a:t>
            </a:r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інший світ»)</a:t>
            </a:r>
          </a:p>
          <a:p>
            <a:r>
              <a:rPr lang="uk-UA" sz="2800" dirty="0">
                <a:solidFill>
                  <a:schemeClr val="tx1"/>
                </a:solidFill>
              </a:rPr>
              <a:t>До нього належать інституційні одиниці, що є нерезидентами країни, які </a:t>
            </a:r>
            <a:r>
              <a:rPr lang="uk-UA" sz="2800" i="1" dirty="0">
                <a:solidFill>
                  <a:srgbClr val="FFFF00"/>
                </a:solidFill>
              </a:rPr>
              <a:t>здійснюють економічну діяльність пов'язану з резидентами. </a:t>
            </a:r>
          </a:p>
          <a:p>
            <a:endParaRPr lang="uk-UA" sz="2800" dirty="0"/>
          </a:p>
        </p:txBody>
      </p:sp>
    </p:spTree>
    <p:extLst>
      <p:ext uri="{BB962C8B-B14F-4D97-AF65-F5344CB8AC3E}">
        <p14:creationId xmlns:p14="http://schemas.microsoft.com/office/powerpoint/2010/main" val="35477595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>
                <a:solidFill>
                  <a:schemeClr val="tx1"/>
                </a:solidFill>
              </a:rPr>
              <a:t>Основні </a:t>
            </a:r>
            <a:r>
              <a:rPr lang="uk-UA" dirty="0">
                <a:solidFill>
                  <a:schemeClr val="tx1"/>
                </a:solidFill>
              </a:rPr>
              <a:t>методологічні принципи СНР: </a:t>
            </a:r>
            <a:br>
              <a:rPr lang="uk-UA" dirty="0">
                <a:solidFill>
                  <a:schemeClr val="tx1"/>
                </a:solidFill>
              </a:rPr>
            </a:br>
            <a:endParaRPr lang="uk-UA" dirty="0">
              <a:solidFill>
                <a:schemeClr val="tx1"/>
              </a:solidFill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7515572"/>
              </p:ext>
            </p:extLst>
          </p:nvPr>
        </p:nvGraphicFramePr>
        <p:xfrm>
          <a:off x="467544" y="1268760"/>
          <a:ext cx="822960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4983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17632" cy="1944216"/>
          </a:xfrm>
        </p:spPr>
        <p:txBody>
          <a:bodyPr>
            <a:noAutofit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3200" dirty="0" smtClean="0"/>
              <a:t>Тема </a:t>
            </a:r>
            <a:r>
              <a:rPr lang="uk-UA" sz="3200" dirty="0" smtClean="0"/>
              <a:t>10. Макроекономічні </a:t>
            </a:r>
            <a:r>
              <a:rPr lang="uk-UA" sz="3200" dirty="0"/>
              <a:t>показники </a:t>
            </a:r>
            <a:r>
              <a:rPr lang="uk-UA" sz="3200" dirty="0" smtClean="0"/>
              <a:t>в системі національних рахунків</a:t>
            </a:r>
            <a:r>
              <a:rPr lang="uk-UA" sz="3200" dirty="0"/>
              <a:t/>
            </a:r>
            <a:br>
              <a:rPr lang="uk-UA" sz="3200" dirty="0"/>
            </a:br>
            <a:endParaRPr lang="uk-UA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4597971"/>
          </a:xfrm>
        </p:spPr>
        <p:txBody>
          <a:bodyPr>
            <a:normAutofit/>
          </a:bodyPr>
          <a:lstStyle/>
          <a:p>
            <a:r>
              <a:rPr lang="uk-UA" sz="3200" dirty="0" smtClean="0"/>
              <a:t>10.1</a:t>
            </a:r>
            <a:r>
              <a:rPr lang="uk-UA" sz="3200" dirty="0"/>
              <a:t>. Національна економіка: </a:t>
            </a:r>
            <a:r>
              <a:rPr lang="uk-UA" sz="3200" dirty="0" smtClean="0"/>
              <a:t>виміри основних результатів діяльності. </a:t>
            </a:r>
          </a:p>
          <a:p>
            <a:r>
              <a:rPr lang="uk-UA" sz="3200" dirty="0" smtClean="0"/>
              <a:t>10.2</a:t>
            </a:r>
            <a:r>
              <a:rPr lang="uk-UA" sz="3200" dirty="0"/>
              <a:t>. </a:t>
            </a:r>
            <a:r>
              <a:rPr lang="uk-UA" sz="3200" dirty="0" smtClean="0"/>
              <a:t>Теоретичні основи системи </a:t>
            </a:r>
            <a:r>
              <a:rPr lang="uk-UA" sz="3200" dirty="0"/>
              <a:t>національних </a:t>
            </a:r>
            <a:r>
              <a:rPr lang="uk-UA" sz="3200" dirty="0" smtClean="0"/>
              <a:t>рахунків (СНР).</a:t>
            </a:r>
            <a:endParaRPr lang="uk-UA" sz="3200" dirty="0"/>
          </a:p>
          <a:p>
            <a:r>
              <a:rPr lang="uk-UA" sz="3200" dirty="0" smtClean="0"/>
              <a:t>10.3</a:t>
            </a:r>
            <a:r>
              <a:rPr lang="uk-UA" sz="3200" dirty="0"/>
              <a:t>. </a:t>
            </a:r>
            <a:r>
              <a:rPr lang="uk-UA" sz="3200" dirty="0" smtClean="0"/>
              <a:t>Основні макроекономічні тотожності. 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886497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435280" cy="619268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sz="2800" b="1" dirty="0" smtClean="0">
                <a:solidFill>
                  <a:srgbClr val="FFC000"/>
                </a:solidFill>
              </a:rPr>
              <a:t>	</a:t>
            </a:r>
            <a:r>
              <a:rPr lang="uk-UA" sz="2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Операції</a:t>
            </a:r>
            <a:r>
              <a:rPr lang="uk-UA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800" dirty="0" smtClean="0"/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- це обмін </a:t>
            </a:r>
            <a:r>
              <a:rPr lang="uk-UA" sz="2800" dirty="0">
                <a:solidFill>
                  <a:schemeClr val="tx1"/>
                </a:solidFill>
              </a:rPr>
              <a:t>економічних цінностей, або </a:t>
            </a:r>
            <a:r>
              <a:rPr lang="uk-UA" sz="2800" dirty="0" smtClean="0">
                <a:solidFill>
                  <a:schemeClr val="tx1"/>
                </a:solidFill>
              </a:rPr>
              <a:t>їх добровільний трансфер (без </a:t>
            </a:r>
            <a:r>
              <a:rPr lang="uk-UA" sz="2800" dirty="0">
                <a:solidFill>
                  <a:schemeClr val="tx1"/>
                </a:solidFill>
              </a:rPr>
              <a:t>відповідного </a:t>
            </a:r>
            <a:r>
              <a:rPr lang="uk-UA" sz="2800" dirty="0" smtClean="0">
                <a:solidFill>
                  <a:schemeClr val="tx1"/>
                </a:solidFill>
              </a:rPr>
              <a:t>еквівалента) </a:t>
            </a:r>
            <a:r>
              <a:rPr lang="uk-UA" sz="2800" dirty="0">
                <a:solidFill>
                  <a:schemeClr val="tx1"/>
                </a:solidFill>
              </a:rPr>
              <a:t>від однієї інституційної одиниці до </a:t>
            </a:r>
            <a:r>
              <a:rPr lang="uk-UA" sz="2800" dirty="0" smtClean="0">
                <a:solidFill>
                  <a:schemeClr val="tx1"/>
                </a:solidFill>
              </a:rPr>
              <a:t>іншої </a:t>
            </a:r>
            <a:endParaRPr lang="uk-UA" sz="2800" dirty="0">
              <a:solidFill>
                <a:schemeClr val="tx1"/>
              </a:solidFill>
            </a:endParaRPr>
          </a:p>
          <a:p>
            <a:endParaRPr lang="uk-UA" sz="2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>
                <a:solidFill>
                  <a:schemeClr val="tx1"/>
                </a:solidFill>
              </a:rPr>
              <a:t>	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 група </a:t>
            </a:r>
            <a:r>
              <a:rPr lang="uk-UA" sz="2800" dirty="0">
                <a:solidFill>
                  <a:schemeClr val="tx1"/>
                </a:solidFill>
              </a:rPr>
              <a:t>- операції з товарами та послугами (пов’язані з виробництвом, кінцевим і проміжним споживанням, формуванням основного капіталу, експортом та імпортом);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>
                <a:solidFill>
                  <a:schemeClr val="tx1"/>
                </a:solidFill>
              </a:rPr>
              <a:t>	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ІІ група - </a:t>
            </a:r>
            <a:r>
              <a:rPr lang="uk-UA" sz="2800" dirty="0">
                <a:solidFill>
                  <a:schemeClr val="tx1"/>
                </a:solidFill>
              </a:rPr>
              <a:t>розподільчі операції (пов’язані з розподілом та перерозподілом доходів, у тому числі з формуванням заощаджень);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>
                <a:solidFill>
                  <a:schemeClr val="tx1"/>
                </a:solidFill>
              </a:rPr>
              <a:t>	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ІІІ група - </a:t>
            </a:r>
            <a:r>
              <a:rPr lang="uk-UA" sz="2800" dirty="0">
                <a:solidFill>
                  <a:schemeClr val="tx1"/>
                </a:solidFill>
              </a:rPr>
              <a:t>операції з фінансовими інструментами  (пов’язані зі зміною фінансових активів і пасивів);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sz="2800" dirty="0">
                <a:solidFill>
                  <a:schemeClr val="tx1"/>
                </a:solidFill>
              </a:rPr>
              <a:t>	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І</a:t>
            </a:r>
            <a:r>
              <a:rPr lang="fr-FR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група - </a:t>
            </a:r>
            <a:r>
              <a:rPr lang="uk-UA" sz="2800" dirty="0">
                <a:solidFill>
                  <a:schemeClr val="tx1"/>
                </a:solidFill>
              </a:rPr>
              <a:t>інші операції.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900934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4525963"/>
          </a:xfrm>
        </p:spPr>
        <p:txBody>
          <a:bodyPr/>
          <a:lstStyle/>
          <a:p>
            <a:pPr marL="365760" lvl="1" indent="0">
              <a:buNone/>
            </a:pPr>
            <a:r>
              <a:rPr lang="uk-UA" sz="2800" dirty="0"/>
              <a:t>У СНР облік операцій здійснюється за допомогою рахунків.  </a:t>
            </a:r>
          </a:p>
          <a:p>
            <a:r>
              <a:rPr lang="uk-UA" sz="2800" b="1" dirty="0">
                <a:solidFill>
                  <a:srgbClr val="FFC000"/>
                </a:solidFill>
              </a:rPr>
              <a:t>Рахунок –</a:t>
            </a:r>
            <a:r>
              <a:rPr lang="uk-UA" sz="2800" dirty="0">
                <a:solidFill>
                  <a:schemeClr val="tx1"/>
                </a:solidFill>
              </a:rPr>
              <a:t> це балансова таблиця, яка складається з двох розділів: </a:t>
            </a:r>
          </a:p>
          <a:p>
            <a:pPr marL="514350" indent="-514350">
              <a:buFont typeface="+mj-lt"/>
              <a:buAutoNum type="alphaLcParenR"/>
            </a:pPr>
            <a:r>
              <a:rPr lang="uk-UA" sz="2800" dirty="0" smtClean="0">
                <a:solidFill>
                  <a:schemeClr val="tx1"/>
                </a:solidFill>
              </a:rPr>
              <a:t>ресурси</a:t>
            </a:r>
            <a:r>
              <a:rPr lang="uk-UA" sz="2800" dirty="0">
                <a:solidFill>
                  <a:schemeClr val="tx1"/>
                </a:solidFill>
              </a:rPr>
              <a:t>, або зміна у зобов’язаннях, тобто в пасивах; </a:t>
            </a:r>
            <a:endParaRPr lang="uk-UA" sz="2800" dirty="0" smtClean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arenR"/>
            </a:pPr>
            <a:r>
              <a:rPr lang="uk-UA" sz="2800" dirty="0" smtClean="0">
                <a:solidFill>
                  <a:schemeClr val="tx1"/>
                </a:solidFill>
              </a:rPr>
              <a:t>використання</a:t>
            </a:r>
            <a:r>
              <a:rPr lang="uk-UA" sz="2800" dirty="0">
                <a:solidFill>
                  <a:schemeClr val="tx1"/>
                </a:solidFill>
              </a:rPr>
              <a:t>, або зміна в активах.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106190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1291750"/>
          </a:xfrm>
        </p:spPr>
        <p:txBody>
          <a:bodyPr>
            <a:normAutofit fontScale="90000"/>
          </a:bodyPr>
          <a:lstStyle/>
          <a:p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dirty="0" smtClean="0"/>
              <a:t>10</a:t>
            </a:r>
            <a:r>
              <a:rPr lang="uk-UA" dirty="0"/>
              <a:t>. </a:t>
            </a:r>
            <a:r>
              <a:rPr lang="uk-UA" dirty="0"/>
              <a:t>3. Основні макроекономічні тотожності</a:t>
            </a:r>
            <a:br>
              <a:rPr lang="uk-UA" dirty="0"/>
            </a:br>
            <a:endParaRPr lang="uk-UA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Объект 3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268760"/>
                <a:ext cx="8568952" cy="5400600"/>
              </a:xfrm>
            </p:spPr>
            <p:txBody>
              <a:bodyPr>
                <a:noAutofit/>
              </a:bodyPr>
              <a:lstStyle/>
              <a:p>
                <a:r>
                  <a:rPr lang="uk-UA" b="1" dirty="0" smtClean="0">
                    <a:solidFill>
                      <a:srgbClr val="FFC000"/>
                    </a:solidFill>
                    <a:latin typeface="+mj-lt"/>
                    <a:ea typeface="+mj-ea"/>
                    <a:cs typeface="+mj-cs"/>
                  </a:rPr>
                  <a:t>Тотожність </a:t>
                </a:r>
                <a:r>
                  <a:rPr lang="uk-UA" b="1" dirty="0" smtClean="0">
                    <a:solidFill>
                      <a:srgbClr val="FFC000"/>
                    </a:solidFill>
                    <a:latin typeface="+mj-lt"/>
                    <a:ea typeface="+mj-ea"/>
                    <a:cs typeface="+mj-cs"/>
                  </a:rPr>
                  <a:t>доходу</a:t>
                </a:r>
                <a:endParaRPr lang="uk-UA" b="1" dirty="0" smtClean="0">
                  <a:solidFill>
                    <a:srgbClr val="FFC000"/>
                  </a:solidFill>
                  <a:latin typeface="+mj-lt"/>
                  <a:ea typeface="+mj-ea"/>
                  <a:cs typeface="+mj-cs"/>
                </a:endParaRP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rgbClr val="FFC000"/>
                    </a:solidFill>
                  </a:rPr>
                  <a:t>Y</a:t>
                </a:r>
                <a:r>
                  <a:rPr lang="uk-UA" dirty="0" smtClean="0">
                    <a:solidFill>
                      <a:srgbClr val="FFC000"/>
                    </a:solidFill>
                  </a:rPr>
                  <a:t> </a:t>
                </a:r>
                <a:r>
                  <a:rPr lang="uk-UA" dirty="0">
                    <a:solidFill>
                      <a:srgbClr val="FFC000"/>
                    </a:solidFill>
                  </a:rPr>
                  <a:t>= С+ </a:t>
                </a:r>
                <a:r>
                  <a:rPr lang="en-US" dirty="0">
                    <a:solidFill>
                      <a:srgbClr val="FFC000"/>
                    </a:solidFill>
                  </a:rPr>
                  <a:t>I</a:t>
                </a:r>
                <a:r>
                  <a:rPr lang="en-US" baseline="-25000" dirty="0">
                    <a:solidFill>
                      <a:srgbClr val="FFC000"/>
                    </a:solidFill>
                  </a:rPr>
                  <a:t>g </a:t>
                </a:r>
                <a:r>
                  <a:rPr lang="en-US" dirty="0">
                    <a:solidFill>
                      <a:srgbClr val="FFC000"/>
                    </a:solidFill>
                  </a:rPr>
                  <a:t>+ G + </a:t>
                </a:r>
                <a:r>
                  <a:rPr lang="en-US" dirty="0" err="1">
                    <a:solidFill>
                      <a:srgbClr val="FFC000"/>
                    </a:solidFill>
                  </a:rPr>
                  <a:t>X</a:t>
                </a:r>
                <a:r>
                  <a:rPr lang="en-US" baseline="-25000" dirty="0" err="1">
                    <a:solidFill>
                      <a:srgbClr val="FFC000"/>
                    </a:solidFill>
                  </a:rPr>
                  <a:t>n</a:t>
                </a:r>
                <a:r>
                  <a:rPr lang="en-US" dirty="0">
                    <a:solidFill>
                      <a:srgbClr val="FFC000"/>
                    </a:solidFill>
                  </a:rPr>
                  <a:t> </a:t>
                </a:r>
                <a:endParaRPr lang="uk-UA" b="1" dirty="0">
                  <a:solidFill>
                    <a:srgbClr val="FFC000"/>
                  </a:solidFill>
                </a:endParaRPr>
              </a:p>
              <a:p>
                <a:r>
                  <a:rPr lang="uk-UA" b="1" dirty="0">
                    <a:solidFill>
                      <a:srgbClr val="FFC000"/>
                    </a:solidFill>
                    <a:latin typeface="+mj-lt"/>
                    <a:ea typeface="+mj-ea"/>
                    <a:cs typeface="+mj-cs"/>
                  </a:rPr>
                  <a:t>Тотожність заощаджень та інвестицій</a:t>
                </a:r>
              </a:p>
              <a:p>
                <a:pPr marL="0" indent="0">
                  <a:buNone/>
                </a:pPr>
                <a:r>
                  <a:rPr lang="en-US" dirty="0" smtClean="0">
                    <a:solidFill>
                      <a:schemeClr val="tx1"/>
                    </a:solidFill>
                  </a:rPr>
                  <a:t>a) </a:t>
                </a:r>
                <a:r>
                  <a:rPr lang="uk-UA" i="1" dirty="0" smtClean="0">
                    <a:solidFill>
                      <a:srgbClr val="FFFF00"/>
                    </a:solidFill>
                  </a:rPr>
                  <a:t>для двох секторної </a:t>
                </a:r>
                <a:r>
                  <a:rPr lang="uk-UA" i="1" dirty="0">
                    <a:solidFill>
                      <a:srgbClr val="FFFF00"/>
                    </a:solidFill>
                  </a:rPr>
                  <a:t>моделі: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uk-UA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uk-UA" i="1" dirty="0">
                            <a:solidFill>
                              <a:srgbClr val="FFFF00"/>
                            </a:solidFill>
                            <a:latin typeface="Cambria Math"/>
                          </a:rPr>
                          <m:t>ВНП</m:t>
                        </m:r>
                      </m:e>
                      <m:sub>
                        <m:r>
                          <a:rPr lang="uk-UA" i="1">
                            <a:solidFill>
                              <a:srgbClr val="FFFF00"/>
                            </a:solidFill>
                            <a:latin typeface="Cambria Math"/>
                          </a:rPr>
                          <m:t>в</m:t>
                        </m:r>
                      </m:sub>
                    </m:sSub>
                  </m:oMath>
                </a14:m>
                <a:r>
                  <a:rPr lang="uk-UA" i="1" dirty="0">
                    <a:solidFill>
                      <a:srgbClr val="FFFF00"/>
                    </a:solidFill>
                    <a:latin typeface="Cambria Math"/>
                  </a:rPr>
                  <a:t> = С+</a:t>
                </a:r>
                <a:r>
                  <a:rPr lang="en-US" i="1" dirty="0">
                    <a:solidFill>
                      <a:srgbClr val="FFFF00"/>
                    </a:solidFill>
                    <a:latin typeface="Cambria Math"/>
                  </a:rPr>
                  <a:t>Ig</a:t>
                </a:r>
                <a:r>
                  <a:rPr lang="uk-UA" dirty="0">
                    <a:solidFill>
                      <a:schemeClr val="tx1"/>
                    </a:solidFill>
                  </a:rPr>
                  <a:t>, або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uk-UA" i="1">
                            <a:solidFill>
                              <a:srgbClr val="FFFF00"/>
                            </a:solidFill>
                            <a:latin typeface="Cambria Math"/>
                          </a:rPr>
                          <m:t>   </m:t>
                        </m:r>
                        <m:r>
                          <m:rPr>
                            <m:nor/>
                          </m:rPr>
                          <a:rPr lang="uk-UA" i="1" dirty="0">
                            <a:solidFill>
                              <a:srgbClr val="FFFF00"/>
                            </a:solidFill>
                            <a:latin typeface="Cambria Math"/>
                          </a:rPr>
                          <m:t>ВНП</m:t>
                        </m:r>
                      </m:e>
                      <m:sub>
                        <m:r>
                          <a:rPr lang="uk-UA" i="1">
                            <a:solidFill>
                              <a:srgbClr val="FFFF00"/>
                            </a:solidFill>
                            <a:latin typeface="Cambria Math"/>
                          </a:rPr>
                          <m:t>д</m:t>
                        </m:r>
                      </m:sub>
                    </m:sSub>
                  </m:oMath>
                </a14:m>
                <a:r>
                  <a:rPr lang="uk-UA" i="1" dirty="0">
                    <a:solidFill>
                      <a:srgbClr val="FFFF00"/>
                    </a:solidFill>
                    <a:latin typeface="Cambria Math"/>
                  </a:rPr>
                  <a:t> = С+</a:t>
                </a:r>
                <a:r>
                  <a:rPr lang="en-US" i="1" dirty="0">
                    <a:solidFill>
                      <a:srgbClr val="FFFF00"/>
                    </a:solidFill>
                    <a:latin typeface="Cambria Math"/>
                  </a:rPr>
                  <a:t>S   </a:t>
                </a:r>
                <a:r>
                  <a:rPr lang="en-US" i="1" dirty="0">
                    <a:solidFill>
                      <a:srgbClr val="FFFF00"/>
                    </a:solidFill>
                    <a:latin typeface="Cambria Math"/>
                  </a:rPr>
                  <a:t> </a:t>
                </a:r>
                <a:r>
                  <a:rPr lang="en-US" i="1" dirty="0">
                    <a:solidFill>
                      <a:srgbClr val="FFFF00"/>
                    </a:solidFill>
                    <a:latin typeface="Cambria Math"/>
                  </a:rPr>
                  <a:t>→ </a:t>
                </a:r>
                <a:r>
                  <a:rPr lang="uk-UA" i="1" dirty="0">
                    <a:solidFill>
                      <a:srgbClr val="FFFF00"/>
                    </a:solidFill>
                    <a:latin typeface="Cambria Math"/>
                  </a:rPr>
                  <a:t> </a:t>
                </a:r>
                <a:r>
                  <a:rPr lang="en-US" i="1" dirty="0">
                    <a:solidFill>
                      <a:srgbClr val="FFFF00"/>
                    </a:solidFill>
                    <a:latin typeface="Cambria Math"/>
                  </a:rPr>
                  <a:t>I=S</a:t>
                </a:r>
                <a:endParaRPr lang="en-US" i="1" dirty="0">
                  <a:solidFill>
                    <a:srgbClr val="FFFF00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ru-RU" dirty="0" smtClean="0">
                    <a:solidFill>
                      <a:schemeClr val="tx1"/>
                    </a:solidFill>
                  </a:rPr>
                  <a:t>б) </a:t>
                </a:r>
                <a:r>
                  <a:rPr lang="uk-UA" i="1" dirty="0">
                    <a:solidFill>
                      <a:srgbClr val="FFFF00"/>
                    </a:solidFill>
                  </a:rPr>
                  <a:t>для трьох-</a:t>
                </a:r>
                <a:r>
                  <a:rPr lang="en-US" i="1" dirty="0">
                    <a:solidFill>
                      <a:srgbClr val="FFFF00"/>
                    </a:solidFill>
                  </a:rPr>
                  <a:t> </a:t>
                </a:r>
                <a:r>
                  <a:rPr lang="uk-UA" i="1" dirty="0">
                    <a:solidFill>
                      <a:srgbClr val="FFFF00"/>
                    </a:solidFill>
                  </a:rPr>
                  <a:t>та чотирьох</a:t>
                </a:r>
                <a:r>
                  <a:rPr lang="en-US" i="1" dirty="0">
                    <a:solidFill>
                      <a:srgbClr val="FFFF00"/>
                    </a:solidFill>
                  </a:rPr>
                  <a:t> </a:t>
                </a:r>
                <a:r>
                  <a:rPr lang="uk-UA" i="1" dirty="0">
                    <a:solidFill>
                      <a:srgbClr val="FFFF00"/>
                    </a:solidFill>
                  </a:rPr>
                  <a:t> </a:t>
                </a:r>
                <a:r>
                  <a:rPr lang="uk-UA" i="1" dirty="0">
                    <a:solidFill>
                      <a:srgbClr val="FFFF00"/>
                    </a:solidFill>
                  </a:rPr>
                  <a:t>секторної моделі:</a:t>
                </a:r>
              </a:p>
              <a:p>
                <a:pPr marL="0" indent="0" algn="ctr">
                  <a:buNone/>
                </a:pPr>
                <a:r>
                  <a:rPr lang="en-US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S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=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𝑔</m:t>
                        </m:r>
                      </m:sub>
                    </m:sSub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𝑟</m:t>
                        </m:r>
                      </m:sub>
                    </m:sSub>
                  </m:oMath>
                </a14:m>
                <a:endParaRPr lang="en-US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uk-UA" dirty="0" smtClean="0">
                    <a:solidFill>
                      <a:srgbClr val="FFC000"/>
                    </a:solidFill>
                  </a:rPr>
                  <a:t>приватні заощадження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=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Y+TR+N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–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T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–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С</a:t>
                </a:r>
              </a:p>
              <a:p>
                <a:pPr marL="0" indent="0">
                  <a:buNone/>
                </a:pPr>
                <a:r>
                  <a:rPr lang="uk-UA" dirty="0" smtClean="0">
                    <a:solidFill>
                      <a:schemeClr val="tx1"/>
                    </a:solidFill>
                  </a:rPr>
                  <a:t>(доход + транс. + </a:t>
                </a:r>
                <a:r>
                  <a:rPr lang="uk-UA" dirty="0" err="1" smtClean="0">
                    <a:solidFill>
                      <a:schemeClr val="tx1"/>
                    </a:solidFill>
                  </a:rPr>
                  <a:t>відс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. по </a:t>
                </a:r>
                <a:r>
                  <a:rPr lang="uk-UA" dirty="0" err="1" smtClean="0">
                    <a:solidFill>
                      <a:schemeClr val="tx1"/>
                    </a:solidFill>
                  </a:rPr>
                  <a:t>держ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. боргу – податки </a:t>
                </a:r>
                <a:r>
                  <a:rPr lang="uk-UA" dirty="0">
                    <a:solidFill>
                      <a:schemeClr val="tx1"/>
                    </a:solidFill>
                  </a:rPr>
                  <a:t>–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 </a:t>
                </a:r>
                <a:r>
                  <a:rPr lang="uk-UA" dirty="0" err="1" smtClean="0">
                    <a:solidFill>
                      <a:schemeClr val="tx1"/>
                    </a:solidFill>
                  </a:rPr>
                  <a:t>спож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.)</a:t>
                </a:r>
              </a:p>
              <a:p>
                <a:pPr marL="0" indent="0">
                  <a:buNone/>
                </a:pPr>
                <a:r>
                  <a:rPr lang="uk-UA" dirty="0">
                    <a:solidFill>
                      <a:srgbClr val="FFC000"/>
                    </a:solidFill>
                  </a:rPr>
                  <a:t>державні </a:t>
                </a:r>
                <a:r>
                  <a:rPr lang="uk-UA" dirty="0">
                    <a:solidFill>
                      <a:srgbClr val="FFC000"/>
                    </a:solidFill>
                  </a:rPr>
                  <a:t>заощадження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=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(T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–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TR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–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N)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–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G</a:t>
                </a:r>
              </a:p>
              <a:p>
                <a:pPr marL="0" indent="0">
                  <a:buNone/>
                </a:pPr>
                <a:r>
                  <a:rPr lang="uk-UA" dirty="0" smtClean="0">
                    <a:solidFill>
                      <a:schemeClr val="tx1"/>
                    </a:solidFill>
                  </a:rPr>
                  <a:t>вони можуть бути &gt; 0 бюджетний надлишок (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BP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), </a:t>
                </a:r>
              </a:p>
              <a:p>
                <a:pPr marL="0" indent="0">
                  <a:buNone/>
                </a:pPr>
                <a:r>
                  <a:rPr lang="uk-UA" dirty="0">
                    <a:solidFill>
                      <a:schemeClr val="tx1"/>
                    </a:solidFill>
                  </a:rPr>
                  <a:t>	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	або &lt; 0 бюджетний дефіцит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(BD)</a:t>
                </a:r>
                <a:endParaRPr lang="uk-U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uk-UA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268760"/>
                <a:ext cx="8568952" cy="5400600"/>
              </a:xfrm>
              <a:blipFill rotWithShape="1">
                <a:blip r:embed="rId2"/>
                <a:stretch>
                  <a:fillRect l="-1138" t="-903" b="-2822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220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96944" cy="1291750"/>
          </a:xfrm>
        </p:spPr>
        <p:txBody>
          <a:bodyPr>
            <a:normAutofit fontScale="90000"/>
          </a:bodyPr>
          <a:lstStyle/>
          <a:p>
            <a:pPr algn="l"/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2800" b="1" dirty="0" smtClean="0"/>
              <a:t/>
            </a:r>
            <a:br>
              <a:rPr lang="uk-UA" sz="2800" b="1" dirty="0" smtClean="0"/>
            </a:br>
            <a:r>
              <a:rPr lang="uk-UA" sz="2800" b="1" dirty="0"/>
              <a:t/>
            </a:r>
            <a:br>
              <a:rPr lang="uk-UA" sz="2800" b="1" dirty="0"/>
            </a:br>
            <a:r>
              <a:rPr lang="uk-UA" sz="3600" b="1" dirty="0"/>
              <a:t/>
            </a:r>
            <a:br>
              <a:rPr lang="uk-UA" sz="3600" b="1" dirty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r>
              <a:rPr lang="uk-UA" sz="3600" b="1" dirty="0" smtClean="0"/>
              <a:t/>
            </a:r>
            <a:br>
              <a:rPr lang="uk-UA" sz="3600" b="1" dirty="0" smtClean="0"/>
            </a:br>
            <a:endParaRPr lang="uk-UA" sz="36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Объект 3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8640"/>
                <a:ext cx="8424936" cy="6480720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b="1" dirty="0" smtClean="0">
                    <a:solidFill>
                      <a:srgbClr val="00B0F0"/>
                    </a:solidFill>
                  </a:rPr>
                  <a:t>	</a:t>
                </a:r>
                <a:r>
                  <a:rPr lang="uk-UA" dirty="0">
                    <a:solidFill>
                      <a:srgbClr val="FFC000"/>
                    </a:solidFill>
                  </a:rPr>
                  <a:t>заощадження іншого світу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uk-UA" dirty="0" smtClean="0">
                    <a:solidFill>
                      <a:srgbClr val="FFFF00"/>
                    </a:solidFill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uk-UA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(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імпорт</a:t>
                </a:r>
                <a:r>
                  <a:rPr lang="uk-UA" dirty="0">
                    <a:solidFill>
                      <a:schemeClr val="tx1"/>
                    </a:solidFill>
                  </a:rPr>
                  <a:t> – 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експорт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)</a:t>
                </a:r>
              </a:p>
              <a:p>
                <a:pPr marL="0" indent="0">
                  <a:buNone/>
                </a:pPr>
                <a:r>
                  <a:rPr lang="uk-UA" dirty="0" smtClean="0">
                    <a:solidFill>
                      <a:srgbClr val="FF0000"/>
                    </a:solidFill>
                  </a:rPr>
                  <a:t>Увага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!</a:t>
                </a:r>
                <a:r>
                  <a:rPr lang="en-US" dirty="0" smtClean="0">
                    <a:solidFill>
                      <a:schemeClr val="tx1"/>
                    </a:solidFill>
                  </a:rPr>
                  <a:t> 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Рівність заощаджень та інвестицій притаманна економіці 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в цілому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, але не є обов'язковою для окремих секторів економіки</a:t>
                </a:r>
              </a:p>
              <a:p>
                <a:pPr marL="0" indent="0">
                  <a:buNone/>
                </a:pPr>
                <a:r>
                  <a:rPr lang="uk-UA" dirty="0" smtClean="0">
                    <a:solidFill>
                      <a:schemeClr val="tx1"/>
                    </a:solidFill>
                  </a:rPr>
                  <a:t>Отже, </a:t>
                </a:r>
                <a:r>
                  <a:rPr lang="en-US" i="1" dirty="0" smtClean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S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=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𝑔</m:t>
                        </m:r>
                      </m:sub>
                    </m:sSub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=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(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Y+TR+N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–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T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) – С +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(T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–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TR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–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N)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–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G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+ (-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)</a:t>
                </a:r>
              </a:p>
              <a:p>
                <a:pPr marL="0" indent="0">
                  <a:buNone/>
                </a:pP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	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S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=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𝑝</m:t>
                        </m:r>
                      </m:sub>
                    </m:sSub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𝑔</m:t>
                        </m:r>
                      </m:sub>
                    </m:sSub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=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Y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– 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С –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G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-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𝑋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endParaRPr lang="uk-UA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uk-UA" dirty="0">
                    <a:solidFill>
                      <a:schemeClr val="tx1"/>
                    </a:solidFill>
                  </a:rPr>
                  <a:t> 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	У макроекономіці </a:t>
                </a:r>
                <a:r>
                  <a:rPr lang="uk-UA" i="1" u="sng" dirty="0" smtClean="0">
                    <a:solidFill>
                      <a:srgbClr val="FFFF00"/>
                    </a:solidFill>
                  </a:rPr>
                  <a:t>інвестиції розглядаються тільки як видатки приватного сектору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, а не держави</a:t>
                </a:r>
              </a:p>
              <a:p>
                <a:pPr marL="0" indent="0">
                  <a:buNone/>
                </a:pPr>
                <a:r>
                  <a:rPr lang="uk-UA" dirty="0" smtClean="0">
                    <a:solidFill>
                      <a:schemeClr val="tx1"/>
                    </a:solidFill>
                  </a:rPr>
                  <a:t>	Державні заощадження можуть бути використані , або на покриття державного боргу, або на скорочення дефіциту грошової маси</a:t>
                </a:r>
                <a:endParaRPr lang="uk-UA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uk-UA" dirty="0" smtClean="0">
                    <a:solidFill>
                      <a:schemeClr val="tx1"/>
                    </a:solidFill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=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∆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𝑀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+∆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𝐵</m:t>
                    </m:r>
                    <m:r>
                      <a:rPr lang="uk-UA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,</m:t>
                    </m:r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</a:p>
              <a:p>
                <a:pPr marL="0" indent="0">
                  <a:buNone/>
                </a:pPr>
                <a:r>
                  <a:rPr lang="uk-UA" dirty="0" smtClean="0">
                    <a:solidFill>
                      <a:schemeClr val="tx1"/>
                    </a:solidFill>
                  </a:rPr>
                  <a:t>де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∆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𝑀</m:t>
                    </m:r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– зміна грошової маси, </a:t>
                </a:r>
              </a:p>
              <a:p>
                <a:pPr marL="0" indent="0">
                  <a:buNone/>
                </a:pPr>
                <a:r>
                  <a:rPr lang="uk-UA" dirty="0" smtClean="0">
                    <a:solidFill>
                      <a:schemeClr val="tx1"/>
                    </a:solidFill>
                  </a:rPr>
                  <a:t>а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∆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𝐵</m:t>
                    </m:r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– зміна суми випущених державних облігацій</a:t>
                </a:r>
              </a:p>
              <a:p>
                <a:pPr marL="0" indent="0">
                  <a:buNone/>
                </a:pPr>
                <a:endParaRPr lang="uk-UA" b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uk-UA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8640"/>
                <a:ext cx="8424936" cy="6480720"/>
              </a:xfrm>
              <a:blipFill rotWithShape="1">
                <a:blip r:embed="rId2"/>
                <a:stretch>
                  <a:fillRect l="-1230" t="-753" r="-434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4606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Объект 3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88640"/>
                <a:ext cx="8424936" cy="6480720"/>
              </a:xfrm>
            </p:spPr>
            <p:txBody>
              <a:bodyPr>
                <a:noAutofit/>
              </a:bodyPr>
              <a:lstStyle/>
              <a:p>
                <a:r>
                  <a:rPr lang="uk-UA" b="1" dirty="0" smtClean="0">
                    <a:solidFill>
                      <a:srgbClr val="FFC000"/>
                    </a:solidFill>
                    <a:latin typeface="+mj-lt"/>
                    <a:ea typeface="+mj-ea"/>
                    <a:cs typeface="+mj-cs"/>
                  </a:rPr>
                  <a:t>Тотожність державного бюджету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𝑩𝑫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=−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𝒈</m:t>
                        </m:r>
                      </m:sub>
                    </m:sSub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=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∆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𝑴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+∆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𝑩</m:t>
                    </m:r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</a:p>
              <a:p>
                <a:pPr marL="0" indent="0" algn="just">
                  <a:buNone/>
                </a:pPr>
                <a:r>
                  <a:rPr lang="en-US" b="1" dirty="0" smtClean="0">
                    <a:solidFill>
                      <a:srgbClr val="002060"/>
                    </a:solidFill>
                  </a:rPr>
                  <a:t>	</a:t>
                </a:r>
                <a:r>
                  <a:rPr lang="uk-UA" b="1" dirty="0">
                    <a:solidFill>
                      <a:srgbClr val="FFC000"/>
                    </a:solidFill>
                  </a:rPr>
                  <a:t>Приватні </a:t>
                </a:r>
                <a:r>
                  <a:rPr lang="uk-UA" b="1" dirty="0" smtClean="0">
                    <a:solidFill>
                      <a:srgbClr val="FFC000"/>
                    </a:solidFill>
                  </a:rPr>
                  <a:t>заощадження </a:t>
                </a:r>
                <a:r>
                  <a:rPr lang="uk-UA" dirty="0">
                    <a:solidFill>
                      <a:schemeClr val="tx1"/>
                    </a:solidFill>
                  </a:rPr>
                  <a:t>аналогічно можуть бути використані як на збільшення реальних активів, або ж залишатися у формі державних </a:t>
                </a:r>
                <a:r>
                  <a:rPr lang="uk-UA" dirty="0" smtClean="0">
                    <a:solidFill>
                      <a:schemeClr val="tx1"/>
                    </a:solidFill>
                  </a:rPr>
                  <a:t>облігацій:</a:t>
                </a:r>
                <a:endParaRPr lang="uk-UA" dirty="0">
                  <a:solidFill>
                    <a:schemeClr val="tx1"/>
                  </a:solidFill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𝒑</m:t>
                        </m:r>
                      </m:sub>
                    </m:sSub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=</a:t>
                </a:r>
                <a14:m>
                  <m:oMath xmlns:m="http://schemas.openxmlformats.org/officeDocument/2006/math">
                    <m:r>
                      <a:rPr lang="uk-UA" b="0" i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  <m:r>
                      <m:rPr>
                        <m:sty m:val="p"/>
                      </m:rPr>
                      <a:rPr lang="en-US" i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I</m:t>
                    </m:r>
                    <m:r>
                      <a:rPr lang="en-US" i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+ 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∆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𝑴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∆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𝒑</m:t>
                        </m:r>
                      </m:sub>
                    </m:sSub>
                  </m:oMath>
                </a14:m>
                <a:endParaRPr lang="en-US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 marL="0" indent="0" algn="just">
                  <a:buNone/>
                </a:pPr>
                <a:r>
                  <a:rPr lang="en-US" b="1" dirty="0" smtClean="0">
                    <a:solidFill>
                      <a:srgbClr val="00B0F0"/>
                    </a:solidFill>
                  </a:rPr>
                  <a:t>	</a:t>
                </a:r>
                <a:r>
                  <a:rPr lang="uk-UA" b="1" dirty="0">
                    <a:solidFill>
                      <a:srgbClr val="FFC000"/>
                    </a:solidFill>
                  </a:rPr>
                  <a:t>Заощадження </a:t>
                </a:r>
                <a:r>
                  <a:rPr lang="uk-UA" b="1" dirty="0">
                    <a:solidFill>
                      <a:srgbClr val="FFC000"/>
                    </a:solidFill>
                  </a:rPr>
                  <a:t>іншого </a:t>
                </a:r>
                <a:r>
                  <a:rPr lang="uk-UA" b="1" dirty="0">
                    <a:solidFill>
                      <a:srgbClr val="FFC000"/>
                    </a:solidFill>
                  </a:rPr>
                  <a:t>світу </a:t>
                </a:r>
                <a:r>
                  <a:rPr lang="uk-UA" dirty="0">
                    <a:solidFill>
                      <a:schemeClr val="tx1"/>
                    </a:solidFill>
                  </a:rPr>
                  <a:t>можуть бути </a:t>
                </a:r>
                <a:r>
                  <a:rPr lang="uk-UA" dirty="0">
                    <a:solidFill>
                      <a:schemeClr val="tx1"/>
                    </a:solidFill>
                  </a:rPr>
                  <a:t>використані на придбання облігацій нашої країни:</a:t>
                </a:r>
              </a:p>
              <a:p>
                <a:pPr marL="0" indent="0" algn="just">
                  <a:buNone/>
                </a:pPr>
                <a:r>
                  <a:rPr lang="uk-UA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𝑺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=</a:t>
                </a:r>
                <a14:m>
                  <m:oMath xmlns:m="http://schemas.openxmlformats.org/officeDocument/2006/math">
                    <m:r>
                      <a:rPr lang="uk-UA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∆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𝒓</m:t>
                        </m:r>
                      </m:sub>
                    </m:sSub>
                  </m:oMath>
                </a14:m>
                <a:endParaRPr lang="uk-UA" i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pPr marL="0" indent="0" algn="just">
                  <a:buNone/>
                </a:pPr>
                <a:r>
                  <a:rPr lang="uk-UA" dirty="0">
                    <a:solidFill>
                      <a:schemeClr val="tx1"/>
                    </a:solidFill>
                  </a:rPr>
                  <a:t>	</a:t>
                </a:r>
                <a:r>
                  <a:rPr lang="uk-UA" dirty="0">
                    <a:solidFill>
                      <a:schemeClr val="tx1"/>
                    </a:solidFill>
                  </a:rPr>
                  <a:t>Оскільки </a:t>
                </a:r>
                <a:r>
                  <a:rPr lang="uk-UA" dirty="0">
                    <a:solidFill>
                      <a:schemeClr val="tx1"/>
                    </a:solidFill>
                  </a:rPr>
                  <a:t>передбачається, що </a:t>
                </a:r>
                <a:r>
                  <a:rPr lang="uk-UA" dirty="0">
                    <a:solidFill>
                      <a:schemeClr val="tx1"/>
                    </a:solidFill>
                  </a:rPr>
                  <a:t>усі облігації, </a:t>
                </a:r>
                <a:r>
                  <a:rPr lang="uk-UA" dirty="0">
                    <a:solidFill>
                      <a:schemeClr val="tx1"/>
                    </a:solidFill>
                  </a:rPr>
                  <a:t>які випустила держава </a:t>
                </a:r>
                <a14:m>
                  <m:oMath xmlns:m="http://schemas.openxmlformats.org/officeDocument/2006/math">
                    <m:r>
                      <a:rPr lang="uk-UA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(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∆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𝑩</m:t>
                    </m:r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) </a:t>
                </a:r>
                <a:r>
                  <a:rPr lang="uk-UA" dirty="0">
                    <a:solidFill>
                      <a:schemeClr val="tx1"/>
                    </a:solidFill>
                  </a:rPr>
                  <a:t>купує або приватний сектор 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∆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𝒑</m:t>
                        </m:r>
                      </m:sub>
                    </m:sSub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), </a:t>
                </a:r>
                <a:r>
                  <a:rPr lang="uk-UA" dirty="0">
                    <a:solidFill>
                      <a:schemeClr val="tx1"/>
                    </a:solidFill>
                  </a:rPr>
                  <a:t>або іноземці </a:t>
                </a:r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∆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), </a:t>
                </a:r>
                <a:r>
                  <a:rPr lang="uk-UA" dirty="0">
                    <a:solidFill>
                      <a:schemeClr val="tx1"/>
                    </a:solidFill>
                  </a:rPr>
                  <a:t>тобто 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∆</m:t>
                    </m:r>
                    <m:r>
                      <a:rPr lang="en-US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𝑩</m:t>
                    </m:r>
                    <m:r>
                      <a:rPr lang="uk-UA" i="1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=</m:t>
                    </m:r>
                  </m:oMath>
                </a14:m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∆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𝒑</m:t>
                        </m:r>
                      </m:sub>
                    </m:sSub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+</a:t>
                </a:r>
                <a:r>
                  <a:rPr lang="en-US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∆</m:t>
                        </m:r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𝑩</m:t>
                        </m:r>
                      </m:e>
                      <m:sub>
                        <m:r>
                          <a:rPr lang="en-US" i="1">
                            <a:solidFill>
                              <a:srgbClr val="FFFF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𝒓</m:t>
                        </m:r>
                      </m:sub>
                    </m:sSub>
                  </m:oMath>
                </a14:m>
                <a:r>
                  <a:rPr lang="uk-UA" i="1" dirty="0">
                    <a:solidFill>
                      <a:srgbClr val="FFFF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 </a:t>
                </a:r>
                <a:r>
                  <a:rPr lang="uk-UA" dirty="0">
                    <a:solidFill>
                      <a:schemeClr val="tx1"/>
                    </a:solidFill>
                  </a:rPr>
                  <a:t>то сума усіх трьох видів заощаджень з точки зору їх використання забезпечується рівнянням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uk-UA" b="1" dirty="0" smtClean="0">
                    <a:solidFill>
                      <a:srgbClr val="002060"/>
                    </a:solidFill>
                  </a:rPr>
                  <a:t> 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I=S</a:t>
                </a:r>
                <a:endParaRPr lang="en-US" b="1" dirty="0">
                  <a:solidFill>
                    <a:srgbClr val="FFFF00"/>
                  </a:solidFill>
                </a:endParaRPr>
              </a:p>
              <a:p>
                <a:pPr marL="0" indent="0" algn="just">
                  <a:buNone/>
                </a:pPr>
                <a:endParaRPr lang="uk-UA" b="1" dirty="0">
                  <a:solidFill>
                    <a:srgbClr val="002060"/>
                  </a:solidFill>
                </a:endParaRPr>
              </a:p>
            </p:txBody>
          </p:sp>
        </mc:Choice>
        <mc:Fallback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88640"/>
                <a:ext cx="8424936" cy="6480720"/>
              </a:xfrm>
              <a:blipFill rotWithShape="1">
                <a:blip r:embed="rId3"/>
                <a:stretch>
                  <a:fillRect l="-1158" t="-753" r="-1085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69299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10.1</a:t>
            </a:r>
            <a:r>
              <a:rPr lang="uk-UA" dirty="0"/>
              <a:t>. </a:t>
            </a:r>
            <a:r>
              <a:rPr lang="uk-UA" dirty="0"/>
              <a:t>Національна економіка: виміри основних результатів </a:t>
            </a:r>
            <a:r>
              <a:rPr lang="uk-UA" dirty="0" smtClean="0"/>
              <a:t>діяльності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4781128"/>
          </a:xfrm>
        </p:spPr>
        <p:txBody>
          <a:bodyPr>
            <a:noAutofit/>
          </a:bodyPr>
          <a:lstStyle/>
          <a:p>
            <a:r>
              <a:rPr lang="uk-UA" sz="2800" b="1" dirty="0">
                <a:solidFill>
                  <a:srgbClr val="FFC000"/>
                </a:solidFill>
              </a:rPr>
              <a:t>Валовий національний продукт (ВНП) </a:t>
            </a:r>
            <a:r>
              <a:rPr lang="uk-UA" sz="2800" b="1" dirty="0">
                <a:solidFill>
                  <a:schemeClr val="tx1"/>
                </a:solidFill>
              </a:rPr>
              <a:t>– сукупна ринкова вартість усіх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кінцевих товарів та послуг</a:t>
            </a:r>
            <a:r>
              <a:rPr lang="uk-UA" sz="2800" b="1" dirty="0">
                <a:solidFill>
                  <a:srgbClr val="FFFF00"/>
                </a:solidFill>
              </a:rPr>
              <a:t>, </a:t>
            </a:r>
            <a:r>
              <a:rPr lang="uk-UA" sz="2800" b="1" dirty="0">
                <a:solidFill>
                  <a:schemeClr val="tx1"/>
                </a:solidFill>
              </a:rPr>
              <a:t>виготовлених в країні впродовж окресленого проміжку часу, наприклад, за один рік (місяць)</a:t>
            </a:r>
          </a:p>
          <a:p>
            <a:r>
              <a:rPr lang="uk-UA" sz="2800" b="1" dirty="0">
                <a:solidFill>
                  <a:schemeClr val="tx1"/>
                </a:solidFill>
              </a:rPr>
              <a:t>ВНП розраховується двома основними способами:</a:t>
            </a:r>
            <a:r>
              <a:rPr lang="uk-UA" sz="2800" b="1" dirty="0"/>
              <a:t>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b="1" dirty="0" smtClean="0"/>
              <a:t> </a:t>
            </a:r>
            <a:r>
              <a:rPr lang="uk-UA" sz="2800" dirty="0" smtClean="0">
                <a:solidFill>
                  <a:srgbClr val="FFC000"/>
                </a:solidFill>
              </a:rPr>
              <a:t>за </a:t>
            </a:r>
            <a:r>
              <a:rPr lang="uk-UA" sz="2800" dirty="0">
                <a:solidFill>
                  <a:srgbClr val="FFC000"/>
                </a:solidFill>
              </a:rPr>
              <a:t>видатками (витратами);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uk-UA" sz="2800" dirty="0" smtClean="0">
                <a:solidFill>
                  <a:srgbClr val="FFC000"/>
                </a:solidFill>
              </a:rPr>
              <a:t> за </a:t>
            </a:r>
            <a:r>
              <a:rPr lang="uk-UA" sz="2800" dirty="0">
                <a:solidFill>
                  <a:srgbClr val="FFC000"/>
                </a:solidFill>
              </a:rPr>
              <a:t>доходами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39752" y="5147787"/>
                <a:ext cx="2584810" cy="6185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k-UA" sz="3200" b="1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uk-UA" sz="3200" b="1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ВНП</m:t>
                        </m:r>
                      </m:e>
                      <m:sub>
                        <m:r>
                          <a:rPr lang="uk-UA" sz="3200" b="1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</m:t>
                        </m:r>
                      </m:sub>
                    </m:sSub>
                  </m:oMath>
                </a14:m>
                <a:r>
                  <a:rPr lang="uk-UA" sz="3200" b="1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k-UA" sz="32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uk-UA" sz="3200" b="1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ВНП</m:t>
                        </m:r>
                      </m:e>
                      <m:sub>
                        <m:r>
                          <a:rPr lang="uk-UA" sz="3200" b="1" i="1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Д</m:t>
                        </m:r>
                      </m:sub>
                    </m:sSub>
                  </m:oMath>
                </a14:m>
                <a:endParaRPr lang="uk-UA" sz="32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9752" y="5147787"/>
                <a:ext cx="2584810" cy="618503"/>
              </a:xfrm>
              <a:prstGeom prst="rect">
                <a:avLst/>
              </a:prstGeom>
              <a:blipFill rotWithShape="1">
                <a:blip r:embed="rId2"/>
                <a:stretch>
                  <a:fillRect t="-12745" b="-33333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143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Розрахунок ВНП за видатками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196752"/>
                <a:ext cx="8363272" cy="5256584"/>
              </a:xfrm>
            </p:spPr>
            <p:txBody>
              <a:bodyPr>
                <a:normAutofit/>
              </a:bodyPr>
              <a:lstStyle/>
              <a:p>
                <a:r>
                  <a:rPr lang="uk-UA" sz="2800" b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ВНП за видатками </a:t>
                </a:r>
                <a:r>
                  <a:rPr lang="uk-UA" sz="2800" dirty="0">
                    <a:solidFill>
                      <a:schemeClr val="tx1"/>
                    </a:solidFill>
                  </a:rPr>
                  <a:t>– це сума усіх благ створених у національній економіці протягом року. Для його розрахунку слід скласти усі </a:t>
                </a:r>
                <a:r>
                  <a:rPr lang="uk-UA" sz="2800" dirty="0">
                    <a:solidFill>
                      <a:srgbClr val="FFFF00"/>
                    </a:solidFill>
                  </a:rPr>
                  <a:t>видатки (витрати) </a:t>
                </a:r>
                <a:r>
                  <a:rPr lang="uk-UA" sz="2800" dirty="0">
                    <a:solidFill>
                      <a:schemeClr val="tx1"/>
                    </a:solidFill>
                  </a:rPr>
                  <a:t>на </a:t>
                </a:r>
                <a:r>
                  <a:rPr lang="uk-UA" sz="2800" dirty="0">
                    <a:solidFill>
                      <a:srgbClr val="FFFF00"/>
                    </a:solidFill>
                  </a:rPr>
                  <a:t>придбання кінцевого продукту</a:t>
                </a:r>
                <a:r>
                  <a:rPr lang="uk-UA" sz="2800" dirty="0">
                    <a:solidFill>
                      <a:schemeClr val="tx1"/>
                    </a:solidFill>
                  </a:rPr>
                  <a:t>. </a:t>
                </a:r>
              </a:p>
              <a:p>
                <a:r>
                  <a:rPr lang="uk-UA" sz="2800" dirty="0">
                    <a:solidFill>
                      <a:schemeClr val="tx1"/>
                    </a:solidFill>
                  </a:rPr>
                  <a:t>ВНП є сумою видатків усіх </a:t>
                </a:r>
                <a:r>
                  <a:rPr lang="uk-UA" sz="2800" dirty="0" smtClean="0">
                    <a:solidFill>
                      <a:schemeClr val="tx1"/>
                    </a:solidFill>
                  </a:rPr>
                  <a:t>суб'єктів макроекономіки здійснених ними протягом року</a:t>
                </a:r>
              </a:p>
              <a:p>
                <a:endParaRPr lang="uk-UA" sz="2800" dirty="0" smtClean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0" indent="0" algn="ctr">
                  <a:buNone/>
                </a:pPr>
                <a:r>
                  <a:rPr lang="uk-UA" sz="4000" dirty="0" smtClean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ВНП </a:t>
                </a:r>
                <a:r>
                  <a:rPr lang="uk-UA" sz="400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= </a:t>
                </a:r>
                <a:r>
                  <a:rPr lang="uk-UA" sz="40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С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a:rPr lang="en-US" sz="40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sz="4000" i="1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𝑔</m:t>
                        </m:r>
                      </m:sub>
                    </m:sSub>
                    <m:r>
                      <a:rPr lang="en-US" sz="4000" i="1">
                        <a:solidFill>
                          <a:srgbClr val="FFC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/>
                      </a:rPr>
                      <m:t> </m:t>
                    </m:r>
                  </m:oMath>
                </a14:m>
                <a:r>
                  <a:rPr lang="en-US" sz="40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+ </a:t>
                </a:r>
                <a:r>
                  <a:rPr lang="en-US" sz="40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G +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dirty="0" smtClean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sz="4000" i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X</m:t>
                        </m:r>
                      </m:e>
                      <m:sub>
                        <m:r>
                          <a:rPr lang="en-US" sz="4000" i="1" dirty="0">
                            <a:solidFill>
                              <a:srgbClr val="FFC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4000" i="1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mbria Math"/>
                  </a:rPr>
                  <a:t> </a:t>
                </a:r>
                <a:endParaRPr lang="uk-UA" sz="4000" i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/>
                </a:endParaRPr>
              </a:p>
              <a:p>
                <a:endParaRPr lang="uk-UA" sz="2800" b="1" dirty="0" smtClean="0">
                  <a:solidFill>
                    <a:schemeClr val="tx1"/>
                  </a:solidFill>
                </a:endParaRPr>
              </a:p>
              <a:p>
                <a:endParaRPr lang="uk-UA" sz="2800" b="1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196752"/>
                <a:ext cx="8363272" cy="5256584"/>
              </a:xfrm>
              <a:blipFill rotWithShape="1">
                <a:blip r:embed="rId2"/>
                <a:stretch>
                  <a:fillRect l="-1312" t="-115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3672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79512" y="188640"/>
                <a:ext cx="8589640" cy="6552728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 algn="ctr">
                  <a:buNone/>
                </a:pPr>
                <a:r>
                  <a:rPr lang="uk-UA" sz="3400" b="1" i="1" dirty="0" smtClean="0">
                    <a:solidFill>
                      <a:srgbClr val="FFC000"/>
                    </a:solidFill>
                    <a:latin typeface="Cambria Math"/>
                  </a:rPr>
                  <a:t>С</a:t>
                </a:r>
                <a:r>
                  <a:rPr lang="en-US" sz="3400" b="1" dirty="0" smtClean="0">
                    <a:solidFill>
                      <a:srgbClr val="C00000"/>
                    </a:solidFill>
                  </a:rPr>
                  <a:t> </a:t>
                </a:r>
                <a:r>
                  <a:rPr lang="uk-UA" sz="3400" i="1" dirty="0">
                    <a:solidFill>
                      <a:srgbClr val="FFFF00"/>
                    </a:solidFill>
                  </a:rPr>
                  <a:t>– особисті споживчі </a:t>
                </a:r>
                <a:r>
                  <a:rPr lang="uk-UA" sz="3400" i="1" dirty="0" smtClean="0">
                    <a:solidFill>
                      <a:srgbClr val="FFFF00"/>
                    </a:solidFill>
                  </a:rPr>
                  <a:t>видатки </a:t>
                </a:r>
              </a:p>
              <a:p>
                <a:pPr marL="0" indent="0">
                  <a:buNone/>
                </a:pPr>
                <a:r>
                  <a:rPr lang="uk-UA" sz="3400" dirty="0" smtClean="0">
                    <a:solidFill>
                      <a:schemeClr val="tx1"/>
                    </a:solidFill>
                  </a:rPr>
                  <a:t>Це видатки на: 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uk-UA" sz="3400" dirty="0" smtClean="0">
                    <a:solidFill>
                      <a:schemeClr val="tx1"/>
                    </a:solidFill>
                  </a:rPr>
                  <a:t> придбання товарів довготривалого користування;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uk-UA" sz="3400" dirty="0" smtClean="0">
                    <a:solidFill>
                      <a:schemeClr val="tx1"/>
                    </a:solidFill>
                  </a:rPr>
                  <a:t> </a:t>
                </a:r>
                <a:r>
                  <a:rPr lang="uk-UA" sz="3400" dirty="0" smtClean="0">
                    <a:solidFill>
                      <a:schemeClr val="tx1"/>
                    </a:solidFill>
                  </a:rPr>
                  <a:t>предмети </a:t>
                </a:r>
                <a:r>
                  <a:rPr lang="uk-UA" sz="3400" dirty="0">
                    <a:solidFill>
                      <a:schemeClr val="tx1"/>
                    </a:solidFill>
                  </a:rPr>
                  <a:t>поточного споживання;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r>
                  <a:rPr lang="uk-UA" sz="3400" dirty="0" smtClean="0">
                    <a:solidFill>
                      <a:schemeClr val="tx1"/>
                    </a:solidFill>
                  </a:rPr>
                  <a:t> </a:t>
                </a:r>
                <a:r>
                  <a:rPr lang="uk-UA" sz="3400" dirty="0" smtClean="0">
                    <a:solidFill>
                      <a:schemeClr val="tx1"/>
                    </a:solidFill>
                  </a:rPr>
                  <a:t>послуги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400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400" b="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sz="3400" b="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en-US" sz="3400" dirty="0"/>
                  <a:t> </a:t>
                </a:r>
                <a:r>
                  <a:rPr lang="uk-UA" sz="3400" i="1" dirty="0">
                    <a:solidFill>
                      <a:srgbClr val="FFFF00"/>
                    </a:solidFill>
                  </a:rPr>
                  <a:t>– валові приватні внутрішні інвестиції </a:t>
                </a:r>
              </a:p>
              <a:p>
                <a:pPr marL="0" indent="0" algn="ctr">
                  <a:buNone/>
                </a:pPr>
                <a:r>
                  <a:rPr lang="uk-UA" sz="3400" i="1" dirty="0">
                    <a:solidFill>
                      <a:srgbClr val="FFFF00"/>
                    </a:solidFill>
                  </a:rPr>
                  <a:t>(інвестиційні видатки</a:t>
                </a:r>
                <a:r>
                  <a:rPr lang="uk-UA" sz="3400" i="1" dirty="0">
                    <a:solidFill>
                      <a:srgbClr val="FFFF00"/>
                    </a:solidFill>
                  </a:rPr>
                  <a:t>) </a:t>
                </a:r>
                <a:endParaRPr lang="uk-UA" sz="3400" i="1" dirty="0">
                  <a:solidFill>
                    <a:srgbClr val="FFFF00"/>
                  </a:solidFill>
                </a:endParaRPr>
              </a:p>
              <a:p>
                <a:pPr marL="0" indent="0">
                  <a:buNone/>
                </a:pPr>
                <a:r>
                  <a:rPr lang="uk-UA" sz="3400" dirty="0">
                    <a:solidFill>
                      <a:schemeClr val="tx1"/>
                    </a:solidFill>
                  </a:rPr>
                  <a:t>Це видатки на: 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uk-UA" sz="3400" dirty="0">
                    <a:solidFill>
                      <a:schemeClr val="tx1"/>
                    </a:solidFill>
                  </a:rPr>
                  <a:t>закупівлю машин устаткування, обладнання тощо;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uk-UA" sz="3400" dirty="0">
                    <a:solidFill>
                      <a:schemeClr val="tx1"/>
                    </a:solidFill>
                  </a:rPr>
                  <a:t>все будівництво (виробничі будівлі і споруди та житлові будинки);</a:t>
                </a:r>
              </a:p>
              <a:p>
                <a:pPr>
                  <a:buFont typeface="Wingdings" panose="05000000000000000000" pitchFamily="2" charset="2"/>
                  <a:buChar char="§"/>
                </a:pPr>
                <a:r>
                  <a:rPr lang="uk-UA" sz="3400" dirty="0">
                    <a:solidFill>
                      <a:schemeClr val="tx1"/>
                    </a:solidFill>
                  </a:rPr>
                  <a:t>зміни у запасах (вироблені, проте не продані у поточному році інвестиційні та споживчі товари</a:t>
                </a:r>
                <a:r>
                  <a:rPr lang="uk-UA" sz="3400" dirty="0" smtClean="0">
                    <a:solidFill>
                      <a:schemeClr val="tx1"/>
                    </a:solidFill>
                  </a:rPr>
                  <a:t>).</a:t>
                </a:r>
                <a:endParaRPr lang="uk-UA" sz="3400" i="1" dirty="0" smtClean="0">
                  <a:solidFill>
                    <a:srgbClr val="FFC000"/>
                  </a:solidFill>
                  <a:latin typeface="Cambria Math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400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400" b="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sz="3400" b="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𝑔</m:t>
                        </m:r>
                      </m:sub>
                    </m:sSub>
                    <m:r>
                      <a:rPr lang="en-US" sz="3400" b="0" i="1">
                        <a:solidFill>
                          <a:srgbClr val="FFC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3400" i="1" dirty="0">
                    <a:solidFill>
                      <a:srgbClr val="FFC000"/>
                    </a:solidFill>
                    <a:latin typeface="Cambria Math"/>
                  </a:rPr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400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400" b="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sz="3400" b="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3400" i="1" dirty="0">
                    <a:solidFill>
                      <a:srgbClr val="FFC000"/>
                    </a:solidFill>
                    <a:latin typeface="Cambria Math"/>
                  </a:rPr>
                  <a:t> + Am</a:t>
                </a:r>
                <a:endParaRPr lang="uk-UA" sz="3400" i="1" dirty="0">
                  <a:solidFill>
                    <a:srgbClr val="FFC000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3400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400" b="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𝐼</m:t>
                        </m:r>
                      </m:e>
                      <m:sub>
                        <m:r>
                          <a:rPr lang="en-US" sz="3400" b="0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uk-UA" sz="3400" i="1" dirty="0">
                    <a:solidFill>
                      <a:srgbClr val="FFC000"/>
                    </a:solidFill>
                    <a:latin typeface="Cambria Math"/>
                  </a:rPr>
                  <a:t> </a:t>
                </a:r>
                <a:r>
                  <a:rPr lang="uk-UA" sz="3400" dirty="0">
                    <a:solidFill>
                      <a:schemeClr val="tx1"/>
                    </a:solidFill>
                  </a:rPr>
                  <a:t>– чисті приватні внутрішні інвестиції;</a:t>
                </a:r>
              </a:p>
              <a:p>
                <a:pPr marL="0" indent="0">
                  <a:buNone/>
                </a:pPr>
                <a:r>
                  <a:rPr lang="en-US" sz="3400" i="1" dirty="0">
                    <a:solidFill>
                      <a:srgbClr val="FFC000"/>
                    </a:solidFill>
                    <a:latin typeface="Cambria Math"/>
                  </a:rPr>
                  <a:t>Am</a:t>
                </a:r>
                <a:r>
                  <a:rPr lang="uk-UA" sz="3400" dirty="0">
                    <a:solidFill>
                      <a:srgbClr val="C00000"/>
                    </a:solidFill>
                  </a:rPr>
                  <a:t> </a:t>
                </a:r>
                <a:r>
                  <a:rPr lang="uk-UA" sz="3400" dirty="0">
                    <a:solidFill>
                      <a:schemeClr val="tx1"/>
                    </a:solidFill>
                  </a:rPr>
                  <a:t>– амортизація (відрахування на спожитий капітал)</a:t>
                </a:r>
              </a:p>
              <a:p>
                <a:pPr>
                  <a:buFont typeface="Wingdings" panose="05000000000000000000" pitchFamily="2" charset="2"/>
                  <a:buChar char="Ø"/>
                </a:pPr>
                <a:endParaRPr lang="uk-UA" sz="32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uk-UA" sz="2800" dirty="0"/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9512" y="188640"/>
                <a:ext cx="8589640" cy="6552728"/>
              </a:xfrm>
              <a:blipFill rotWithShape="1">
                <a:blip r:embed="rId2"/>
                <a:stretch>
                  <a:fillRect l="-1206" t="-2140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571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/>
              <p:cNvSpPr/>
              <p:nvPr/>
            </p:nvSpPr>
            <p:spPr>
              <a:xfrm>
                <a:off x="323528" y="497428"/>
                <a:ext cx="8640960" cy="625010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700" b="1" i="1" dirty="0">
                    <a:solidFill>
                      <a:srgbClr val="FFC000"/>
                    </a:solidFill>
                    <a:latin typeface="Cambria Math"/>
                  </a:rPr>
                  <a:t>G </a:t>
                </a:r>
                <a:r>
                  <a:rPr lang="uk-UA" sz="2600" i="1" dirty="0">
                    <a:solidFill>
                      <a:srgbClr val="FFFF00"/>
                    </a:solidFill>
                  </a:rPr>
                  <a:t>– державні (урядові) закупівлі товарів і послуг</a:t>
                </a:r>
              </a:p>
              <a:p>
                <a:r>
                  <a:rPr lang="uk-UA" sz="2600" dirty="0"/>
                  <a:t> Це видатки </a:t>
                </a:r>
                <a:r>
                  <a:rPr lang="uk-UA" sz="2600" dirty="0" smtClean="0"/>
                  <a:t>на</a:t>
                </a:r>
                <a:r>
                  <a:rPr lang="uk-UA" sz="2600" dirty="0"/>
                  <a:t>: </a:t>
                </a:r>
              </a:p>
              <a:p>
                <a:pPr marL="457200" indent="-457200">
                  <a:buFont typeface="Wingdings" panose="05000000000000000000" pitchFamily="2" charset="2"/>
                  <a:buChar char="Ø"/>
                </a:pPr>
                <a:r>
                  <a:rPr lang="uk-UA" sz="2600" dirty="0"/>
                  <a:t>кінцеві продукти підприємств</a:t>
                </a:r>
                <a:r>
                  <a:rPr lang="uk-UA" sz="2600" dirty="0" smtClean="0"/>
                  <a:t>;</a:t>
                </a:r>
                <a:endParaRPr lang="en-US" sz="2600" dirty="0" smtClean="0"/>
              </a:p>
              <a:p>
                <a:pPr marL="457200" indent="-457200">
                  <a:buFont typeface="Wingdings" panose="05000000000000000000" pitchFamily="2" charset="2"/>
                  <a:buChar char="Ø"/>
                </a:pPr>
                <a:r>
                  <a:rPr lang="en-US" sz="2600" dirty="0" smtClean="0"/>
                  <a:t> </a:t>
                </a:r>
                <a:r>
                  <a:rPr lang="uk-UA" sz="2600" dirty="0" smtClean="0"/>
                  <a:t>усі </a:t>
                </a:r>
                <a:r>
                  <a:rPr lang="uk-UA" sz="2600" dirty="0"/>
                  <a:t>прямі державні закупівлі ресурсів (передусім – видатки на оплату працівників у державному секторі </a:t>
                </a:r>
                <a:r>
                  <a:rPr lang="uk-UA" sz="2600" dirty="0" smtClean="0"/>
                  <a:t>економіки)</a:t>
                </a:r>
                <a:endParaRPr lang="uk-UA" sz="2600" dirty="0"/>
              </a:p>
              <a:p>
                <a:r>
                  <a:rPr lang="uk-UA" sz="26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Увага! </a:t>
                </a:r>
                <a:r>
                  <a:rPr lang="uk-UA" sz="2600" dirty="0"/>
                  <a:t>не враховуються державні трансфертні </a:t>
                </a:r>
                <a:r>
                  <a:rPr lang="uk-UA" sz="2600" dirty="0"/>
                  <a:t>платежі</a:t>
                </a:r>
                <a:r>
                  <a:rPr lang="en-US" sz="2600" dirty="0"/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7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7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𝑿</m:t>
                        </m:r>
                      </m:e>
                      <m:sub>
                        <m:r>
                          <a:rPr lang="en-US" sz="37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2600" b="1" dirty="0" smtClean="0">
                    <a:solidFill>
                      <a:schemeClr val="tx2"/>
                    </a:solidFill>
                  </a:rPr>
                  <a:t> </a:t>
                </a:r>
                <a:r>
                  <a:rPr lang="uk-UA" sz="2600" i="1" dirty="0">
                    <a:solidFill>
                      <a:srgbClr val="FFFF00"/>
                    </a:solidFill>
                  </a:rPr>
                  <a:t>– </a:t>
                </a:r>
                <a:r>
                  <a:rPr lang="uk-UA" sz="2600" i="1" dirty="0">
                    <a:solidFill>
                      <a:srgbClr val="FFFF00"/>
                    </a:solidFill>
                  </a:rPr>
                  <a:t>чистий експорт, </a:t>
                </a:r>
                <a:endParaRPr lang="uk-UA" sz="2600" i="1" dirty="0">
                  <a:solidFill>
                    <a:srgbClr val="FFFF00"/>
                  </a:solidFill>
                </a:endParaRPr>
              </a:p>
              <a:p>
                <a:r>
                  <a:rPr lang="uk-UA" sz="2600" dirty="0" smtClean="0"/>
                  <a:t>величина </a:t>
                </a:r>
                <a:r>
                  <a:rPr lang="uk-UA" sz="2600" dirty="0"/>
                  <a:t>на яку зарубіжні видатки на товари і послуги даної держави (експорт) перевищують видатки на іноземні товари і послуги (імпорт</a:t>
                </a:r>
                <a:r>
                  <a:rPr lang="uk-UA" sz="2600" dirty="0"/>
                  <a:t>) </a:t>
                </a:r>
                <a:endParaRPr lang="uk-UA" sz="2600" dirty="0"/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7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sz="37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𝑿</m:t>
                        </m:r>
                      </m:e>
                      <m:sub>
                        <m:r>
                          <a:rPr lang="en-US" sz="3700" b="1" i="1">
                            <a:solidFill>
                              <a:srgbClr val="FFC000"/>
                            </a:solidFill>
                            <a:latin typeface="Cambria Math"/>
                          </a:rPr>
                          <m:t>𝒏</m:t>
                        </m:r>
                      </m:sub>
                    </m:sSub>
                  </m:oMath>
                </a14:m>
                <a:r>
                  <a:rPr lang="en-US" sz="3700" b="1" i="1" dirty="0">
                    <a:solidFill>
                      <a:srgbClr val="FFC000"/>
                    </a:solidFill>
                    <a:latin typeface="Cambria Math"/>
                  </a:rPr>
                  <a:t> = Ex – Imp</a:t>
                </a:r>
                <a:endParaRPr lang="uk-UA" sz="3700" b="1" i="1" dirty="0">
                  <a:solidFill>
                    <a:srgbClr val="FFC000"/>
                  </a:solidFill>
                  <a:latin typeface="Cambria Math"/>
                </a:endParaRPr>
              </a:p>
              <a:p>
                <a:r>
                  <a:rPr lang="uk-UA" sz="2800" b="1" i="1" dirty="0">
                    <a:solidFill>
                      <a:srgbClr val="FFC000"/>
                    </a:solidFill>
                    <a:latin typeface="Cambria Math"/>
                  </a:rPr>
                  <a:t>Е</a:t>
                </a:r>
                <a:r>
                  <a:rPr lang="en-US" sz="2800" b="1" i="1" dirty="0">
                    <a:solidFill>
                      <a:srgbClr val="FFC000"/>
                    </a:solidFill>
                    <a:latin typeface="Cambria Math"/>
                  </a:rPr>
                  <a:t>x</a:t>
                </a:r>
                <a:r>
                  <a:rPr lang="uk-UA" sz="2800" b="1" i="1" dirty="0">
                    <a:solidFill>
                      <a:srgbClr val="FFC000"/>
                    </a:solidFill>
                    <a:latin typeface="Cambria Math"/>
                  </a:rPr>
                  <a:t> </a:t>
                </a:r>
                <a:r>
                  <a:rPr lang="en-US" sz="2800" b="1" i="1" dirty="0">
                    <a:solidFill>
                      <a:srgbClr val="FFC000"/>
                    </a:solidFill>
                    <a:latin typeface="Cambria Math"/>
                  </a:rPr>
                  <a:t> </a:t>
                </a:r>
                <a:r>
                  <a:rPr lang="uk-UA" sz="2600" dirty="0"/>
                  <a:t>– </a:t>
                </a:r>
                <a:r>
                  <a:rPr lang="uk-UA" sz="2600" dirty="0"/>
                  <a:t>вартість експорту;</a:t>
                </a:r>
              </a:p>
              <a:p>
                <a:r>
                  <a:rPr lang="en-US" sz="2800" b="1" i="1" dirty="0">
                    <a:solidFill>
                      <a:srgbClr val="FFC000"/>
                    </a:solidFill>
                    <a:latin typeface="Cambria Math"/>
                  </a:rPr>
                  <a:t>Imp</a:t>
                </a:r>
                <a:r>
                  <a:rPr lang="uk-UA" sz="2400" b="1" i="1" dirty="0" smtClean="0">
                    <a:solidFill>
                      <a:srgbClr val="C00000"/>
                    </a:solidFill>
                    <a:latin typeface="Cambria Math"/>
                  </a:rPr>
                  <a:t> </a:t>
                </a:r>
                <a:r>
                  <a:rPr lang="uk-UA" sz="2600" b="1" dirty="0" smtClean="0">
                    <a:solidFill>
                      <a:schemeClr val="tx2"/>
                    </a:solidFill>
                  </a:rPr>
                  <a:t> </a:t>
                </a:r>
                <a:r>
                  <a:rPr lang="uk-UA" sz="2600" dirty="0"/>
                  <a:t>– вартість імпорту.</a:t>
                </a: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97428"/>
                <a:ext cx="8640960" cy="6250109"/>
              </a:xfrm>
              <a:prstGeom prst="rect">
                <a:avLst/>
              </a:prstGeom>
              <a:blipFill rotWithShape="1">
                <a:blip r:embed="rId2"/>
                <a:stretch>
                  <a:fillRect l="-1410" t="-1561" r="-917" b="-1659"/>
                </a:stretch>
              </a:blipFill>
            </p:spPr>
            <p:txBody>
              <a:bodyPr/>
              <a:lstStyle/>
              <a:p>
                <a:r>
                  <a:rPr lang="uk-U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15133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/>
              <a:t>Розрахунок ВНП за </a:t>
            </a:r>
            <a:r>
              <a:rPr lang="uk-UA" dirty="0" smtClean="0"/>
              <a:t>доходами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ВНП за доходами </a:t>
            </a:r>
            <a:r>
              <a:rPr lang="uk-UA" sz="2800" dirty="0">
                <a:solidFill>
                  <a:schemeClr val="tx1"/>
                </a:solidFill>
              </a:rPr>
              <a:t>– це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сума доходів </a:t>
            </a:r>
            <a:r>
              <a:rPr lang="uk-UA" sz="2800" dirty="0">
                <a:solidFill>
                  <a:schemeClr val="tx1"/>
                </a:solidFill>
              </a:rPr>
              <a:t>окремих осіб та </a:t>
            </a:r>
            <a:r>
              <a:rPr lang="uk-UA" sz="2800" dirty="0" smtClean="0">
                <a:solidFill>
                  <a:schemeClr val="tx1"/>
                </a:solidFill>
              </a:rPr>
              <a:t>підприємств здійснених в економіці протягом року </a:t>
            </a:r>
            <a:endParaRPr lang="uk-UA" sz="2800" dirty="0">
              <a:solidFill>
                <a:schemeClr val="tx1"/>
              </a:solidFill>
            </a:endParaRPr>
          </a:p>
          <a:p>
            <a:r>
              <a:rPr lang="uk-UA" sz="2800" dirty="0">
                <a:solidFill>
                  <a:schemeClr val="tx1"/>
                </a:solidFill>
              </a:rPr>
              <a:t>Він визначається як </a:t>
            </a:r>
            <a:r>
              <a:rPr lang="uk-UA" sz="28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винагорода власників факторів виробництва. </a:t>
            </a:r>
          </a:p>
          <a:p>
            <a:pPr marL="0" indent="0">
              <a:buNone/>
            </a:pPr>
            <a:r>
              <a:rPr lang="uk-UA" sz="2800" b="1" dirty="0">
                <a:solidFill>
                  <a:srgbClr val="FF0000"/>
                </a:solidFill>
              </a:rPr>
              <a:t>Увага!</a:t>
            </a:r>
            <a:r>
              <a:rPr lang="uk-UA" sz="2800" b="1" dirty="0"/>
              <a:t> </a:t>
            </a:r>
            <a:r>
              <a:rPr lang="uk-UA" sz="2800" dirty="0" smtClean="0">
                <a:solidFill>
                  <a:schemeClr val="tx1"/>
                </a:solidFill>
              </a:rPr>
              <a:t>До </a:t>
            </a:r>
            <a:r>
              <a:rPr lang="uk-UA" sz="2800" dirty="0">
                <a:solidFill>
                  <a:schemeClr val="tx1"/>
                </a:solidFill>
              </a:rPr>
              <a:t>цього показника зараховуються також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непрямі податки</a:t>
            </a:r>
            <a:r>
              <a:rPr lang="uk-UA" sz="2800" b="1" dirty="0"/>
              <a:t> </a:t>
            </a:r>
            <a:r>
              <a:rPr lang="uk-UA" sz="2800" dirty="0">
                <a:solidFill>
                  <a:schemeClr val="tx1"/>
                </a:solidFill>
              </a:rPr>
              <a:t>на підприємства та </a:t>
            </a:r>
            <a:r>
              <a:rPr lang="uk-UA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амортизація</a:t>
            </a:r>
          </a:p>
        </p:txBody>
      </p:sp>
    </p:spTree>
    <p:extLst>
      <p:ext uri="{BB962C8B-B14F-4D97-AF65-F5344CB8AC3E}">
        <p14:creationId xmlns:p14="http://schemas.microsoft.com/office/powerpoint/2010/main" val="22284820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507288" cy="626469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Амортизаційні відрахування </a:t>
            </a:r>
            <a:r>
              <a:rPr lang="en-US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600" dirty="0">
                <a:solidFill>
                  <a:schemeClr val="tx1"/>
                </a:solidFill>
              </a:rPr>
              <a:t>– </a:t>
            </a:r>
            <a:r>
              <a:rPr lang="uk-UA" dirty="0">
                <a:solidFill>
                  <a:schemeClr val="tx1"/>
                </a:solidFill>
              </a:rPr>
              <a:t>показують обсяг капіталу спожитого у процесі виробництва протягом року.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rgbClr val="FF0000"/>
                </a:solidFill>
              </a:rPr>
              <a:t>Увага!</a:t>
            </a:r>
            <a:r>
              <a:rPr lang="uk-UA" b="1" dirty="0"/>
              <a:t> </a:t>
            </a:r>
            <a:r>
              <a:rPr lang="uk-UA" dirty="0">
                <a:solidFill>
                  <a:schemeClr val="tx1"/>
                </a:solidFill>
              </a:rPr>
              <a:t>не можливо спожити весь доход, що створений у суспільстві, не погіршуючи при цьому майбутні можливості національної економіки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Непрямі податки на бізнес </a:t>
            </a: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– (наприклад, мито, податок з продажу, податок на майно, ліцензійні платежі , акцизні платежі тощо) підприємства розглядають як витрати виробництва, а тому зараховують їх до ціни продукції.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8209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363272" cy="619268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uk-UA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Заробітна </a:t>
            </a:r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плата</a:t>
            </a:r>
            <a:r>
              <a:rPr 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– винагорода за працю найманих працівників.  Крім власне заробітної плати, тут враховують також внески на соціальне страхування, до пенсійних фондів, на медичне обслуговування, допомогу з безробіття тощо.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Рентні платежі </a:t>
            </a:r>
            <a:r>
              <a:rPr lang="uk-UA" dirty="0">
                <a:solidFill>
                  <a:schemeClr val="tx1"/>
                </a:solidFill>
              </a:rPr>
              <a:t>– доходи, що отримують домогосподарства і фірми за забезпечення національної економіки </a:t>
            </a:r>
            <a:r>
              <a:rPr lang="uk-UA" dirty="0">
                <a:solidFill>
                  <a:schemeClr val="tx1"/>
                </a:solidFill>
              </a:rPr>
              <a:t>нерухомістю </a:t>
            </a:r>
            <a:r>
              <a:rPr lang="uk-UA" dirty="0">
                <a:solidFill>
                  <a:schemeClr val="tx1"/>
                </a:solidFill>
              </a:rPr>
              <a:t>(нерухомі майнові ресурси).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uk-UA" sz="3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Процент</a:t>
            </a:r>
            <a:r>
              <a:rPr lang="uk-UA" b="1" dirty="0">
                <a:solidFill>
                  <a:srgbClr val="C00000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– виплати грошового доходу приватного бізнесу постачальникам грошового капіталу.  </a:t>
            </a: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Увага</a:t>
            </a:r>
            <a:r>
              <a:rPr lang="uk-UA" b="1" dirty="0">
                <a:solidFill>
                  <a:srgbClr val="FF0000"/>
                </a:solidFill>
              </a:rPr>
              <a:t>!</a:t>
            </a:r>
            <a:r>
              <a:rPr lang="uk-UA" b="1" dirty="0"/>
              <a:t> </a:t>
            </a:r>
            <a:r>
              <a:rPr lang="uk-UA" dirty="0">
                <a:solidFill>
                  <a:schemeClr val="tx1"/>
                </a:solidFill>
              </a:rPr>
              <a:t>Проценти і платежі, що здійснює </a:t>
            </a:r>
            <a:r>
              <a:rPr lang="uk-UA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держава </a:t>
            </a:r>
            <a:r>
              <a:rPr lang="uk-UA" dirty="0">
                <a:solidFill>
                  <a:schemeClr val="tx1"/>
                </a:solidFill>
              </a:rPr>
              <a:t>до ВНП не враховуються.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16477485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1697</TotalTime>
  <Words>822</Words>
  <Application>Microsoft Office PowerPoint</Application>
  <PresentationFormat>Экран (4:3)</PresentationFormat>
  <Paragraphs>165</Paragraphs>
  <Slides>24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Паркет</vt:lpstr>
      <vt:lpstr>ЕКОНОМІЧНА ТЕОРІЯ</vt:lpstr>
      <vt:lpstr>         Тема 10. Макроекономічні показники в системі національних рахунків </vt:lpstr>
      <vt:lpstr> 10.1. Національна економіка: виміри основних результатів діяльності</vt:lpstr>
      <vt:lpstr>Розрахунок ВНП за видатками </vt:lpstr>
      <vt:lpstr>Презентация PowerPoint</vt:lpstr>
      <vt:lpstr>Презентация PowerPoint</vt:lpstr>
      <vt:lpstr>Розрахунок ВНП за доходами</vt:lpstr>
      <vt:lpstr>Презентация PowerPoint</vt:lpstr>
      <vt:lpstr>Презентация PowerPoint</vt:lpstr>
      <vt:lpstr>Презентация PowerPoint</vt:lpstr>
      <vt:lpstr>Зв’язок між основними показниками  національних рахунків</vt:lpstr>
      <vt:lpstr>10.2. Теоретичні основи системи національних рахунків (СНР)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Основні методологічні принципи СНР:  </vt:lpstr>
      <vt:lpstr>Презентация PowerPoint</vt:lpstr>
      <vt:lpstr>Презентация PowerPoint</vt:lpstr>
      <vt:lpstr>  10. 3. Основні макроекономічні тотожності </vt:lpstr>
      <vt:lpstr>     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ЕКОНОМІЧНА ТЕОРІЯ</dc:title>
  <dc:creator>Юрій У</dc:creator>
  <cp:lastModifiedBy>Юрій У</cp:lastModifiedBy>
  <cp:revision>149</cp:revision>
  <dcterms:created xsi:type="dcterms:W3CDTF">2022-09-14T17:34:50Z</dcterms:created>
  <dcterms:modified xsi:type="dcterms:W3CDTF">2026-02-08T16:58:48Z</dcterms:modified>
</cp:coreProperties>
</file>