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5" r:id="rId8"/>
    <p:sldId id="285" r:id="rId9"/>
    <p:sldId id="286" r:id="rId10"/>
    <p:sldId id="264" r:id="rId11"/>
    <p:sldId id="287" r:id="rId12"/>
    <p:sldId id="288" r:id="rId13"/>
    <p:sldId id="263" r:id="rId14"/>
    <p:sldId id="258" r:id="rId15"/>
    <p:sldId id="266" r:id="rId16"/>
    <p:sldId id="267" r:id="rId17"/>
    <p:sldId id="271" r:id="rId18"/>
    <p:sldId id="270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05C45-1AFA-444C-9EAC-D031B01DCBB5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296A6-8C40-4F0C-9569-C0A69DBFBC7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05C45-1AFA-444C-9EAC-D031B01DCBB5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296A6-8C40-4F0C-9569-C0A69DBFBC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05C45-1AFA-444C-9EAC-D031B01DCBB5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296A6-8C40-4F0C-9569-C0A69DBFBC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05C45-1AFA-444C-9EAC-D031B01DCBB5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296A6-8C40-4F0C-9569-C0A69DBFBC7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05C45-1AFA-444C-9EAC-D031B01DCBB5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296A6-8C40-4F0C-9569-C0A69DBFBC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05C45-1AFA-444C-9EAC-D031B01DCBB5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296A6-8C40-4F0C-9569-C0A69DBFBC7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05C45-1AFA-444C-9EAC-D031B01DCBB5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296A6-8C40-4F0C-9569-C0A69DBFBC7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05C45-1AFA-444C-9EAC-D031B01DCBB5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296A6-8C40-4F0C-9569-C0A69DBFBC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05C45-1AFA-444C-9EAC-D031B01DCBB5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296A6-8C40-4F0C-9569-C0A69DBFBC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05C45-1AFA-444C-9EAC-D031B01DCBB5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296A6-8C40-4F0C-9569-C0A69DBFBC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05C45-1AFA-444C-9EAC-D031B01DCBB5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296A6-8C40-4F0C-9569-C0A69DBFBC7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0405C45-1AFA-444C-9EAC-D031B01DCBB5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CB296A6-8C40-4F0C-9569-C0A69DBFBC7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1916832"/>
            <a:ext cx="5637010" cy="882119"/>
          </a:xfrm>
        </p:spPr>
        <p:txBody>
          <a:bodyPr>
            <a:noAutofit/>
          </a:bodyPr>
          <a:lstStyle/>
          <a:p>
            <a:pPr algn="ctr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Лекція з курсу «Планування та контроль діяльності підприємства»</a:t>
            </a:r>
          </a:p>
          <a:p>
            <a:pPr algn="ctr"/>
            <a:endParaRPr lang="uk-UA" sz="2400" dirty="0" smtClean="0"/>
          </a:p>
          <a:p>
            <a:pPr algn="ctr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«Планування виробництва продукції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r"/>
            <a:endParaRPr lang="uk-UA" sz="2400" dirty="0"/>
          </a:p>
          <a:p>
            <a:pPr algn="r"/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Викладач: доц. Сотник А.А.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54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83" y="731942"/>
            <a:ext cx="7852215" cy="428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23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s0.slide-share.ru/s_slide/ec0443582546a7643681603597ae43dc/1296beb9-e03f-4def-9615-08c1032f6736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401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204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30" y="1055168"/>
            <a:ext cx="7459978" cy="482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44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104343E-D701-4352-94B5-4D0A2C2E5F2A}"/>
              </a:ext>
            </a:extLst>
          </p:cNvPr>
          <p:cNvSpPr txBox="1"/>
          <p:nvPr/>
        </p:nvSpPr>
        <p:spPr>
          <a:xfrm>
            <a:off x="1043608" y="2996952"/>
            <a:ext cx="714921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79705" algn="just">
              <a:tabLst>
                <a:tab pos="270510" algn="l"/>
                <a:tab pos="630555" algn="l"/>
              </a:tabLst>
            </a:pPr>
            <a:r>
              <a:rPr lang="uk-UA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Вимоги до розроблення плану виробництва </a:t>
            </a:r>
            <a:endParaRPr lang="x-none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79705" algn="just">
              <a:tabLst>
                <a:tab pos="270510" algn="l"/>
                <a:tab pos="630555" algn="l"/>
              </a:tabLst>
            </a:pPr>
            <a:r>
              <a:rPr lang="uk-UA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1) правильне визначення потреби в продукції, що випускається, і обґрунтування обсягу її виробництва попитом споживачів; </a:t>
            </a:r>
            <a:endParaRPr lang="x-none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79705" algn="just">
              <a:tabLst>
                <a:tab pos="270510" algn="l"/>
                <a:tab pos="630555" algn="l"/>
              </a:tabLst>
            </a:pPr>
            <a:r>
              <a:rPr lang="uk-UA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2) повне ув’язування натуральних і вартісних показників обсягів виробництва і реалізації продукції; </a:t>
            </a:r>
            <a:endParaRPr lang="uk-UA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79705" algn="just">
              <a:tabLst>
                <a:tab pos="270510" algn="l"/>
                <a:tab pos="630555" algn="l"/>
              </a:tabLst>
            </a:pPr>
            <a:r>
              <a:rPr lang="uk-UA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uk-UA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обґрунтування плану виробництва продукції ресурсами, і в першу чергу, виробничою потужністю.</a:t>
            </a:r>
            <a:endParaRPr lang="x-none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кутник 4">
            <a:extLst>
              <a:ext uri="{FF2B5EF4-FFF2-40B4-BE49-F238E27FC236}">
                <a16:creationId xmlns="" xmlns:a16="http://schemas.microsoft.com/office/drawing/2014/main" id="{12420CBC-AEED-4811-B10B-ABA5D9E5BF84}"/>
              </a:ext>
            </a:extLst>
          </p:cNvPr>
          <p:cNvSpPr/>
          <p:nvPr/>
        </p:nvSpPr>
        <p:spPr>
          <a:xfrm>
            <a:off x="2218178" y="908720"/>
            <a:ext cx="4552122" cy="37220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планування виробництва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A037FD2-7487-4DE2-A2A9-1543CA444B30}"/>
              </a:ext>
            </a:extLst>
          </p:cNvPr>
          <p:cNvSpPr txBox="1"/>
          <p:nvPr/>
        </p:nvSpPr>
        <p:spPr>
          <a:xfrm>
            <a:off x="1176087" y="1484784"/>
            <a:ext cx="663630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створення на стадії виробництва передумов для одержання максимального прибутку внаслідок оптимального обсягу випуску продукції при найкращому використанні виробничих ресурсів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80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227144E-1103-4DC3-89B8-B71EDED2D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56" y="722899"/>
            <a:ext cx="6447501" cy="753265"/>
          </a:xfrm>
        </p:spPr>
        <p:txBody>
          <a:bodyPr>
            <a:noAutofit/>
          </a:bodyPr>
          <a:lstStyle/>
          <a:p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uk-UA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uk-UA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Послідовність </a:t>
            </a:r>
            <a:r>
              <a:rPr lang="uk-UA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розроблення плану виробництва</a:t>
            </a:r>
          </a:p>
        </p:txBody>
      </p:sp>
      <p:sp>
        <p:nvSpPr>
          <p:cNvPr id="3" name="Овал 2">
            <a:extLst>
              <a:ext uri="{FF2B5EF4-FFF2-40B4-BE49-F238E27FC236}">
                <a16:creationId xmlns="" xmlns:a16="http://schemas.microsoft.com/office/drawing/2014/main" id="{2047AA3D-83FC-429A-A2C3-2439BE771C17}"/>
              </a:ext>
            </a:extLst>
          </p:cNvPr>
          <p:cNvSpPr/>
          <p:nvPr/>
        </p:nvSpPr>
        <p:spPr>
          <a:xfrm>
            <a:off x="966060" y="1597336"/>
            <a:ext cx="516835" cy="7532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  <a:t>1</a:t>
            </a:r>
            <a:endParaRPr lang="x-none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AD2E8C89-F86E-43F2-932F-591D33F8F54D}"/>
              </a:ext>
            </a:extLst>
          </p:cNvPr>
          <p:cNvSpPr/>
          <p:nvPr/>
        </p:nvSpPr>
        <p:spPr>
          <a:xfrm>
            <a:off x="1850643" y="1484784"/>
            <a:ext cx="5530401" cy="10801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визначаються номенклатура й асортимент продукції, що випускається; потреба в ній та обсяги поставок (портфель замовлень і господарські договори, за окремими видами продукції, держзамовлення)</a:t>
            </a:r>
            <a:endParaRPr lang="x-none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="" xmlns:a16="http://schemas.microsoft.com/office/drawing/2014/main" id="{69B8BDA2-B33C-41EE-A5E7-77BFC5680AEA}"/>
              </a:ext>
            </a:extLst>
          </p:cNvPr>
          <p:cNvSpPr/>
          <p:nvPr/>
        </p:nvSpPr>
        <p:spPr>
          <a:xfrm>
            <a:off x="6939534" y="2642902"/>
            <a:ext cx="516835" cy="7532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  <a:t>2</a:t>
            </a:r>
            <a:endParaRPr lang="x-none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5B6285D6-C324-4D83-9867-9099255A2CEF}"/>
              </a:ext>
            </a:extLst>
          </p:cNvPr>
          <p:cNvSpPr/>
          <p:nvPr/>
        </p:nvSpPr>
        <p:spPr>
          <a:xfrm>
            <a:off x="1160461" y="2657893"/>
            <a:ext cx="5695382" cy="6786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основі обсягу поставок визначається обсяг виробництва кожного виробу в натуральному вираженні</a:t>
            </a:r>
            <a:endParaRPr lang="x-none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="" xmlns:a16="http://schemas.microsoft.com/office/drawing/2014/main" id="{A970D9D9-AAEA-4AC0-9DB6-38517FEBA5B1}"/>
              </a:ext>
            </a:extLst>
          </p:cNvPr>
          <p:cNvSpPr/>
          <p:nvPr/>
        </p:nvSpPr>
        <p:spPr>
          <a:xfrm>
            <a:off x="966060" y="3525919"/>
            <a:ext cx="516835" cy="7532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  <a:t>3</a:t>
            </a:r>
            <a:endParaRPr lang="x-none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00AEE60B-7B3B-49BB-B4B7-18450FC49E78}"/>
              </a:ext>
            </a:extLst>
          </p:cNvPr>
          <p:cNvSpPr/>
          <p:nvPr/>
        </p:nvSpPr>
        <p:spPr>
          <a:xfrm>
            <a:off x="1822713" y="3525919"/>
            <a:ext cx="5434814" cy="7532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обсяг випуску за окремими виробами обґрунтовується виробничою потужністю</a:t>
            </a:r>
            <a:endParaRPr lang="x-none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="" xmlns:a16="http://schemas.microsoft.com/office/drawing/2014/main" id="{0E79AB00-5EEF-4D4F-9CA8-36C85E57BAFD}"/>
              </a:ext>
            </a:extLst>
          </p:cNvPr>
          <p:cNvSpPr/>
          <p:nvPr/>
        </p:nvSpPr>
        <p:spPr>
          <a:xfrm>
            <a:off x="6939534" y="4407123"/>
            <a:ext cx="516835" cy="7532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  <a:t>4</a:t>
            </a:r>
            <a:endParaRPr lang="x-none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0B59F3BD-C9E8-4D4A-AA19-320DD182ADF6}"/>
              </a:ext>
            </a:extLst>
          </p:cNvPr>
          <p:cNvSpPr/>
          <p:nvPr/>
        </p:nvSpPr>
        <p:spPr>
          <a:xfrm>
            <a:off x="1934869" y="4437476"/>
            <a:ext cx="4847734" cy="8301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buSzPts val="1400"/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номенклатурними групами розраховується загальний обсяг виробництва у вартісному вираженні</a:t>
            </a:r>
            <a:endParaRPr lang="x-none" sz="18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5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227144E-1103-4DC3-89B8-B71EDED2D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1" y="369903"/>
            <a:ext cx="6447501" cy="898857"/>
          </a:xfrm>
        </p:spPr>
        <p:txBody>
          <a:bodyPr>
            <a:normAutofit fontScale="90000"/>
          </a:bodyPr>
          <a:lstStyle/>
          <a:p>
            <a:r>
              <a:rPr lang="uk-UA" sz="32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Вимірники плану виробництва</a:t>
            </a:r>
          </a:p>
        </p:txBody>
      </p:sp>
      <p:sp>
        <p:nvSpPr>
          <p:cNvPr id="4" name="Прямокутник 3">
            <a:extLst>
              <a:ext uri="{FF2B5EF4-FFF2-40B4-BE49-F238E27FC236}">
                <a16:creationId xmlns="" xmlns:a16="http://schemas.microsoft.com/office/drawing/2014/main" id="{472B4F0F-1107-46C2-8A45-DF2C2EAC5734}"/>
              </a:ext>
            </a:extLst>
          </p:cNvPr>
          <p:cNvSpPr/>
          <p:nvPr/>
        </p:nvSpPr>
        <p:spPr>
          <a:xfrm>
            <a:off x="606399" y="1397124"/>
            <a:ext cx="2536297" cy="5792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атуральні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(штуки,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тонни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метри тощо)</a:t>
            </a:r>
          </a:p>
        </p:txBody>
      </p:sp>
      <p:sp>
        <p:nvSpPr>
          <p:cNvPr id="11" name="Прямокутник 4">
            <a:extLst>
              <a:ext uri="{FF2B5EF4-FFF2-40B4-BE49-F238E27FC236}">
                <a16:creationId xmlns="" xmlns:a16="http://schemas.microsoft.com/office/drawing/2014/main" id="{12420CBC-AEED-4811-B10B-ABA5D9E5BF84}"/>
              </a:ext>
            </a:extLst>
          </p:cNvPr>
          <p:cNvSpPr/>
          <p:nvPr/>
        </p:nvSpPr>
        <p:spPr>
          <a:xfrm>
            <a:off x="3311866" y="1397124"/>
            <a:ext cx="4552122" cy="5792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дозволяють визначити обсяг тільки однорідної продукції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кутник 3">
            <a:extLst>
              <a:ext uri="{FF2B5EF4-FFF2-40B4-BE49-F238E27FC236}">
                <a16:creationId xmlns="" xmlns:a16="http://schemas.microsoft.com/office/drawing/2014/main" id="{0082E6ED-68B9-40B2-92A0-5E2A53AA2789}"/>
              </a:ext>
            </a:extLst>
          </p:cNvPr>
          <p:cNvSpPr/>
          <p:nvPr/>
        </p:nvSpPr>
        <p:spPr>
          <a:xfrm>
            <a:off x="593791" y="2801518"/>
            <a:ext cx="2536297" cy="5792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Умовно-натуральні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кутник 4">
            <a:extLst>
              <a:ext uri="{FF2B5EF4-FFF2-40B4-BE49-F238E27FC236}">
                <a16:creationId xmlns="" xmlns:a16="http://schemas.microsoft.com/office/drawing/2014/main" id="{80B75C34-76D0-4AE0-96C7-40C736A8C570}"/>
              </a:ext>
            </a:extLst>
          </p:cNvPr>
          <p:cNvSpPr/>
          <p:nvPr/>
        </p:nvSpPr>
        <p:spPr>
          <a:xfrm>
            <a:off x="3311866" y="2132856"/>
            <a:ext cx="4552122" cy="19165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дозволяють всі види продукції звести до одного вигляду, прийнятого за базу (умовні метри, умовні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тонни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ін.). Переведення натуральних показників в умовно-натуральні здійснюється за допомогою коефіцієнтів, що враховують трудомісткість виробів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кутник 3">
            <a:extLst>
              <a:ext uri="{FF2B5EF4-FFF2-40B4-BE49-F238E27FC236}">
                <a16:creationId xmlns="" xmlns:a16="http://schemas.microsoft.com/office/drawing/2014/main" id="{D08FA20B-F27C-4F1D-9DBD-AC51023C5644}"/>
              </a:ext>
            </a:extLst>
          </p:cNvPr>
          <p:cNvSpPr/>
          <p:nvPr/>
        </p:nvSpPr>
        <p:spPr>
          <a:xfrm>
            <a:off x="615852" y="4405918"/>
            <a:ext cx="2536297" cy="5792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Вартісні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кутник 4">
            <a:extLst>
              <a:ext uri="{FF2B5EF4-FFF2-40B4-BE49-F238E27FC236}">
                <a16:creationId xmlns="" xmlns:a16="http://schemas.microsoft.com/office/drawing/2014/main" id="{756F93A7-A62D-457C-9192-0ED1934354C1}"/>
              </a:ext>
            </a:extLst>
          </p:cNvPr>
          <p:cNvSpPr/>
          <p:nvPr/>
        </p:nvSpPr>
        <p:spPr>
          <a:xfrm>
            <a:off x="3311866" y="4293096"/>
            <a:ext cx="4552122" cy="8049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еобхідні для узагальненої оцінки обсягів діяльності підприємства, яке виробляє широкий асортимент продукції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кутник 3">
            <a:extLst>
              <a:ext uri="{FF2B5EF4-FFF2-40B4-BE49-F238E27FC236}">
                <a16:creationId xmlns="" xmlns:a16="http://schemas.microsoft.com/office/drawing/2014/main" id="{D232CC80-433C-40F9-844D-5A95F5EFEC1D}"/>
              </a:ext>
            </a:extLst>
          </p:cNvPr>
          <p:cNvSpPr/>
          <p:nvPr/>
        </p:nvSpPr>
        <p:spPr>
          <a:xfrm>
            <a:off x="606398" y="5517232"/>
            <a:ext cx="2536297" cy="5792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Трудові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кутник 4">
            <a:extLst>
              <a:ext uri="{FF2B5EF4-FFF2-40B4-BE49-F238E27FC236}">
                <a16:creationId xmlns="" xmlns:a16="http://schemas.microsoft.com/office/drawing/2014/main" id="{E9E977FE-1312-4132-B14A-96A1E48BB189}"/>
              </a:ext>
            </a:extLst>
          </p:cNvPr>
          <p:cNvSpPr/>
          <p:nvPr/>
        </p:nvSpPr>
        <p:spPr>
          <a:xfrm>
            <a:off x="3311866" y="5301208"/>
            <a:ext cx="4552122" cy="93930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визначають сумарну трудомісткість програми в нормативній (нормо-годин) і фактичній (людино-годин) трудомісткості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63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227144E-1103-4DC3-89B8-B71EDED2D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598" y="260648"/>
            <a:ext cx="7668802" cy="836046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Планування виробничої програми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7274139-B5B7-4B64-87E0-9BFFE4385F38}"/>
              </a:ext>
            </a:extLst>
          </p:cNvPr>
          <p:cNvSpPr txBox="1"/>
          <p:nvPr/>
        </p:nvSpPr>
        <p:spPr>
          <a:xfrm>
            <a:off x="503598" y="1700808"/>
            <a:ext cx="810085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79705" algn="just">
              <a:tabLst>
                <a:tab pos="270510" algn="l"/>
                <a:tab pos="630555" algn="l"/>
              </a:tabLst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Розподіл річних завдань по кварталах (місяцях) необхідно здійснювати з врахуванням наступних факторів:</a:t>
            </a:r>
            <a:endParaRPr lang="x-none" sz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270510" algn="l"/>
                <a:tab pos="431800" algn="l"/>
                <a:tab pos="630555" algn="l"/>
              </a:tabLs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	встановлених договорами строків поставки продукції споживачам;</a:t>
            </a:r>
            <a:endParaRPr lang="x-none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tabLst>
                <a:tab pos="270510" algn="l"/>
                <a:tab pos="431800" algn="l"/>
                <a:tab pos="630555" algn="l"/>
              </a:tabLs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-збільшення випуску продукції за рахунок приросту і покращення використання виробничих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потужностей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 також за рахунок заходів, передбачених планом інновацій;</a:t>
            </a:r>
            <a:endParaRPr lang="x-none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tabLst>
                <a:tab pos="270510" algn="l"/>
                <a:tab pos="431800" algn="l"/>
                <a:tab pos="630555" algn="l"/>
              </a:tabLs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	</a:t>
            </a:r>
            <a:r>
              <a:rPr lang="uk-UA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терміну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введення в дію нових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потужностей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обладнання;</a:t>
            </a:r>
            <a:endParaRPr lang="x-none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tabLst>
                <a:tab pos="270510" algn="l"/>
                <a:tab pos="431800" algn="l"/>
                <a:tab pos="630555" algn="l"/>
              </a:tabLs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	забезпечення рівномірного завантаження всіх виробничих підрозділів;</a:t>
            </a:r>
            <a:endParaRPr lang="x-none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tabLst>
                <a:tab pos="270510" algn="l"/>
                <a:tab pos="431800" algn="l"/>
                <a:tab pos="630555" algn="l"/>
              </a:tabLs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	підвищення серійності (масовості) виробництва;</a:t>
            </a:r>
            <a:endParaRPr lang="x-none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tabLst>
                <a:tab pos="270510" algn="l"/>
                <a:tab pos="431800" algn="l"/>
                <a:tab pos="630555" algn="l"/>
              </a:tabLs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	кількості робочих днів у кожному кварталі;</a:t>
            </a:r>
            <a:endParaRPr lang="x-none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tabLst>
                <a:tab pos="270510" algn="l"/>
                <a:tab pos="431800" algn="l"/>
                <a:tab pos="630555" algn="l"/>
              </a:tabLs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	можливого вибуття основних виробничих засобів, а також зупинення окремих агрегатів, ділянок та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цехів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ремонту обладнання;</a:t>
            </a:r>
            <a:endParaRPr lang="x-none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tabLst>
                <a:tab pos="270510" algn="l"/>
                <a:tab pos="431800" algn="l"/>
                <a:tab pos="630555" algn="l"/>
              </a:tabLs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	зняття з виробництва застарілих видів продукції, які не відповідають своїми техніко-економічними показниками сучасному рівню розвитку науки і техніки, і таких, що не користуються попитом, та їх заміна на нові;</a:t>
            </a:r>
            <a:endParaRPr lang="x-none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tabLst>
                <a:tab pos="270510" algn="l"/>
                <a:tab pos="431800" algn="l"/>
                <a:tab pos="630555" algn="l"/>
              </a:tabLs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	сезонності і змінності роботи (надходження сировини);</a:t>
            </a:r>
            <a:endParaRPr lang="x-none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tabLst>
                <a:tab pos="270510" algn="l"/>
                <a:tab pos="431800" algn="l"/>
                <a:tab pos="630555" algn="l"/>
              </a:tabLs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	сезонності збуту продукції.</a:t>
            </a:r>
            <a:endParaRPr lang="x-none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20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20688"/>
            <a:ext cx="7540382" cy="1889595"/>
          </a:xfrm>
          <a:prstGeom prst="rect">
            <a:avLst/>
          </a:prstGeom>
        </p:spPr>
      </p:pic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715710"/>
            <a:ext cx="6683482" cy="249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71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40768"/>
            <a:ext cx="7476260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87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1582341"/>
            <a:ext cx="61926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</a:p>
          <a:p>
            <a:pPr marL="342900" indent="-342900">
              <a:buAutoNum type="arabicPeriod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структура.</a:t>
            </a:r>
          </a:p>
          <a:p>
            <a:pPr marL="342900" indent="-342900"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виробництва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Оптимізація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Вартісне вираження планових обсягів виробництва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40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49" y="1340768"/>
            <a:ext cx="7411553" cy="432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09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40768"/>
            <a:ext cx="7065906" cy="397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61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059" y="843030"/>
            <a:ext cx="7109342" cy="510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59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755712"/>
            <a:ext cx="4730665" cy="4843032"/>
          </a:xfrm>
          <a:prstGeom prst="rect">
            <a:avLst/>
          </a:prstGeom>
        </p:spPr>
      </p:pic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6026172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85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15" y="942638"/>
            <a:ext cx="6765853" cy="507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94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414" y="620688"/>
            <a:ext cx="6182239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1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870" y="1340768"/>
            <a:ext cx="6992201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4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977" y="791074"/>
            <a:ext cx="6095352" cy="544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68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7" y="596337"/>
            <a:ext cx="5184576" cy="599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83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90181"/>
            <a:ext cx="4392488" cy="654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9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227144E-1103-4DC3-89B8-B71EDED2D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88641"/>
            <a:ext cx="6636305" cy="981501"/>
          </a:xfrm>
        </p:spPr>
        <p:txBody>
          <a:bodyPr>
            <a:normAutofit fontScale="90000"/>
          </a:bodyPr>
          <a:lstStyle/>
          <a:p>
            <a:r>
              <a:rPr lang="uk-UA" sz="32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План виробництва / Виробнича програма</a:t>
            </a:r>
          </a:p>
        </p:txBody>
      </p:sp>
      <p:sp>
        <p:nvSpPr>
          <p:cNvPr id="4" name="Прямокутник 3">
            <a:extLst>
              <a:ext uri="{FF2B5EF4-FFF2-40B4-BE49-F238E27FC236}">
                <a16:creationId xmlns="" xmlns:a16="http://schemas.microsoft.com/office/drawing/2014/main" id="{472B4F0F-1107-46C2-8A45-DF2C2EAC5734}"/>
              </a:ext>
            </a:extLst>
          </p:cNvPr>
          <p:cNvSpPr/>
          <p:nvPr/>
        </p:nvSpPr>
        <p:spPr>
          <a:xfrm>
            <a:off x="1043607" y="1170142"/>
            <a:ext cx="6840761" cy="122453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indent="179705" algn="just">
              <a:tabLst>
                <a:tab pos="270510" algn="l"/>
                <a:tab pos="630555" algn="l"/>
              </a:tabLst>
            </a:pPr>
            <a:r>
              <a:rPr lang="uk-UA" sz="1800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План виробництва</a:t>
            </a:r>
            <a:r>
              <a:rPr lang="uk-UA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визначає обсяг випуску продукції в плановому періоді відповідної номенклатурі, асортименту та встановленої якості згідно з планом продажу в натуральному та вартісному вираженні.</a:t>
            </a:r>
            <a:endParaRPr lang="x-none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Стрілка: шеврон 5">
            <a:extLst>
              <a:ext uri="{FF2B5EF4-FFF2-40B4-BE49-F238E27FC236}">
                <a16:creationId xmlns="" xmlns:a16="http://schemas.microsoft.com/office/drawing/2014/main" id="{F4995FDA-AFB5-4BD2-A3CA-57FFEF25FEB5}"/>
              </a:ext>
            </a:extLst>
          </p:cNvPr>
          <p:cNvSpPr/>
          <p:nvPr/>
        </p:nvSpPr>
        <p:spPr>
          <a:xfrm rot="5400000">
            <a:off x="4349070" y="3585668"/>
            <a:ext cx="301841" cy="269660"/>
          </a:xfrm>
          <a:prstGeom prst="chevron">
            <a:avLst/>
          </a:prstGeom>
          <a:solidFill>
            <a:schemeClr val="accent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97" y="3068960"/>
            <a:ext cx="7579358" cy="189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36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92696"/>
            <a:ext cx="799288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ПОМИЛКИ В ПЛАНУВАННІ ВИРОБНИЦТВА ПРОДУКЦІЇ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враховується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Аналізуючи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допущені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помилки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першопричину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вибудовувати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вдосконалену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схему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Перед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кваліфікованих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стан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початку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партії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враховується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продукту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декількох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стадій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них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робітників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керівництво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начальника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відділу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бригадира, куратора.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провокує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невиробничих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ймовірність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зриву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мотиваційний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фактор.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Робітники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чітко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метою вони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завершенню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гідної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заробітної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плати,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мотивувати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факторами.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кар’єрного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росту,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кращого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преміальні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вихідні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нарахування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8906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889844"/>
            <a:ext cx="799288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ПОМИЛКИ В ПЛАНУВАННІ ВИРОБНИЦТВА ПРОДУКЦІЇ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Зайва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деталізація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погляд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робочий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оцінити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Автоматизована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чітко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розставити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послідовність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деталей. При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надмірній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увазі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дрібниць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помітити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призводить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збою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всього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циклу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контролю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базується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часові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рамки.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управлінці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сприймають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план, як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етап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контролюється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фактичного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запланованого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ходу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призводить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виникнення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затримок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обумовлених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446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12845"/>
            <a:ext cx="8064896" cy="201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37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96752"/>
            <a:ext cx="7069306" cy="455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39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00708"/>
            <a:ext cx="4806042" cy="613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35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2D17B41-D4CF-436B-8C40-688945576272}"/>
              </a:ext>
            </a:extLst>
          </p:cNvPr>
          <p:cNvSpPr txBox="1"/>
          <p:nvPr/>
        </p:nvSpPr>
        <p:spPr>
          <a:xfrm>
            <a:off x="508734" y="1700808"/>
            <a:ext cx="806231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79705" algn="just">
              <a:tabLst>
                <a:tab pos="270510" algn="l"/>
                <a:tab pos="630555" algn="l"/>
              </a:tabLst>
            </a:pPr>
            <a:r>
              <a:rPr lang="uk-UA" sz="180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Основним методом визначення цієї потреби є метод прямого розрахунку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відповідно до питомих норм її витрат. </a:t>
            </a:r>
            <a:endParaRPr lang="uk-UA" sz="18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79705" algn="just">
              <a:tabLst>
                <a:tab pos="270510" algn="l"/>
                <a:tab pos="630555" algn="l"/>
              </a:tabLst>
            </a:pPr>
            <a:r>
              <a:rPr lang="uk-UA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потреба підприємств у предметах праці розраховується шляхом множення питомих норм витрат сировини і матеріалів на планові обсяги виробництва. </a:t>
            </a:r>
            <a:endParaRPr lang="uk-UA" sz="18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79705" algn="just">
              <a:tabLst>
                <a:tab pos="270510" algn="l"/>
                <a:tab pos="630555" algn="l"/>
              </a:tabLst>
            </a:pPr>
            <a:r>
              <a:rPr lang="uk-UA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Потреба 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знаряддях праці (машини, устаткування) визначається, виходячи із передбачених обсягів робіт, виконуваних з їхньою допомогою, і прогресивних норм продуктивності.</a:t>
            </a:r>
            <a:endParaRPr lang="x-none" sz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79705" algn="just">
              <a:tabLst>
                <a:tab pos="270510" algn="l"/>
                <a:tab pos="630555" algn="l"/>
              </a:tabLst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Потреба в продукції погоджується з можливостями її виробництва. При цьому методи такого ув’язування мають свої особливості залежно від рівня планування. Головним засобом ув’язування потреби і ресурсів є розробка </a:t>
            </a:r>
            <a:r>
              <a:rPr lang="uk-UA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матеріальних балансів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x-none" sz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s0.slide-share.ru/s_slide/aa94bcdce8d2becfb2e725b888ee32df/663645de-b610-4a61-814f-50f40a15d2ae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224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s0.slide-share.ru/s_slide/fd088668e8a54113693f3032973f40bb/5e7aa932-6c8a-479c-a84d-b14ad6391cec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403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</TotalTime>
  <Words>599</Words>
  <Application>Microsoft Office PowerPoint</Application>
  <PresentationFormat>Экран (4:3)</PresentationFormat>
  <Paragraphs>63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Воздушный поток</vt:lpstr>
      <vt:lpstr>Презентация PowerPoint</vt:lpstr>
      <vt:lpstr>Презентация PowerPoint</vt:lpstr>
      <vt:lpstr>План виробництва / Виробнича програма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Послідовність розроблення плану виробництва</vt:lpstr>
      <vt:lpstr>Вимірники плану виробництва</vt:lpstr>
      <vt:lpstr>Планування виробничої програми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Планування та контроль на підприємстві</dc:title>
  <dc:creator>Admin</dc:creator>
  <cp:lastModifiedBy>Пользователь Windows</cp:lastModifiedBy>
  <cp:revision>17</cp:revision>
  <dcterms:created xsi:type="dcterms:W3CDTF">2020-11-10T09:44:03Z</dcterms:created>
  <dcterms:modified xsi:type="dcterms:W3CDTF">2023-09-28T06:49:35Z</dcterms:modified>
</cp:coreProperties>
</file>