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9"/>
  </p:notesMasterIdLst>
  <p:sldIdLst>
    <p:sldId id="256" r:id="rId2"/>
    <p:sldId id="258" r:id="rId3"/>
    <p:sldId id="259" r:id="rId4"/>
    <p:sldId id="266" r:id="rId5"/>
    <p:sldId id="291" r:id="rId6"/>
    <p:sldId id="261" r:id="rId7"/>
    <p:sldId id="263" r:id="rId8"/>
    <p:sldId id="265" r:id="rId9"/>
    <p:sldId id="268" r:id="rId10"/>
    <p:sldId id="269" r:id="rId11"/>
    <p:sldId id="270" r:id="rId12"/>
    <p:sldId id="272" r:id="rId13"/>
    <p:sldId id="273" r:id="rId14"/>
    <p:sldId id="274" r:id="rId15"/>
    <p:sldId id="277"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9B711-9CF9-419B-90FD-F98DFF06A62E}" type="datetimeFigureOut">
              <a:rPr lang="uk-UA" smtClean="0"/>
              <a:t>09.04.2026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2FA5-7E0E-4D7A-8058-9A315A8204BA}" type="slidenum">
              <a:rPr lang="uk-UA" smtClean="0"/>
              <a:t>‹#›</a:t>
            </a:fld>
            <a:endParaRPr lang="uk-UA"/>
          </a:p>
        </p:txBody>
      </p:sp>
    </p:spTree>
    <p:extLst>
      <p:ext uri="{BB962C8B-B14F-4D97-AF65-F5344CB8AC3E}">
        <p14:creationId xmlns:p14="http://schemas.microsoft.com/office/powerpoint/2010/main" val="3639085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33278677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6413558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447782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5424080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669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42640819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39511035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260181300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251819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48B698-F241-4C41-9062-FCC8F18EA711}" type="datetime1">
              <a:rPr lang="uk-UA" smtClean="0"/>
              <a:t>09.04.2026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0334001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48B698-F241-4C41-9062-FCC8F18EA711}" type="datetime1">
              <a:rPr lang="uk-UA" smtClean="0"/>
              <a:t>09.04.2026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20247537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48B698-F241-4C41-9062-FCC8F18EA711}" type="datetime1">
              <a:rPr lang="uk-UA" smtClean="0"/>
              <a:t>09.04.2026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4560169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448B698-F241-4C41-9062-FCC8F18EA711}" type="datetime1">
              <a:rPr lang="uk-UA" smtClean="0"/>
              <a:t>09.04.2026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969203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8B698-F241-4C41-9062-FCC8F18EA711}" type="datetime1">
              <a:rPr lang="uk-UA" smtClean="0"/>
              <a:t>09.04.2026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130267757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48B698-F241-4C41-9062-FCC8F18EA711}" type="datetime1">
              <a:rPr lang="uk-UA" smtClean="0"/>
              <a:t>09.04.2026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32592286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48B698-F241-4C41-9062-FCC8F18EA711}" type="datetime1">
              <a:rPr lang="uk-UA" smtClean="0"/>
              <a:t>09.04.2026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B75C4C-781B-46F1-A4F8-F45B8E167C80}" type="slidenum">
              <a:rPr lang="uk-UA" smtClean="0"/>
              <a:t>‹#›</a:t>
            </a:fld>
            <a:endParaRPr lang="uk-UA"/>
          </a:p>
        </p:txBody>
      </p:sp>
    </p:spTree>
    <p:extLst>
      <p:ext uri="{BB962C8B-B14F-4D97-AF65-F5344CB8AC3E}">
        <p14:creationId xmlns:p14="http://schemas.microsoft.com/office/powerpoint/2010/main" val="24023033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48B698-F241-4C41-9062-FCC8F18EA711}" type="datetime1">
              <a:rPr lang="uk-UA" smtClean="0"/>
              <a:t>09.04.2026</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FB75C4C-781B-46F1-A4F8-F45B8E167C80}" type="slidenum">
              <a:rPr lang="uk-UA" smtClean="0"/>
              <a:t>‹#›</a:t>
            </a:fld>
            <a:endParaRPr lang="uk-UA"/>
          </a:p>
        </p:txBody>
      </p:sp>
    </p:spTree>
    <p:extLst>
      <p:ext uri="{BB962C8B-B14F-4D97-AF65-F5344CB8AC3E}">
        <p14:creationId xmlns:p14="http://schemas.microsoft.com/office/powerpoint/2010/main" val="90478296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A7B748-0785-4185-8DE6-6EE33B09C5C8}"/>
              </a:ext>
            </a:extLst>
          </p:cNvPr>
          <p:cNvSpPr>
            <a:spLocks noGrp="1"/>
          </p:cNvSpPr>
          <p:nvPr>
            <p:ph type="ctrTitle"/>
          </p:nvPr>
        </p:nvSpPr>
        <p:spPr>
          <a:xfrm>
            <a:off x="1000125" y="1714500"/>
            <a:ext cx="8716462" cy="930572"/>
          </a:xfrm>
        </p:spPr>
        <p:txBody>
          <a:bodyPr>
            <a:normAutofit fontScale="90000"/>
          </a:bodyPr>
          <a:lstStyle/>
          <a:p>
            <a:pPr algn="ctr"/>
            <a:r>
              <a:rPr lang="uk-UA" sz="2800" b="1" dirty="0" smtClean="0">
                <a:solidFill>
                  <a:schemeClr val="tx1"/>
                </a:solidFill>
                <a:latin typeface="Times New Roman" panose="02020603050405020304" pitchFamily="18" charset="0"/>
                <a:cs typeface="Times New Roman" panose="02020603050405020304" pitchFamily="18" charset="0"/>
              </a:rPr>
              <a:t>ТЕМА 9. ПІДПРИЄМНИЦТВО У СФЕРІ ТОРГІВЛІ ТА ТОРГОВЕЛЬНОГО ПОСЕРЕДНИЦТВА</a:t>
            </a:r>
            <a:endParaRPr lang="uk-UA" sz="2800" b="1" dirty="0">
              <a:solidFill>
                <a:schemeClr val="tx1"/>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bwMode="auto">
          <a:xfrm>
            <a:off x="1076325" y="115888"/>
            <a:ext cx="7959725" cy="719137"/>
          </a:xfrm>
          <a:prstGeom prst="rect">
            <a:avLst/>
          </a:prstGeom>
        </p:spPr>
        <p:txBody>
          <a:bodyPr vert="horz" wrap="square" lIns="91440" tIns="45720" rIns="91440" bIns="45720" numCol="1" rtlCol="0" anchor="b" anchorCtr="0" compatLnSpc="1">
            <a:prstTxWarp prst="textNoShape">
              <a:avLst/>
            </a:prstTxWarp>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altLang="uk-UA" sz="1800" smtClean="0">
                <a:solidFill>
                  <a:schemeClr val="tx1"/>
                </a:solidFill>
                <a:latin typeface="Times New Roman" pitchFamily="18" charset="0"/>
                <a:cs typeface="Times New Roman" pitchFamily="18" charset="0"/>
              </a:rPr>
              <a:t>МІНІСТЕРСТВО </a:t>
            </a:r>
            <a:r>
              <a:rPr lang="uk-UA" altLang="uk-UA" sz="1800" smtClean="0">
                <a:solidFill>
                  <a:schemeClr val="tx1"/>
                </a:solidFill>
                <a:latin typeface="Times New Roman" pitchFamily="18" charset="0"/>
                <a:cs typeface="Times New Roman" pitchFamily="18" charset="0"/>
              </a:rPr>
              <a:t>ОСВІТИ І НАУКИ</a:t>
            </a:r>
            <a:r>
              <a:rPr lang="en-US" altLang="uk-UA" sz="1800" smtClean="0">
                <a:solidFill>
                  <a:schemeClr val="tx1"/>
                </a:solidFill>
                <a:latin typeface="Times New Roman" pitchFamily="18" charset="0"/>
                <a:cs typeface="Times New Roman" pitchFamily="18" charset="0"/>
              </a:rPr>
              <a:t> </a:t>
            </a:r>
            <a:r>
              <a:rPr lang="ru-RU" altLang="uk-UA" sz="1800" smtClean="0">
                <a:solidFill>
                  <a:schemeClr val="tx1"/>
                </a:solidFill>
                <a:latin typeface="Times New Roman" pitchFamily="18" charset="0"/>
                <a:cs typeface="Times New Roman" pitchFamily="18" charset="0"/>
              </a:rPr>
              <a:t>УКРАЇНИ</a:t>
            </a:r>
            <a:br>
              <a:rPr lang="ru-RU" altLang="uk-UA" sz="1800" smtClean="0">
                <a:solidFill>
                  <a:schemeClr val="tx1"/>
                </a:solidFill>
                <a:latin typeface="Times New Roman" pitchFamily="18" charset="0"/>
                <a:cs typeface="Times New Roman" pitchFamily="18" charset="0"/>
              </a:rPr>
            </a:br>
            <a:r>
              <a:rPr lang="ru-RU" altLang="uk-UA" sz="1800" smtClean="0">
                <a:solidFill>
                  <a:schemeClr val="tx1"/>
                </a:solidFill>
                <a:latin typeface="Times New Roman" pitchFamily="18" charset="0"/>
                <a:cs typeface="Times New Roman" pitchFamily="18" charset="0"/>
              </a:rPr>
              <a:t> ДЕРЖАВНИЙ УНІВЕРСИТЕТ «ЖИТОМИРСЬКА ПОЛІТЕХНІКА»</a:t>
            </a:r>
            <a:endParaRPr lang="ru-RU" altLang="uk-UA" sz="1800" dirty="0" smtClean="0">
              <a:solidFill>
                <a:schemeClr val="tx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55311F3C-0237-4655-AED1-112661C5824B}"/>
              </a:ext>
            </a:extLst>
          </p:cNvPr>
          <p:cNvSpPr txBox="1"/>
          <p:nvPr/>
        </p:nvSpPr>
        <p:spPr>
          <a:xfrm>
            <a:off x="2242882" y="2824153"/>
            <a:ext cx="5907097" cy="1569660"/>
          </a:xfrm>
          <a:prstGeom prst="rect">
            <a:avLst/>
          </a:prstGeom>
          <a:noFill/>
        </p:spPr>
        <p:txBody>
          <a:bodyPr wrap="square" rtlCol="0">
            <a:spAutoFit/>
          </a:bodyPr>
          <a:lstStyle/>
          <a:p>
            <a:pPr algn="ctr"/>
            <a:r>
              <a:rPr lang="uk-UA" sz="2400" dirty="0">
                <a:latin typeface="Times New Roman" panose="02020603050405020304" pitchFamily="18" charset="0"/>
                <a:cs typeface="Times New Roman" panose="02020603050405020304" pitchFamily="18" charset="0"/>
              </a:rPr>
              <a:t>ПЛАН</a:t>
            </a:r>
          </a:p>
          <a:p>
            <a:pPr marL="342900" indent="-342900" algn="just">
              <a:buAutoNum type="arabicPeriod"/>
            </a:pPr>
            <a:r>
              <a:rPr lang="uk-UA" sz="2400" dirty="0">
                <a:latin typeface="Times New Roman" panose="02020603050405020304" pitchFamily="18" charset="0"/>
                <a:cs typeface="Times New Roman" panose="02020603050405020304" pitchFamily="18" charset="0"/>
              </a:rPr>
              <a:t>Сутність торгівлі та її функції.</a:t>
            </a:r>
          </a:p>
          <a:p>
            <a:pPr marL="342900" indent="-342900" algn="just">
              <a:buAutoNum type="arabicPeriod"/>
            </a:pPr>
            <a:r>
              <a:rPr lang="uk-UA" sz="2400" dirty="0">
                <a:latin typeface="Times New Roman" panose="02020603050405020304" pitchFamily="18" charset="0"/>
                <a:cs typeface="Times New Roman" panose="02020603050405020304" pitchFamily="18" charset="0"/>
              </a:rPr>
              <a:t>Сутність торговельного посередництва.</a:t>
            </a:r>
          </a:p>
          <a:p>
            <a:pPr marL="342900" indent="-342900" algn="just">
              <a:buAutoNum type="arabicPeriod"/>
            </a:pPr>
            <a:r>
              <a:rPr lang="uk-UA" sz="2400" dirty="0">
                <a:latin typeface="Times New Roman" panose="02020603050405020304" pitchFamily="18" charset="0"/>
                <a:cs typeface="Times New Roman" panose="02020603050405020304" pitchFamily="18" charset="0"/>
              </a:rPr>
              <a:t>Види торговельних </a:t>
            </a:r>
            <a:r>
              <a:rPr lang="uk-UA" sz="2400" dirty="0" smtClean="0">
                <a:latin typeface="Times New Roman" panose="02020603050405020304" pitchFamily="18" charset="0"/>
                <a:cs typeface="Times New Roman" panose="02020603050405020304" pitchFamily="18" charset="0"/>
              </a:rPr>
              <a:t>посередників.</a:t>
            </a:r>
            <a:endParaRPr lang="uk-UA" sz="2400" dirty="0">
              <a:latin typeface="Times New Roman" panose="02020603050405020304" pitchFamily="18" charset="0"/>
              <a:cs typeface="Times New Roman" panose="02020603050405020304" pitchFamily="18" charset="0"/>
            </a:endParaRPr>
          </a:p>
        </p:txBody>
      </p:sp>
      <p:sp>
        <p:nvSpPr>
          <p:cNvPr id="7" name="Text Box 1605"/>
          <p:cNvSpPr txBox="1">
            <a:spLocks noChangeArrowheads="1"/>
          </p:cNvSpPr>
          <p:nvPr/>
        </p:nvSpPr>
        <p:spPr bwMode="auto">
          <a:xfrm>
            <a:off x="3528428" y="6257925"/>
            <a:ext cx="3486150" cy="600075"/>
          </a:xfrm>
          <a:prstGeom prst="rect">
            <a:avLst/>
          </a:prstGeom>
          <a:noFill/>
          <a:ln w="9525">
            <a:noFill/>
            <a:miter lim="800000"/>
            <a:headEnd/>
            <a:tailEnd/>
          </a:ln>
        </p:spPr>
        <p:txBody>
          <a:bodyPr lIns="0" tIns="0" rIns="0" bIns="0" anchor="ctr"/>
          <a:lstStyle/>
          <a:p>
            <a:pPr algn="ctr" eaLnBrk="0" fontAlgn="auto" hangingPunct="0">
              <a:spcBef>
                <a:spcPts val="0"/>
              </a:spcBef>
              <a:spcAft>
                <a:spcPts val="0"/>
              </a:spcAft>
              <a:defRPr/>
            </a:pPr>
            <a:r>
              <a:rPr lang="ru-RU" sz="2000" b="1" dirty="0" smtClean="0">
                <a:solidFill>
                  <a:schemeClr val="tx2">
                    <a:lumMod val="95000"/>
                    <a:lumOff val="5000"/>
                  </a:schemeClr>
                </a:solidFill>
                <a:latin typeface="Courier New" pitchFamily="49" charset="0"/>
                <a:cs typeface="Courier New" pitchFamily="49" charset="0"/>
              </a:rPr>
              <a:t>Житомир-202</a:t>
            </a:r>
            <a:r>
              <a:rPr lang="uk-UA" sz="2000" b="1" dirty="0">
                <a:solidFill>
                  <a:schemeClr val="tx2">
                    <a:lumMod val="95000"/>
                    <a:lumOff val="5000"/>
                  </a:schemeClr>
                </a:solidFill>
                <a:latin typeface="Courier New" pitchFamily="49" charset="0"/>
                <a:cs typeface="Courier New" pitchFamily="49" charset="0"/>
              </a:rPr>
              <a:t>6</a:t>
            </a:r>
            <a:endParaRPr lang="ru-RU" sz="2000" b="1" dirty="0">
              <a:solidFill>
                <a:schemeClr val="tx2">
                  <a:lumMod val="95000"/>
                  <a:lumOff val="5000"/>
                </a:schemeClr>
              </a:solidFill>
              <a:latin typeface="Courier New" pitchFamily="49" charset="0"/>
              <a:cs typeface="Courier New" pitchFamily="49" charset="0"/>
            </a:endParaRPr>
          </a:p>
        </p:txBody>
      </p:sp>
      <p:sp>
        <p:nvSpPr>
          <p:cNvPr id="8" name="Прямоугольник 7"/>
          <p:cNvSpPr>
            <a:spLocks noChangeArrowheads="1"/>
          </p:cNvSpPr>
          <p:nvPr/>
        </p:nvSpPr>
        <p:spPr bwMode="auto">
          <a:xfrm>
            <a:off x="7923909" y="6373296"/>
            <a:ext cx="4055919"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uk-UA" b="1" i="1" dirty="0">
                <a:latin typeface="Palatino Linotype" pitchFamily="18" charset="0"/>
                <a:cs typeface="Times New Roman" pitchFamily="18" charset="0"/>
              </a:rPr>
              <a:t>ЛЕКТОР:  </a:t>
            </a:r>
            <a:r>
              <a:rPr lang="uk-UA" b="1" i="1" dirty="0" err="1" smtClean="0">
                <a:latin typeface="Palatino Linotype" pitchFamily="18" charset="0"/>
                <a:cs typeface="Times New Roman" pitchFamily="18" charset="0"/>
              </a:rPr>
              <a:t>к.е.н</a:t>
            </a:r>
            <a:r>
              <a:rPr lang="uk-UA" b="1" i="1" dirty="0" smtClean="0">
                <a:latin typeface="Palatino Linotype" pitchFamily="18" charset="0"/>
                <a:cs typeface="Times New Roman" pitchFamily="18" charset="0"/>
              </a:rPr>
              <a:t>., доц. Мельник </a:t>
            </a:r>
            <a:r>
              <a:rPr lang="uk-UA" b="1" i="1" dirty="0">
                <a:latin typeface="Palatino Linotype" pitchFamily="18" charset="0"/>
                <a:cs typeface="Times New Roman" pitchFamily="18" charset="0"/>
              </a:rPr>
              <a:t>Т.</a:t>
            </a:r>
            <a:r>
              <a:rPr lang="en-US" b="1" i="1" dirty="0">
                <a:latin typeface="Palatino Linotype" pitchFamily="18" charset="0"/>
                <a:cs typeface="Times New Roman" pitchFamily="18" charset="0"/>
              </a:rPr>
              <a:t> </a:t>
            </a:r>
            <a:r>
              <a:rPr lang="uk-UA" b="1" i="1" dirty="0">
                <a:latin typeface="Palatino Linotype" pitchFamily="18" charset="0"/>
                <a:cs typeface="Times New Roman" pitchFamily="18" charset="0"/>
              </a:rPr>
              <a:t>Ю.</a:t>
            </a:r>
            <a:endParaRPr lang="ru-RU" b="1" i="1" dirty="0">
              <a:latin typeface="Palatino Linotype" pitchFamily="18" charset="0"/>
              <a:cs typeface="Times New Roman" pitchFamily="18" charset="0"/>
            </a:endParaRPr>
          </a:p>
        </p:txBody>
      </p:sp>
      <p:pic>
        <p:nvPicPr>
          <p:cNvPr id="1026" name="Picture 2" descr="https://naurok-test.nyc3.cdn.digitaloceanspaces.com/484238/images/952831_15869443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631" y="3052562"/>
            <a:ext cx="3763499" cy="332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5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EE23300-72A4-4A90-98E2-CF7A4F38BD69}"/>
              </a:ext>
            </a:extLst>
          </p:cNvPr>
          <p:cNvSpPr txBox="1"/>
          <p:nvPr/>
        </p:nvSpPr>
        <p:spPr>
          <a:xfrm>
            <a:off x="369917" y="848591"/>
            <a:ext cx="8907433"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uk-UA" sz="2000" b="1" i="1" dirty="0">
                <a:latin typeface="Times New Roman" panose="02020603050405020304" pitchFamily="18" charset="0"/>
                <a:cs typeface="Times New Roman" panose="02020603050405020304" pitchFamily="18" charset="0"/>
              </a:rPr>
              <a:t>Суб’єкти торговельного підприємництва для ефективного функціонування мають забезпечити:</a:t>
            </a:r>
          </a:p>
          <a:p>
            <a:pPr algn="just"/>
            <a:endParaRPr lang="uk-UA"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відповідність приміщення (місця) чи будівлі для здійснення торговельної діяльності необхідним екологічним і санітарно-гігієнічним  умовам, вимогам нормативних документів щодо зберігання, продажу відповідних товарів;</a:t>
            </a:r>
          </a:p>
          <a:p>
            <a:pPr marL="285750" indent="-285750" algn="just">
              <a:buFont typeface="Arial" panose="020B0604020202020204" pitchFamily="34" charset="0"/>
              <a:buChar char="•"/>
            </a:pPr>
            <a:endParaRPr lang="uk-UA"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постійний розвиток матеріально-технічної бази підприємств, оснащення їх сучасною технікою і обладнанням;</a:t>
            </a:r>
          </a:p>
          <a:p>
            <a:pPr marL="285750" indent="-285750" algn="just">
              <a:buFont typeface="Arial" panose="020B0604020202020204" pitchFamily="34" charset="0"/>
              <a:buChar char="•"/>
            </a:pPr>
            <a:endParaRPr lang="uk-UA"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застосування прогресивних форм торговельного обслуговування населення;</a:t>
            </a:r>
          </a:p>
          <a:p>
            <a:pPr marL="285750" indent="-285750" algn="just">
              <a:buFont typeface="Arial" panose="020B0604020202020204" pitchFamily="34" charset="0"/>
              <a:buChar char="•"/>
            </a:pPr>
            <a:endParaRPr lang="uk-UA"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наявність на видному місці в торговельного приміщенні асортиментного переліку товарів, чинних санітарних і ветеринарних правил, правил продажу товарів та іншої необхідної нормативно-технічної документації та дотримання встановлених у них вимог.</a:t>
            </a:r>
          </a:p>
        </p:txBody>
      </p:sp>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Tree>
    <p:extLst>
      <p:ext uri="{BB962C8B-B14F-4D97-AF65-F5344CB8AC3E}">
        <p14:creationId xmlns:p14="http://schemas.microsoft.com/office/powerpoint/2010/main" val="157650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28428B5-247E-414B-9211-67F914A49BF8}"/>
              </a:ext>
            </a:extLst>
          </p:cNvPr>
          <p:cNvSpPr txBox="1"/>
          <p:nvPr/>
        </p:nvSpPr>
        <p:spPr>
          <a:xfrm>
            <a:off x="520065" y="839245"/>
            <a:ext cx="7861935" cy="1477328"/>
          </a:xfrm>
          <a:prstGeom prst="rect">
            <a:avLst/>
          </a:prstGeom>
          <a:noFill/>
        </p:spPr>
        <p:txBody>
          <a:bodyPr wrap="square" rtlCol="0">
            <a:spAutoFit/>
          </a:bodyPr>
          <a:lstStyle/>
          <a:p>
            <a:pPr algn="just"/>
            <a:r>
              <a:rPr lang="uk-UA" b="1" dirty="0">
                <a:latin typeface="Times New Roman" panose="02020603050405020304" pitchFamily="18" charset="0"/>
                <a:cs typeface="Times New Roman" panose="02020603050405020304" pitchFamily="18" charset="0"/>
              </a:rPr>
              <a:t>Покупець має право </a:t>
            </a:r>
            <a:r>
              <a:rPr lang="uk-UA" dirty="0">
                <a:latin typeface="Times New Roman" panose="02020603050405020304" pitchFamily="18" charset="0"/>
                <a:cs typeface="Times New Roman" panose="02020603050405020304" pitchFamily="18" charset="0"/>
              </a:rPr>
              <a:t>на вільний вибір товару, перевірку його якості, комплектності, міри, ваги і ціни, демонстрування безпечного та правильного використання. На вимогу покупця продавець зобов’язаний надати йому контрольно-вимірювальний прилад і документ, що підтверджує ціну та якість товару.</a:t>
            </a:r>
          </a:p>
        </p:txBody>
      </p:sp>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
        <p:nvSpPr>
          <p:cNvPr id="5" name="TextBox 4">
            <a:extLst>
              <a:ext uri="{FF2B5EF4-FFF2-40B4-BE49-F238E27FC236}">
                <a16:creationId xmlns:a16="http://schemas.microsoft.com/office/drawing/2014/main" xmlns="" id="{83EC75C8-9A90-4EB5-B54D-3F8ECF33FF48}"/>
              </a:ext>
            </a:extLst>
          </p:cNvPr>
          <p:cNvSpPr txBox="1"/>
          <p:nvPr/>
        </p:nvSpPr>
        <p:spPr>
          <a:xfrm>
            <a:off x="392614" y="2490800"/>
            <a:ext cx="8713286" cy="3754874"/>
          </a:xfrm>
          <a:prstGeom prst="rect">
            <a:avLst/>
          </a:prstGeom>
          <a:solidFill>
            <a:schemeClr val="accent1">
              <a:lumMod val="20000"/>
              <a:lumOff val="8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Розрахунки </a:t>
            </a:r>
            <a:r>
              <a:rPr lang="uk-UA" sz="2000" dirty="0">
                <a:latin typeface="Times New Roman" panose="02020603050405020304" pitchFamily="18" charset="0"/>
                <a:cs typeface="Times New Roman" panose="02020603050405020304" pitchFamily="18" charset="0"/>
              </a:rPr>
              <a:t>за продаж продукції суб’єктами господарювання здійснюється за готівку та безготівковим розрахунком. </a:t>
            </a:r>
            <a:endParaRPr lang="uk-UA"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Продаж </a:t>
            </a:r>
            <a:r>
              <a:rPr lang="uk-UA" sz="2000" dirty="0">
                <a:latin typeface="Times New Roman" panose="02020603050405020304" pitchFamily="18" charset="0"/>
                <a:cs typeface="Times New Roman" panose="02020603050405020304" pitchFamily="18" charset="0"/>
              </a:rPr>
              <a:t>товарів може здійснюватися у кредит. </a:t>
            </a:r>
            <a:endParaRPr lang="uk-UA"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Розрахунки </a:t>
            </a:r>
            <a:r>
              <a:rPr lang="uk-UA" sz="2000" dirty="0">
                <a:latin typeface="Times New Roman" panose="02020603050405020304" pitchFamily="18" charset="0"/>
                <a:cs typeface="Times New Roman" panose="02020603050405020304" pitchFamily="18" charset="0"/>
              </a:rPr>
              <a:t>з покупцями за товари повинні проводитися через електронні контрольно-касові апарати або з використанням реєстратора розрахункових операцій. </a:t>
            </a:r>
            <a:endParaRPr lang="uk-UA"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Касир </a:t>
            </a:r>
            <a:r>
              <a:rPr lang="uk-UA" sz="2000" dirty="0">
                <a:latin typeface="Times New Roman" panose="02020603050405020304" pitchFamily="18" charset="0"/>
                <a:cs typeface="Times New Roman" panose="02020603050405020304" pitchFamily="18" charset="0"/>
              </a:rPr>
              <a:t>або інший працівник, який отримує гроші за товар, під час розрахунку з покупцем повинен чітко назвати суму, одержану від покупця, і покласти отримані від нього гроші окремо на видному місці, віддрукувати чек, назвати покупцеві суму належної йому решти і віддати її разом з </a:t>
            </a:r>
            <a:r>
              <a:rPr lang="uk-UA" sz="2000" dirty="0" err="1">
                <a:latin typeface="Times New Roman" panose="02020603050405020304" pitchFamily="18" charset="0"/>
                <a:cs typeface="Times New Roman" panose="02020603050405020304" pitchFamily="18" charset="0"/>
              </a:rPr>
              <a:t>чеком</a:t>
            </a:r>
            <a:r>
              <a:rPr lang="uk-UA" sz="2000" dirty="0">
                <a:latin typeface="Times New Roman" panose="02020603050405020304" pitchFamily="18" charset="0"/>
                <a:cs typeface="Times New Roman" panose="02020603050405020304" pitchFamily="18" charset="0"/>
              </a:rPr>
              <a:t>. </a:t>
            </a:r>
            <a:endParaRPr lang="uk-UA"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Правильність </a:t>
            </a:r>
            <a:r>
              <a:rPr lang="uk-UA" sz="2000" dirty="0">
                <a:latin typeface="Times New Roman" panose="02020603050405020304" pitchFamily="18" charset="0"/>
                <a:cs typeface="Times New Roman" panose="02020603050405020304" pitchFamily="18" charset="0"/>
              </a:rPr>
              <a:t>розрахунку покупець перевіряє на місці.</a:t>
            </a:r>
          </a:p>
        </p:txBody>
      </p:sp>
    </p:spTree>
    <p:extLst>
      <p:ext uri="{BB962C8B-B14F-4D97-AF65-F5344CB8AC3E}">
        <p14:creationId xmlns:p14="http://schemas.microsoft.com/office/powerpoint/2010/main" val="375657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3B32F57-6F49-4163-B84F-28D556425539}"/>
              </a:ext>
            </a:extLst>
          </p:cNvPr>
          <p:cNvSpPr txBox="1"/>
          <p:nvPr/>
        </p:nvSpPr>
        <p:spPr>
          <a:xfrm>
            <a:off x="368013" y="221446"/>
            <a:ext cx="9195088" cy="6247864"/>
          </a:xfrm>
          <a:prstGeom prst="rect">
            <a:avLst/>
          </a:prstGeom>
          <a:noFill/>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2. Сутність торговельного посередництва</a:t>
            </a:r>
          </a:p>
          <a:p>
            <a:pPr algn="just"/>
            <a:endParaRPr lang="uk-UA" sz="2000" b="1"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Посередники </a:t>
            </a:r>
            <a:r>
              <a:rPr lang="uk-UA" sz="2000" dirty="0">
                <a:latin typeface="Times New Roman" panose="02020603050405020304" pitchFamily="18" charset="0"/>
                <a:cs typeface="Times New Roman" panose="02020603050405020304" pitchFamily="18" charset="0"/>
              </a:rPr>
              <a:t>– це особи (юридичні або фізичні), що представляють на ринку інтереси виробників чи споживачів.</a:t>
            </a:r>
          </a:p>
          <a:p>
            <a:pPr algn="just"/>
            <a:endParaRPr lang="uk-UA" sz="2000"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Мета посередництва </a:t>
            </a:r>
            <a:r>
              <a:rPr lang="uk-UA" sz="2000" dirty="0">
                <a:latin typeface="Times New Roman" panose="02020603050405020304" pitchFamily="18" charset="0"/>
                <a:cs typeface="Times New Roman" panose="02020603050405020304" pitchFamily="18" charset="0"/>
              </a:rPr>
              <a:t>– сполучення (інтегрування) економічних інтересів виробників і споживачів, поєднання їх у єдиний ланцюг підприємницької угоди.</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До </a:t>
            </a:r>
            <a:r>
              <a:rPr lang="uk-UA" sz="2000" b="1" dirty="0">
                <a:latin typeface="Times New Roman" panose="02020603050405020304" pitchFamily="18" charset="0"/>
                <a:cs typeface="Times New Roman" panose="02020603050405020304" pitchFamily="18" charset="0"/>
              </a:rPr>
              <a:t>завдань посередницької діяльності </a:t>
            </a:r>
            <a:r>
              <a:rPr lang="uk-UA" sz="2000" dirty="0">
                <a:latin typeface="Times New Roman" panose="02020603050405020304" pitchFamily="18" charset="0"/>
                <a:cs typeface="Times New Roman" panose="02020603050405020304" pitchFamily="18" charset="0"/>
              </a:rPr>
              <a:t>відносять:</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сприяння здійсненню операцій купівлі-продажу;</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збільшення обсягів реалізації товарів;</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просування продукції на існуючі і нові ринки;</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зниження загального рівня сукупного товарного запасу;</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зменшення витрат виробників та споживачів продукції;</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покращення контактів з покупцями, </a:t>
            </a:r>
            <a:r>
              <a:rPr lang="uk-UA" sz="2000" dirty="0" smtClean="0">
                <a:latin typeface="Times New Roman" panose="02020603050405020304" pitchFamily="18" charset="0"/>
                <a:cs typeface="Times New Roman" panose="02020603050405020304" pitchFamily="18" charset="0"/>
              </a:rPr>
              <a:t>складськими, транспортними </a:t>
            </a:r>
            <a:r>
              <a:rPr lang="uk-UA" sz="2000" dirty="0">
                <a:latin typeface="Times New Roman" panose="02020603050405020304" pitchFamily="18" charset="0"/>
                <a:cs typeface="Times New Roman" panose="02020603050405020304" pitchFamily="18" charset="0"/>
              </a:rPr>
              <a:t>підприємствами та іншими суб’єктами товарного обертання;</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сприяння досягненню оперативності реакції на зміни споживчого попиту та кон’юнктури ринку;</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забезпечення доступу до первинної інформації;</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створення налагоджених каналів товароруху</a:t>
            </a:r>
          </a:p>
        </p:txBody>
      </p:sp>
    </p:spTree>
    <p:extLst>
      <p:ext uri="{BB962C8B-B14F-4D97-AF65-F5344CB8AC3E}">
        <p14:creationId xmlns:p14="http://schemas.microsoft.com/office/powerpoint/2010/main" val="244174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720981F-4452-40F2-905C-9F30BE0E8F47}"/>
              </a:ext>
            </a:extLst>
          </p:cNvPr>
          <p:cNvSpPr txBox="1"/>
          <p:nvPr/>
        </p:nvSpPr>
        <p:spPr>
          <a:xfrm>
            <a:off x="378402" y="784514"/>
            <a:ext cx="8927523" cy="5940088"/>
          </a:xfrm>
          <a:prstGeom prst="rect">
            <a:avLst/>
          </a:prstGeom>
          <a:noFill/>
        </p:spPr>
        <p:txBody>
          <a:bodyPr wrap="square" rtlCol="0">
            <a:spAutoFit/>
          </a:bodyPr>
          <a:lstStyle/>
          <a:p>
            <a:pPr algn="just"/>
            <a:r>
              <a:rPr lang="uk-UA" sz="2000" b="1" dirty="0">
                <a:latin typeface="Times New Roman" panose="02020603050405020304" pitchFamily="18" charset="0"/>
                <a:cs typeface="Times New Roman" panose="02020603050405020304" pitchFamily="18" charset="0"/>
              </a:rPr>
              <a:t>Канал товароруху </a:t>
            </a:r>
            <a:r>
              <a:rPr lang="uk-UA" sz="2000" dirty="0">
                <a:latin typeface="Times New Roman" panose="02020603050405020304" pitchFamily="18" charset="0"/>
                <a:cs typeface="Times New Roman" panose="02020603050405020304" pitchFamily="18" charset="0"/>
              </a:rPr>
              <a:t>– це шлях переміщення товару від виробника до покупця (споживача).</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Залежно від характеру товароруху існують такі </a:t>
            </a:r>
            <a:r>
              <a:rPr lang="uk-UA" sz="2000" b="1" dirty="0">
                <a:latin typeface="Times New Roman" panose="02020603050405020304" pitchFamily="18" charset="0"/>
                <a:cs typeface="Times New Roman" panose="02020603050405020304" pitchFamily="18" charset="0"/>
              </a:rPr>
              <a:t>методи збуту</a:t>
            </a:r>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прямий</a:t>
            </a:r>
            <a:r>
              <a:rPr lang="uk-UA" sz="2000" dirty="0">
                <a:latin typeface="Times New Roman" panose="02020603050405020304" pitchFamily="18" charset="0"/>
                <a:cs typeface="Times New Roman" panose="02020603050405020304" pitchFamily="18" charset="0"/>
              </a:rPr>
              <a:t> і </a:t>
            </a:r>
            <a:r>
              <a:rPr lang="uk-UA" sz="2000" i="1" dirty="0">
                <a:latin typeface="Times New Roman" panose="02020603050405020304" pitchFamily="18" charset="0"/>
                <a:cs typeface="Times New Roman" panose="02020603050405020304" pitchFamily="18" charset="0"/>
              </a:rPr>
              <a:t>непрямий</a:t>
            </a:r>
            <a:r>
              <a:rPr lang="uk-UA" sz="2000" dirty="0">
                <a:latin typeface="Times New Roman" panose="02020603050405020304" pitchFamily="18" charset="0"/>
                <a:cs typeface="Times New Roman" panose="02020603050405020304" pitchFamily="18" charset="0"/>
              </a:rPr>
              <a:t>.</a:t>
            </a:r>
          </a:p>
          <a:p>
            <a:pPr algn="just"/>
            <a:endParaRPr lang="uk-UA"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Прямий збут </a:t>
            </a:r>
            <a:r>
              <a:rPr lang="uk-UA" sz="2000" dirty="0">
                <a:latin typeface="Times New Roman" panose="02020603050405020304" pitchFamily="18" charset="0"/>
                <a:cs typeface="Times New Roman" panose="02020603050405020304" pitchFamily="18" charset="0"/>
              </a:rPr>
              <a:t>передбачає вступ виробника продукції у безпосередні відносини з її споживачами, не  звертаючись до послуг незалежних посередників. Такий метод збуту, розповсюджений на ринку засобів виробництва, дає можливість зберігати повний контроль за веденням торгових операцій, забезпечує економію коштів на оплату послуг посередників, дозволяє швидко реагувати на зміну потреб ринку.</a:t>
            </a:r>
          </a:p>
          <a:p>
            <a:pPr marL="342900" indent="-34290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Прямий збут доцільно використовувати</a:t>
            </a:r>
            <a:r>
              <a:rPr lang="uk-UA" sz="2000" dirty="0">
                <a:latin typeface="Times New Roman" panose="02020603050405020304" pitchFamily="18" charset="0"/>
                <a:cs typeface="Times New Roman" panose="02020603050405020304" pitchFamily="18" charset="0"/>
              </a:rPr>
              <a:t>, коли кількість товарів невелика, а споживачі сконцентровані на обмеженій території, коли потрібен висококваліфікований сервіс, коли товар унікальний за призначенням тощо.</a:t>
            </a:r>
          </a:p>
          <a:p>
            <a:pPr marL="342900" indent="-34290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Прямий збут недоцільно використовувати</a:t>
            </a:r>
            <a:r>
              <a:rPr lang="uk-UA" sz="2000" dirty="0">
                <a:latin typeface="Times New Roman" panose="02020603050405020304" pitchFamily="18" charset="0"/>
                <a:cs typeface="Times New Roman" panose="02020603050405020304" pitchFamily="18" charset="0"/>
              </a:rPr>
              <a:t>, якщо є багато споживачів товару, а створення власної збутової мережі для їх обслуговування вимагає непропорційно великих витрат по відношенню до очікуваного обсягу продажу.</a:t>
            </a:r>
          </a:p>
        </p:txBody>
      </p:sp>
      <p:sp>
        <p:nvSpPr>
          <p:cNvPr id="2" name="Прямоугольник 1"/>
          <p:cNvSpPr/>
          <p:nvPr/>
        </p:nvSpPr>
        <p:spPr>
          <a:xfrm>
            <a:off x="168784" y="243959"/>
            <a:ext cx="4996432"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uk-UA" sz="2000" b="1" dirty="0">
                <a:latin typeface="Times New Roman" panose="02020603050405020304" pitchFamily="18" charset="0"/>
                <a:cs typeface="Times New Roman" panose="02020603050405020304" pitchFamily="18" charset="0"/>
              </a:rPr>
              <a:t>2. Сутність торговельного посередництва</a:t>
            </a:r>
          </a:p>
        </p:txBody>
      </p:sp>
    </p:spTree>
    <p:extLst>
      <p:ext uri="{BB962C8B-B14F-4D97-AF65-F5344CB8AC3E}">
        <p14:creationId xmlns:p14="http://schemas.microsoft.com/office/powerpoint/2010/main" val="343110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7804960-DF19-401B-98CA-24174C6D7E79}"/>
              </a:ext>
            </a:extLst>
          </p:cNvPr>
          <p:cNvSpPr txBox="1"/>
          <p:nvPr/>
        </p:nvSpPr>
        <p:spPr>
          <a:xfrm>
            <a:off x="291812" y="666750"/>
            <a:ext cx="9166514" cy="5940088"/>
          </a:xfrm>
          <a:prstGeom prst="rect">
            <a:avLst/>
          </a:prstGeom>
          <a:noFill/>
        </p:spPr>
        <p:txBody>
          <a:bodyPr wrap="square" rtlCol="0">
            <a:spAutoFit/>
          </a:bodyPr>
          <a:lstStyle/>
          <a:p>
            <a:pPr algn="just"/>
            <a:r>
              <a:rPr lang="uk-UA" sz="2000" dirty="0">
                <a:latin typeface="Times New Roman" panose="02020603050405020304" pitchFamily="18" charset="0"/>
                <a:cs typeface="Times New Roman" panose="02020603050405020304" pitchFamily="18" charset="0"/>
              </a:rPr>
              <a:t>При </a:t>
            </a:r>
            <a:r>
              <a:rPr lang="uk-UA" sz="2000" b="1" dirty="0">
                <a:latin typeface="Times New Roman" panose="02020603050405020304" pitchFamily="18" charset="0"/>
                <a:cs typeface="Times New Roman" panose="02020603050405020304" pitchFamily="18" charset="0"/>
              </a:rPr>
              <a:t>непрямому методі збуту </a:t>
            </a:r>
            <a:r>
              <a:rPr lang="uk-UA" sz="2000" dirty="0">
                <a:latin typeface="Times New Roman" panose="02020603050405020304" pitchFamily="18" charset="0"/>
                <a:cs typeface="Times New Roman" panose="02020603050405020304" pitchFamily="18" charset="0"/>
              </a:rPr>
              <a:t>виробник товарів використовує послуги різного роду посередників.</a:t>
            </a:r>
          </a:p>
          <a:p>
            <a:pPr algn="just"/>
            <a:endParaRPr lang="uk-UA" sz="2000" dirty="0">
              <a:latin typeface="Times New Roman" panose="02020603050405020304" pitchFamily="18" charset="0"/>
              <a:cs typeface="Times New Roman" panose="02020603050405020304" pitchFamily="18" charset="0"/>
            </a:endParaRPr>
          </a:p>
          <a:p>
            <a:pPr algn="just"/>
            <a:r>
              <a:rPr lang="uk-UA" sz="2000" b="1" i="1" dirty="0">
                <a:latin typeface="Times New Roman" panose="02020603050405020304" pitchFamily="18" charset="0"/>
                <a:cs typeface="Times New Roman" panose="02020603050405020304" pitchFamily="18" charset="0"/>
              </a:rPr>
              <a:t>Ефективність непрямого збуту обумовлюється наступними причинами</a:t>
            </a:r>
            <a:r>
              <a:rPr lang="uk-UA"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посередники </a:t>
            </a:r>
            <a:r>
              <a:rPr lang="uk-UA" sz="2000" dirty="0">
                <a:latin typeface="Times New Roman" panose="02020603050405020304" pitchFamily="18" charset="0"/>
                <a:cs typeface="Times New Roman" panose="02020603050405020304" pitchFamily="18" charset="0"/>
              </a:rPr>
              <a:t>у комерційній сфері мають змогу прискорити окупність витрат і оборотність коштів за рахунок великомасштабних, універсальних і спеціалізованих операцій, створюють зручності для споживачів;</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у </a:t>
            </a:r>
            <a:r>
              <a:rPr lang="uk-UA" sz="2000" dirty="0">
                <a:latin typeface="Times New Roman" panose="02020603050405020304" pitchFamily="18" charset="0"/>
                <a:cs typeface="Times New Roman" panose="02020603050405020304" pitchFamily="18" charset="0"/>
              </a:rPr>
              <a:t>деяких виробників практично відсутній досвід роботи на товарному ринку, не вистачає фінансових ресурсів для проведення прямого збуту;</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відпрацьовані </a:t>
            </a:r>
            <a:r>
              <a:rPr lang="uk-UA" sz="2000" dirty="0">
                <a:latin typeface="Times New Roman" panose="02020603050405020304" pitchFamily="18" charset="0"/>
                <a:cs typeface="Times New Roman" panose="02020603050405020304" pitchFamily="18" charset="0"/>
              </a:rPr>
              <a:t>комерційні зв’язки, спеціалізація посередників забезпечує виробнику більший успіх, ніж можна було б досягнути власними силами. Це здійснюється завдяки вмілому доведенню товарів до потрібних сегментів ринку;</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за </a:t>
            </a:r>
            <a:r>
              <a:rPr lang="uk-UA" sz="2000" dirty="0">
                <a:latin typeface="Times New Roman" panose="02020603050405020304" pitchFamily="18" charset="0"/>
                <a:cs typeface="Times New Roman" panose="02020603050405020304" pitchFamily="18" charset="0"/>
              </a:rPr>
              <a:t>рахунок передачі функцій щодо просування товарів посередникам виробники мають можливість більше уваги сконцентрувати на виробничі функції, збільшуючи обсяги капіталовкладень у виробництво;</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у </a:t>
            </a:r>
            <a:r>
              <a:rPr lang="uk-UA" sz="2000" dirty="0">
                <a:latin typeface="Times New Roman" panose="02020603050405020304" pitchFamily="18" charset="0"/>
                <a:cs typeface="Times New Roman" panose="02020603050405020304" pitchFamily="18" charset="0"/>
              </a:rPr>
              <a:t>зв’язку з правилами, традиціями, що склалися на даному товарному ринку, в окремих випадках використання посередників стає єдиним можливим методом збуту через певні організаційні структури (аукціони, товарні біржі).</a:t>
            </a:r>
          </a:p>
        </p:txBody>
      </p:sp>
      <p:sp>
        <p:nvSpPr>
          <p:cNvPr id="3" name="Прямоугольник 2"/>
          <p:cNvSpPr/>
          <p:nvPr/>
        </p:nvSpPr>
        <p:spPr>
          <a:xfrm>
            <a:off x="291812" y="167759"/>
            <a:ext cx="4996432"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uk-UA" sz="2000" b="1" dirty="0">
                <a:latin typeface="Times New Roman" panose="02020603050405020304" pitchFamily="18" charset="0"/>
                <a:cs typeface="Times New Roman" panose="02020603050405020304" pitchFamily="18" charset="0"/>
              </a:rPr>
              <a:t>2. Сутність торговельного посередництва</a:t>
            </a:r>
          </a:p>
        </p:txBody>
      </p:sp>
    </p:spTree>
    <p:extLst>
      <p:ext uri="{BB962C8B-B14F-4D97-AF65-F5344CB8AC3E}">
        <p14:creationId xmlns:p14="http://schemas.microsoft.com/office/powerpoint/2010/main" val="235348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DB8DFE6-C13A-4840-A067-9DAE6B96A6AA}"/>
              </a:ext>
            </a:extLst>
          </p:cNvPr>
          <p:cNvSpPr txBox="1"/>
          <p:nvPr/>
        </p:nvSpPr>
        <p:spPr>
          <a:xfrm>
            <a:off x="570528" y="971376"/>
            <a:ext cx="8821122" cy="4401205"/>
          </a:xfrm>
          <a:prstGeom prst="rect">
            <a:avLst/>
          </a:prstGeom>
          <a:noFill/>
        </p:spPr>
        <p:txBody>
          <a:bodyPr wrap="square">
            <a:spAutoFit/>
          </a:bodyPr>
          <a:lstStyle/>
          <a:p>
            <a:pPr algn="just"/>
            <a:r>
              <a:rPr lang="uk-UA" sz="2000" b="1" dirty="0" smtClean="0">
                <a:latin typeface="Times New Roman" panose="02020603050405020304" pitchFamily="18" charset="0"/>
                <a:cs typeface="Times New Roman" panose="02020603050405020304" pitchFamily="18" charset="0"/>
              </a:rPr>
              <a:t>Торговельне посередництво включає в себе широке коло послуг з питань:</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пошуку комерційного контрагента,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підготовки та укладення угод,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кредитування сторін,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надання гарантій оплати товару покупцем,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здійснення транспортно-експедиційних операцій,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страхування товарів під час транспортування,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збереження товарів на складах,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виконання митних формальностей,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проведення рекламних заходів та інших заходів щодо просування товарів на регіональні та зарубіжні ринки,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здійснення технічного обслуговування та інформаційного забезпечення ринку </a:t>
            </a:r>
          </a:p>
          <a:p>
            <a:pPr marL="285750" indent="-28575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проведення інших операцій.</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91812" y="167759"/>
            <a:ext cx="4996432"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uk-UA" sz="2000" b="1" dirty="0">
                <a:latin typeface="Times New Roman" panose="02020603050405020304" pitchFamily="18" charset="0"/>
                <a:cs typeface="Times New Roman" panose="02020603050405020304" pitchFamily="18" charset="0"/>
              </a:rPr>
              <a:t>2. Сутність торговельного посередництва</a:t>
            </a:r>
          </a:p>
        </p:txBody>
      </p:sp>
    </p:spTree>
    <p:extLst>
      <p:ext uri="{BB962C8B-B14F-4D97-AF65-F5344CB8AC3E}">
        <p14:creationId xmlns:p14="http://schemas.microsoft.com/office/powerpoint/2010/main" val="109069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6F3691D-8A8B-4F96-9EC1-B3779887AF09}"/>
              </a:ext>
            </a:extLst>
          </p:cNvPr>
          <p:cNvSpPr txBox="1"/>
          <p:nvPr/>
        </p:nvSpPr>
        <p:spPr>
          <a:xfrm>
            <a:off x="379269" y="739486"/>
            <a:ext cx="9279082" cy="5355312"/>
          </a:xfrm>
          <a:prstGeom prst="rect">
            <a:avLst/>
          </a:prstGeom>
          <a:noFill/>
        </p:spPr>
        <p:txBody>
          <a:bodyPr wrap="square" rtlCol="0">
            <a:spAutoFit/>
          </a:bodyPr>
          <a:lstStyle/>
          <a:p>
            <a:pPr algn="just"/>
            <a:r>
              <a:rPr lang="uk-UA" dirty="0">
                <a:latin typeface="Times New Roman" panose="02020603050405020304" pitchFamily="18" charset="0"/>
                <a:cs typeface="Times New Roman" panose="02020603050405020304" pitchFamily="18" charset="0"/>
              </a:rPr>
              <a:t>	</a:t>
            </a:r>
            <a:r>
              <a:rPr lang="uk-UA" b="1" dirty="0">
                <a:latin typeface="Times New Roman" panose="02020603050405020304" pitchFamily="18" charset="0"/>
                <a:cs typeface="Times New Roman" panose="02020603050405020304" pitchFamily="18" charset="0"/>
              </a:rPr>
              <a:t>Типова схема посередницького підприємництва полягає в наступному: </a:t>
            </a:r>
            <a:endParaRPr lang="uk-UA"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Посередник, </a:t>
            </a:r>
            <a:r>
              <a:rPr lang="uk-UA" dirty="0">
                <a:latin typeface="Times New Roman" panose="02020603050405020304" pitchFamily="18" charset="0"/>
                <a:cs typeface="Times New Roman" panose="02020603050405020304" pitchFamily="18" charset="0"/>
              </a:rPr>
              <a:t>вступаючи у контакт з виробником – власником товарів і послуг, необхідних споживачам, отримує від нього первинну інформацію про наявність даних товарів і умови їх продажу. За отримання такої інформації посередник, як правило, не сплачує гроші. Це пояснюється тим, що власник – продавець товарів зацікавлений у їх продажу, тому цілком імовірно, що він не стане брати у посередника плату за інформацію про свої товари. </a:t>
            </a:r>
            <a:endParaRPr lang="uk-UA" dirty="0" smtClean="0">
              <a:latin typeface="Times New Roman" panose="02020603050405020304" pitchFamily="18" charset="0"/>
              <a:cs typeface="Times New Roman" panose="02020603050405020304" pitchFamily="18" charset="0"/>
            </a:endParaRPr>
          </a:p>
          <a:p>
            <a:pPr algn="just"/>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Отримавши </a:t>
            </a:r>
            <a:r>
              <a:rPr lang="uk-UA" dirty="0">
                <a:latin typeface="Times New Roman" panose="02020603050405020304" pitchFamily="18" charset="0"/>
                <a:cs typeface="Times New Roman" panose="02020603050405020304" pitchFamily="18" charset="0"/>
              </a:rPr>
              <a:t>інформацію від продавця, посередник повідомляє її покупцеві. Одночасно посередник з’ясовує намір потенційного покупця придбати запропоновані товари, тобто отримує зустрічну інформацію. Інформацію про намір покупця купити товар посередник передає власнику </a:t>
            </a:r>
            <a:r>
              <a:rPr lang="uk-UA" dirty="0" smtClean="0">
                <a:latin typeface="Times New Roman" panose="02020603050405020304" pitchFamily="18" charset="0"/>
                <a:cs typeface="Times New Roman" panose="02020603050405020304" pitchFamily="18" charset="0"/>
              </a:rPr>
              <a:t>товару.</a:t>
            </a:r>
          </a:p>
          <a:p>
            <a:pPr marL="285750" indent="-285750" algn="just">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Тепер </a:t>
            </a:r>
            <a:r>
              <a:rPr lang="uk-UA" dirty="0">
                <a:latin typeface="Times New Roman" panose="02020603050405020304" pitchFamily="18" charset="0"/>
                <a:cs typeface="Times New Roman" panose="02020603050405020304" pitchFamily="18" charset="0"/>
              </a:rPr>
              <a:t>вже продавець і покупець мають взаємну інформацію, відомості, достатні, щоб укласти угоду щодо купівлі-продажу. Якщо ця угода відбулася, то посередник має право отримати грошову винагороду як від продавця, так і від покупця. Це може бути у </a:t>
            </a:r>
            <a:r>
              <a:rPr lang="uk-UA" dirty="0" smtClean="0">
                <a:latin typeface="Times New Roman" panose="02020603050405020304" pitchFamily="18" charset="0"/>
                <a:cs typeface="Times New Roman" panose="02020603050405020304" pitchFamily="18" charset="0"/>
              </a:rPr>
              <a:t>формі </a:t>
            </a:r>
            <a:r>
              <a:rPr lang="uk-UA" dirty="0">
                <a:latin typeface="Times New Roman" panose="02020603050405020304" pitchFamily="18" charset="0"/>
                <a:cs typeface="Times New Roman" panose="02020603050405020304" pitchFamily="18" charset="0"/>
              </a:rPr>
              <a:t>обумовленого відсотка від суми угоди</a:t>
            </a:r>
            <a:r>
              <a:rPr lang="uk-UA"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В окремих випадках, якщо угода навіть і не була укладена, посередник може вимагати від тієї та іншої сторони гроші за надання інформації для покриття своїх витрат праці і часу.</a:t>
            </a:r>
          </a:p>
        </p:txBody>
      </p:sp>
      <p:sp>
        <p:nvSpPr>
          <p:cNvPr id="3" name="Прямоугольник 2"/>
          <p:cNvSpPr/>
          <p:nvPr/>
        </p:nvSpPr>
        <p:spPr>
          <a:xfrm>
            <a:off x="291812" y="167759"/>
            <a:ext cx="4996432"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uk-UA" sz="2000" b="1" dirty="0">
                <a:latin typeface="Times New Roman" panose="02020603050405020304" pitchFamily="18" charset="0"/>
                <a:cs typeface="Times New Roman" panose="02020603050405020304" pitchFamily="18" charset="0"/>
              </a:rPr>
              <a:t>2. Сутність торговельного посередництва</a:t>
            </a:r>
          </a:p>
        </p:txBody>
      </p:sp>
    </p:spTree>
    <p:extLst>
      <p:ext uri="{BB962C8B-B14F-4D97-AF65-F5344CB8AC3E}">
        <p14:creationId xmlns:p14="http://schemas.microsoft.com/office/powerpoint/2010/main" val="268394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5453181-A1A9-4707-963D-4630896B8221}"/>
              </a:ext>
            </a:extLst>
          </p:cNvPr>
          <p:cNvSpPr txBox="1"/>
          <p:nvPr/>
        </p:nvSpPr>
        <p:spPr>
          <a:xfrm>
            <a:off x="520412" y="582460"/>
            <a:ext cx="8518814" cy="3477875"/>
          </a:xfrm>
          <a:prstGeom prst="rect">
            <a:avLst/>
          </a:prstGeom>
          <a:noFill/>
        </p:spPr>
        <p:txBody>
          <a:bodyPr wrap="square" rtlCol="0">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a:p>
            <a:pPr algn="ctr"/>
            <a:endParaRPr lang="uk-UA" sz="2000" b="1"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Класифікація посередників проводиться за двома ознаками: від чийого імені працює посередник та за чий рахунок посередник веде свої операції. Як видно можливе виділення чотирьох типів посередників:</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1. Працюють від власного імені та за власний рахунок</a:t>
            </a:r>
          </a:p>
          <a:p>
            <a:pPr algn="just"/>
            <a:r>
              <a:rPr lang="uk-UA" sz="2000" dirty="0">
                <a:latin typeface="Times New Roman" panose="02020603050405020304" pitchFamily="18" charset="0"/>
                <a:cs typeface="Times New Roman" panose="02020603050405020304" pitchFamily="18" charset="0"/>
              </a:rPr>
              <a:t>2. Працюють від чужого імені та за власний рахунок</a:t>
            </a:r>
          </a:p>
          <a:p>
            <a:pPr algn="just"/>
            <a:r>
              <a:rPr lang="uk-UA" sz="2000" dirty="0">
                <a:latin typeface="Times New Roman" panose="02020603050405020304" pitchFamily="18" charset="0"/>
                <a:cs typeface="Times New Roman" panose="02020603050405020304" pitchFamily="18" charset="0"/>
              </a:rPr>
              <a:t>3. Працюють від свого імені та за чужий рахунок</a:t>
            </a:r>
          </a:p>
          <a:p>
            <a:pPr algn="just"/>
            <a:r>
              <a:rPr lang="uk-UA" sz="2000" dirty="0">
                <a:latin typeface="Times New Roman" panose="02020603050405020304" pitchFamily="18" charset="0"/>
                <a:cs typeface="Times New Roman" panose="02020603050405020304" pitchFamily="18" charset="0"/>
              </a:rPr>
              <a:t>4. Працюють від чужого імені та за чужий рахунок</a:t>
            </a:r>
          </a:p>
          <a:p>
            <a:pPr algn="just"/>
            <a:endParaRPr lang="uk-UA" sz="2000" dirty="0">
              <a:latin typeface="Times New Roman" panose="02020603050405020304" pitchFamily="18" charset="0"/>
              <a:cs typeface="Times New Roman" panose="02020603050405020304" pitchFamily="18" charset="0"/>
            </a:endParaRPr>
          </a:p>
        </p:txBody>
      </p:sp>
      <p:pic>
        <p:nvPicPr>
          <p:cNvPr id="3074" name="Picture 2" descr="Рітей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07273"/>
            <a:ext cx="5384800" cy="3016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8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41F00A5-9BC5-4B6B-9504-336E3AF98E95}"/>
              </a:ext>
            </a:extLst>
          </p:cNvPr>
          <p:cNvSpPr txBox="1"/>
          <p:nvPr/>
        </p:nvSpPr>
        <p:spPr>
          <a:xfrm>
            <a:off x="349752" y="796849"/>
            <a:ext cx="9146673" cy="5324535"/>
          </a:xfrm>
          <a:prstGeom prst="rect">
            <a:avLst/>
          </a:prstGeom>
          <a:no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Розрізняють таки види посередників:</a:t>
            </a:r>
          </a:p>
          <a:p>
            <a:pPr algn="just"/>
            <a:endParaRPr lang="uk-UA" sz="2000" b="1" dirty="0">
              <a:latin typeface="Times New Roman" panose="02020603050405020304" pitchFamily="18" charset="0"/>
              <a:cs typeface="Times New Roman" panose="02020603050405020304" pitchFamily="18" charset="0"/>
            </a:endParaRPr>
          </a:p>
          <a:p>
            <a:pPr algn="just"/>
            <a:r>
              <a:rPr lang="uk-UA" sz="2000" b="1" dirty="0">
                <a:latin typeface="Times New Roman" panose="02020603050405020304" pitchFamily="18" charset="0"/>
                <a:cs typeface="Times New Roman" panose="02020603050405020304" pitchFamily="18" charset="0"/>
              </a:rPr>
              <a:t>1. Агенти (прості посередники)</a:t>
            </a:r>
            <a:r>
              <a:rPr lang="uk-UA" sz="2000" dirty="0">
                <a:latin typeface="Times New Roman" panose="02020603050405020304" pitchFamily="18" charset="0"/>
                <a:cs typeface="Times New Roman" panose="02020603050405020304" pitchFamily="18" charset="0"/>
              </a:rPr>
              <a:t> сприяють укладанню угод між виробниками і споживачами, не беручи участі в цьому ані своїм ім'ям, ані капіталом. Агент переважно є юридичною особою і виступає від імені іншої особи (принципала), яка виплачує агентові винагороду або за визначеним тарифом, або (частіше) як відсоток від суми визначеної угоди.</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Розрізняють такі типи агентів:</a:t>
            </a:r>
          </a:p>
          <a:p>
            <a:pPr algn="just"/>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агенти виробників </a:t>
            </a:r>
            <a:r>
              <a:rPr lang="uk-UA" sz="2000" dirty="0">
                <a:latin typeface="Times New Roman" panose="02020603050405020304" pitchFamily="18" charset="0"/>
                <a:cs typeface="Times New Roman" panose="02020603050405020304" pitchFamily="18" charset="0"/>
              </a:rPr>
              <a:t>– представляють інтереси двох або кількох виробників товарів;</a:t>
            </a:r>
          </a:p>
          <a:p>
            <a:pPr algn="just"/>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повноважні агенти зі збуту (збутові агенти)</a:t>
            </a:r>
            <a:r>
              <a:rPr lang="uk-UA" sz="2000" dirty="0">
                <a:latin typeface="Times New Roman" panose="02020603050405020304" pitchFamily="18" charset="0"/>
                <a:cs typeface="Times New Roman" panose="02020603050405020304" pitchFamily="18" charset="0"/>
              </a:rPr>
              <a:t> – отримують право на збут та несуть відповідальність за маркетинг усієї продукції виробників; виконують функції відділу збуту фірми, але не входять до її інфраструктури, а взаємодіють на договірних умовах;</a:t>
            </a:r>
          </a:p>
          <a:p>
            <a:pPr algn="just"/>
            <a:r>
              <a:rPr lang="uk-UA" sz="2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агенти із </a:t>
            </a:r>
            <a:r>
              <a:rPr lang="uk-UA" sz="2000" i="1" dirty="0" err="1">
                <a:latin typeface="Times New Roman" panose="02020603050405020304" pitchFamily="18" charset="0"/>
                <a:cs typeface="Times New Roman" panose="02020603050405020304" pitchFamily="18" charset="0"/>
              </a:rPr>
              <a:t>закупівель</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 частіше за все займаються підбором необхідного товарного асортименту (наприклад, для невеликих роздрібних торговців).</a:t>
            </a:r>
          </a:p>
        </p:txBody>
      </p:sp>
      <p:sp>
        <p:nvSpPr>
          <p:cNvPr id="2" name="Прямоугольник 1"/>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10312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7D9BE17-A555-4856-8A36-78DCA521D2E1}"/>
              </a:ext>
            </a:extLst>
          </p:cNvPr>
          <p:cNvSpPr txBox="1"/>
          <p:nvPr/>
        </p:nvSpPr>
        <p:spPr>
          <a:xfrm>
            <a:off x="496272" y="918125"/>
            <a:ext cx="8485803" cy="4708981"/>
          </a:xfrm>
          <a:prstGeom prst="rect">
            <a:avLst/>
          </a:prstGeom>
          <a:noFill/>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2. Брокери</a:t>
            </a:r>
            <a:r>
              <a:rPr lang="uk-UA" sz="2000" dirty="0">
                <a:latin typeface="Times New Roman" panose="02020603050405020304" pitchFamily="18" charset="0"/>
                <a:cs typeface="Times New Roman" panose="02020603050405020304" pitchFamily="18" charset="0"/>
              </a:rPr>
              <a:t>, як і агенти, сприяють укладанню угод, не беручи в них участі ні своїм ім'ям, ні капіталом. </a:t>
            </a:r>
            <a:endParaRPr lang="uk-UA"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На </a:t>
            </a:r>
            <a:r>
              <a:rPr lang="uk-UA" sz="2000" dirty="0">
                <a:latin typeface="Times New Roman" panose="02020603050405020304" pitchFamily="18" charset="0"/>
                <a:cs typeface="Times New Roman" panose="02020603050405020304" pitchFamily="18" charset="0"/>
              </a:rPr>
              <a:t>відміну від агентів брокери підшукують клієнтів, пропонуючи різні джерела надходження товарів, і не мають тривалих відносин ні з виробниками, ні зі споживачами. </a:t>
            </a:r>
            <a:endParaRPr lang="uk-UA"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Брокери </a:t>
            </a:r>
            <a:r>
              <a:rPr lang="uk-UA" sz="2000" dirty="0">
                <a:latin typeface="Times New Roman" panose="02020603050405020304" pitchFamily="18" charset="0"/>
                <a:cs typeface="Times New Roman" panose="02020603050405020304" pitchFamily="18" charset="0"/>
              </a:rPr>
              <a:t>працюють переважно за визначеними товарами або операціями.</a:t>
            </a:r>
          </a:p>
          <a:p>
            <a:pPr marL="34290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До функцій брокерів належить пошук покупців для великих партій товарів і клієнтів, які купують товари за низькими цінами у період, коли пропозиції значно перевищують попит. </a:t>
            </a:r>
            <a:endParaRPr lang="uk-UA"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В </a:t>
            </a:r>
            <a:r>
              <a:rPr lang="uk-UA" sz="2000" dirty="0">
                <a:latin typeface="Times New Roman" panose="02020603050405020304" pitchFamily="18" charset="0"/>
                <a:cs typeface="Times New Roman" panose="02020603050405020304" pitchFamily="18" charset="0"/>
              </a:rPr>
              <a:t>обороті засобів виробництва брокерів використовують для продажу сирої нафти, сільськогосподарського та промислового обладнання, комп'ютерної техніки та ін.</a:t>
            </a:r>
          </a:p>
          <a:p>
            <a:pPr algn="just"/>
            <a:endParaRPr lang="uk-UA" sz="2000" dirty="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Переважно робота брокерів оплачується у вигляді відсотка від загального обсягу реалізації.</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142831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214569-4C74-405A-87AC-8DD52DE9863F}"/>
              </a:ext>
            </a:extLst>
          </p:cNvPr>
          <p:cNvSpPr txBox="1"/>
          <p:nvPr/>
        </p:nvSpPr>
        <p:spPr>
          <a:xfrm>
            <a:off x="405064" y="152636"/>
            <a:ext cx="9129462" cy="5093702"/>
          </a:xfrm>
          <a:prstGeom prst="rect">
            <a:avLst/>
          </a:prstGeom>
          <a:noFill/>
        </p:spPr>
        <p:txBody>
          <a:bodyPr wrap="square">
            <a:spAutoFit/>
          </a:bodyPr>
          <a:lstStyle/>
          <a:p>
            <a:pPr marL="342900" indent="-342900" algn="ctr">
              <a:buAutoNum type="arabicPeriod"/>
            </a:pPr>
            <a:r>
              <a:rPr lang="uk-UA" sz="2000" b="1" dirty="0" smtClean="0">
                <a:latin typeface="Times New Roman" panose="02020603050405020304" pitchFamily="18" charset="0"/>
                <a:cs typeface="Times New Roman" panose="02020603050405020304" pitchFamily="18" charset="0"/>
              </a:rPr>
              <a:t>Сутність торгівлі та її функції.</a:t>
            </a:r>
          </a:p>
          <a:p>
            <a:pPr algn="just"/>
            <a:endParaRPr lang="uk-UA" sz="2000" b="1"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Комерційне підприємництво (торгівля або комерція) </a:t>
            </a:r>
            <a:r>
              <a:rPr lang="uk-UA" sz="2000" dirty="0" smtClean="0">
                <a:latin typeface="Times New Roman" panose="02020603050405020304" pitchFamily="18" charset="0"/>
                <a:cs typeface="Times New Roman" panose="02020603050405020304" pitchFamily="18" charset="0"/>
              </a:rPr>
              <a:t>– це підприємництво, пов'язане із здійсненням процесів </a:t>
            </a:r>
            <a:r>
              <a:rPr lang="uk-UA" sz="2000" dirty="0" smtClean="0">
                <a:latin typeface="Times New Roman" panose="02020603050405020304" pitchFamily="18" charset="0"/>
                <a:cs typeface="Times New Roman" panose="02020603050405020304" pitchFamily="18" charset="0"/>
              </a:rPr>
              <a:t>купівлі-продажу </a:t>
            </a:r>
            <a:r>
              <a:rPr lang="uk-UA" sz="2000" dirty="0" smtClean="0">
                <a:latin typeface="Times New Roman" panose="02020603050405020304" pitchFamily="18" charset="0"/>
                <a:cs typeface="Times New Roman" panose="02020603050405020304" pitchFamily="18" charset="0"/>
              </a:rPr>
              <a:t>товарів для задоволення попиту покупців (споживачів) та отримання прибутку.</a:t>
            </a:r>
          </a:p>
          <a:p>
            <a:pPr algn="just"/>
            <a:endParaRPr lang="uk-UA" sz="2000" b="1"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Роль торгівлі у становленні ринкових відносин та підвищенні ефективності відтворення полягає в наступному:</a:t>
            </a:r>
          </a:p>
          <a:p>
            <a:pPr algn="just">
              <a:spcAft>
                <a:spcPts val="600"/>
              </a:spcAft>
            </a:pPr>
            <a:r>
              <a:rPr lang="uk-UA" sz="2000" dirty="0" smtClean="0">
                <a:latin typeface="Times New Roman" panose="02020603050405020304" pitchFamily="18" charset="0"/>
                <a:cs typeface="Times New Roman" panose="02020603050405020304" pitchFamily="18" charset="0"/>
              </a:rPr>
              <a:t>1) торгівля забезпечує задоволення попиту споживачів в різноманітних товарах;</a:t>
            </a:r>
          </a:p>
          <a:p>
            <a:pPr algn="just">
              <a:spcAft>
                <a:spcPts val="600"/>
              </a:spcAft>
            </a:pPr>
            <a:r>
              <a:rPr lang="uk-UA" sz="2000" dirty="0" smtClean="0">
                <a:latin typeface="Times New Roman" panose="02020603050405020304" pitchFamily="18" charset="0"/>
                <a:cs typeface="Times New Roman" panose="02020603050405020304" pitchFamily="18" charset="0"/>
              </a:rPr>
              <a:t>2) забезпечує найбільш ефективний зв’язок між виробництвом і споживанням;</a:t>
            </a:r>
          </a:p>
          <a:p>
            <a:pPr algn="just">
              <a:spcAft>
                <a:spcPts val="600"/>
              </a:spcAft>
            </a:pPr>
            <a:r>
              <a:rPr lang="uk-UA" sz="2000" dirty="0" smtClean="0">
                <a:latin typeface="Times New Roman" panose="02020603050405020304" pitchFamily="18" charset="0"/>
                <a:cs typeface="Times New Roman" panose="02020603050405020304" pitchFamily="18" charset="0"/>
              </a:rPr>
              <a:t>3) сприяє підвищенню ефективності економічних </a:t>
            </a:r>
            <a:r>
              <a:rPr lang="uk-UA" sz="2000" dirty="0" err="1" smtClean="0">
                <a:latin typeface="Times New Roman" panose="02020603050405020304" pitchFamily="18" charset="0"/>
                <a:cs typeface="Times New Roman" panose="02020603050405020304" pitchFamily="18" charset="0"/>
              </a:rPr>
              <a:t>зв’язків</a:t>
            </a:r>
            <a:r>
              <a:rPr lang="uk-UA" sz="2000" dirty="0" smtClean="0">
                <a:latin typeface="Times New Roman" panose="02020603050405020304" pitchFamily="18" charset="0"/>
                <a:cs typeface="Times New Roman" panose="02020603050405020304" pitchFamily="18" charset="0"/>
              </a:rPr>
              <a:t> між галузями народного господарства;</a:t>
            </a:r>
          </a:p>
          <a:p>
            <a:pPr algn="just">
              <a:spcAft>
                <a:spcPts val="600"/>
              </a:spcAft>
            </a:pPr>
            <a:r>
              <a:rPr lang="uk-UA" sz="2000" dirty="0" smtClean="0">
                <a:latin typeface="Times New Roman" panose="02020603050405020304" pitchFamily="18" charset="0"/>
                <a:cs typeface="Times New Roman" panose="02020603050405020304" pitchFamily="18" charset="0"/>
              </a:rPr>
              <a:t>4) забезпечує зайнятість населення, створення робочих місць;</a:t>
            </a:r>
          </a:p>
          <a:p>
            <a:pPr algn="just">
              <a:spcAft>
                <a:spcPts val="600"/>
              </a:spcAft>
            </a:pPr>
            <a:r>
              <a:rPr lang="uk-UA" sz="2000" dirty="0" smtClean="0">
                <a:latin typeface="Times New Roman" panose="02020603050405020304" pitchFamily="18" charset="0"/>
                <a:cs typeface="Times New Roman" panose="02020603050405020304" pitchFamily="18" charset="0"/>
              </a:rPr>
              <a:t>5) забезпечує стійкість грошового обігу;</a:t>
            </a:r>
          </a:p>
          <a:p>
            <a:pPr algn="just">
              <a:spcAft>
                <a:spcPts val="600"/>
              </a:spcAft>
            </a:pPr>
            <a:r>
              <a:rPr lang="uk-UA" sz="2000" dirty="0" smtClean="0">
                <a:latin typeface="Times New Roman" panose="02020603050405020304" pitchFamily="18" charset="0"/>
                <a:cs typeface="Times New Roman" panose="02020603050405020304" pitchFamily="18" charset="0"/>
              </a:rPr>
              <a:t>6) приймає активну участь у формуванні бюджету.</a:t>
            </a:r>
            <a:endParaRPr lang="uk-UA"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54945" y="5458865"/>
            <a:ext cx="9029700" cy="707886"/>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Торгівля є посередницькою ланкою між виробництвом і споживанням, виконуючи роль механізму реалізації результатів виробничої діяльності.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58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B5CE213-3B46-49D7-A9DA-518EECA9B6C4}"/>
              </a:ext>
            </a:extLst>
          </p:cNvPr>
          <p:cNvSpPr txBox="1"/>
          <p:nvPr/>
        </p:nvSpPr>
        <p:spPr>
          <a:xfrm>
            <a:off x="396356" y="1092873"/>
            <a:ext cx="8817428" cy="4893647"/>
          </a:xfrm>
          <a:prstGeom prst="rect">
            <a:avLst/>
          </a:prstGeom>
          <a:noFill/>
        </p:spPr>
        <p:txBody>
          <a:bodyPr wrap="square">
            <a:spAutoFit/>
          </a:bodyPr>
          <a:lstStyle/>
          <a:p>
            <a:pPr algn="just"/>
            <a:r>
              <a:rPr lang="uk-UA" sz="2400" b="1" dirty="0">
                <a:latin typeface="Times New Roman" panose="02020603050405020304" pitchFamily="18" charset="0"/>
                <a:cs typeface="Times New Roman" panose="02020603050405020304" pitchFamily="18" charset="0"/>
              </a:rPr>
              <a:t>3. Комісіонери</a:t>
            </a:r>
            <a:r>
              <a:rPr lang="uk-UA" sz="2400" dirty="0">
                <a:latin typeface="Times New Roman" panose="02020603050405020304" pitchFamily="18" charset="0"/>
                <a:cs typeface="Times New Roman" panose="02020603050405020304" pitchFamily="18" charset="0"/>
              </a:rPr>
              <a:t> – це посередники, які реалізовують продукцію виробників (комітентів) на комісійних засадах, тобто за кошти продавців, які є власниками товарів до моменту їх реалізації. </a:t>
            </a:r>
            <a:endParaRPr lang="uk-UA" sz="2400" dirty="0" smtClean="0">
              <a:latin typeface="Times New Roman" panose="02020603050405020304" pitchFamily="18" charset="0"/>
              <a:cs typeface="Times New Roman" panose="02020603050405020304" pitchFamily="18" charset="0"/>
            </a:endParaRPr>
          </a:p>
          <a:p>
            <a:pPr algn="just"/>
            <a:endParaRPr lang="uk-UA"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До </a:t>
            </a:r>
            <a:r>
              <a:rPr lang="uk-UA" sz="2400" dirty="0">
                <a:latin typeface="Times New Roman" panose="02020603050405020304" pitchFamily="18" charset="0"/>
                <a:cs typeface="Times New Roman" panose="02020603050405020304" pitchFamily="18" charset="0"/>
              </a:rPr>
              <a:t>послуг комісіонерів найчастіше звертаються при продажу непродовольчих товарів, сільськогосподарської продукції.</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Комісіонер </a:t>
            </a:r>
            <a:r>
              <a:rPr lang="uk-UA" sz="2400" dirty="0">
                <a:latin typeface="Times New Roman" panose="02020603050405020304" pitchFamily="18" charset="0"/>
                <a:cs typeface="Times New Roman" panose="02020603050405020304" pitchFamily="18" charset="0"/>
              </a:rPr>
              <a:t>отримує від комітента (сторони, яка дає доручення на здійснення комерційної операції) товар у тимчасове фізичне володіння. Ціна на товар визначається за домовленістю і згодою комітента. </a:t>
            </a:r>
            <a:endParaRPr lang="uk-UA"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Після </a:t>
            </a:r>
            <a:r>
              <a:rPr lang="uk-UA" sz="2400" dirty="0">
                <a:latin typeface="Times New Roman" panose="02020603050405020304" pitchFamily="18" charset="0"/>
                <a:cs typeface="Times New Roman" panose="02020603050405020304" pitchFamily="18" charset="0"/>
              </a:rPr>
              <a:t>реалізації продукції з виручки вилучають комісійні та витрати, пов'язані зі збутом, а залишкову суму передають комітенту.</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271266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240B788-32DF-47C0-A870-7580E2EFA228}"/>
              </a:ext>
            </a:extLst>
          </p:cNvPr>
          <p:cNvSpPr txBox="1"/>
          <p:nvPr/>
        </p:nvSpPr>
        <p:spPr>
          <a:xfrm>
            <a:off x="318797" y="1009870"/>
            <a:ext cx="8602824" cy="4893647"/>
          </a:xfrm>
          <a:prstGeom prst="rect">
            <a:avLst/>
          </a:prstGeom>
          <a:noFill/>
        </p:spPr>
        <p:txBody>
          <a:bodyPr wrap="square">
            <a:spAutoFit/>
          </a:bodyPr>
          <a:lstStyle/>
          <a:p>
            <a:pPr algn="just"/>
            <a:r>
              <a:rPr lang="uk-UA" sz="2400" dirty="0">
                <a:latin typeface="Times New Roman" panose="02020603050405020304" pitchFamily="18" charset="0"/>
                <a:cs typeface="Times New Roman" panose="02020603050405020304" pitchFamily="18" charset="0"/>
              </a:rPr>
              <a:t>4. </a:t>
            </a:r>
            <a:r>
              <a:rPr lang="uk-UA" sz="2400" b="1" dirty="0">
                <a:latin typeface="Times New Roman" panose="02020603050405020304" pitchFamily="18" charset="0"/>
                <a:cs typeface="Times New Roman" panose="02020603050405020304" pitchFamily="18" charset="0"/>
              </a:rPr>
              <a:t>Консигнатори</a:t>
            </a:r>
            <a:r>
              <a:rPr lang="uk-UA" sz="2400" dirty="0">
                <a:latin typeface="Times New Roman" panose="02020603050405020304" pitchFamily="18" charset="0"/>
                <a:cs typeface="Times New Roman" panose="02020603050405020304" pitchFamily="18" charset="0"/>
              </a:rPr>
              <a:t> є різновидом комісіонерів. Вони, як правило, володіють потужним складським господарством і зацікавлені у здійсненні активної збутової діяльності. </a:t>
            </a:r>
            <a:endParaRPr lang="uk-UA" sz="2400" dirty="0" smtClean="0">
              <a:latin typeface="Times New Roman" panose="02020603050405020304" pitchFamily="18" charset="0"/>
              <a:cs typeface="Times New Roman" panose="02020603050405020304" pitchFamily="18" charset="0"/>
            </a:endParaRPr>
          </a:p>
          <a:p>
            <a:pPr algn="just"/>
            <a:endParaRPr lang="uk-UA"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На </a:t>
            </a:r>
            <a:r>
              <a:rPr lang="uk-UA" sz="2400" dirty="0">
                <a:latin typeface="Times New Roman" panose="02020603050405020304" pitchFamily="18" charset="0"/>
                <a:cs typeface="Times New Roman" panose="02020603050405020304" pitchFamily="18" charset="0"/>
              </a:rPr>
              <a:t>умовах консигнації реалізують товари масового попиту, а консигнатор здійснює платежі консигнанту (власнику товару до моменту реалізації) в міру реалізації товарів.</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Договір </a:t>
            </a:r>
            <a:r>
              <a:rPr lang="uk-UA" sz="2400" dirty="0">
                <a:latin typeface="Times New Roman" panose="02020603050405020304" pitchFamily="18" charset="0"/>
                <a:cs typeface="Times New Roman" panose="02020603050405020304" pitchFamily="18" charset="0"/>
              </a:rPr>
              <a:t>консигнації має перелік особливостей. Так, попередньо визначають суму товарів, які одночасно зберігаються на консигнаційному складі і поповнюються в міру реалізації; термін консигнації, протягом якого ця сума повинна бути реалізована; календарні періоди здійснення платежів тощо.</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261060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E7D00E8-4801-4EEA-950D-93F0FA771383}"/>
              </a:ext>
            </a:extLst>
          </p:cNvPr>
          <p:cNvSpPr txBox="1"/>
          <p:nvPr/>
        </p:nvSpPr>
        <p:spPr>
          <a:xfrm>
            <a:off x="648865" y="967591"/>
            <a:ext cx="8428460" cy="4093428"/>
          </a:xfrm>
          <a:prstGeom prst="rect">
            <a:avLst/>
          </a:prstGeom>
          <a:noFill/>
        </p:spPr>
        <p:txBody>
          <a:bodyPr wrap="square">
            <a:spAutoFit/>
          </a:bodyPr>
          <a:lstStyle/>
          <a:p>
            <a:pPr algn="just"/>
            <a:r>
              <a:rPr lang="uk-UA" sz="2000" dirty="0">
                <a:latin typeface="Times New Roman" panose="02020603050405020304" pitchFamily="18" charset="0"/>
                <a:cs typeface="Times New Roman" panose="02020603050405020304" pitchFamily="18" charset="0"/>
              </a:rPr>
              <a:t>5. </a:t>
            </a:r>
            <a:r>
              <a:rPr lang="uk-UA" sz="2000" b="1" dirty="0">
                <a:latin typeface="Times New Roman" panose="02020603050405020304" pitchFamily="18" charset="0"/>
                <a:cs typeface="Times New Roman" panose="02020603050405020304" pitchFamily="18" charset="0"/>
              </a:rPr>
              <a:t>Дистриб'ютори</a:t>
            </a:r>
            <a:r>
              <a:rPr lang="uk-UA" sz="2000" dirty="0">
                <a:latin typeface="Times New Roman" panose="02020603050405020304" pitchFamily="18" charset="0"/>
                <a:cs typeface="Times New Roman" panose="02020603050405020304" pitchFamily="18" charset="0"/>
              </a:rPr>
              <a:t> – це збутові фірми, які здійснюють перепродаж товарів від мені фірм, представником якої вони є, але за свій кошт. </a:t>
            </a:r>
            <a:endParaRPr lang="uk-UA" sz="2000" dirty="0" smtClean="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Порівняно </a:t>
            </a:r>
            <a:r>
              <a:rPr lang="uk-UA" sz="2000" dirty="0">
                <a:latin typeface="Times New Roman" panose="02020603050405020304" pitchFamily="18" charset="0"/>
                <a:cs typeface="Times New Roman" panose="02020603050405020304" pitchFamily="18" charset="0"/>
              </a:rPr>
              <a:t>з іншими посередниками дистриб'ютори мають більшу комерційну самостійність і самі відповідають за ризики, пов'язані з псуванням чи втратою товарів, неплатоспроможністю покупців тощо. Вони, як правило, мають монопольне право на продаж товарів довірителя на визначеній території.</a:t>
            </a:r>
          </a:p>
          <a:p>
            <a:pPr algn="just"/>
            <a:endParaRPr lang="uk-UA"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Для фірми, яку представляє дистриб'ютор, такі операції вигідні тим, що дають змогу вийти на нові ринки і забезпечують рекламу її фірми на цих ринках протягом кількох років, гарантують отримання платежів за товар відразу після його поставки.</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349559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5FA066-E3BF-48DB-812E-B88E1539DF7E}"/>
              </a:ext>
            </a:extLst>
          </p:cNvPr>
          <p:cNvSpPr txBox="1"/>
          <p:nvPr/>
        </p:nvSpPr>
        <p:spPr>
          <a:xfrm>
            <a:off x="304800" y="1328845"/>
            <a:ext cx="8620125" cy="4154984"/>
          </a:xfrm>
          <a:prstGeom prst="rect">
            <a:avLst/>
          </a:prstGeom>
          <a:noFill/>
        </p:spPr>
        <p:txBody>
          <a:bodyPr wrap="square">
            <a:spAutoFit/>
          </a:bodyPr>
          <a:lstStyle/>
          <a:p>
            <a:pPr algn="just"/>
            <a:r>
              <a:rPr lang="uk-UA" sz="2400" b="1" dirty="0">
                <a:latin typeface="Times New Roman" panose="02020603050405020304" pitchFamily="18" charset="0"/>
                <a:cs typeface="Times New Roman" panose="02020603050405020304" pitchFamily="18" charset="0"/>
              </a:rPr>
              <a:t>6. Дилери</a:t>
            </a:r>
            <a:r>
              <a:rPr lang="uk-UA" sz="2400" dirty="0">
                <a:latin typeface="Times New Roman" panose="02020603050405020304" pitchFamily="18" charset="0"/>
                <a:cs typeface="Times New Roman" panose="02020603050405020304" pitchFamily="18" charset="0"/>
              </a:rPr>
              <a:t> – це фізичні чи юридичні особи, що працюють як незалежні посередники і здійснюють перепродаж товару від свого імені і за свій кошт (на відміну від дистриб'юторів). Прибуток дилера формується як різниця між ціною купівлі та ціною продажу продукції.</a:t>
            </a:r>
          </a:p>
          <a:p>
            <a:pPr algn="just"/>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У роботі з підприємствами-товаровиробниками дилери надають їм інформацію про ринок товарів, здійснюють маркетингові дослідження, надають послуги з реклами та стимулювання збуту на місці продажу, вирішують питання гарантії, ремонту та забезпечення запасними частинами проданої продукції.</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2064588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D57B10-53A1-493B-9F30-854AEC944FAC}"/>
              </a:ext>
            </a:extLst>
          </p:cNvPr>
          <p:cNvSpPr txBox="1"/>
          <p:nvPr/>
        </p:nvSpPr>
        <p:spPr>
          <a:xfrm>
            <a:off x="299940" y="720392"/>
            <a:ext cx="8872635" cy="5632311"/>
          </a:xfrm>
          <a:prstGeom prst="rect">
            <a:avLst/>
          </a:prstGeom>
          <a:noFill/>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Основними критеріями вибору торгових посередників:</a:t>
            </a:r>
            <a:endParaRPr lang="uk-UA" sz="2000" dirty="0">
              <a:latin typeface="Times New Roman" panose="02020603050405020304" pitchFamily="18" charset="0"/>
              <a:cs typeface="Times New Roman" panose="02020603050405020304" pitchFamily="18" charset="0"/>
            </a:endParaRPr>
          </a:p>
          <a:p>
            <a:pPr algn="just"/>
            <a:endParaRPr lang="uk-UA" sz="2000" dirty="0">
              <a:latin typeface="Times New Roman" panose="02020603050405020304" pitchFamily="18" charset="0"/>
              <a:cs typeface="Times New Roman" panose="02020603050405020304" pitchFamily="18" charset="0"/>
            </a:endParaRPr>
          </a:p>
          <a:p>
            <a:pPr algn="just"/>
            <a:r>
              <a:rPr lang="uk-UA" sz="2000" i="1" dirty="0">
                <a:latin typeface="Times New Roman" panose="02020603050405020304" pitchFamily="18" charset="0"/>
                <a:cs typeface="Times New Roman" panose="02020603050405020304" pitchFamily="18" charset="0"/>
              </a:rPr>
              <a:t>1. Фінансовий аспект. </a:t>
            </a:r>
            <a:r>
              <a:rPr lang="uk-UA" sz="2000" dirty="0">
                <a:latin typeface="Times New Roman" panose="02020603050405020304" pitchFamily="18" charset="0"/>
                <a:cs typeface="Times New Roman" panose="02020603050405020304" pitchFamily="18" charset="0"/>
              </a:rPr>
              <a:t>Безперечно, значні фінансові можливості та стійке фінансове становище, досвід у веденні справ у цій сфері бізнесу свідчать на користь потенційного посередника.</a:t>
            </a:r>
          </a:p>
          <a:p>
            <a:pPr algn="just"/>
            <a:r>
              <a:rPr lang="uk-UA" sz="2000" i="1" dirty="0">
                <a:latin typeface="Times New Roman" panose="02020603050405020304" pitchFamily="18" charset="0"/>
                <a:cs typeface="Times New Roman" panose="02020603050405020304" pitchFamily="18" charset="0"/>
              </a:rPr>
              <a:t>2. Організація та основні </a:t>
            </a:r>
            <a:r>
              <a:rPr lang="uk-UA" sz="2000" i="1" dirty="0" smtClean="0">
                <a:latin typeface="Times New Roman" panose="02020603050405020304" pitchFamily="18" charset="0"/>
                <a:cs typeface="Times New Roman" panose="02020603050405020304" pitchFamily="18" charset="0"/>
              </a:rPr>
              <a:t>показники </a:t>
            </a:r>
            <a:r>
              <a:rPr lang="uk-UA" sz="2000" i="1" dirty="0">
                <a:latin typeface="Times New Roman" panose="02020603050405020304" pitchFamily="18" charset="0"/>
                <a:cs typeface="Times New Roman" panose="02020603050405020304" pitchFamily="18" charset="0"/>
              </a:rPr>
              <a:t>збуту. </a:t>
            </a:r>
            <a:r>
              <a:rPr lang="uk-UA" sz="2000" dirty="0">
                <a:latin typeface="Times New Roman" panose="02020603050405020304" pitchFamily="18" charset="0"/>
                <a:cs typeface="Times New Roman" panose="02020603050405020304" pitchFamily="18" charset="0"/>
              </a:rPr>
              <a:t>Наявність розгалуженої збутової мережі, високі темпи товарообігу є певною гарантією ефективного збуту продукції фірми. При цьому беруться до уваги чисельність зайнятих (чим більше, тим краще), рівень компетентності у технічній та комерційній сфері діяльності, динаміка обсягу продажу за останні 5 років.</a:t>
            </a:r>
          </a:p>
          <a:p>
            <a:pPr algn="just"/>
            <a:r>
              <a:rPr lang="uk-UA" sz="2000" i="1" dirty="0">
                <a:latin typeface="Times New Roman" panose="02020603050405020304" pitchFamily="18" charset="0"/>
                <a:cs typeface="Times New Roman" panose="02020603050405020304" pitchFamily="18" charset="0"/>
              </a:rPr>
              <a:t>3. Збут якої продукції здійснює посередник? </a:t>
            </a:r>
            <a:r>
              <a:rPr lang="uk-UA" sz="2000" dirty="0">
                <a:latin typeface="Times New Roman" panose="02020603050405020304" pitchFamily="18" charset="0"/>
                <a:cs typeface="Times New Roman" panose="02020603050405020304" pitchFamily="18" charset="0"/>
              </a:rPr>
              <a:t>Це питання потребує ретельного аналізу показників якості виконуваних посередником робіт. Скажімо, інколи доцільно довірити збут своєї продукції фірмі, що торгує товарами конкурентів, але перевагу слід надавати посередникам, які здійснюють збут продукції вашого підприємства.</a:t>
            </a:r>
          </a:p>
          <a:p>
            <a:pPr algn="just"/>
            <a:r>
              <a:rPr lang="uk-UA" sz="2000" i="1" dirty="0">
                <a:latin typeface="Times New Roman" panose="02020603050405020304" pitchFamily="18" charset="0"/>
                <a:cs typeface="Times New Roman" panose="02020603050405020304" pitchFamily="18" charset="0"/>
              </a:rPr>
              <a:t>4. Загальна кількість проданих товарів та виробів різних фірм. </a:t>
            </a:r>
            <a:r>
              <a:rPr lang="uk-UA" sz="2000" dirty="0">
                <a:latin typeface="Times New Roman" panose="02020603050405020304" pitchFamily="18" charset="0"/>
                <a:cs typeface="Times New Roman" panose="02020603050405020304" pitchFamily="18" charset="0"/>
              </a:rPr>
              <a:t>Якщо таких товарів багато, перш ніж вибирати цього посередника, слід переконатись, що виробам вашого підприємства буде приділена достатня увага.</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228855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0D6FD63-6B18-4A19-B70A-0A260E73AE0C}"/>
              </a:ext>
            </a:extLst>
          </p:cNvPr>
          <p:cNvSpPr txBox="1"/>
          <p:nvPr/>
        </p:nvSpPr>
        <p:spPr>
          <a:xfrm>
            <a:off x="279336" y="813460"/>
            <a:ext cx="9236139" cy="5355312"/>
          </a:xfrm>
          <a:prstGeom prst="rect">
            <a:avLst/>
          </a:prstGeom>
          <a:noFill/>
        </p:spPr>
        <p:txBody>
          <a:bodyPr wrap="square">
            <a:spAutoFit/>
          </a:bodyPr>
          <a:lstStyle/>
          <a:p>
            <a:pPr algn="just"/>
            <a:r>
              <a:rPr lang="uk-UA" i="1" dirty="0">
                <a:latin typeface="Times New Roman" panose="02020603050405020304" pitchFamily="18" charset="0"/>
                <a:cs typeface="Times New Roman" panose="02020603050405020304" pitchFamily="18" charset="0"/>
              </a:rPr>
              <a:t>5. Репутація посередника. </a:t>
            </a:r>
          </a:p>
          <a:p>
            <a:pPr algn="just"/>
            <a:r>
              <a:rPr lang="uk-UA" i="1" dirty="0">
                <a:latin typeface="Times New Roman" panose="02020603050405020304" pitchFamily="18" charset="0"/>
                <a:cs typeface="Times New Roman" panose="02020603050405020304" pitchFamily="18" charset="0"/>
              </a:rPr>
              <a:t>6. Охоплення ринку:</a:t>
            </a:r>
          </a:p>
          <a:p>
            <a:pPr algn="just"/>
            <a:r>
              <a:rPr lang="uk-UA" dirty="0">
                <a:latin typeface="Times New Roman" panose="02020603050405020304" pitchFamily="18" charset="0"/>
                <a:cs typeface="Times New Roman" panose="02020603050405020304" pitchFamily="18" charset="0"/>
              </a:rPr>
              <a:t>- в географічному розрізі - слід уникати дублювання у своїй збутовій мережі та конфліктів між посередниками;</a:t>
            </a:r>
          </a:p>
          <a:p>
            <a:pPr algn="just"/>
            <a:r>
              <a:rPr lang="uk-UA" dirty="0">
                <a:latin typeface="Times New Roman" panose="02020603050405020304" pitchFamily="18" charset="0"/>
                <a:cs typeface="Times New Roman" panose="02020603050405020304" pitchFamily="18" charset="0"/>
              </a:rPr>
              <a:t>- в галузевому розрізі - збутова мережа посередників повинна охоплювати основні групи споживачів;</a:t>
            </a:r>
          </a:p>
          <a:p>
            <a:pPr algn="just"/>
            <a:r>
              <a:rPr lang="uk-UA" dirty="0">
                <a:latin typeface="Times New Roman" panose="02020603050405020304" pitchFamily="18" charset="0"/>
                <a:cs typeface="Times New Roman" panose="02020603050405020304" pitchFamily="18" charset="0"/>
              </a:rPr>
              <a:t>- періодичність отримання замовлень - чим рідше надходять замовлення, тим менша ймовірність збереження своєї "присутності" у бізнесі.</a:t>
            </a:r>
          </a:p>
          <a:p>
            <a:pPr algn="just"/>
            <a:r>
              <a:rPr lang="uk-UA" i="1" dirty="0">
                <a:latin typeface="Times New Roman" panose="02020603050405020304" pitchFamily="18" charset="0"/>
                <a:cs typeface="Times New Roman" panose="02020603050405020304" pitchFamily="18" charset="0"/>
              </a:rPr>
              <a:t>7. Запаси та складські приміщення. </a:t>
            </a:r>
            <a:r>
              <a:rPr lang="uk-UA" dirty="0">
                <a:latin typeface="Times New Roman" panose="02020603050405020304" pitchFamily="18" charset="0"/>
                <a:cs typeface="Times New Roman" panose="02020603050405020304" pitchFamily="18" charset="0"/>
              </a:rPr>
              <a:t>Головне в цьому випадку - готовність у будь-який момент здійснити поставку продукції споживачу. Тобто продукція в будь-який момент повинна бути повністю укомплектована. Запаси повинні підтримуватись на рівні необхідному для стійкого постачання споживачам. Крім того, складські приміщення мають бути обладнані всім необхідним для обробки вантажів.</a:t>
            </a:r>
          </a:p>
          <a:p>
            <a:pPr algn="just"/>
            <a:r>
              <a:rPr lang="uk-UA" i="1" dirty="0">
                <a:latin typeface="Times New Roman" panose="02020603050405020304" pitchFamily="18" charset="0"/>
                <a:cs typeface="Times New Roman" panose="02020603050405020304" pitchFamily="18" charset="0"/>
              </a:rPr>
              <a:t>8. Управління.</a:t>
            </a:r>
            <a:r>
              <a:rPr lang="uk-UA" dirty="0">
                <a:latin typeface="Times New Roman" panose="02020603050405020304" pitchFamily="18" charset="0"/>
                <a:cs typeface="Times New Roman" panose="02020603050405020304" pitchFamily="18" charset="0"/>
              </a:rPr>
              <a:t> Впевнене лідерство в своїй сфері бізнесу завжди є </a:t>
            </a:r>
            <a:r>
              <a:rPr lang="uk-UA" dirty="0" smtClean="0">
                <a:latin typeface="Times New Roman" panose="02020603050405020304" pitchFamily="18" charset="0"/>
                <a:cs typeface="Times New Roman" panose="02020603050405020304" pitchFamily="18" charset="0"/>
              </a:rPr>
              <a:t>гарантією </a:t>
            </a:r>
            <a:r>
              <a:rPr lang="uk-UA" dirty="0">
                <a:latin typeface="Times New Roman" panose="02020603050405020304" pitchFamily="18" charset="0"/>
                <a:cs typeface="Times New Roman" panose="02020603050405020304" pitchFamily="18" charset="0"/>
              </a:rPr>
              <a:t>успіху. Отже, один з напрямків вивчення спроможності посередника - оцінка його агресивності на ринку. Вибір того чи іншого каналу збуту або форми реалізації продукції залежить від багатьох факторів: від самого продукту, ставлення до нього споживачів, функцій та принципів роботи того чи іншого виду магазинів, збутової мережі, типів оптових чи роздрібних підприємств торгівлі.</a:t>
            </a: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8873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3A16124-6065-4B75-A847-61C87B5F47BA}"/>
              </a:ext>
            </a:extLst>
          </p:cNvPr>
          <p:cNvSpPr txBox="1"/>
          <p:nvPr/>
        </p:nvSpPr>
        <p:spPr>
          <a:xfrm>
            <a:off x="313551" y="945644"/>
            <a:ext cx="8935224" cy="5324535"/>
          </a:xfrm>
          <a:prstGeom prst="rect">
            <a:avLst/>
          </a:prstGeom>
          <a:noFill/>
        </p:spPr>
        <p:txBody>
          <a:bodyPr wrap="square">
            <a:spAutoFit/>
          </a:bodyPr>
          <a:lstStyle/>
          <a:p>
            <a:pPr algn="just"/>
            <a:r>
              <a:rPr lang="uk-UA" sz="2000" b="1" dirty="0" smtClean="0">
                <a:latin typeface="Times New Roman" panose="02020603050405020304" pitchFamily="18" charset="0"/>
                <a:cs typeface="Times New Roman" panose="02020603050405020304" pitchFamily="18" charset="0"/>
              </a:rPr>
              <a:t>Форми роботи виробника з посередниками</a:t>
            </a:r>
            <a:r>
              <a:rPr lang="uk-UA" sz="2000" dirty="0" smtClean="0">
                <a:latin typeface="Times New Roman" panose="02020603050405020304" pitchFamily="18" charset="0"/>
                <a:cs typeface="Times New Roman" panose="02020603050405020304" pitchFamily="18" charset="0"/>
              </a:rPr>
              <a:t> можуть бути такі:</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i="1" dirty="0" smtClean="0">
                <a:latin typeface="Times New Roman" panose="02020603050405020304" pitchFamily="18" charset="0"/>
                <a:cs typeface="Times New Roman" panose="02020603050405020304" pitchFamily="18" charset="0"/>
              </a:rPr>
              <a:t>1. Широкий (екстенсивний) збут </a:t>
            </a:r>
            <a:r>
              <a:rPr lang="uk-UA" sz="2000" dirty="0" smtClean="0">
                <a:latin typeface="Times New Roman" panose="02020603050405020304" pitchFamily="18" charset="0"/>
                <a:cs typeface="Times New Roman" panose="02020603050405020304" pitchFamily="18" charset="0"/>
              </a:rPr>
              <a:t>– розміщення замовлень і реалізація товарів через будь-які фірми-посередники, які хочуть і здатні збувати товар. В такий спосіб найчастіше поширюють технологічно прості, дрібні й недорогі вироби масового попиту.</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i="1" dirty="0" smtClean="0">
                <a:latin typeface="Times New Roman" panose="02020603050405020304" pitchFamily="18" charset="0"/>
                <a:cs typeface="Times New Roman" panose="02020603050405020304" pitchFamily="18" charset="0"/>
              </a:rPr>
              <a:t>2. Вибірковий (селективний) збут </a:t>
            </a:r>
            <a:r>
              <a:rPr lang="uk-UA" sz="2000" dirty="0" smtClean="0">
                <a:latin typeface="Times New Roman" panose="02020603050405020304" pitchFamily="18" charset="0"/>
                <a:cs typeface="Times New Roman" panose="02020603050405020304" pitchFamily="18" charset="0"/>
              </a:rPr>
              <a:t>– вибір обмеженої кількості посередників залежно від особливостей їх клієнтури, можливостей обслуговування й ремонту продукції, рівня підготовки персоналу. Цю форму застосовують тоді, коли товари потребують спеціального обслуговування, забезпечення запчастинами, спеціально навченого сервісного персоналу. Вигідна при збуті дорогих, престижних товарів, що вимагають відповідного оточення;</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i="1" dirty="0" smtClean="0">
                <a:latin typeface="Times New Roman" panose="02020603050405020304" pitchFamily="18" charset="0"/>
                <a:cs typeface="Times New Roman" panose="02020603050405020304" pitchFamily="18" charset="0"/>
              </a:rPr>
              <a:t>3. Винятковий (ексклюзивний) збут </a:t>
            </a:r>
            <a:r>
              <a:rPr lang="uk-UA" sz="2000" dirty="0" smtClean="0">
                <a:latin typeface="Times New Roman" panose="02020603050405020304" pitchFamily="18" charset="0"/>
                <a:cs typeface="Times New Roman" panose="02020603050405020304" pitchFamily="18" charset="0"/>
              </a:rPr>
              <a:t>– вибір одного торговельного посередника в регіоні, якому надають виняткове право продавати продукцію виробника. Угода з правом «першої руки».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03385" y="110609"/>
            <a:ext cx="4287905" cy="40011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algn="ctr"/>
            <a:r>
              <a:rPr lang="uk-UA" sz="2000" b="1" dirty="0">
                <a:latin typeface="Times New Roman" panose="02020603050405020304" pitchFamily="18" charset="0"/>
                <a:cs typeface="Times New Roman" panose="02020603050405020304" pitchFamily="18" charset="0"/>
              </a:rPr>
              <a:t>3. Види торговельних посередників</a:t>
            </a:r>
          </a:p>
        </p:txBody>
      </p:sp>
    </p:spTree>
    <p:extLst>
      <p:ext uri="{BB962C8B-B14F-4D97-AF65-F5344CB8AC3E}">
        <p14:creationId xmlns:p14="http://schemas.microsoft.com/office/powerpoint/2010/main" val="183263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859CD5AF-2C91-4D65-A9DA-7D3A1AB47130}"/>
              </a:ext>
            </a:extLst>
          </p:cNvPr>
          <p:cNvSpPr>
            <a:spLocks noGrp="1"/>
          </p:cNvSpPr>
          <p:nvPr>
            <p:ph type="title"/>
          </p:nvPr>
        </p:nvSpPr>
        <p:spPr/>
        <p:txBody>
          <a:bodyPr/>
          <a:lstStyle/>
          <a:p>
            <a:r>
              <a:rPr lang="uk-UA" dirty="0"/>
              <a:t>Теми доповідей</a:t>
            </a:r>
          </a:p>
        </p:txBody>
      </p:sp>
      <p:sp>
        <p:nvSpPr>
          <p:cNvPr id="5" name="Місце для вмісту 4">
            <a:extLst>
              <a:ext uri="{FF2B5EF4-FFF2-40B4-BE49-F238E27FC236}">
                <a16:creationId xmlns:a16="http://schemas.microsoft.com/office/drawing/2014/main" xmlns="" id="{6B425FB9-F825-482E-9554-1F93743402C0}"/>
              </a:ext>
            </a:extLst>
          </p:cNvPr>
          <p:cNvSpPr>
            <a:spLocks noGrp="1"/>
          </p:cNvSpPr>
          <p:nvPr>
            <p:ph idx="1"/>
          </p:nvPr>
        </p:nvSpPr>
        <p:spPr>
          <a:xfrm>
            <a:off x="1097280" y="1845734"/>
            <a:ext cx="10058400" cy="3574678"/>
          </a:xfrm>
        </p:spPr>
        <p:txBody>
          <a:bodyPr/>
          <a:lstStyle/>
          <a:p>
            <a:r>
              <a:rPr lang="uk-UA" dirty="0"/>
              <a:t>1. Історія розвитку торгівлі в різних країнах.</a:t>
            </a:r>
          </a:p>
          <a:p>
            <a:r>
              <a:rPr lang="uk-UA" dirty="0"/>
              <a:t>2. Прогресивні технології в роздрібній торгівлі.</a:t>
            </a:r>
          </a:p>
          <a:p>
            <a:r>
              <a:rPr lang="uk-UA" dirty="0"/>
              <a:t>3. Інтернет-торгівля.</a:t>
            </a:r>
          </a:p>
          <a:p>
            <a:r>
              <a:rPr lang="uk-UA" dirty="0"/>
              <a:t>4. Організаційні форми оптової торгівлі.</a:t>
            </a:r>
          </a:p>
          <a:p>
            <a:r>
              <a:rPr lang="uk-UA" dirty="0"/>
              <a:t>5. Організаційні форми роздрібної торгівлі.</a:t>
            </a:r>
          </a:p>
          <a:p>
            <a:r>
              <a:rPr lang="uk-UA" dirty="0"/>
              <a:t>6. Аукціони як організаційна форма торгівлі.</a:t>
            </a:r>
          </a:p>
          <a:p>
            <a:r>
              <a:rPr lang="uk-UA" dirty="0"/>
              <a:t>7. Мерчандайзинг.</a:t>
            </a:r>
          </a:p>
          <a:p>
            <a:r>
              <a:rPr lang="uk-UA" dirty="0"/>
              <a:t>8. Сітьовий маркетинг.</a:t>
            </a:r>
          </a:p>
        </p:txBody>
      </p:sp>
    </p:spTree>
    <p:extLst>
      <p:ext uri="{BB962C8B-B14F-4D97-AF65-F5344CB8AC3E}">
        <p14:creationId xmlns:p14="http://schemas.microsoft.com/office/powerpoint/2010/main" val="114067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75ADFB-FED1-4AD7-A5BD-23C43ED1DEFA}"/>
              </a:ext>
            </a:extLst>
          </p:cNvPr>
          <p:cNvSpPr txBox="1"/>
          <p:nvPr/>
        </p:nvSpPr>
        <p:spPr>
          <a:xfrm>
            <a:off x="374940" y="921327"/>
            <a:ext cx="8778586" cy="5170646"/>
          </a:xfrm>
          <a:prstGeom prst="rect">
            <a:avLst/>
          </a:prstGeom>
          <a:noFill/>
        </p:spPr>
        <p:txBody>
          <a:bodyPr wrap="square" rtlCol="0">
            <a:spAutoFit/>
          </a:bodyPr>
          <a:lstStyle/>
          <a:p>
            <a:pPr algn="just"/>
            <a:r>
              <a:rPr lang="uk-UA" dirty="0">
                <a:latin typeface="Times New Roman" panose="02020603050405020304" pitchFamily="18" charset="0"/>
                <a:cs typeface="Times New Roman" panose="02020603050405020304" pitchFamily="18" charset="0"/>
              </a:rPr>
              <a:t>	У торгівлі, як сфері товарного обертання, виконується великий комплекс різних процесів та операцій.</a:t>
            </a:r>
          </a:p>
          <a:p>
            <a:pPr algn="just"/>
            <a:endParaRPr lang="uk-UA" dirty="0">
              <a:latin typeface="Times New Roman" panose="02020603050405020304" pitchFamily="18" charset="0"/>
              <a:cs typeface="Times New Roman" panose="02020603050405020304" pitchFamily="18" charset="0"/>
            </a:endParaRPr>
          </a:p>
          <a:p>
            <a:pPr algn="just"/>
            <a:r>
              <a:rPr lang="uk-UA" i="1" dirty="0">
                <a:latin typeface="Times New Roman" panose="02020603050405020304" pitchFamily="18" charset="0"/>
                <a:cs typeface="Times New Roman" panose="02020603050405020304" pitchFamily="18" charset="0"/>
              </a:rPr>
              <a:t>За характером функцій</a:t>
            </a:r>
            <a:r>
              <a:rPr lang="uk-UA" dirty="0">
                <a:latin typeface="Times New Roman" panose="02020603050405020304" pitchFamily="18" charset="0"/>
                <a:cs typeface="Times New Roman" panose="02020603050405020304" pitchFamily="18" charset="0"/>
              </a:rPr>
              <a:t>, які виконуються у сфері торгівлі, процеси і операції поділяють </a:t>
            </a:r>
            <a:r>
              <a:rPr lang="uk-UA" dirty="0" smtClean="0">
                <a:latin typeface="Times New Roman" panose="02020603050405020304" pitchFamily="18" charset="0"/>
                <a:cs typeface="Times New Roman" panose="02020603050405020304" pitchFamily="18" charset="0"/>
              </a:rPr>
              <a:t>на:</a:t>
            </a:r>
            <a:endParaRPr lang="uk-UA"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Технологічні процеси </a:t>
            </a:r>
            <a:r>
              <a:rPr lang="uk-UA" sz="2000" u="sng" dirty="0">
                <a:latin typeface="Times New Roman" panose="02020603050405020304" pitchFamily="18" charset="0"/>
                <a:cs typeface="Times New Roman" panose="02020603050405020304" pitchFamily="18" charset="0"/>
              </a:rPr>
              <a:t>пов’язані з рухом товарів та є продовженням процесу виробництва у сфері обертання (транспортування, зберігання, пакування, фасування).</a:t>
            </a:r>
            <a:r>
              <a:rPr lang="uk-UA" sz="2000" dirty="0">
                <a:latin typeface="Times New Roman" panose="02020603050405020304" pitchFamily="18" charset="0"/>
                <a:cs typeface="Times New Roman" panose="02020603050405020304" pitchFamily="18" charset="0"/>
              </a:rPr>
              <a:t> Ці процеси відображають механізм управління матеріальними потоками вантажів з включенням виробничо-технологічних операцій, що супроводжують організацію просування товарів від виробника до кінцевого споживача.</a:t>
            </a:r>
          </a:p>
          <a:p>
            <a:pPr marL="285750" indent="-285750" algn="just">
              <a:buFont typeface="Arial" panose="020B0604020202020204" pitchFamily="34" charset="0"/>
              <a:buChar char="•"/>
            </a:pPr>
            <a:endParaRPr lang="uk-UA"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Комерційні процеси </a:t>
            </a:r>
            <a:r>
              <a:rPr lang="uk-UA" sz="2000" dirty="0">
                <a:latin typeface="Times New Roman" panose="02020603050405020304" pitchFamily="18" charset="0"/>
                <a:cs typeface="Times New Roman" panose="02020603050405020304" pitchFamily="18" charset="0"/>
              </a:rPr>
              <a:t>– </a:t>
            </a:r>
            <a:r>
              <a:rPr lang="uk-UA" sz="2000" u="sng" dirty="0">
                <a:latin typeface="Times New Roman" panose="02020603050405020304" pitchFamily="18" charset="0"/>
                <a:cs typeface="Times New Roman" panose="02020603050405020304" pitchFamily="18" charset="0"/>
              </a:rPr>
              <a:t>це процеси, пов’язані із зміною форм вартості, тобто з купівлею та продажом товарів. </a:t>
            </a:r>
            <a:r>
              <a:rPr lang="uk-UA" sz="2000" dirty="0">
                <a:latin typeface="Times New Roman" panose="02020603050405020304" pitchFamily="18" charset="0"/>
                <a:cs typeface="Times New Roman" panose="02020603050405020304" pitchFamily="18" charset="0"/>
              </a:rPr>
              <a:t>До комерційних відносять й такі торговельні процеси, які забезпечують нормальне функціонування торгового механізму, зокрема: організацію ринкових досліджень, оцінку основних конкурентів, встановлення партнерських </a:t>
            </a:r>
            <a:r>
              <a:rPr lang="uk-UA" sz="2000" dirty="0" err="1">
                <a:latin typeface="Times New Roman" panose="02020603050405020304" pitchFamily="18" charset="0"/>
                <a:cs typeface="Times New Roman" panose="02020603050405020304" pitchFamily="18" charset="0"/>
              </a:rPr>
              <a:t>зв’язків</a:t>
            </a:r>
            <a:r>
              <a:rPr lang="uk-UA" sz="2000" dirty="0">
                <a:latin typeface="Times New Roman" panose="02020603050405020304" pitchFamily="18" charset="0"/>
                <a:cs typeface="Times New Roman" panose="02020603050405020304" pitchFamily="18" charset="0"/>
              </a:rPr>
              <a:t> тощо.</a:t>
            </a:r>
          </a:p>
        </p:txBody>
      </p:sp>
      <p:sp>
        <p:nvSpPr>
          <p:cNvPr id="2" name="Прямоугольник 1"/>
          <p:cNvSpPr/>
          <p:nvPr/>
        </p:nvSpPr>
        <p:spPr>
          <a:xfrm>
            <a:off x="374939" y="232870"/>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Tree>
    <p:extLst>
      <p:ext uri="{BB962C8B-B14F-4D97-AF65-F5344CB8AC3E}">
        <p14:creationId xmlns:p14="http://schemas.microsoft.com/office/powerpoint/2010/main" val="374109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027605-5FC6-4DBF-AF3C-F1CA91038488}"/>
              </a:ext>
            </a:extLst>
          </p:cNvPr>
          <p:cNvSpPr txBox="1"/>
          <p:nvPr/>
        </p:nvSpPr>
        <p:spPr>
          <a:xfrm>
            <a:off x="248689" y="655493"/>
            <a:ext cx="8600035"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uk-UA" dirty="0">
                <a:latin typeface="Times New Roman" panose="02020603050405020304" pitchFamily="18" charset="0"/>
                <a:cs typeface="Times New Roman" panose="02020603050405020304" pitchFamily="18" charset="0"/>
              </a:rPr>
              <a:t>Крім зазначених головних </a:t>
            </a:r>
            <a:r>
              <a:rPr lang="uk-UA" dirty="0" smtClean="0">
                <a:latin typeface="Times New Roman" panose="02020603050405020304" pitchFamily="18" charset="0"/>
                <a:cs typeface="Times New Roman" panose="02020603050405020304" pitchFamily="18" charset="0"/>
              </a:rPr>
              <a:t>процесів, </a:t>
            </a:r>
            <a:r>
              <a:rPr lang="uk-UA" dirty="0">
                <a:latin typeface="Times New Roman" panose="02020603050405020304" pitchFamily="18" charset="0"/>
                <a:cs typeface="Times New Roman" panose="02020603050405020304" pitchFamily="18" charset="0"/>
              </a:rPr>
              <a:t>виділяють виконання </a:t>
            </a:r>
            <a:r>
              <a:rPr lang="uk-UA" b="1" dirty="0">
                <a:latin typeface="Times New Roman" panose="02020603050405020304" pitchFamily="18" charset="0"/>
                <a:cs typeface="Times New Roman" panose="02020603050405020304" pitchFamily="18" charset="0"/>
              </a:rPr>
              <a:t>додаткових торговельних та експлуатаційних  </a:t>
            </a:r>
            <a:r>
              <a:rPr lang="uk-UA" b="1" dirty="0" smtClean="0">
                <a:latin typeface="Times New Roman" panose="02020603050405020304" pitchFamily="18" charset="0"/>
                <a:cs typeface="Times New Roman" panose="02020603050405020304" pitchFamily="18" charset="0"/>
              </a:rPr>
              <a:t>послуг:</a:t>
            </a: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доставка </a:t>
            </a:r>
            <a:r>
              <a:rPr lang="uk-UA" dirty="0">
                <a:latin typeface="Times New Roman" panose="02020603050405020304" pitchFamily="18" charset="0"/>
                <a:cs typeface="Times New Roman" panose="02020603050405020304" pitchFamily="18" charset="0"/>
              </a:rPr>
              <a:t>товарів додому, </a:t>
            </a:r>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установка </a:t>
            </a:r>
            <a:r>
              <a:rPr lang="uk-UA" dirty="0">
                <a:latin typeface="Times New Roman" panose="02020603050405020304" pitchFamily="18" charset="0"/>
                <a:cs typeface="Times New Roman" panose="02020603050405020304" pitchFamily="18" charset="0"/>
              </a:rPr>
              <a:t>куплених технічно складних товарів вдома у покупців, </a:t>
            </a:r>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прийом </a:t>
            </a:r>
            <a:r>
              <a:rPr lang="uk-UA" dirty="0">
                <a:latin typeface="Times New Roman" panose="02020603050405020304" pitchFamily="18" charset="0"/>
                <a:cs typeface="Times New Roman" panose="02020603050405020304" pitchFamily="18" charset="0"/>
              </a:rPr>
              <a:t>замовлень тощо.  </a:t>
            </a:r>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Послуги </a:t>
            </a:r>
            <a:r>
              <a:rPr lang="uk-UA" dirty="0">
                <a:latin typeface="Times New Roman" panose="02020603050405020304" pitchFamily="18" charset="0"/>
                <a:cs typeface="Times New Roman" panose="02020603050405020304" pitchFamily="18" charset="0"/>
              </a:rPr>
              <a:t>передпродажного, продажного та </a:t>
            </a:r>
            <a:r>
              <a:rPr lang="uk-UA" dirty="0" err="1">
                <a:latin typeface="Times New Roman" panose="02020603050405020304" pitchFamily="18" charset="0"/>
                <a:cs typeface="Times New Roman" panose="02020603050405020304" pitchFamily="18" charset="0"/>
              </a:rPr>
              <a:t>післяпродажного</a:t>
            </a:r>
            <a:r>
              <a:rPr lang="uk-UA" dirty="0">
                <a:latin typeface="Times New Roman" panose="02020603050405020304" pitchFamily="18" charset="0"/>
                <a:cs typeface="Times New Roman" panose="02020603050405020304" pitchFamily="18" charset="0"/>
              </a:rPr>
              <a:t> сервісу – невід’ємні елементи в отриманні комерційного успіху підприємства.</a:t>
            </a:r>
          </a:p>
        </p:txBody>
      </p:sp>
      <p:sp>
        <p:nvSpPr>
          <p:cNvPr id="3" name="TextBox 2">
            <a:extLst>
              <a:ext uri="{FF2B5EF4-FFF2-40B4-BE49-F238E27FC236}">
                <a16:creationId xmlns:a16="http://schemas.microsoft.com/office/drawing/2014/main" xmlns="" id="{D945D026-A825-42E6-87AA-619B851C0813}"/>
              </a:ext>
            </a:extLst>
          </p:cNvPr>
          <p:cNvSpPr txBox="1"/>
          <p:nvPr/>
        </p:nvSpPr>
        <p:spPr>
          <a:xfrm>
            <a:off x="1078923" y="2905893"/>
            <a:ext cx="8969952"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a:latin typeface="Times New Roman" panose="02020603050405020304" pitchFamily="18" charset="0"/>
                <a:cs typeface="Times New Roman" panose="02020603050405020304" pitchFamily="18" charset="0"/>
              </a:rPr>
              <a:t>Функціонування торгівлі базується </a:t>
            </a:r>
            <a:r>
              <a:rPr lang="uk-UA" b="1" dirty="0">
                <a:latin typeface="Times New Roman" panose="02020603050405020304" pitchFamily="18" charset="0"/>
                <a:cs typeface="Times New Roman" panose="02020603050405020304" pitchFamily="18" charset="0"/>
              </a:rPr>
              <a:t>на основі наступних принципів:</a:t>
            </a:r>
          </a:p>
          <a:p>
            <a:pPr algn="just"/>
            <a:r>
              <a:rPr lang="uk-UA" dirty="0">
                <a:latin typeface="Times New Roman" panose="02020603050405020304" pitchFamily="18" charset="0"/>
                <a:cs typeface="Times New Roman" panose="02020603050405020304" pitchFamily="18" charset="0"/>
              </a:rPr>
              <a:t>	- організаційно-господарська незалежність;</a:t>
            </a:r>
          </a:p>
          <a:p>
            <a:pPr algn="just"/>
            <a:r>
              <a:rPr lang="uk-UA" dirty="0">
                <a:latin typeface="Times New Roman" panose="02020603050405020304" pitchFamily="18" charset="0"/>
                <a:cs typeface="Times New Roman" panose="02020603050405020304" pitchFamily="18" charset="0"/>
              </a:rPr>
              <a:t>	- відкритість (доступність торговельних послуг для всіх категорій споживачів, пріоритетне врахування їх інтересів, запобігання дискримінації покупців);</a:t>
            </a:r>
          </a:p>
          <a:p>
            <a:pPr algn="just"/>
            <a:r>
              <a:rPr lang="uk-UA" dirty="0">
                <a:latin typeface="Times New Roman" panose="02020603050405020304" pitchFamily="18" charset="0"/>
                <a:cs typeface="Times New Roman" panose="02020603050405020304" pitchFamily="18" charset="0"/>
              </a:rPr>
              <a:t>	- цивілізованість (високий рівень торговельного обслуговування);</a:t>
            </a:r>
          </a:p>
          <a:p>
            <a:pPr algn="just"/>
            <a:r>
              <a:rPr lang="uk-UA" dirty="0">
                <a:latin typeface="Times New Roman" panose="02020603050405020304" pitchFamily="18" charset="0"/>
                <a:cs typeface="Times New Roman" panose="02020603050405020304" pitchFamily="18" charset="0"/>
              </a:rPr>
              <a:t>	- самоокупність (повернення суб’єктами господарювання витрат у процесі торговельної діяльності, запобігання банкрутству і фінансової неплатоспроможності підприємств);</a:t>
            </a:r>
          </a:p>
          <a:p>
            <a:pPr algn="just"/>
            <a:r>
              <a:rPr lang="uk-UA" dirty="0">
                <a:latin typeface="Times New Roman" panose="02020603050405020304" pitchFamily="18" charset="0"/>
                <a:cs typeface="Times New Roman" panose="02020603050405020304" pitchFamily="18" charset="0"/>
              </a:rPr>
              <a:t>	- конкурентоспроможність суб’єктів господарювання;</a:t>
            </a:r>
          </a:p>
          <a:p>
            <a:pPr algn="just"/>
            <a:r>
              <a:rPr lang="uk-UA" dirty="0">
                <a:latin typeface="Times New Roman" panose="02020603050405020304" pitchFamily="18" charset="0"/>
                <a:cs typeface="Times New Roman" panose="02020603050405020304" pitchFamily="18" charset="0"/>
              </a:rPr>
              <a:t>	- </a:t>
            </a:r>
            <a:r>
              <a:rPr lang="uk-UA" dirty="0" err="1">
                <a:latin typeface="Times New Roman" panose="02020603050405020304" pitchFamily="18" charset="0"/>
                <a:cs typeface="Times New Roman" panose="02020603050405020304" pitchFamily="18" charset="0"/>
              </a:rPr>
              <a:t>регульованість</a:t>
            </a:r>
            <a:r>
              <a:rPr lang="uk-UA" dirty="0">
                <a:latin typeface="Times New Roman" panose="02020603050405020304" pitchFamily="18" charset="0"/>
                <a:cs typeface="Times New Roman" panose="02020603050405020304" pitchFamily="18" charset="0"/>
              </a:rPr>
              <a:t> (відповідне реагування торговельної сфери на вплив координуючих і </a:t>
            </a:r>
            <a:r>
              <a:rPr lang="uk-UA" dirty="0" err="1">
                <a:latin typeface="Times New Roman" panose="02020603050405020304" pitchFamily="18" charset="0"/>
                <a:cs typeface="Times New Roman" panose="02020603050405020304" pitchFamily="18" charset="0"/>
              </a:rPr>
              <a:t>корегуючих</a:t>
            </a:r>
            <a:r>
              <a:rPr lang="uk-UA" dirty="0">
                <a:latin typeface="Times New Roman" panose="02020603050405020304" pitchFamily="18" charset="0"/>
                <a:cs typeface="Times New Roman" panose="02020603050405020304" pitchFamily="18" charset="0"/>
              </a:rPr>
              <a:t> зовнішніх факторів через систему правових, науково-технічних, інвестиційних, соціально-політичних та інших механізмів державного регулювання);</a:t>
            </a:r>
          </a:p>
          <a:p>
            <a:pPr algn="just"/>
            <a:r>
              <a:rPr lang="uk-UA" dirty="0">
                <a:latin typeface="Times New Roman" panose="02020603050405020304" pitchFamily="18" charset="0"/>
                <a:cs typeface="Times New Roman" panose="02020603050405020304" pitchFamily="18" charset="0"/>
              </a:rPr>
              <a:t>	- контрольованість – попередження і профілактика порушень та зловживань.</a:t>
            </a:r>
          </a:p>
        </p:txBody>
      </p:sp>
      <p:sp>
        <p:nvSpPr>
          <p:cNvPr id="5" name="Прямоугольник 4"/>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Tree>
    <p:extLst>
      <p:ext uri="{BB962C8B-B14F-4D97-AF65-F5344CB8AC3E}">
        <p14:creationId xmlns:p14="http://schemas.microsoft.com/office/powerpoint/2010/main" val="355013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100" y="696248"/>
            <a:ext cx="8401050" cy="5818003"/>
          </a:xfrm>
          <a:prstGeom prst="rect">
            <a:avLst/>
          </a:prstGeom>
        </p:spPr>
        <p:txBody>
          <a:bodyPr wrap="square">
            <a:spAutoFit/>
          </a:bodyPr>
          <a:lstStyle/>
          <a:p>
            <a:pPr algn="just">
              <a:lnSpc>
                <a:spcPct val="130000"/>
              </a:lnSpc>
            </a:pPr>
            <a:r>
              <a:rPr lang="uk-UA" b="1" u="sng" dirty="0" smtClean="0">
                <a:latin typeface="Times New Roman" panose="02020603050405020304" pitchFamily="18" charset="0"/>
                <a:cs typeface="Times New Roman" panose="02020603050405020304" pitchFamily="18" charset="0"/>
              </a:rPr>
              <a:t>Основні функції торгівлі</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Обмінна (реалізаційна) функція. </a:t>
            </a:r>
            <a:r>
              <a:rPr lang="uk-UA" dirty="0" smtClean="0">
                <a:latin typeface="Times New Roman" panose="02020603050405020304" pitchFamily="18" charset="0"/>
                <a:cs typeface="Times New Roman" panose="02020603050405020304" pitchFamily="18" charset="0"/>
              </a:rPr>
              <a:t>Забезпечує процес купівлі-продажу товарів, тобто обмін товарів на гроші. Саме через торгівлю відбувається реалізація створеної вартості.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Посередницька функція. </a:t>
            </a:r>
            <a:r>
              <a:rPr lang="uk-UA" dirty="0" smtClean="0">
                <a:latin typeface="Times New Roman" panose="02020603050405020304" pitchFamily="18" charset="0"/>
                <a:cs typeface="Times New Roman" panose="02020603050405020304" pitchFamily="18" charset="0"/>
              </a:rPr>
              <a:t>З’єднує виробників і споживачів, скорочуючи витрати часу та ресурсів на пошук контрагентів.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Регулююча функція. </a:t>
            </a:r>
            <a:r>
              <a:rPr lang="uk-UA" dirty="0" smtClean="0">
                <a:latin typeface="Times New Roman" panose="02020603050405020304" pitchFamily="18" charset="0"/>
                <a:cs typeface="Times New Roman" panose="02020603050405020304" pitchFamily="18" charset="0"/>
              </a:rPr>
              <a:t>Впливає на співвідношення попиту і пропозиції, сприяє вирівнюванню цін та формуванню ринкової кон’юнктури.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Інформаційна функція. </a:t>
            </a:r>
            <a:r>
              <a:rPr lang="uk-UA" dirty="0" smtClean="0">
                <a:latin typeface="Times New Roman" panose="02020603050405020304" pitchFamily="18" charset="0"/>
                <a:cs typeface="Times New Roman" panose="02020603050405020304" pitchFamily="18" charset="0"/>
              </a:rPr>
              <a:t>Забезпечує учасників ринку інформацією про попит, пропозицію, ціни, асортимент товарів, тенденції ринку.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Стимулююча функція. </a:t>
            </a:r>
            <a:r>
              <a:rPr lang="uk-UA" dirty="0" smtClean="0">
                <a:latin typeface="Times New Roman" panose="02020603050405020304" pitchFamily="18" charset="0"/>
                <a:cs typeface="Times New Roman" panose="02020603050405020304" pitchFamily="18" charset="0"/>
              </a:rPr>
              <a:t>Стимулює розвиток виробництва через формування попиту на певні товари та підвищення вимог до їх якості.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Соціальна функція. </a:t>
            </a:r>
            <a:r>
              <a:rPr lang="uk-UA" dirty="0" smtClean="0">
                <a:latin typeface="Times New Roman" panose="02020603050405020304" pitchFamily="18" charset="0"/>
                <a:cs typeface="Times New Roman" panose="02020603050405020304" pitchFamily="18" charset="0"/>
              </a:rPr>
              <a:t>Сприяє задоволенню потреб населення, підвищенню рівня життя та формуванню культури споживання. </a:t>
            </a:r>
          </a:p>
          <a:p>
            <a:pPr marL="285750" indent="-285750" algn="just">
              <a:lnSpc>
                <a:spcPct val="130000"/>
              </a:lnSpc>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 Логістична функція. </a:t>
            </a:r>
            <a:r>
              <a:rPr lang="uk-UA" dirty="0" smtClean="0">
                <a:latin typeface="Times New Roman" panose="02020603050405020304" pitchFamily="18" charset="0"/>
                <a:cs typeface="Times New Roman" panose="02020603050405020304" pitchFamily="18" charset="0"/>
              </a:rPr>
              <a:t>Забезпечує переміщення, зберігання та доведення товарів до споживача з мінімальними витратами.</a:t>
            </a:r>
            <a:endParaRPr lang="uk-UA"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
        <p:nvSpPr>
          <p:cNvPr id="4" name="AutoShape 2" descr="Що таке маркетплейс і як працю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Продажі на маркетплейсах в 2023: середній чек, топ категорій і товарі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150" y="2541588"/>
            <a:ext cx="3308350" cy="17383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0429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
        <p:nvSpPr>
          <p:cNvPr id="4" name="TextBox 3">
            <a:extLst>
              <a:ext uri="{FF2B5EF4-FFF2-40B4-BE49-F238E27FC236}">
                <a16:creationId xmlns:a16="http://schemas.microsoft.com/office/drawing/2014/main" xmlns="" id="{DAAB25BF-AE85-443A-9D3E-79249D5C44B3}"/>
              </a:ext>
            </a:extLst>
          </p:cNvPr>
          <p:cNvSpPr txBox="1"/>
          <p:nvPr/>
        </p:nvSpPr>
        <p:spPr>
          <a:xfrm>
            <a:off x="368877" y="644515"/>
            <a:ext cx="9013248"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400" dirty="0">
                <a:latin typeface="Times New Roman" panose="02020603050405020304" pitchFamily="18" charset="0"/>
                <a:cs typeface="Times New Roman" panose="02020603050405020304" pitchFamily="18" charset="0"/>
              </a:rPr>
              <a:t>Торгівля як важливий сектор національної економіки включає </a:t>
            </a:r>
            <a:r>
              <a:rPr lang="uk-UA" sz="2400" u="sng" dirty="0">
                <a:latin typeface="Times New Roman" panose="02020603050405020304" pitchFamily="18" charset="0"/>
                <a:cs typeface="Times New Roman" panose="02020603050405020304" pitchFamily="18" charset="0"/>
              </a:rPr>
              <a:t>зовнішню та внутрішню торгівлю. </a:t>
            </a:r>
          </a:p>
          <a:p>
            <a:pPr marL="285750" indent="-285750" algn="just">
              <a:buFont typeface="Arial" panose="020B0604020202020204" pitchFamily="34" charset="0"/>
              <a:buChar char="•"/>
            </a:pPr>
            <a:r>
              <a:rPr lang="uk-UA" sz="2400" b="1" dirty="0">
                <a:latin typeface="Times New Roman" panose="02020603050405020304" pitchFamily="18" charset="0"/>
                <a:cs typeface="Times New Roman" panose="02020603050405020304" pitchFamily="18" charset="0"/>
              </a:rPr>
              <a:t>Зовнішня торгівля</a:t>
            </a:r>
            <a:r>
              <a:rPr lang="uk-UA" sz="2400" dirty="0">
                <a:latin typeface="Times New Roman" panose="02020603050405020304" pitchFamily="18" charset="0"/>
                <a:cs typeface="Times New Roman" panose="02020603050405020304" pitchFamily="18" charset="0"/>
              </a:rPr>
              <a:t> включає торгівлю з іншими країнами з урахуванням експорту та імпорту товарів. За її даними формується зовнішньоторговельний баланс України – основна складова платіжного балансу країни. </a:t>
            </a:r>
            <a:endParaRPr lang="uk-UA" sz="2400" dirty="0" smtClean="0">
              <a:latin typeface="Times New Roman" panose="02020603050405020304" pitchFamily="18" charset="0"/>
              <a:cs typeface="Times New Roman" panose="02020603050405020304" pitchFamily="18" charset="0"/>
            </a:endParaRPr>
          </a:p>
          <a:p>
            <a:pPr algn="just"/>
            <a:endParaRPr lang="uk-UA"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sz="2400" b="1" dirty="0">
                <a:latin typeface="Times New Roman" panose="02020603050405020304" pitchFamily="18" charset="0"/>
                <a:cs typeface="Times New Roman" panose="02020603050405020304" pitchFamily="18" charset="0"/>
              </a:rPr>
              <a:t>Внутрішня торгівля </a:t>
            </a:r>
            <a:r>
              <a:rPr lang="uk-UA" sz="2400" dirty="0">
                <a:latin typeface="Times New Roman" panose="02020603050405020304" pitchFamily="18" charset="0"/>
                <a:cs typeface="Times New Roman" panose="02020603050405020304" pitchFamily="18" charset="0"/>
              </a:rPr>
              <a:t>являє собою галузь національної економіки, що забезпечує надходження товарів зі сфери виробництва у сферу споживання. Вона є однією з тих галузей, яка відіграє значну роль у формуванні економічного потенціалу країни та задоволенні потреб населення.</a:t>
            </a:r>
          </a:p>
        </p:txBody>
      </p:sp>
      <p:pic>
        <p:nvPicPr>
          <p:cNvPr id="2050" name="Picture 2" descr="Як війна вплинула на міжнародну торгівлю України | Блог YC.Mar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4878387"/>
            <a:ext cx="3360071" cy="1760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7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CF38C5-0F19-4632-B41B-629A374A5370}"/>
              </a:ext>
            </a:extLst>
          </p:cNvPr>
          <p:cNvSpPr txBox="1"/>
          <p:nvPr/>
        </p:nvSpPr>
        <p:spPr>
          <a:xfrm>
            <a:off x="248690" y="817881"/>
            <a:ext cx="9077982"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just">
              <a:buFont typeface="Arial" panose="020B0604020202020204" pitchFamily="34" charset="0"/>
              <a:buChar char="•"/>
            </a:pPr>
            <a:r>
              <a:rPr lang="uk-UA" sz="2000" b="1" dirty="0">
                <a:latin typeface="Times New Roman" panose="02020603050405020304" pitchFamily="18" charset="0"/>
                <a:cs typeface="Times New Roman" panose="02020603050405020304" pitchFamily="18" charset="0"/>
              </a:rPr>
              <a:t>Оптова торгівля </a:t>
            </a:r>
            <a:r>
              <a:rPr lang="uk-UA" sz="2000" dirty="0">
                <a:latin typeface="Times New Roman" panose="02020603050405020304" pitchFamily="18" charset="0"/>
                <a:cs typeface="Times New Roman" panose="02020603050405020304" pitchFamily="18" charset="0"/>
              </a:rPr>
              <a:t>– це сукупність економічних, організаційних та правових відносин між суб’єктами товарного ринку стосовно купівлі-продажу (поставки, обміну) </a:t>
            </a:r>
            <a:r>
              <a:rPr lang="uk-UA" sz="2000" b="1" dirty="0">
                <a:latin typeface="Times New Roman" panose="02020603050405020304" pitchFamily="18" charset="0"/>
                <a:cs typeface="Times New Roman" panose="02020603050405020304" pitchFamily="18" charset="0"/>
              </a:rPr>
              <a:t>великих партій товару для його подальшої реалізації або професійного використання. </a:t>
            </a:r>
            <a:endParaRPr lang="uk-UA" sz="2000" b="1" dirty="0" smtClean="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Оптова </a:t>
            </a:r>
            <a:r>
              <a:rPr lang="uk-UA" sz="2000" dirty="0">
                <a:latin typeface="Times New Roman" panose="02020603050405020304" pitchFamily="18" charset="0"/>
                <a:cs typeface="Times New Roman" panose="02020603050405020304" pitchFamily="18" charset="0"/>
              </a:rPr>
              <a:t>торгівля </a:t>
            </a:r>
            <a:r>
              <a:rPr lang="uk-UA" sz="2000" i="1" dirty="0">
                <a:latin typeface="Times New Roman" panose="02020603050405020304" pitchFamily="18" charset="0"/>
                <a:cs typeface="Times New Roman" panose="02020603050405020304" pitchFamily="18" charset="0"/>
              </a:rPr>
              <a:t>виступає початковим етапом товарного обігу</a:t>
            </a:r>
            <a:r>
              <a:rPr lang="uk-UA" sz="2000" dirty="0">
                <a:latin typeface="Times New Roman" panose="02020603050405020304" pitchFamily="18" charset="0"/>
                <a:cs typeface="Times New Roman" panose="02020603050405020304" pitchFamily="18" charset="0"/>
              </a:rPr>
              <a:t>, вона виступає торговим посередником між виробниками товарів і роздрібною торгівлею, іншими виробниками і споживачами товарів. </a:t>
            </a:r>
          </a:p>
        </p:txBody>
      </p:sp>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
        <p:nvSpPr>
          <p:cNvPr id="4" name="TextBox 3">
            <a:extLst>
              <a:ext uri="{FF2B5EF4-FFF2-40B4-BE49-F238E27FC236}">
                <a16:creationId xmlns:a16="http://schemas.microsoft.com/office/drawing/2014/main" xmlns="" id="{BFC28B27-F0E9-4FB8-B3B7-236BB8ED102D}"/>
              </a:ext>
            </a:extLst>
          </p:cNvPr>
          <p:cNvSpPr txBox="1"/>
          <p:nvPr/>
        </p:nvSpPr>
        <p:spPr>
          <a:xfrm>
            <a:off x="248690" y="3369913"/>
            <a:ext cx="907798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Arial" panose="020B0604020202020204" pitchFamily="34" charset="0"/>
              <a:buChar char="•"/>
            </a:pPr>
            <a:r>
              <a:rPr lang="uk-UA" sz="2000" b="1" dirty="0" smtClean="0">
                <a:latin typeface="Times New Roman" panose="02020603050405020304" pitchFamily="18" charset="0"/>
                <a:cs typeface="Times New Roman" panose="02020603050405020304" pitchFamily="18" charset="0"/>
              </a:rPr>
              <a:t>Роздрібна торгівля </a:t>
            </a:r>
            <a:r>
              <a:rPr lang="uk-UA" sz="2000" dirty="0" smtClean="0">
                <a:latin typeface="Times New Roman" panose="02020603050405020304" pitchFamily="18" charset="0"/>
                <a:cs typeface="Times New Roman" panose="02020603050405020304" pitchFamily="18" charset="0"/>
              </a:rPr>
              <a:t>як вид економічної діяльності включає перепродаж (продаж без видозмінення) населенню нових або уживаних товарів, призначених для особистого споживання або використання</a:t>
            </a:r>
            <a:endParaRPr lang="uk-UA"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25374" y="4690839"/>
            <a:ext cx="7524614" cy="1631216"/>
          </a:xfrm>
          <a:prstGeom prst="rect">
            <a:avLst/>
          </a:prstGeom>
        </p:spPr>
        <p:txBody>
          <a:bodyPr wrap="square">
            <a:spAutoFit/>
          </a:bodyPr>
          <a:lstStyle/>
          <a:p>
            <a:r>
              <a:rPr lang="uk-UA" sz="2000" dirty="0" smtClean="0">
                <a:latin typeface="Times New Roman" panose="02020603050405020304" pitchFamily="18" charset="0"/>
                <a:cs typeface="Times New Roman" panose="02020603050405020304" pitchFamily="18" charset="0"/>
              </a:rPr>
              <a:t>Роздрібна торгівля є </a:t>
            </a:r>
            <a:r>
              <a:rPr lang="uk-UA" sz="2000" b="1" dirty="0" smtClean="0">
                <a:latin typeface="Times New Roman" panose="02020603050405020304" pitchFamily="18" charset="0"/>
                <a:cs typeface="Times New Roman" panose="02020603050405020304" pitchFamily="18" charset="0"/>
              </a:rPr>
              <a:t>кінцевою ланкою товарного обігу</a:t>
            </a:r>
            <a:r>
              <a:rPr lang="uk-UA" sz="2000" dirty="0" smtClean="0">
                <a:latin typeface="Times New Roman" panose="02020603050405020304" pitchFamily="18" charset="0"/>
                <a:cs typeface="Times New Roman" panose="02020603050405020304" pitchFamily="18" charset="0"/>
              </a:rPr>
              <a:t>, яка:</a:t>
            </a:r>
          </a:p>
          <a:p>
            <a:pPr>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завершує процес руху товару; </a:t>
            </a:r>
          </a:p>
          <a:p>
            <a:pPr>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перетворює товар у грошову форму через реалізацію населенню; </a:t>
            </a:r>
          </a:p>
          <a:p>
            <a:pPr>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формує споживчий попит; </a:t>
            </a:r>
          </a:p>
          <a:p>
            <a:pPr>
              <a:buFont typeface="Arial" panose="020B0604020202020204" pitchFamily="34" charset="0"/>
              <a:buChar char="•"/>
            </a:pPr>
            <a:r>
              <a:rPr lang="uk-UA" sz="2000" dirty="0" smtClean="0">
                <a:latin typeface="Times New Roman" panose="02020603050405020304" pitchFamily="18" charset="0"/>
                <a:cs typeface="Times New Roman" panose="02020603050405020304" pitchFamily="18" charset="0"/>
              </a:rPr>
              <a:t>впливає на структуру виробництва через поведінку споживачів.</a:t>
            </a:r>
            <a:endParaRPr lang="uk-UA" sz="2000" dirty="0">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4095750" y="4385576"/>
            <a:ext cx="609600" cy="305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Чи однакові за своїм значенням поняття «торгівля» та «торговельна  діяльність» в межах"/>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5972" y="4475731"/>
            <a:ext cx="3392670" cy="2061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954C7CB-7843-4E56-9637-D296895FEE33}"/>
              </a:ext>
            </a:extLst>
          </p:cNvPr>
          <p:cNvSpPr txBox="1"/>
          <p:nvPr/>
        </p:nvSpPr>
        <p:spPr>
          <a:xfrm>
            <a:off x="721303" y="636449"/>
            <a:ext cx="7927397" cy="3139321"/>
          </a:xfrm>
          <a:prstGeom prst="rect">
            <a:avLst/>
          </a:prstGeom>
          <a:noFill/>
        </p:spPr>
        <p:txBody>
          <a:bodyPr wrap="square" rtlCol="0">
            <a:spAutoFit/>
          </a:bodyPr>
          <a:lstStyle/>
          <a:p>
            <a:pPr algn="just"/>
            <a:r>
              <a:rPr lang="uk-UA" b="1" dirty="0">
                <a:latin typeface="Times New Roman" panose="02020603050405020304" pitchFamily="18" charset="0"/>
                <a:cs typeface="Times New Roman" panose="02020603050405020304" pitchFamily="18" charset="0"/>
              </a:rPr>
              <a:t>Сутність комерційної операції </a:t>
            </a:r>
            <a:r>
              <a:rPr lang="uk-UA" dirty="0">
                <a:latin typeface="Times New Roman" panose="02020603050405020304" pitchFamily="18" charset="0"/>
                <a:cs typeface="Times New Roman" panose="02020603050405020304" pitchFamily="18" charset="0"/>
              </a:rPr>
              <a:t>полягає у тому, що спочатку підприємець закуповує товар у власника (частіше у виробника).  Він сплачує власнику за куплений товар грошову суму, яка залежить від кількості товару та його ціни за одиницю. Далі підприємець продає товар покупцю та одержує від нього гроші. З цієї суми відшкодовуються витрати на оплату праці найманих працівників, відрахування на соціальні заходи, транспортування, утримання торговельного приміщення, оренду, витрати на зберігання товарів, рекламу, податки тощо.</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Правовою основою здійснення торгових операцій є договір купівлі-продажу (договір постачання).</a:t>
            </a:r>
          </a:p>
        </p:txBody>
      </p:sp>
      <p:sp>
        <p:nvSpPr>
          <p:cNvPr id="3" name="TextBox 2">
            <a:extLst>
              <a:ext uri="{FF2B5EF4-FFF2-40B4-BE49-F238E27FC236}">
                <a16:creationId xmlns:a16="http://schemas.microsoft.com/office/drawing/2014/main" xmlns="" id="{1182058F-5E51-4F56-88DE-F36455A20485}"/>
              </a:ext>
            </a:extLst>
          </p:cNvPr>
          <p:cNvSpPr txBox="1"/>
          <p:nvPr/>
        </p:nvSpPr>
        <p:spPr>
          <a:xfrm>
            <a:off x="361950" y="4216976"/>
            <a:ext cx="87249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uk-UA" b="1" i="1" dirty="0">
                <a:latin typeface="Times New Roman" panose="02020603050405020304" pitchFamily="18" charset="0"/>
                <a:cs typeface="Times New Roman" panose="02020603050405020304" pitchFamily="18" charset="0"/>
              </a:rPr>
              <a:t>Успіх комерційного підприємництва залежить від виконання двох  головних умов:</a:t>
            </a:r>
          </a:p>
          <a:p>
            <a:endParaRPr lang="uk-UA" dirty="0">
              <a:latin typeface="Times New Roman" panose="02020603050405020304" pitchFamily="18" charset="0"/>
              <a:cs typeface="Times New Roman" panose="02020603050405020304" pitchFamily="18" charset="0"/>
            </a:endParaRPr>
          </a:p>
          <a:p>
            <a:pPr marL="342900" indent="-342900">
              <a:buAutoNum type="arabicParenR"/>
            </a:pPr>
            <a:r>
              <a:rPr lang="uk-UA" dirty="0">
                <a:latin typeface="Times New Roman" panose="02020603050405020304" pitchFamily="18" charset="0"/>
                <a:cs typeface="Times New Roman" panose="02020603050405020304" pitchFamily="18" charset="0"/>
              </a:rPr>
              <a:t>ціна реалізації товару має бути відчутно вищою, ніж ціна закупівлі;</a:t>
            </a:r>
          </a:p>
          <a:p>
            <a:pPr marL="342900" indent="-342900">
              <a:buAutoNum type="arabicParenR"/>
            </a:pP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 попит на даний вид товару повинен бути достатнім, щоб продавати його у наміченому обсязі.</a:t>
            </a:r>
          </a:p>
        </p:txBody>
      </p:sp>
      <p:sp>
        <p:nvSpPr>
          <p:cNvPr id="5" name="Прямоугольник 4"/>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Tree>
    <p:extLst>
      <p:ext uri="{BB962C8B-B14F-4D97-AF65-F5344CB8AC3E}">
        <p14:creationId xmlns:p14="http://schemas.microsoft.com/office/powerpoint/2010/main" val="260644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E6C1CE-6FA1-4E78-8AB4-EDEFCCC83D06}"/>
              </a:ext>
            </a:extLst>
          </p:cNvPr>
          <p:cNvSpPr txBox="1"/>
          <p:nvPr/>
        </p:nvSpPr>
        <p:spPr>
          <a:xfrm>
            <a:off x="348964" y="1139536"/>
            <a:ext cx="8795036" cy="4401205"/>
          </a:xfrm>
          <a:prstGeom prst="rect">
            <a:avLst/>
          </a:prstGeom>
          <a:noFill/>
        </p:spPr>
        <p:txBody>
          <a:bodyPr wrap="square" rtlCol="0">
            <a:spAutoFit/>
          </a:bodyPr>
          <a:lstStyle/>
          <a:p>
            <a:r>
              <a:rPr lang="uk-UA" sz="2000" b="1" i="1" dirty="0">
                <a:latin typeface="Times New Roman" panose="02020603050405020304" pitchFamily="18" charset="0"/>
                <a:cs typeface="Times New Roman" panose="02020603050405020304" pitchFamily="18" charset="0"/>
              </a:rPr>
              <a:t>Здійснення підприємницької діяльності у сфері торгівлі передбачає виконання наступних господарських операцій:</a:t>
            </a:r>
          </a:p>
          <a:p>
            <a:r>
              <a:rPr lang="uk-UA"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наймання робітників для виконання торговельно-посередницьких  послуг (закупівля товару, його транспортування, продаж, проведення реклами, оформлення необхідних документів);</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придбання чи оренду приміщень складів, торговельних точок, необхідних для зберігання і реалізації товару;</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закупівлю товару для наступної її реалізації;</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залучення грошових коштів (при необхідності у кредит);</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отримання та оплата послуг сторонніх організацій і осіб, що виконують посередницькі функції;</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реалізація товару покупцю;</a:t>
            </a:r>
          </a:p>
          <a:p>
            <a:pPr marL="285750" indent="-285750" algn="just">
              <a:buFont typeface="Arial" panose="020B0604020202020204" pitchFamily="34" charset="0"/>
              <a:buChar char="•"/>
            </a:pPr>
            <a:r>
              <a:rPr lang="uk-UA" sz="2000" dirty="0">
                <a:latin typeface="Times New Roman" panose="02020603050405020304" pitchFamily="18" charset="0"/>
                <a:cs typeface="Times New Roman" panose="02020603050405020304" pitchFamily="18" charset="0"/>
              </a:rPr>
              <a:t>	сплата податків.</a:t>
            </a:r>
          </a:p>
        </p:txBody>
      </p:sp>
      <p:sp>
        <p:nvSpPr>
          <p:cNvPr id="3" name="Прямоугольник 2"/>
          <p:cNvSpPr/>
          <p:nvPr/>
        </p:nvSpPr>
        <p:spPr>
          <a:xfrm>
            <a:off x="248690" y="112508"/>
            <a:ext cx="4093942" cy="400110"/>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none">
            <a:spAutoFit/>
          </a:bodyPr>
          <a:lstStyle/>
          <a:p>
            <a:pPr marL="342900" indent="-342900" algn="ctr">
              <a:buAutoNum type="arabicPeriod"/>
            </a:pPr>
            <a:r>
              <a:rPr lang="uk-UA" sz="2000" b="1" dirty="0">
                <a:latin typeface="Times New Roman" panose="02020603050405020304" pitchFamily="18" charset="0"/>
                <a:cs typeface="Times New Roman" panose="02020603050405020304" pitchFamily="18" charset="0"/>
              </a:rPr>
              <a:t>Сутність торгівлі та її функції.</a:t>
            </a:r>
          </a:p>
        </p:txBody>
      </p:sp>
    </p:spTree>
    <p:extLst>
      <p:ext uri="{BB962C8B-B14F-4D97-AF65-F5344CB8AC3E}">
        <p14:creationId xmlns:p14="http://schemas.microsoft.com/office/powerpoint/2010/main" val="220223864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1335</TotalTime>
  <Words>2823</Words>
  <Application>Microsoft Office PowerPoint</Application>
  <PresentationFormat>Широкоэкранный</PresentationFormat>
  <Paragraphs>233</Paragraphs>
  <Slides>27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Arial</vt:lpstr>
      <vt:lpstr>Calibri</vt:lpstr>
      <vt:lpstr>Courier New</vt:lpstr>
      <vt:lpstr>Palatino Linotype</vt:lpstr>
      <vt:lpstr>Times New Roman</vt:lpstr>
      <vt:lpstr>Trebuchet MS</vt:lpstr>
      <vt:lpstr>Wingdings 3</vt:lpstr>
      <vt:lpstr>Грань</vt:lpstr>
      <vt:lpstr>ТЕМА 9. ПІДПРИЄМНИЦТВО У СФЕРІ ТОРГІВЛІ ТА ТОРГОВЕЛЬНОГО ПОСЕРЕДНИЦТВА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Теми доповідей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Підприємництво у сфері торгівлі та торговельного посередництва</dc:title>
  <dc:creator>Катерина Бужимська</dc:creator>
  <cp:lastModifiedBy>ХХХ</cp:lastModifiedBy>
  <cp:revision>64</cp:revision>
  <dcterms:created xsi:type="dcterms:W3CDTF">2021-02-28T07:17:06Z</dcterms:created>
  <dcterms:modified xsi:type="dcterms:W3CDTF">2026-04-09T11:02:33Z</dcterms:modified>
</cp:coreProperties>
</file>