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4"/>
  </p:notesMasterIdLst>
  <p:handoutMasterIdLst>
    <p:handoutMasterId r:id="rId25"/>
  </p:handoutMasterIdLst>
  <p:sldIdLst>
    <p:sldId id="265" r:id="rId5"/>
    <p:sldId id="270" r:id="rId6"/>
    <p:sldId id="271" r:id="rId7"/>
    <p:sldId id="269" r:id="rId8"/>
    <p:sldId id="272" r:id="rId9"/>
    <p:sldId id="273" r:id="rId10"/>
    <p:sldId id="274" r:id="rId11"/>
    <p:sldId id="276" r:id="rId12"/>
    <p:sldId id="278" r:id="rId13"/>
    <p:sldId id="275" r:id="rId14"/>
    <p:sldId id="277" r:id="rId15"/>
    <p:sldId id="279" r:id="rId16"/>
    <p:sldId id="280" r:id="rId17"/>
    <p:sldId id="281" r:id="rId18"/>
    <p:sldId id="282" r:id="rId19"/>
    <p:sldId id="284" r:id="rId20"/>
    <p:sldId id="285" r:id="rId21"/>
    <p:sldId id="283" r:id="rId22"/>
    <p:sldId id="266" r:id="rId23"/>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3" d="100"/>
          <a:sy n="83" d="100"/>
        </p:scale>
        <p:origin x="614"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target1" loCatId="relationship" qsTypeId="urn:microsoft.com/office/officeart/2005/8/quickstyle/simple4" qsCatId="simple" csTypeId="urn:microsoft.com/office/officeart/2005/8/colors/colorful2" csCatId="colorful" phldr="1"/>
      <dgm:spPr/>
      <dgm:t>
        <a:bodyPr rtlCol="0"/>
        <a:lstStyle/>
        <a:p>
          <a:pPr rtl="0"/>
          <a:endParaRPr lang="en-US"/>
        </a:p>
      </dgm:t>
    </dgm:pt>
    <dgm:pt modelId="{4DF9FE7B-F642-4898-A360-D4E3814E1A3D}">
      <dgm:prSet phldrT="[Text]"/>
      <dgm:spPr/>
      <dgm:t>
        <a:bodyPr rtlCol="0"/>
        <a:lstStyle/>
        <a:p>
          <a:pPr rtl="0"/>
          <a:r>
            <a:rPr lang="uk-UA" noProof="0" dirty="0"/>
            <a:t>Група А</a:t>
          </a:r>
        </a:p>
      </dgm:t>
      <dgm:extLst>
        <a:ext uri="{E40237B7-FDA0-4F09-8148-C483321AD2D9}">
          <dgm14:cNvPr xmlns:dgm14="http://schemas.microsoft.com/office/drawing/2010/diagram" id="0" name="" title="Group A heading and tasks"/>
        </a:ext>
      </dgm:extLst>
    </dgm:pt>
    <dgm:pt modelId="{1C10F06D-860A-4604-A7AD-02E614FE3976}" type="parTrans" cxnId="{EBD8BE8D-6018-43E2-B081-034BB5656EB6}">
      <dgm:prSet/>
      <dgm:spPr/>
      <dgm:t>
        <a:bodyPr rtlCol="0"/>
        <a:lstStyle/>
        <a:p>
          <a:pPr rtl="0"/>
          <a:endParaRPr lang="en-US"/>
        </a:p>
      </dgm:t>
    </dgm:pt>
    <dgm:pt modelId="{43C18EFF-81FC-4D70-8C6B-E95FF3730413}" type="sibTrans" cxnId="{EBD8BE8D-6018-43E2-B081-034BB5656EB6}">
      <dgm:prSet/>
      <dgm:spPr/>
      <dgm:t>
        <a:bodyPr rtlCol="0"/>
        <a:lstStyle/>
        <a:p>
          <a:pPr rtl="0"/>
          <a:endParaRPr lang="en-US"/>
        </a:p>
      </dgm:t>
    </dgm:pt>
    <dgm:pt modelId="{EFF2750D-B4B3-474C-8B62-8B638DC31F7E}">
      <dgm:prSet phldrT="[Text]"/>
      <dgm:spPr/>
      <dgm:t>
        <a:bodyPr rtlCol="0"/>
        <a:lstStyle/>
        <a:p>
          <a:pPr rtl="0"/>
          <a:r>
            <a:rPr lang="uk-UA" b="1" dirty="0">
              <a:solidFill>
                <a:srgbClr val="00CC00"/>
              </a:solidFill>
            </a:rPr>
            <a:t>оберігання</a:t>
          </a:r>
          <a:endParaRPr lang="uk-UA" b="1" noProof="0" dirty="0">
            <a:solidFill>
              <a:srgbClr val="00CC00"/>
            </a:solidFill>
          </a:endParaRPr>
        </a:p>
      </dgm:t>
    </dgm:pt>
    <dgm:pt modelId="{AEBC78E6-CDDC-4C8F-A157-3C51E907FACD}" type="parTrans" cxnId="{A058DDA2-48CA-4E5B-B389-F71A59C262B0}">
      <dgm:prSet/>
      <dgm:spPr/>
      <dgm:t>
        <a:bodyPr rtlCol="0"/>
        <a:lstStyle/>
        <a:p>
          <a:pPr rtl="0"/>
          <a:endParaRPr lang="en-US"/>
        </a:p>
      </dgm:t>
    </dgm:pt>
    <dgm:pt modelId="{75C067D7-FCD2-4969-8F27-4BBDA88E75ED}" type="sibTrans" cxnId="{A058DDA2-48CA-4E5B-B389-F71A59C262B0}">
      <dgm:prSet/>
      <dgm:spPr/>
      <dgm:t>
        <a:bodyPr rtlCol="0"/>
        <a:lstStyle/>
        <a:p>
          <a:pPr rtl="0"/>
          <a:endParaRPr lang="en-US"/>
        </a:p>
      </dgm:t>
    </dgm:pt>
    <dgm:pt modelId="{3929B1E1-4BC4-4C73-ABE8-27CEF96A3652}">
      <dgm:prSet phldrT="[Text]"/>
      <dgm:spPr/>
      <dgm:t>
        <a:bodyPr rtlCol="0"/>
        <a:lstStyle/>
        <a:p>
          <a:pPr rtl="0"/>
          <a:r>
            <a:rPr lang="uk-UA" sz="1900" noProof="0" dirty="0"/>
            <a:t>Група Б</a:t>
          </a:r>
        </a:p>
      </dgm:t>
      <dgm:extLst>
        <a:ext uri="{E40237B7-FDA0-4F09-8148-C483321AD2D9}">
          <dgm14:cNvPr xmlns:dgm14="http://schemas.microsoft.com/office/drawing/2010/diagram" id="0" name="" title="Group B heading and tasks"/>
        </a:ext>
      </dgm:extLst>
    </dgm:pt>
    <dgm:pt modelId="{F356CC76-9117-4B79-A270-BBBAFD3E9C79}" type="parTrans" cxnId="{1339090C-9A95-4C05-841C-FA3AF987601B}">
      <dgm:prSet/>
      <dgm:spPr/>
      <dgm:t>
        <a:bodyPr rtlCol="0"/>
        <a:lstStyle/>
        <a:p>
          <a:pPr rtl="0"/>
          <a:endParaRPr lang="en-US"/>
        </a:p>
      </dgm:t>
    </dgm:pt>
    <dgm:pt modelId="{19BA0C22-38BB-4E9F-89D5-0FF5FF9F12CE}" type="sibTrans" cxnId="{1339090C-9A95-4C05-841C-FA3AF987601B}">
      <dgm:prSet/>
      <dgm:spPr/>
      <dgm:t>
        <a:bodyPr rtlCol="0"/>
        <a:lstStyle/>
        <a:p>
          <a:pPr rtl="0"/>
          <a:endParaRPr lang="en-US"/>
        </a:p>
      </dgm:t>
    </dgm:pt>
    <dgm:pt modelId="{99E0600D-9954-43F4-8926-13B8777FAAA1}">
      <dgm:prSet phldrT="[Text]" custT="1"/>
      <dgm:spPr/>
      <dgm:t>
        <a:bodyPr rtlCol="0"/>
        <a:lstStyle/>
        <a:p>
          <a:pPr rtl="0"/>
          <a:r>
            <a:rPr lang="uk-UA" sz="1600" b="1" dirty="0">
              <a:solidFill>
                <a:schemeClr val="accent1">
                  <a:lumMod val="75000"/>
                </a:schemeClr>
              </a:solidFill>
            </a:rPr>
            <a:t>захоплення</a:t>
          </a:r>
          <a:endParaRPr lang="uk-UA" sz="1600" b="1" noProof="0" dirty="0">
            <a:solidFill>
              <a:schemeClr val="accent1">
                <a:lumMod val="75000"/>
              </a:schemeClr>
            </a:solidFill>
          </a:endParaRPr>
        </a:p>
      </dgm:t>
    </dgm:pt>
    <dgm:pt modelId="{BE23F476-2C5C-42ED-BF2B-CD5FC7ADDDF6}" type="parTrans" cxnId="{09FCCB9D-A30A-4326-970E-26252D39327F}">
      <dgm:prSet/>
      <dgm:spPr/>
      <dgm:t>
        <a:bodyPr rtlCol="0"/>
        <a:lstStyle/>
        <a:p>
          <a:pPr rtl="0"/>
          <a:endParaRPr lang="en-US"/>
        </a:p>
      </dgm:t>
    </dgm:pt>
    <dgm:pt modelId="{C44937DC-4907-4769-AA8B-1B3E7391D7B0}" type="sibTrans" cxnId="{09FCCB9D-A30A-4326-970E-26252D39327F}">
      <dgm:prSet/>
      <dgm:spPr/>
      <dgm:t>
        <a:bodyPr rtlCol="0"/>
        <a:lstStyle/>
        <a:p>
          <a:pPr rtl="0"/>
          <a:endParaRPr lang="en-US"/>
        </a:p>
      </dgm:t>
    </dgm:pt>
    <dgm:pt modelId="{60CDF8D0-D4FC-4467-A51E-79C5A58B0B2C}">
      <dgm:prSet phldrT="[Text]"/>
      <dgm:spPr/>
      <dgm:t>
        <a:bodyPr rtlCol="0"/>
        <a:lstStyle/>
        <a:p>
          <a:pPr rtl="0"/>
          <a:r>
            <a:rPr lang="uk-UA" noProof="0" dirty="0"/>
            <a:t>Група В</a:t>
          </a:r>
        </a:p>
      </dgm:t>
      <dgm:extLst>
        <a:ext uri="{E40237B7-FDA0-4F09-8148-C483321AD2D9}">
          <dgm14:cNvPr xmlns:dgm14="http://schemas.microsoft.com/office/drawing/2010/diagram" id="0" name="" title="Group C heading and tasks"/>
        </a:ext>
      </dgm:extLst>
    </dgm:pt>
    <dgm:pt modelId="{E12A269F-AB82-486A-9077-80F2BBBE48C2}" type="parTrans" cxnId="{2BA65DEC-E719-4ED3-8135-48349D42DD04}">
      <dgm:prSet/>
      <dgm:spPr/>
      <dgm:t>
        <a:bodyPr rtlCol="0"/>
        <a:lstStyle/>
        <a:p>
          <a:pPr rtl="0"/>
          <a:endParaRPr lang="en-US"/>
        </a:p>
      </dgm:t>
    </dgm:pt>
    <dgm:pt modelId="{3F7FD59D-A716-4310-A89A-AB6F740D9FFF}" type="sibTrans" cxnId="{2BA65DEC-E719-4ED3-8135-48349D42DD04}">
      <dgm:prSet/>
      <dgm:spPr/>
      <dgm:t>
        <a:bodyPr rtlCol="0"/>
        <a:lstStyle/>
        <a:p>
          <a:pPr rtl="0"/>
          <a:endParaRPr lang="en-US"/>
        </a:p>
      </dgm:t>
    </dgm:pt>
    <dgm:pt modelId="{50629C12-7464-4473-ADEF-1A284F8A9957}">
      <dgm:prSet phldrT="[Text]"/>
      <dgm:spPr/>
      <dgm:t>
        <a:bodyPr rtlCol="0"/>
        <a:lstStyle/>
        <a:p>
          <a:pPr rtl="0"/>
          <a:r>
            <a:rPr lang="uk-UA" b="1" noProof="0" dirty="0"/>
            <a:t>лояльність</a:t>
          </a:r>
        </a:p>
      </dgm:t>
    </dgm:pt>
    <dgm:pt modelId="{9D1CB46C-0CFA-4B27-9224-267431FBD094}" type="parTrans" cxnId="{1D32FCC9-657C-4348-9C0D-52115D559FEB}">
      <dgm:prSet/>
      <dgm:spPr/>
      <dgm:t>
        <a:bodyPr rtlCol="0"/>
        <a:lstStyle/>
        <a:p>
          <a:pPr rtl="0"/>
          <a:endParaRPr lang="en-US"/>
        </a:p>
      </dgm:t>
    </dgm:pt>
    <dgm:pt modelId="{4576BCC5-0598-4332-A2E7-87AC3ADD4EB8}" type="sibTrans" cxnId="{1D32FCC9-657C-4348-9C0D-52115D559FEB}">
      <dgm:prSet/>
      <dgm:spPr/>
      <dgm:t>
        <a:bodyPr rtlCol="0"/>
        <a:lstStyle/>
        <a:p>
          <a:pPr rtl="0"/>
          <a:endParaRPr lang="en-US"/>
        </a:p>
      </dgm:t>
    </dgm:pt>
    <dgm:pt modelId="{B3AA0072-AE8A-40BA-A179-335EC77F42A0}">
      <dgm:prSet phldrT="[Text]"/>
      <dgm:spPr/>
      <dgm:t>
        <a:bodyPr rtlCol="0"/>
        <a:lstStyle/>
        <a:p>
          <a:pPr rtl="0"/>
          <a:r>
            <a:rPr lang="uk-UA" b="1" noProof="0" dirty="0"/>
            <a:t>підтримка</a:t>
          </a:r>
        </a:p>
      </dgm:t>
    </dgm:pt>
    <dgm:pt modelId="{30C16052-973D-463A-9C86-887CA662D67B}" type="parTrans" cxnId="{896D1FF7-6991-4F42-A75B-B5BB27F67CDC}">
      <dgm:prSet/>
      <dgm:spPr/>
      <dgm:t>
        <a:bodyPr rtlCol="0"/>
        <a:lstStyle/>
        <a:p>
          <a:pPr rtl="0"/>
          <a:endParaRPr lang="en-US"/>
        </a:p>
      </dgm:t>
    </dgm:pt>
    <dgm:pt modelId="{CB6E46AD-7394-4C66-886A-E14B94DB8EA7}" type="sibTrans" cxnId="{896D1FF7-6991-4F42-A75B-B5BB27F67CDC}">
      <dgm:prSet/>
      <dgm:spPr/>
      <dgm:t>
        <a:bodyPr rtlCol="0"/>
        <a:lstStyle/>
        <a:p>
          <a:pPr rtl="0"/>
          <a:endParaRPr lang="en-US"/>
        </a:p>
      </dgm:t>
    </dgm:pt>
    <dgm:pt modelId="{C6109881-E89D-4E85-B6EB-26A11FEA5767}">
      <dgm:prSet custT="1"/>
      <dgm:spPr/>
      <dgm:t>
        <a:bodyPr/>
        <a:lstStyle/>
        <a:p>
          <a:r>
            <a:rPr lang="uk-UA" sz="1600" b="1" dirty="0">
              <a:solidFill>
                <a:schemeClr val="accent1">
                  <a:lumMod val="75000"/>
                </a:schemeClr>
              </a:solidFill>
            </a:rPr>
            <a:t>виховування</a:t>
          </a:r>
        </a:p>
      </dgm:t>
    </dgm:pt>
    <dgm:pt modelId="{718C6B06-B8F1-4A6E-9E12-1DBA9E919559}" type="parTrans" cxnId="{003B0078-612F-4B20-9CAF-231CC111724A}">
      <dgm:prSet/>
      <dgm:spPr/>
      <dgm:t>
        <a:bodyPr/>
        <a:lstStyle/>
        <a:p>
          <a:endParaRPr lang="uk-UA"/>
        </a:p>
      </dgm:t>
    </dgm:pt>
    <dgm:pt modelId="{460DF0A3-42AE-4C5D-883A-3CAEC79A8073}" type="sibTrans" cxnId="{003B0078-612F-4B20-9CAF-231CC111724A}">
      <dgm:prSet/>
      <dgm:spPr/>
      <dgm:t>
        <a:bodyPr/>
        <a:lstStyle/>
        <a:p>
          <a:endParaRPr lang="uk-UA"/>
        </a:p>
      </dgm:t>
    </dgm:pt>
    <dgm:pt modelId="{55F7BF7D-55CA-44B9-B5C0-7BEB81A2F7B0}">
      <dgm:prSet phldrT="[Text]"/>
      <dgm:spPr/>
      <dgm:t>
        <a:bodyPr/>
        <a:lstStyle/>
        <a:p>
          <a:r>
            <a:rPr lang="uk-UA" b="1" dirty="0">
              <a:solidFill>
                <a:srgbClr val="00CC00"/>
              </a:solidFill>
            </a:rPr>
            <a:t>підкормка</a:t>
          </a:r>
        </a:p>
      </dgm:t>
    </dgm:pt>
    <dgm:pt modelId="{5EBA8091-244F-4B7B-847B-51002CE6549F}" type="parTrans" cxnId="{DE487E92-A05F-45EC-9998-51F7CBE69ADE}">
      <dgm:prSet/>
      <dgm:spPr/>
      <dgm:t>
        <a:bodyPr/>
        <a:lstStyle/>
        <a:p>
          <a:endParaRPr lang="uk-UA"/>
        </a:p>
      </dgm:t>
    </dgm:pt>
    <dgm:pt modelId="{402FE135-B373-4F16-A0BD-1C914015F302}" type="sibTrans" cxnId="{DE487E92-A05F-45EC-9998-51F7CBE69ADE}">
      <dgm:prSet/>
      <dgm:spPr/>
      <dgm:t>
        <a:bodyPr/>
        <a:lstStyle/>
        <a:p>
          <a:endParaRPr lang="uk-UA"/>
        </a:p>
      </dgm:t>
    </dgm:pt>
    <dgm:pt modelId="{AA67F66C-F4E3-4AE3-9C55-A9DF49CFA6B2}" type="pres">
      <dgm:prSet presAssocID="{3F442EA2-39BA-4C9A-AD59-755D4917D532}" presName="composite" presStyleCnt="0">
        <dgm:presLayoutVars>
          <dgm:chMax val="5"/>
          <dgm:dir/>
          <dgm:resizeHandles val="exact"/>
        </dgm:presLayoutVars>
      </dgm:prSet>
      <dgm:spPr/>
    </dgm:pt>
    <dgm:pt modelId="{CBC7FCC3-4508-4A2C-A699-80B56AC4DB56}" type="pres">
      <dgm:prSet presAssocID="{4DF9FE7B-F642-4898-A360-D4E3814E1A3D}" presName="circle1" presStyleLbl="lnNode1" presStyleIdx="0" presStyleCnt="3" custLinFactNeighborX="-6476"/>
      <dgm:spPr/>
      <dgm:extLst>
        <a:ext uri="{E40237B7-FDA0-4F09-8148-C483321AD2D9}">
          <dgm14:cNvPr xmlns:dgm14="http://schemas.microsoft.com/office/drawing/2010/diagram" id="0" name="" title="Inside ring of target representing Group A"/>
        </a:ext>
      </dgm:extLst>
    </dgm:pt>
    <dgm:pt modelId="{721C4484-2C4E-47CE-9E3D-C44F02A7E166}" type="pres">
      <dgm:prSet presAssocID="{4DF9FE7B-F642-4898-A360-D4E3814E1A3D}" presName="text1" presStyleLbl="revTx" presStyleIdx="0" presStyleCnt="3">
        <dgm:presLayoutVars>
          <dgm:bulletEnabled val="1"/>
        </dgm:presLayoutVars>
      </dgm:prSet>
      <dgm:spPr/>
    </dgm:pt>
    <dgm:pt modelId="{BD57CE74-1890-43D3-8AF8-CC63CCCAD27B}" type="pres">
      <dgm:prSet presAssocID="{4DF9FE7B-F642-4898-A360-D4E3814E1A3D}" presName="line1" presStyleLbl="callout" presStyleIdx="0" presStyleCnt="6"/>
      <dgm:spPr/>
    </dgm:pt>
    <dgm:pt modelId="{47E073D5-28F9-48F7-9EE3-CD1ABC58D94E}" type="pres">
      <dgm:prSet presAssocID="{4DF9FE7B-F642-4898-A360-D4E3814E1A3D}" presName="d1" presStyleLbl="callout" presStyleIdx="1" presStyleCnt="6"/>
      <dgm:spPr/>
    </dgm:pt>
    <dgm:pt modelId="{B736C755-26C8-4FEA-91D7-F8104FF77E82}" type="pres">
      <dgm:prSet presAssocID="{3929B1E1-4BC4-4C73-ABE8-27CEF96A3652}" presName="circle2" presStyleLbl="lnNode1" presStyleIdx="1" presStyleCnt="3"/>
      <dgm:spPr/>
      <dgm:extLst>
        <a:ext uri="{E40237B7-FDA0-4F09-8148-C483321AD2D9}">
          <dgm14:cNvPr xmlns:dgm14="http://schemas.microsoft.com/office/drawing/2010/diagram" id="0" name="" title="Middle ring of target representing Group B"/>
        </a:ext>
      </dgm:extLst>
    </dgm:pt>
    <dgm:pt modelId="{CEA4BEA9-01EB-4151-A2FD-98FDADE4D4C5}" type="pres">
      <dgm:prSet presAssocID="{3929B1E1-4BC4-4C73-ABE8-27CEF96A3652}" presName="text2" presStyleLbl="revTx" presStyleIdx="1" presStyleCnt="3">
        <dgm:presLayoutVars>
          <dgm:bulletEnabled val="1"/>
        </dgm:presLayoutVars>
      </dgm:prSet>
      <dgm:spPr/>
    </dgm:pt>
    <dgm:pt modelId="{ED3D34C2-9BDC-4865-B076-019F361ABD54}" type="pres">
      <dgm:prSet presAssocID="{3929B1E1-4BC4-4C73-ABE8-27CEF96A3652}" presName="line2" presStyleLbl="callout" presStyleIdx="2" presStyleCnt="6"/>
      <dgm:spPr/>
    </dgm:pt>
    <dgm:pt modelId="{6EAB163B-9BDD-4B30-AF27-57BCEF47A7CE}" type="pres">
      <dgm:prSet presAssocID="{3929B1E1-4BC4-4C73-ABE8-27CEF96A3652}" presName="d2" presStyleLbl="callout" presStyleIdx="3" presStyleCnt="6"/>
      <dgm:spPr/>
    </dgm:pt>
    <dgm:pt modelId="{23E2C039-928B-4B55-9621-713D12783F77}" type="pres">
      <dgm:prSet presAssocID="{60CDF8D0-D4FC-4467-A51E-79C5A58B0B2C}" presName="circle3" presStyleLbl="lnNode1" presStyleIdx="2" presStyleCnt="3" custScaleX="133678" custScaleY="135656"/>
      <dgm:spPr/>
    </dgm:pt>
    <dgm:pt modelId="{5E609A93-770E-4B4C-87D5-E88105762FDF}" type="pres">
      <dgm:prSet presAssocID="{60CDF8D0-D4FC-4467-A51E-79C5A58B0B2C}" presName="text3" presStyleLbl="revTx" presStyleIdx="2" presStyleCnt="3">
        <dgm:presLayoutVars>
          <dgm:bulletEnabled val="1"/>
        </dgm:presLayoutVars>
      </dgm:prSet>
      <dgm:spPr/>
    </dgm:pt>
    <dgm:pt modelId="{9B68A257-4445-4D22-A583-3828EA2B4557}" type="pres">
      <dgm:prSet presAssocID="{60CDF8D0-D4FC-4467-A51E-79C5A58B0B2C}" presName="line3" presStyleLbl="callout" presStyleIdx="4" presStyleCnt="6"/>
      <dgm:spPr/>
    </dgm:pt>
    <dgm:pt modelId="{D5C1053B-C709-4141-805F-8CF8B7EF6538}" type="pres">
      <dgm:prSet presAssocID="{60CDF8D0-D4FC-4467-A51E-79C5A58B0B2C}" presName="d3" presStyleLbl="callout" presStyleIdx="5" presStyleCnt="6"/>
      <dgm:spPr/>
    </dgm:pt>
  </dgm:ptLst>
  <dgm:cxnLst>
    <dgm:cxn modelId="{1339090C-9A95-4C05-841C-FA3AF987601B}" srcId="{3F442EA2-39BA-4C9A-AD59-755D4917D532}" destId="{3929B1E1-4BC4-4C73-ABE8-27CEF96A3652}" srcOrd="1" destOrd="0" parTransId="{F356CC76-9117-4B79-A270-BBBAFD3E9C79}" sibTransId="{19BA0C22-38BB-4E9F-89D5-0FF5FF9F12CE}"/>
    <dgm:cxn modelId="{7C021C0D-7AD9-41AE-A52E-EFF1FEAE2247}" type="presOf" srcId="{C6109881-E89D-4E85-B6EB-26A11FEA5767}" destId="{CEA4BEA9-01EB-4151-A2FD-98FDADE4D4C5}" srcOrd="0" destOrd="2" presId="urn:microsoft.com/office/officeart/2005/8/layout/target1"/>
    <dgm:cxn modelId="{9C8B9614-2795-4BAC-AF59-754B755A3468}" type="presOf" srcId="{60CDF8D0-D4FC-4467-A51E-79C5A58B0B2C}" destId="{5E609A93-770E-4B4C-87D5-E88105762FDF}" srcOrd="0" destOrd="0" presId="urn:microsoft.com/office/officeart/2005/8/layout/target1"/>
    <dgm:cxn modelId="{21A6251B-C0F9-4719-8ECF-31915EFD814C}" type="presOf" srcId="{4DF9FE7B-F642-4898-A360-D4E3814E1A3D}" destId="{721C4484-2C4E-47CE-9E3D-C44F02A7E166}" srcOrd="0" destOrd="0" presId="urn:microsoft.com/office/officeart/2005/8/layout/target1"/>
    <dgm:cxn modelId="{7A4B474F-94DE-4C9D-BBC3-D696C78BEEF1}" type="presOf" srcId="{3929B1E1-4BC4-4C73-ABE8-27CEF96A3652}" destId="{CEA4BEA9-01EB-4151-A2FD-98FDADE4D4C5}" srcOrd="0" destOrd="0" presId="urn:microsoft.com/office/officeart/2005/8/layout/target1"/>
    <dgm:cxn modelId="{DD651656-9607-4B71-8E20-C648CEAC5CAD}" type="presOf" srcId="{B3AA0072-AE8A-40BA-A179-335EC77F42A0}" destId="{5E609A93-770E-4B4C-87D5-E88105762FDF}" srcOrd="0" destOrd="2" presId="urn:microsoft.com/office/officeart/2005/8/layout/target1"/>
    <dgm:cxn modelId="{003B0078-612F-4B20-9CAF-231CC111724A}" srcId="{3929B1E1-4BC4-4C73-ABE8-27CEF96A3652}" destId="{C6109881-E89D-4E85-B6EB-26A11FEA5767}" srcOrd="1" destOrd="0" parTransId="{718C6B06-B8F1-4A6E-9E12-1DBA9E919559}" sibTransId="{460DF0A3-42AE-4C5D-883A-3CAEC79A8073}"/>
    <dgm:cxn modelId="{32C74682-2777-4C0F-B124-D1C5A08002B8}" type="presOf" srcId="{55F7BF7D-55CA-44B9-B5C0-7BEB81A2F7B0}" destId="{721C4484-2C4E-47CE-9E3D-C44F02A7E166}" srcOrd="0" destOrd="2" presId="urn:microsoft.com/office/officeart/2005/8/layout/target1"/>
    <dgm:cxn modelId="{EBD8BE8D-6018-43E2-B081-034BB5656EB6}" srcId="{3F442EA2-39BA-4C9A-AD59-755D4917D532}" destId="{4DF9FE7B-F642-4898-A360-D4E3814E1A3D}" srcOrd="0" destOrd="0" parTransId="{1C10F06D-860A-4604-A7AD-02E614FE3976}" sibTransId="{43C18EFF-81FC-4D70-8C6B-E95FF3730413}"/>
    <dgm:cxn modelId="{DE487E92-A05F-45EC-9998-51F7CBE69ADE}" srcId="{4DF9FE7B-F642-4898-A360-D4E3814E1A3D}" destId="{55F7BF7D-55CA-44B9-B5C0-7BEB81A2F7B0}" srcOrd="1" destOrd="0" parTransId="{5EBA8091-244F-4B7B-847B-51002CE6549F}" sibTransId="{402FE135-B373-4F16-A0BD-1C914015F302}"/>
    <dgm:cxn modelId="{85D9E796-273C-44B9-8CCE-A26CCF786A5E}" type="presOf" srcId="{50629C12-7464-4473-ADEF-1A284F8A9957}" destId="{5E609A93-770E-4B4C-87D5-E88105762FDF}" srcOrd="0" destOrd="1" presId="urn:microsoft.com/office/officeart/2005/8/layout/target1"/>
    <dgm:cxn modelId="{09FCCB9D-A30A-4326-970E-26252D39327F}" srcId="{3929B1E1-4BC4-4C73-ABE8-27CEF96A3652}" destId="{99E0600D-9954-43F4-8926-13B8777FAAA1}" srcOrd="0" destOrd="0" parTransId="{BE23F476-2C5C-42ED-BF2B-CD5FC7ADDDF6}" sibTransId="{C44937DC-4907-4769-AA8B-1B3E7391D7B0}"/>
    <dgm:cxn modelId="{A058DDA2-48CA-4E5B-B389-F71A59C262B0}" srcId="{4DF9FE7B-F642-4898-A360-D4E3814E1A3D}" destId="{EFF2750D-B4B3-474C-8B62-8B638DC31F7E}" srcOrd="0" destOrd="0" parTransId="{AEBC78E6-CDDC-4C8F-A157-3C51E907FACD}" sibTransId="{75C067D7-FCD2-4969-8F27-4BBDA88E75ED}"/>
    <dgm:cxn modelId="{4027AFA9-32A9-4522-9BBE-50DF17A88188}" type="presOf" srcId="{EFF2750D-B4B3-474C-8B62-8B638DC31F7E}" destId="{721C4484-2C4E-47CE-9E3D-C44F02A7E166}" srcOrd="0" destOrd="1" presId="urn:microsoft.com/office/officeart/2005/8/layout/target1"/>
    <dgm:cxn modelId="{7540B0A9-79C0-422C-9A30-1FFC79A03107}" type="presOf" srcId="{3F442EA2-39BA-4C9A-AD59-755D4917D532}" destId="{AA67F66C-F4E3-4AE3-9C55-A9DF49CFA6B2}" srcOrd="0" destOrd="0" presId="urn:microsoft.com/office/officeart/2005/8/layout/target1"/>
    <dgm:cxn modelId="{1D32FCC9-657C-4348-9C0D-52115D559FEB}" srcId="{60CDF8D0-D4FC-4467-A51E-79C5A58B0B2C}" destId="{50629C12-7464-4473-ADEF-1A284F8A9957}" srcOrd="0" destOrd="0" parTransId="{9D1CB46C-0CFA-4B27-9224-267431FBD094}" sibTransId="{4576BCC5-0598-4332-A2E7-87AC3ADD4EB8}"/>
    <dgm:cxn modelId="{E6D53BD5-7CD0-4098-AB93-BFA8FDE34BC5}" type="presOf" srcId="{99E0600D-9954-43F4-8926-13B8777FAAA1}" destId="{CEA4BEA9-01EB-4151-A2FD-98FDADE4D4C5}" srcOrd="0" destOrd="1" presId="urn:microsoft.com/office/officeart/2005/8/layout/target1"/>
    <dgm:cxn modelId="{2BA65DEC-E719-4ED3-8135-48349D42DD04}" srcId="{3F442EA2-39BA-4C9A-AD59-755D4917D532}" destId="{60CDF8D0-D4FC-4467-A51E-79C5A58B0B2C}" srcOrd="2" destOrd="0" parTransId="{E12A269F-AB82-486A-9077-80F2BBBE48C2}" sibTransId="{3F7FD59D-A716-4310-A89A-AB6F740D9FFF}"/>
    <dgm:cxn modelId="{896D1FF7-6991-4F42-A75B-B5BB27F67CDC}" srcId="{60CDF8D0-D4FC-4467-A51E-79C5A58B0B2C}" destId="{B3AA0072-AE8A-40BA-A179-335EC77F42A0}" srcOrd="1" destOrd="0" parTransId="{30C16052-973D-463A-9C86-887CA662D67B}" sibTransId="{CB6E46AD-7394-4C66-886A-E14B94DB8EA7}"/>
    <dgm:cxn modelId="{6B8A0600-2F3C-4C1C-BB0C-35E13595CB36}" type="presParOf" srcId="{AA67F66C-F4E3-4AE3-9C55-A9DF49CFA6B2}" destId="{CBC7FCC3-4508-4A2C-A699-80B56AC4DB56}" srcOrd="0" destOrd="0" presId="urn:microsoft.com/office/officeart/2005/8/layout/target1"/>
    <dgm:cxn modelId="{CD986D54-F397-4C00-B589-80D8AA5D9D7E}" type="presParOf" srcId="{AA67F66C-F4E3-4AE3-9C55-A9DF49CFA6B2}" destId="{721C4484-2C4E-47CE-9E3D-C44F02A7E166}" srcOrd="1" destOrd="0" presId="urn:microsoft.com/office/officeart/2005/8/layout/target1"/>
    <dgm:cxn modelId="{310C3318-566D-4605-B45E-C9F096662669}" type="presParOf" srcId="{AA67F66C-F4E3-4AE3-9C55-A9DF49CFA6B2}" destId="{BD57CE74-1890-43D3-8AF8-CC63CCCAD27B}" srcOrd="2" destOrd="0" presId="urn:microsoft.com/office/officeart/2005/8/layout/target1"/>
    <dgm:cxn modelId="{E7FD8EA0-A4C2-4C81-9E17-2C0723092A0D}" type="presParOf" srcId="{AA67F66C-F4E3-4AE3-9C55-A9DF49CFA6B2}" destId="{47E073D5-28F9-48F7-9EE3-CD1ABC58D94E}" srcOrd="3" destOrd="0" presId="urn:microsoft.com/office/officeart/2005/8/layout/target1"/>
    <dgm:cxn modelId="{FB3B2AFE-BD25-46C2-8C5E-1C20603FF4D3}" type="presParOf" srcId="{AA67F66C-F4E3-4AE3-9C55-A9DF49CFA6B2}" destId="{B736C755-26C8-4FEA-91D7-F8104FF77E82}" srcOrd="4" destOrd="0" presId="urn:microsoft.com/office/officeart/2005/8/layout/target1"/>
    <dgm:cxn modelId="{A386DEDE-2E7A-4C9B-9576-C13AA320E81B}" type="presParOf" srcId="{AA67F66C-F4E3-4AE3-9C55-A9DF49CFA6B2}" destId="{CEA4BEA9-01EB-4151-A2FD-98FDADE4D4C5}" srcOrd="5" destOrd="0" presId="urn:microsoft.com/office/officeart/2005/8/layout/target1"/>
    <dgm:cxn modelId="{53EC1AED-3FAE-42A4-BE82-3ECC9A7A79CF}" type="presParOf" srcId="{AA67F66C-F4E3-4AE3-9C55-A9DF49CFA6B2}" destId="{ED3D34C2-9BDC-4865-B076-019F361ABD54}" srcOrd="6" destOrd="0" presId="urn:microsoft.com/office/officeart/2005/8/layout/target1"/>
    <dgm:cxn modelId="{CB12964F-A01A-4221-AB86-1CAE99A1765B}" type="presParOf" srcId="{AA67F66C-F4E3-4AE3-9C55-A9DF49CFA6B2}" destId="{6EAB163B-9BDD-4B30-AF27-57BCEF47A7CE}" srcOrd="7" destOrd="0" presId="urn:microsoft.com/office/officeart/2005/8/layout/target1"/>
    <dgm:cxn modelId="{BFB04D5E-8804-4D1C-9138-79920C8A3FE6}" type="presParOf" srcId="{AA67F66C-F4E3-4AE3-9C55-A9DF49CFA6B2}" destId="{23E2C039-928B-4B55-9621-713D12783F77}" srcOrd="8" destOrd="0" presId="urn:microsoft.com/office/officeart/2005/8/layout/target1"/>
    <dgm:cxn modelId="{89A6A184-0241-4BB3-A29F-11E3678DC437}" type="presParOf" srcId="{AA67F66C-F4E3-4AE3-9C55-A9DF49CFA6B2}" destId="{5E609A93-770E-4B4C-87D5-E88105762FDF}" srcOrd="9" destOrd="0" presId="urn:microsoft.com/office/officeart/2005/8/layout/target1"/>
    <dgm:cxn modelId="{CCF473F7-10EC-4B38-AE26-54CD1D26C027}" type="presParOf" srcId="{AA67F66C-F4E3-4AE3-9C55-A9DF49CFA6B2}" destId="{9B68A257-4445-4D22-A583-3828EA2B4557}" srcOrd="10" destOrd="0" presId="urn:microsoft.com/office/officeart/2005/8/layout/target1"/>
    <dgm:cxn modelId="{3A301C23-F442-4C26-A6EA-7D5160D4593D}" type="presParOf" srcId="{AA67F66C-F4E3-4AE3-9C55-A9DF49CFA6B2}" destId="{D5C1053B-C709-4141-805F-8CF8B7EF6538}"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2C039-928B-4B55-9621-713D12783F77}">
      <dsp:nvSpPr>
        <dsp:cNvPr id="0" name=""/>
        <dsp:cNvSpPr/>
      </dsp:nvSpPr>
      <dsp:spPr>
        <a:xfrm>
          <a:off x="-288005" y="346097"/>
          <a:ext cx="4572722" cy="4640383"/>
        </a:xfrm>
        <a:prstGeom prst="ellipse">
          <a:avLst/>
        </a:prstGeom>
        <a:gradFill rotWithShape="0">
          <a:gsLst>
            <a:gs pos="0">
              <a:schemeClr val="accent2">
                <a:hueOff val="-1455363"/>
                <a:satOff val="-83928"/>
                <a:lumOff val="8628"/>
                <a:alphaOff val="0"/>
                <a:tint val="60000"/>
                <a:satMod val="160000"/>
              </a:schemeClr>
            </a:gs>
            <a:gs pos="46000">
              <a:schemeClr val="accent2">
                <a:hueOff val="-1455363"/>
                <a:satOff val="-83928"/>
                <a:lumOff val="8628"/>
                <a:alphaOff val="0"/>
                <a:tint val="86000"/>
                <a:satMod val="160000"/>
              </a:schemeClr>
            </a:gs>
            <a:gs pos="100000">
              <a:schemeClr val="accent2">
                <a:hueOff val="-1455363"/>
                <a:satOff val="-83928"/>
                <a:lumOff val="8628"/>
                <a:alphaOff val="0"/>
                <a:shade val="40000"/>
                <a:satMod val="160000"/>
              </a:schemeClr>
            </a:gs>
          </a:gsLst>
          <a:path path="circle">
            <a:fillToRect l="50000" t="155000" r="50000" b="-55000"/>
          </a:path>
        </a:gradFill>
        <a:ln w="9525" cap="flat" cmpd="sng" algn="ctr">
          <a:solidFill>
            <a:schemeClr val="lt1">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736C755-26C8-4FEA-91D7-F8104FF77E82}">
      <dsp:nvSpPr>
        <dsp:cNvPr id="0" name=""/>
        <dsp:cNvSpPr/>
      </dsp:nvSpPr>
      <dsp:spPr>
        <a:xfrm>
          <a:off x="972145" y="1640079"/>
          <a:ext cx="2052419" cy="2052419"/>
        </a:xfrm>
        <a:prstGeom prst="ellipse">
          <a:avLst/>
        </a:prstGeom>
        <a:gradFill rotWithShape="0">
          <a:gsLst>
            <a:gs pos="0">
              <a:schemeClr val="accent2">
                <a:hueOff val="-727682"/>
                <a:satOff val="-41964"/>
                <a:lumOff val="4314"/>
                <a:alphaOff val="0"/>
                <a:tint val="60000"/>
                <a:satMod val="160000"/>
              </a:schemeClr>
            </a:gs>
            <a:gs pos="46000">
              <a:schemeClr val="accent2">
                <a:hueOff val="-727682"/>
                <a:satOff val="-41964"/>
                <a:lumOff val="4314"/>
                <a:alphaOff val="0"/>
                <a:tint val="86000"/>
                <a:satMod val="160000"/>
              </a:schemeClr>
            </a:gs>
            <a:gs pos="100000">
              <a:schemeClr val="accent2">
                <a:hueOff val="-727682"/>
                <a:satOff val="-41964"/>
                <a:lumOff val="4314"/>
                <a:alphaOff val="0"/>
                <a:shade val="40000"/>
                <a:satMod val="160000"/>
              </a:schemeClr>
            </a:gs>
          </a:gsLst>
          <a:path path="circle">
            <a:fillToRect l="50000" t="155000" r="50000" b="-55000"/>
          </a:path>
        </a:gradFill>
        <a:ln w="9525" cap="flat" cmpd="sng" algn="ctr">
          <a:solidFill>
            <a:schemeClr val="lt1">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BC7FCC3-4508-4A2C-A699-80B56AC4DB56}">
      <dsp:nvSpPr>
        <dsp:cNvPr id="0" name=""/>
        <dsp:cNvSpPr/>
      </dsp:nvSpPr>
      <dsp:spPr>
        <a:xfrm>
          <a:off x="1611980" y="2324218"/>
          <a:ext cx="684139" cy="684139"/>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w="9525" cap="flat" cmpd="sng" algn="ctr">
          <a:solidFill>
            <a:schemeClr val="lt1">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21C4484-2C4E-47CE-9E3D-C44F02A7E166}">
      <dsp:nvSpPr>
        <dsp:cNvPr id="0" name=""/>
        <dsp:cNvSpPr/>
      </dsp:nvSpPr>
      <dsp:spPr>
        <a:xfrm>
          <a:off x="4278821" y="-184293"/>
          <a:ext cx="1710349" cy="99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rtlCol="0" anchor="t" anchorCtr="0">
          <a:noAutofit/>
        </a:bodyPr>
        <a:lstStyle/>
        <a:p>
          <a:pPr marL="0" lvl="0" indent="0" algn="l" defTabSz="977900" rtl="0">
            <a:lnSpc>
              <a:spcPct val="90000"/>
            </a:lnSpc>
            <a:spcBef>
              <a:spcPct val="0"/>
            </a:spcBef>
            <a:spcAft>
              <a:spcPct val="35000"/>
            </a:spcAft>
            <a:buNone/>
          </a:pPr>
          <a:r>
            <a:rPr lang="uk-UA" sz="2200" kern="1200" noProof="0" dirty="0"/>
            <a:t>Група А</a:t>
          </a:r>
        </a:p>
        <a:p>
          <a:pPr marL="171450" lvl="1" indent="-171450" algn="l" defTabSz="755650" rtl="0">
            <a:lnSpc>
              <a:spcPct val="90000"/>
            </a:lnSpc>
            <a:spcBef>
              <a:spcPct val="0"/>
            </a:spcBef>
            <a:spcAft>
              <a:spcPct val="15000"/>
            </a:spcAft>
            <a:buChar char="•"/>
          </a:pPr>
          <a:r>
            <a:rPr lang="uk-UA" sz="1700" b="1" kern="1200" dirty="0">
              <a:solidFill>
                <a:srgbClr val="00CC00"/>
              </a:solidFill>
            </a:rPr>
            <a:t>оберігання</a:t>
          </a:r>
          <a:endParaRPr lang="uk-UA" sz="1700" b="1" kern="1200" noProof="0" dirty="0">
            <a:solidFill>
              <a:srgbClr val="00CC00"/>
            </a:solidFill>
          </a:endParaRPr>
        </a:p>
        <a:p>
          <a:pPr marL="171450" lvl="1" indent="-171450" algn="l" defTabSz="755650">
            <a:lnSpc>
              <a:spcPct val="90000"/>
            </a:lnSpc>
            <a:spcBef>
              <a:spcPct val="0"/>
            </a:spcBef>
            <a:spcAft>
              <a:spcPct val="15000"/>
            </a:spcAft>
            <a:buChar char="•"/>
          </a:pPr>
          <a:r>
            <a:rPr lang="uk-UA" sz="1700" b="1" kern="1200" dirty="0">
              <a:solidFill>
                <a:srgbClr val="00CC00"/>
              </a:solidFill>
            </a:rPr>
            <a:t>підкормка</a:t>
          </a:r>
        </a:p>
      </dsp:txBody>
      <dsp:txXfrm>
        <a:off x="4278821" y="-184293"/>
        <a:ext cx="1710349" cy="997703"/>
      </dsp:txXfrm>
    </dsp:sp>
    <dsp:sp modelId="{BD57CE74-1890-43D3-8AF8-CC63CCCAD27B}">
      <dsp:nvSpPr>
        <dsp:cNvPr id="0" name=""/>
        <dsp:cNvSpPr/>
      </dsp:nvSpPr>
      <dsp:spPr>
        <a:xfrm>
          <a:off x="3851233" y="314558"/>
          <a:ext cx="42758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47E073D5-28F9-48F7-9EE3-CD1ABC58D94E}">
      <dsp:nvSpPr>
        <dsp:cNvPr id="0" name=""/>
        <dsp:cNvSpPr/>
      </dsp:nvSpPr>
      <dsp:spPr>
        <a:xfrm rot="5400000">
          <a:off x="1748359" y="565124"/>
          <a:ext cx="2351160" cy="1851168"/>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CEA4BEA9-01EB-4151-A2FD-98FDADE4D4C5}">
      <dsp:nvSpPr>
        <dsp:cNvPr id="0" name=""/>
        <dsp:cNvSpPr/>
      </dsp:nvSpPr>
      <dsp:spPr>
        <a:xfrm>
          <a:off x="4278821" y="813410"/>
          <a:ext cx="1710349" cy="99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rtlCol="0" anchor="t" anchorCtr="0">
          <a:noAutofit/>
        </a:bodyPr>
        <a:lstStyle/>
        <a:p>
          <a:pPr marL="0" lvl="0" indent="0" algn="l" defTabSz="844550" rtl="0">
            <a:lnSpc>
              <a:spcPct val="90000"/>
            </a:lnSpc>
            <a:spcBef>
              <a:spcPct val="0"/>
            </a:spcBef>
            <a:spcAft>
              <a:spcPct val="35000"/>
            </a:spcAft>
            <a:buNone/>
          </a:pPr>
          <a:r>
            <a:rPr lang="uk-UA" sz="1900" kern="1200" noProof="0" dirty="0"/>
            <a:t>Група Б</a:t>
          </a:r>
        </a:p>
        <a:p>
          <a:pPr marL="171450" lvl="1" indent="-171450" algn="l" defTabSz="711200" rtl="0">
            <a:lnSpc>
              <a:spcPct val="90000"/>
            </a:lnSpc>
            <a:spcBef>
              <a:spcPct val="0"/>
            </a:spcBef>
            <a:spcAft>
              <a:spcPct val="15000"/>
            </a:spcAft>
            <a:buChar char="•"/>
          </a:pPr>
          <a:r>
            <a:rPr lang="uk-UA" sz="1600" b="1" kern="1200" dirty="0">
              <a:solidFill>
                <a:schemeClr val="accent1">
                  <a:lumMod val="75000"/>
                </a:schemeClr>
              </a:solidFill>
            </a:rPr>
            <a:t>захоплення</a:t>
          </a:r>
          <a:endParaRPr lang="uk-UA" sz="1600" b="1" kern="1200" noProof="0" dirty="0">
            <a:solidFill>
              <a:schemeClr val="accent1">
                <a:lumMod val="75000"/>
              </a:schemeClr>
            </a:solidFill>
          </a:endParaRPr>
        </a:p>
        <a:p>
          <a:pPr marL="171450" lvl="1" indent="-171450" algn="l" defTabSz="711200">
            <a:lnSpc>
              <a:spcPct val="90000"/>
            </a:lnSpc>
            <a:spcBef>
              <a:spcPct val="0"/>
            </a:spcBef>
            <a:spcAft>
              <a:spcPct val="15000"/>
            </a:spcAft>
            <a:buChar char="•"/>
          </a:pPr>
          <a:r>
            <a:rPr lang="uk-UA" sz="1600" b="1" kern="1200" dirty="0">
              <a:solidFill>
                <a:schemeClr val="accent1">
                  <a:lumMod val="75000"/>
                </a:schemeClr>
              </a:solidFill>
            </a:rPr>
            <a:t>виховування</a:t>
          </a:r>
        </a:p>
      </dsp:txBody>
      <dsp:txXfrm>
        <a:off x="4278821" y="813410"/>
        <a:ext cx="1710349" cy="997703"/>
      </dsp:txXfrm>
    </dsp:sp>
    <dsp:sp modelId="{ED3D34C2-9BDC-4865-B076-019F361ABD54}">
      <dsp:nvSpPr>
        <dsp:cNvPr id="0" name=""/>
        <dsp:cNvSpPr/>
      </dsp:nvSpPr>
      <dsp:spPr>
        <a:xfrm>
          <a:off x="3851233" y="1312262"/>
          <a:ext cx="42758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6EAB163B-9BDD-4B30-AF27-57BCEF47A7CE}">
      <dsp:nvSpPr>
        <dsp:cNvPr id="0" name=""/>
        <dsp:cNvSpPr/>
      </dsp:nvSpPr>
      <dsp:spPr>
        <a:xfrm rot="5400000">
          <a:off x="2253026" y="1547264"/>
          <a:ext cx="1832126" cy="1360868"/>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5E609A93-770E-4B4C-87D5-E88105762FDF}">
      <dsp:nvSpPr>
        <dsp:cNvPr id="0" name=""/>
        <dsp:cNvSpPr/>
      </dsp:nvSpPr>
      <dsp:spPr>
        <a:xfrm>
          <a:off x="4278821" y="1811114"/>
          <a:ext cx="1710349" cy="99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rtlCol="0" anchor="t" anchorCtr="0">
          <a:noAutofit/>
        </a:bodyPr>
        <a:lstStyle/>
        <a:p>
          <a:pPr marL="0" lvl="0" indent="0" algn="l" defTabSz="977900" rtl="0">
            <a:lnSpc>
              <a:spcPct val="90000"/>
            </a:lnSpc>
            <a:spcBef>
              <a:spcPct val="0"/>
            </a:spcBef>
            <a:spcAft>
              <a:spcPct val="35000"/>
            </a:spcAft>
            <a:buNone/>
          </a:pPr>
          <a:r>
            <a:rPr lang="uk-UA" sz="2200" kern="1200" noProof="0" dirty="0"/>
            <a:t>Група В</a:t>
          </a:r>
        </a:p>
        <a:p>
          <a:pPr marL="171450" lvl="1" indent="-171450" algn="l" defTabSz="755650" rtl="0">
            <a:lnSpc>
              <a:spcPct val="90000"/>
            </a:lnSpc>
            <a:spcBef>
              <a:spcPct val="0"/>
            </a:spcBef>
            <a:spcAft>
              <a:spcPct val="15000"/>
            </a:spcAft>
            <a:buChar char="•"/>
          </a:pPr>
          <a:r>
            <a:rPr lang="uk-UA" sz="1700" b="1" kern="1200" noProof="0" dirty="0"/>
            <a:t>лояльність</a:t>
          </a:r>
        </a:p>
        <a:p>
          <a:pPr marL="171450" lvl="1" indent="-171450" algn="l" defTabSz="755650" rtl="0">
            <a:lnSpc>
              <a:spcPct val="90000"/>
            </a:lnSpc>
            <a:spcBef>
              <a:spcPct val="0"/>
            </a:spcBef>
            <a:spcAft>
              <a:spcPct val="15000"/>
            </a:spcAft>
            <a:buChar char="•"/>
          </a:pPr>
          <a:r>
            <a:rPr lang="uk-UA" sz="1700" b="1" kern="1200" noProof="0" dirty="0"/>
            <a:t>підтримка</a:t>
          </a:r>
        </a:p>
      </dsp:txBody>
      <dsp:txXfrm>
        <a:off x="4278821" y="1811114"/>
        <a:ext cx="1710349" cy="997703"/>
      </dsp:txXfrm>
    </dsp:sp>
    <dsp:sp modelId="{9B68A257-4445-4D22-A583-3828EA2B4557}">
      <dsp:nvSpPr>
        <dsp:cNvPr id="0" name=""/>
        <dsp:cNvSpPr/>
      </dsp:nvSpPr>
      <dsp:spPr>
        <a:xfrm>
          <a:off x="3851233" y="2309966"/>
          <a:ext cx="42758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D5C1053B-C709-4141-805F-8CF8B7EF6538}">
      <dsp:nvSpPr>
        <dsp:cNvPr id="0" name=""/>
        <dsp:cNvSpPr/>
      </dsp:nvSpPr>
      <dsp:spPr>
        <a:xfrm rot="5400000">
          <a:off x="2758320" y="2528605"/>
          <a:ext cx="1308987" cy="870567"/>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dirty="0"/>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DA4BE6-BB57-4BC7-B7B3-56EF5B88B0E5}" type="datetime1">
              <a:rPr lang="uk-UA" smtClean="0"/>
              <a:t>31.10.2024</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dirty="0"/>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uk-UA" smtClean="0"/>
              <a:t>‹№›</a:t>
            </a:fld>
            <a:endParaRPr lang="uk-UA"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noProof="0"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7D6AC-9790-4134-B8ED-B29CD8293E2A}" type="datetime1">
              <a:rPr lang="uk-UA" smtClean="0"/>
              <a:pPr/>
              <a:t>31.10.2024</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noProof="0"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noProof="0" dirty="0"/>
              <a:t>Зразки заголовків</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noProof="0"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uk-UA" noProof="0" smtClean="0"/>
              <a:t>‹№›</a:t>
            </a:fld>
            <a:endParaRPr lang="uk-UA"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rtl="0"/>
            <a:fld id="{810E1E9A-E921-4174-A0FC-51868D7AC568}" type="slidenum">
              <a:rPr lang="uk-UA" smtClean="0"/>
              <a:t>1</a:t>
            </a:fld>
            <a:endParaRPr lang="uk-UA" dirty="0"/>
          </a:p>
        </p:txBody>
      </p:sp>
    </p:spTree>
    <p:extLst>
      <p:ext uri="{BB962C8B-B14F-4D97-AF65-F5344CB8AC3E}">
        <p14:creationId xmlns:p14="http://schemas.microsoft.com/office/powerpoint/2010/main" val="392020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rtl="0"/>
            <a:fld id="{810E1E9A-E921-4174-A0FC-51868D7AC568}" type="slidenum">
              <a:rPr lang="uk-UA" smtClean="0"/>
              <a:t>4</a:t>
            </a:fld>
            <a:endParaRPr lang="uk-UA" dirty="0"/>
          </a:p>
        </p:txBody>
      </p:sp>
    </p:spTree>
    <p:extLst>
      <p:ext uri="{BB962C8B-B14F-4D97-AF65-F5344CB8AC3E}">
        <p14:creationId xmlns:p14="http://schemas.microsoft.com/office/powerpoint/2010/main" val="150260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rtl="0"/>
            <a:fld id="{810E1E9A-E921-4174-A0FC-51868D7AC568}" type="slidenum">
              <a:rPr lang="uk-UA" smtClean="0"/>
              <a:t>19</a:t>
            </a:fld>
            <a:endParaRPr lang="uk-UA" dirty="0"/>
          </a:p>
        </p:txBody>
      </p:sp>
    </p:spTree>
    <p:extLst>
      <p:ext uri="{BB962C8B-B14F-4D97-AF65-F5344CB8AC3E}">
        <p14:creationId xmlns:p14="http://schemas.microsoft.com/office/powerpoint/2010/main" val="51645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041400"/>
            <a:ext cx="9144000" cy="2387600"/>
          </a:xfrm>
        </p:spPr>
        <p:txBody>
          <a:bodyPr rtlCol="0" anchor="b"/>
          <a:lstStyle>
            <a:lvl1pPr algn="ctr">
              <a:defRPr sz="6000"/>
            </a:lvl1pPr>
          </a:lstStyle>
          <a:p>
            <a:pPr rtl="0"/>
            <a:r>
              <a:rPr lang="uk-UA" noProof="0"/>
              <a:t>Клацніть, щоб редагувати стиль зразка заголовка</a:t>
            </a:r>
            <a:endParaRPr lang="uk-UA" noProof="0" dirty="0"/>
          </a:p>
        </p:txBody>
      </p:sp>
      <p:sp>
        <p:nvSpPr>
          <p:cNvPr id="3" name="Підзаголовок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noProof="0"/>
              <a:t>Клацніть, щоб редагувати стиль зразка підзаголовка</a:t>
            </a:r>
            <a:endParaRPr lang="uk-UA" noProof="0" dirty="0"/>
          </a:p>
        </p:txBody>
      </p:sp>
      <p:sp>
        <p:nvSpPr>
          <p:cNvPr id="4" name="Місце для дати 3"/>
          <p:cNvSpPr>
            <a:spLocks noGrp="1"/>
          </p:cNvSpPr>
          <p:nvPr>
            <p:ph type="dt" sz="half" idx="10"/>
          </p:nvPr>
        </p:nvSpPr>
        <p:spPr/>
        <p:txBody>
          <a:bodyPr rtlCol="0"/>
          <a:lstStyle/>
          <a:p>
            <a:pPr rtl="0"/>
            <a:fld id="{76D84C44-8B67-46CD-84B3-E9172F3EC809}" type="datetime1">
              <a:rPr lang="uk-UA" noProof="0" smtClean="0"/>
              <a:t>31.10.2024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p:nvPr>
        </p:nvSpPr>
        <p:spPr>
          <a:xfrm>
            <a:off x="1562100" y="1825625"/>
            <a:ext cx="9791700" cy="4351338"/>
          </a:xfrm>
        </p:spPr>
        <p:txBody>
          <a:bodyPr vert="eaVert"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80283929-F95A-4827-AF81-1B529DE91613}" type="datetime1">
              <a:rPr lang="uk-UA" noProof="0" smtClean="0"/>
              <a:t>31.10.2024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rtlCol="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p:nvPr>
        </p:nvSpPr>
        <p:spPr>
          <a:xfrm>
            <a:off x="1562100" y="365125"/>
            <a:ext cx="7010400" cy="5811838"/>
          </a:xfrm>
        </p:spPr>
        <p:txBody>
          <a:bodyPr vert="eaVert"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2056A98A-BC83-4803-AE33-DDA901C4533D}" type="datetime1">
              <a:rPr lang="uk-UA" noProof="0" smtClean="0"/>
              <a:t>31.10.2024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ображення з підписом">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8"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50C3D21B-1A9D-4244-8386-7F7A046EEE5D}" type="datetime1">
              <a:rPr lang="uk-UA" noProof="0" smtClean="0"/>
              <a:t>31.10.2024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p:nvPr>
        </p:nvSpPr>
        <p:spPr/>
        <p:txBody>
          <a:bodyPr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551C9351-A8EF-443E-8949-FEA6826B65FA}" type="datetime1">
              <a:rPr lang="uk-UA" noProof="0" smtClean="0"/>
              <a:t>31.10.2024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658" y="1709738"/>
            <a:ext cx="10105791" cy="2862262"/>
          </a:xfrm>
        </p:spPr>
        <p:txBody>
          <a:bodyPr rtlCol="0" anchor="b"/>
          <a:lstStyle>
            <a:lvl1pPr>
              <a:defRPr sz="6000"/>
            </a:lvl1pPr>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uk-UA" noProof="0"/>
              <a:t>Клацніть, щоб відредагувати стилі зразків тексту</a:t>
            </a:r>
          </a:p>
        </p:txBody>
      </p:sp>
      <p:sp>
        <p:nvSpPr>
          <p:cNvPr id="4" name="Місце для дати 3"/>
          <p:cNvSpPr>
            <a:spLocks noGrp="1"/>
          </p:cNvSpPr>
          <p:nvPr>
            <p:ph type="dt" sz="half" idx="10"/>
          </p:nvPr>
        </p:nvSpPr>
        <p:spPr/>
        <p:txBody>
          <a:bodyPr rtlCol="0"/>
          <a:lstStyle/>
          <a:p>
            <a:pPr rtl="0"/>
            <a:fld id="{7941E268-EA3A-46DC-9577-902CA88CAFB6}" type="datetime1">
              <a:rPr lang="uk-UA" noProof="0" smtClean="0"/>
              <a:t>31.10.2024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вмісту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5" name="Місце для дати 4"/>
          <p:cNvSpPr>
            <a:spLocks noGrp="1"/>
          </p:cNvSpPr>
          <p:nvPr>
            <p:ph type="dt" sz="half" idx="10"/>
          </p:nvPr>
        </p:nvSpPr>
        <p:spPr/>
        <p:txBody>
          <a:bodyPr rtlCol="0"/>
          <a:lstStyle/>
          <a:p>
            <a:pPr rtl="0"/>
            <a:fld id="{DB6819DA-0229-48A6-A9A4-FCC30C913952}" type="datetime1">
              <a:rPr lang="uk-UA" noProof="0" smtClean="0"/>
              <a:t>31.10.2024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100" y="274638"/>
            <a:ext cx="9023350" cy="1143000"/>
          </a:xfrm>
        </p:spPr>
        <p:txBody>
          <a:bodyPr rtlCol="0"/>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Клацніть, щоб відредагувати стилі зразків тексту</a:t>
            </a:r>
          </a:p>
        </p:txBody>
      </p:sp>
      <p:sp>
        <p:nvSpPr>
          <p:cNvPr id="4" name="Місце для вмісту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5" name="Місце для тексту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Клацніть, щоб відредагувати стилі зразків тексту</a:t>
            </a:r>
          </a:p>
        </p:txBody>
      </p:sp>
      <p:sp>
        <p:nvSpPr>
          <p:cNvPr id="6" name="Місце для вмісту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7" name="Місце для дати 6"/>
          <p:cNvSpPr>
            <a:spLocks noGrp="1"/>
          </p:cNvSpPr>
          <p:nvPr>
            <p:ph type="dt" sz="half" idx="10"/>
          </p:nvPr>
        </p:nvSpPr>
        <p:spPr/>
        <p:txBody>
          <a:bodyPr rtlCol="0"/>
          <a:lstStyle/>
          <a:p>
            <a:pPr rtl="0"/>
            <a:fld id="{86BC87AB-F179-40D7-A1E3-8196A7CCBFC6}" type="datetime1">
              <a:rPr lang="uk-UA" noProof="0" smtClean="0"/>
              <a:t>31.10.2024</a:t>
            </a:fld>
            <a:endParaRPr lang="uk-UA" noProof="0" dirty="0"/>
          </a:p>
        </p:txBody>
      </p:sp>
      <p:sp>
        <p:nvSpPr>
          <p:cNvPr id="8" name="Місце для нижнього колонтитула 7"/>
          <p:cNvSpPr>
            <a:spLocks noGrp="1"/>
          </p:cNvSpPr>
          <p:nvPr>
            <p:ph type="ftr" sz="quarter" idx="11"/>
          </p:nvPr>
        </p:nvSpPr>
        <p:spPr/>
        <p:txBody>
          <a:bodyPr rtlCol="0"/>
          <a:lstStyle/>
          <a:p>
            <a:pPr rtl="0"/>
            <a:r>
              <a:rPr lang="uk-UA" noProof="0" dirty="0"/>
              <a:t>Додайте нижній колонтитул</a:t>
            </a:r>
          </a:p>
        </p:txBody>
      </p:sp>
      <p:sp>
        <p:nvSpPr>
          <p:cNvPr id="9" name="Місце для номера слайда 8"/>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дати 2"/>
          <p:cNvSpPr>
            <a:spLocks noGrp="1"/>
          </p:cNvSpPr>
          <p:nvPr>
            <p:ph type="dt" sz="half" idx="10"/>
          </p:nvPr>
        </p:nvSpPr>
        <p:spPr/>
        <p:txBody>
          <a:bodyPr rtlCol="0"/>
          <a:lstStyle/>
          <a:p>
            <a:pPr rtl="0"/>
            <a:fld id="{E455C0F4-C6B9-42DD-B7D5-C8A6AECBFD5F}" type="datetime1">
              <a:rPr lang="uk-UA" noProof="0" smtClean="0"/>
              <a:t>31.10.2024</a:t>
            </a:fld>
            <a:endParaRPr lang="uk-UA" noProof="0" dirty="0"/>
          </a:p>
        </p:txBody>
      </p:sp>
      <p:sp>
        <p:nvSpPr>
          <p:cNvPr id="4" name="Місце для нижнього колонтитула 3"/>
          <p:cNvSpPr>
            <a:spLocks noGrp="1"/>
          </p:cNvSpPr>
          <p:nvPr>
            <p:ph type="ftr" sz="quarter" idx="11"/>
          </p:nvPr>
        </p:nvSpPr>
        <p:spPr/>
        <p:txBody>
          <a:bodyPr rtlCol="0"/>
          <a:lstStyle/>
          <a:p>
            <a:pPr rtl="0"/>
            <a:r>
              <a:rPr lang="uk-UA" noProof="0" dirty="0"/>
              <a:t>Додайте нижній колонтитул</a:t>
            </a:r>
          </a:p>
        </p:txBody>
      </p:sp>
      <p:sp>
        <p:nvSpPr>
          <p:cNvPr id="5" name="Місце для номера слайда 4"/>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433868EE-6545-4BED-92FF-D25866E1503D}" type="datetime1">
              <a:rPr lang="uk-UA" noProof="0" smtClean="0"/>
              <a:t>31.10.2024</a:t>
            </a:fld>
            <a:endParaRPr lang="uk-UA" noProof="0" dirty="0"/>
          </a:p>
        </p:txBody>
      </p:sp>
      <p:sp>
        <p:nvSpPr>
          <p:cNvPr id="3" name="Місце для нижнього колонтитула 2"/>
          <p:cNvSpPr>
            <a:spLocks noGrp="1"/>
          </p:cNvSpPr>
          <p:nvPr>
            <p:ph type="ftr" sz="quarter" idx="11"/>
          </p:nvPr>
        </p:nvSpPr>
        <p:spPr/>
        <p:txBody>
          <a:bodyPr rtlCol="0"/>
          <a:lstStyle/>
          <a:p>
            <a:pPr rtl="0"/>
            <a:r>
              <a:rPr lang="uk-UA" noProof="0" dirty="0"/>
              <a:t>Додайте нижній колонтитул</a:t>
            </a:r>
          </a:p>
        </p:txBody>
      </p:sp>
      <p:sp>
        <p:nvSpPr>
          <p:cNvPr id="4" name="Місце для номера слайда 3"/>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E58FEE78-E9D5-4EE5-AB61-B470989471AB}" type="datetime1">
              <a:rPr lang="uk-UA" noProof="0" smtClean="0"/>
              <a:t>31.10.2024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Зображення з підписом">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8"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B3BEE4B9-59C6-4268-BB57-F9ADB0242D20}" type="datetime1">
              <a:rPr lang="uk-UA" noProof="0" smtClean="0"/>
              <a:t>31.10.2024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uk-UA" noProof="0" dirty="0"/>
              <a:t>Зразок заголовка</a:t>
            </a:r>
          </a:p>
        </p:txBody>
      </p:sp>
      <p:sp>
        <p:nvSpPr>
          <p:cNvPr id="3" name="Місце для тексту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uk-UA" noProof="0" dirty="0"/>
              <a:t>Зразки заголовків</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4" name="Місце для дати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3321145E-25B7-44E8-B8D6-42103549CEC6}" type="datetime1">
              <a:rPr lang="uk-UA" noProof="0" smtClean="0"/>
              <a:t>31.10.2024</a:t>
            </a:fld>
            <a:endParaRPr lang="uk-UA" noProof="0" dirty="0"/>
          </a:p>
        </p:txBody>
      </p:sp>
      <p:sp>
        <p:nvSpPr>
          <p:cNvPr id="5" name="Місце для нижнього колонтитула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uk-UA" noProof="0" dirty="0"/>
              <a:t>Додайте нижній колонтитул</a:t>
            </a:r>
          </a:p>
        </p:txBody>
      </p:sp>
      <p:sp>
        <p:nvSpPr>
          <p:cNvPr id="6" name="Місце для номера слайда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uk-UA" noProof="0" smtClean="0"/>
              <a:pPr/>
              <a:t>‹№›</a:t>
            </a:fld>
            <a:endParaRPr lang="uk-UA"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itniks.ua/blog_post/kerujte-majbutnim-vykorystannya-crm-system-dlya-tochnyh-prognoziv-ta-efektyvnoyi-optymizacziy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itniks.ua/blog_post/crm-v-internet-marketyngu-klyuchovi-strategiyi-dlya-pidvyshhennya-konversiyi/" TargetMode="External"/><Relationship Id="rId2" Type="http://schemas.openxmlformats.org/officeDocument/2006/relationships/hyperlink" Target="https://sitniks.ua/blog_post/crm-ta-viddil-prodazhiv-yak-zabezpechyty-synergiyu-dlya-zbilshennya-prybutkovost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itniks.ua/blog_post/kerujte-majbutnim-vykorystannya-crm-system-dlya-tochnyh-prognoziv-ta-efektyvnoyi-optymizacziy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itniks.u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romoter.net.ua/articles/crm-informaciina-sistema-avtomatizaciyi-biznes-procesiv-kompaniyi.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itniks.ua/blog_post/efektyvne-vykorystannya-crm-dlya-pidvyshhennya-komunikacziyi-ta-rezultatyvnosti-z-kliyentam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sitniks.ua/blog_post/crm-i-bezpeka-osobystyh-danyh-najkrashhi-pidhody-do-zahystu-konfidenczijnosti-kliyenti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itniks.ua/blog_post/crm-ta-viddil-prodazhiv-yak-zabezpechyty-synergiyu-dlya-zbilshennya-prybutkovosti/" TargetMode="External"/><Relationship Id="rId2" Type="http://schemas.openxmlformats.org/officeDocument/2006/relationships/hyperlink" Target="https://sitniks.ua/blog_post/crm-v-internet-marketyngu-klyuchovi-strategiyi-dlya-pidvyshhennya-konversiy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itniks.ua/blog_post/crm-dlya-tovarnogo-biznes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041400"/>
            <a:ext cx="9144000" cy="3429000"/>
          </a:xfrm>
        </p:spPr>
        <p:txBody>
          <a:bodyPr rtlCol="0">
            <a:normAutofit fontScale="90000"/>
          </a:bodyPr>
          <a:lstStyle/>
          <a:p>
            <a:r>
              <a:rPr lang="uk-UA" b="1" i="1" dirty="0"/>
              <a:t>ІНФОРМАЦІЙНІ СИСТЕМИ І ТЕХНОЛОГІЇ</a:t>
            </a:r>
            <a:br>
              <a:rPr lang="uk-UA" b="1" i="1" dirty="0"/>
            </a:br>
            <a:r>
              <a:rPr lang="uk-UA" b="1" i="1" dirty="0"/>
              <a:t> КОМУНІКАЦІЇ З КЛІЄНТАМИ</a:t>
            </a:r>
          </a:p>
        </p:txBody>
      </p:sp>
      <p:sp>
        <p:nvSpPr>
          <p:cNvPr id="3" name="Підзаголовок 2"/>
          <p:cNvSpPr>
            <a:spLocks noGrp="1"/>
          </p:cNvSpPr>
          <p:nvPr>
            <p:ph type="subTitle" idx="1"/>
          </p:nvPr>
        </p:nvSpPr>
        <p:spPr>
          <a:xfrm>
            <a:off x="1524000" y="4470400"/>
            <a:ext cx="9144000" cy="787400"/>
          </a:xfrm>
        </p:spPr>
        <p:txBody>
          <a:bodyPr rtlCol="0"/>
          <a:lstStyle/>
          <a:p>
            <a:pPr rtl="0"/>
            <a:r>
              <a:rPr lang="uk-UA" dirty="0"/>
              <a:t>Лекція 5</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49F4E5-6B72-4717-A1BF-8CE5B6C56316}"/>
              </a:ext>
            </a:extLst>
          </p:cNvPr>
          <p:cNvSpPr>
            <a:spLocks noGrp="1"/>
          </p:cNvSpPr>
          <p:nvPr>
            <p:ph type="title"/>
          </p:nvPr>
        </p:nvSpPr>
        <p:spPr>
          <a:xfrm>
            <a:off x="979055" y="365125"/>
            <a:ext cx="10374745" cy="1057275"/>
          </a:xfrm>
        </p:spPr>
        <p:txBody>
          <a:bodyPr>
            <a:noAutofit/>
          </a:bodyPr>
          <a:lstStyle/>
          <a:p>
            <a:pPr algn="ctr"/>
            <a:br>
              <a:rPr lang="uk-UA" sz="2800" dirty="0"/>
            </a:br>
            <a:r>
              <a:rPr lang="uk-UA" sz="2800" dirty="0"/>
              <a:t>Перешкоди та виклики при впровадженні </a:t>
            </a:r>
            <a:r>
              <a:rPr lang="en-US" sz="2800" dirty="0"/>
              <a:t>CRM </a:t>
            </a:r>
            <a:r>
              <a:rPr lang="uk-UA" sz="2800" dirty="0"/>
              <a:t>для підвищення комунікаційної ефективності з клієнтами</a:t>
            </a:r>
            <a:br>
              <a:rPr lang="uk-UA" sz="2800" b="1" dirty="0"/>
            </a:br>
            <a:endParaRPr lang="uk-UA" sz="2800" dirty="0"/>
          </a:p>
        </p:txBody>
      </p:sp>
      <p:sp>
        <p:nvSpPr>
          <p:cNvPr id="3" name="Місце для вмісту 2">
            <a:extLst>
              <a:ext uri="{FF2B5EF4-FFF2-40B4-BE49-F238E27FC236}">
                <a16:creationId xmlns:a16="http://schemas.microsoft.com/office/drawing/2014/main" id="{F14E4541-9EA5-46A3-8B81-2D30F3CC9B3C}"/>
              </a:ext>
            </a:extLst>
          </p:cNvPr>
          <p:cNvSpPr>
            <a:spLocks noGrp="1"/>
          </p:cNvSpPr>
          <p:nvPr>
            <p:ph idx="1"/>
          </p:nvPr>
        </p:nvSpPr>
        <p:spPr>
          <a:xfrm>
            <a:off x="838199" y="1422400"/>
            <a:ext cx="11021291" cy="5292436"/>
          </a:xfrm>
        </p:spPr>
        <p:txBody>
          <a:bodyPr>
            <a:normAutofit fontScale="62500" lnSpcReduction="20000"/>
          </a:bodyPr>
          <a:lstStyle/>
          <a:p>
            <a:pPr marL="0" indent="0" fontAlgn="base">
              <a:buNone/>
            </a:pPr>
            <a:r>
              <a:rPr lang="uk-UA" dirty="0"/>
              <a:t>Підприємці, які вирішили залучити українські </a:t>
            </a:r>
            <a:r>
              <a:rPr lang="en-US" dirty="0"/>
              <a:t>CRM </a:t>
            </a:r>
            <a:r>
              <a:rPr lang="uk-UA" dirty="0"/>
              <a:t>системи до роботи свого бізнесу можуть зіштовхнутися з деякими перешкодами та викликами, які необхідно урахувати та здолати. Нижче ми розкажемо про деякі з них:</a:t>
            </a:r>
          </a:p>
          <a:p>
            <a:pPr fontAlgn="base"/>
            <a:r>
              <a:rPr lang="uk-UA" b="1" dirty="0"/>
              <a:t>Відсутність зрозуміння.</a:t>
            </a:r>
            <a:r>
              <a:rPr lang="uk-UA" dirty="0"/>
              <a:t> На цей час, далеко не кожна організація використовує СРМ у автоматизації бізнес-процесів, тому, саме через недостатнє розуміння цього інструменту можуть виникати деякі проблеми.</a:t>
            </a:r>
          </a:p>
          <a:p>
            <a:pPr fontAlgn="base"/>
            <a:r>
              <a:rPr lang="uk-UA" b="1" dirty="0"/>
              <a:t>Недостатні технічні знання.</a:t>
            </a:r>
            <a:r>
              <a:rPr lang="uk-UA" dirty="0"/>
              <a:t> Варто пам’ятати, що перш ніж впровадили </a:t>
            </a:r>
            <a:r>
              <a:rPr lang="en-US" dirty="0"/>
              <a:t>CRM </a:t>
            </a:r>
            <a:r>
              <a:rPr lang="uk-UA" dirty="0"/>
              <a:t>до робочих процесів, слід отримати певний рівень розуміння інструменту. Недостатня кількість навичок користування системою може неабияк ускладнити процес користування.</a:t>
            </a:r>
          </a:p>
          <a:p>
            <a:pPr fontAlgn="base"/>
            <a:r>
              <a:rPr lang="uk-UA" b="1" dirty="0"/>
              <a:t>Великий обсяг даних.</a:t>
            </a:r>
            <a:r>
              <a:rPr lang="uk-UA" dirty="0"/>
              <a:t> Для компаній, які щоденно стикаються з величезними обсягами даних та інших операцій, може бути доволі складно керувати цією інформацією.</a:t>
            </a:r>
          </a:p>
          <a:p>
            <a:pPr fontAlgn="base"/>
            <a:r>
              <a:rPr lang="uk-UA" b="1" dirty="0"/>
              <a:t>Невідповідність потребам бізнесу.</a:t>
            </a:r>
            <a:r>
              <a:rPr lang="uk-UA" dirty="0"/>
              <a:t> Важливо знати, що кожна </a:t>
            </a:r>
            <a:r>
              <a:rPr lang="en-US" dirty="0"/>
              <a:t>CRM </a:t>
            </a:r>
            <a:r>
              <a:rPr lang="uk-UA" dirty="0"/>
              <a:t>система підходить до різних бізнесів. Ці інструменти не є універсальними, тому слід обрати саме ту систему, які відповідає потребам та вимогам вашої організації.</a:t>
            </a:r>
          </a:p>
          <a:p>
            <a:pPr fontAlgn="base"/>
            <a:r>
              <a:rPr lang="uk-UA" b="1" dirty="0"/>
              <a:t>Вартість.</a:t>
            </a:r>
            <a:r>
              <a:rPr lang="uk-UA" dirty="0"/>
              <a:t> Також, обов’язково звертайте увагу на вартість СРМ системи. Пам’ятайте, що впровадження та постійна підтримка інструменту може вимагати деяких витрат, особливо якщо ви є власником малого і середнього бізнесу.</a:t>
            </a:r>
          </a:p>
          <a:p>
            <a:pPr marL="0" indent="0" fontAlgn="base">
              <a:buNone/>
            </a:pPr>
            <a:r>
              <a:rPr lang="uk-UA" dirty="0"/>
              <a:t>Ознайомившись з цими перешкодами та викликами у процесі впровадження </a:t>
            </a:r>
            <a:r>
              <a:rPr lang="en-US" dirty="0">
                <a:hlinkClick r:id="rId2"/>
              </a:rPr>
              <a:t>CRM </a:t>
            </a:r>
            <a:r>
              <a:rPr lang="uk-UA" dirty="0">
                <a:hlinkClick r:id="rId2"/>
              </a:rPr>
              <a:t>систем </a:t>
            </a:r>
            <a:r>
              <a:rPr lang="uk-UA" dirty="0"/>
              <a:t>для послуг, ви можете ретельно підготуватися до цього процесу та підготувати персонал до змін. Обов’язково обдумайте та розробіть індивідуальну стратегію залучення СРМ до вашого бізнесу та насолоджуйтеся автоматизованими процесами, які у декілька разів підвищать ефективність роботи. </a:t>
            </a:r>
          </a:p>
        </p:txBody>
      </p:sp>
    </p:spTree>
    <p:extLst>
      <p:ext uri="{BB962C8B-B14F-4D97-AF65-F5344CB8AC3E}">
        <p14:creationId xmlns:p14="http://schemas.microsoft.com/office/powerpoint/2010/main" val="12268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80D898-C36E-47E7-B8F0-3E74C7DAF233}"/>
              </a:ext>
            </a:extLst>
          </p:cNvPr>
          <p:cNvSpPr>
            <a:spLocks noGrp="1"/>
          </p:cNvSpPr>
          <p:nvPr>
            <p:ph type="title"/>
          </p:nvPr>
        </p:nvSpPr>
        <p:spPr>
          <a:xfrm>
            <a:off x="1256145" y="365125"/>
            <a:ext cx="10097655" cy="641639"/>
          </a:xfrm>
        </p:spPr>
        <p:txBody>
          <a:bodyPr>
            <a:normAutofit fontScale="90000"/>
          </a:bodyPr>
          <a:lstStyle/>
          <a:p>
            <a:pPr algn="ctr"/>
            <a:br>
              <a:rPr lang="uk-UA" sz="3600" dirty="0"/>
            </a:br>
            <a:r>
              <a:rPr lang="uk-UA" sz="3600" dirty="0"/>
              <a:t>Роль </a:t>
            </a:r>
            <a:r>
              <a:rPr lang="en-US" sz="3600" dirty="0"/>
              <a:t>CRM </a:t>
            </a:r>
            <a:r>
              <a:rPr lang="uk-UA" sz="3600" dirty="0"/>
              <a:t>в безпеці особистих даних</a:t>
            </a:r>
            <a:br>
              <a:rPr lang="uk-UA" sz="3600" dirty="0"/>
            </a:br>
            <a:endParaRPr lang="uk-UA" sz="3600" dirty="0"/>
          </a:p>
        </p:txBody>
      </p:sp>
      <p:sp>
        <p:nvSpPr>
          <p:cNvPr id="3" name="Місце для вмісту 2">
            <a:extLst>
              <a:ext uri="{FF2B5EF4-FFF2-40B4-BE49-F238E27FC236}">
                <a16:creationId xmlns:a16="http://schemas.microsoft.com/office/drawing/2014/main" id="{2BB10858-074F-43BB-B19B-ACEF3691EAFA}"/>
              </a:ext>
            </a:extLst>
          </p:cNvPr>
          <p:cNvSpPr>
            <a:spLocks noGrp="1"/>
          </p:cNvSpPr>
          <p:nvPr>
            <p:ph idx="1"/>
          </p:nvPr>
        </p:nvSpPr>
        <p:spPr>
          <a:xfrm>
            <a:off x="858980" y="1191491"/>
            <a:ext cx="10871201" cy="5022418"/>
          </a:xfrm>
        </p:spPr>
        <p:txBody>
          <a:bodyPr>
            <a:normAutofit fontScale="62500" lnSpcReduction="20000"/>
          </a:bodyPr>
          <a:lstStyle/>
          <a:p>
            <a:pPr marL="0" indent="0" fontAlgn="base">
              <a:buNone/>
            </a:pPr>
            <a:r>
              <a:rPr lang="uk-UA" dirty="0"/>
              <a:t>В сучасному цифровому світі, де обмін і зберігання особистих даних стає все більш невід’ємною частиною ділової діяльності, роль українських </a:t>
            </a:r>
            <a:r>
              <a:rPr lang="en-US" dirty="0"/>
              <a:t>CRM </a:t>
            </a:r>
            <a:r>
              <a:rPr lang="uk-UA" dirty="0"/>
              <a:t>систем, таких як </a:t>
            </a:r>
            <a:r>
              <a:rPr lang="en-US" dirty="0"/>
              <a:t>SITNIKS, </a:t>
            </a:r>
            <a:r>
              <a:rPr lang="en-US" dirty="0" err="1"/>
              <a:t>KeepinCRM</a:t>
            </a:r>
            <a:r>
              <a:rPr lang="en-US" dirty="0"/>
              <a:t>, </a:t>
            </a:r>
            <a:r>
              <a:rPr lang="en-US" dirty="0" err="1"/>
              <a:t>SalesDrive</a:t>
            </a:r>
            <a:r>
              <a:rPr lang="en-US" dirty="0"/>
              <a:t>, </a:t>
            </a:r>
            <a:r>
              <a:rPr lang="en-US" dirty="0" err="1"/>
              <a:t>Zoho</a:t>
            </a:r>
            <a:r>
              <a:rPr lang="en-US" dirty="0"/>
              <a:t> </a:t>
            </a:r>
            <a:r>
              <a:rPr lang="uk-UA" dirty="0"/>
              <a:t>та </a:t>
            </a:r>
            <a:r>
              <a:rPr lang="en-US" dirty="0" err="1"/>
              <a:t>KeyCRM</a:t>
            </a:r>
            <a:r>
              <a:rPr lang="en-US" dirty="0"/>
              <a:t> </a:t>
            </a:r>
            <a:r>
              <a:rPr lang="uk-UA" dirty="0"/>
              <a:t>в безпеці цих даних стає критично важливою. Системи управління відносинами з клієнтами, не лише допомагають збирати та аналізувати інформацію, але й відповідають за її захист. </a:t>
            </a:r>
          </a:p>
          <a:p>
            <a:pPr fontAlgn="base"/>
            <a:r>
              <a:rPr lang="uk-UA" dirty="0"/>
              <a:t>Саме тому, важливо розглянути ключові функції та можливості </a:t>
            </a:r>
            <a:r>
              <a:rPr lang="en-US" dirty="0"/>
              <a:t>CRM </a:t>
            </a:r>
            <a:r>
              <a:rPr lang="uk-UA" dirty="0"/>
              <a:t>систем для </a:t>
            </a:r>
            <a:r>
              <a:rPr lang="uk-UA" dirty="0" err="1"/>
              <a:t>маркетплейсів</a:t>
            </a:r>
            <a:r>
              <a:rPr lang="uk-UA" dirty="0"/>
              <a:t>, спрямовані на </a:t>
            </a:r>
            <a:r>
              <a:rPr lang="uk-UA" dirty="0">
                <a:hlinkClick r:id="rId2"/>
              </a:rPr>
              <a:t>забезпечення</a:t>
            </a:r>
            <a:r>
              <a:rPr lang="uk-UA" dirty="0"/>
              <a:t> конфіденційності та безпеки особистих даних. Нижче ми детальніше розглянемо, як </a:t>
            </a:r>
            <a:r>
              <a:rPr lang="en-US" dirty="0"/>
              <a:t>CRM </a:t>
            </a:r>
            <a:r>
              <a:rPr lang="uk-UA" dirty="0"/>
              <a:t>виконує цю критично важливу роль:</a:t>
            </a:r>
          </a:p>
          <a:p>
            <a:pPr fontAlgn="base"/>
            <a:r>
              <a:rPr lang="uk-UA" b="1" dirty="0"/>
              <a:t>Зберігання даних згідно з вимогами законодавства.</a:t>
            </a:r>
            <a:r>
              <a:rPr lang="uk-UA" dirty="0"/>
              <a:t> </a:t>
            </a:r>
            <a:r>
              <a:rPr lang="en-US" dirty="0"/>
              <a:t>CRM </a:t>
            </a:r>
            <a:r>
              <a:rPr lang="uk-UA" dirty="0"/>
              <a:t>системи для інтернет-торгівлі повинні дотримуватися вимог щодо захисту особистих даних, встановлених законодавством про конфіденційність. Це означає, що дані повинні зберігатися безпечно та захищено від несанкціонованого доступу або втрати. </a:t>
            </a:r>
          </a:p>
          <a:p>
            <a:pPr fontAlgn="base"/>
            <a:r>
              <a:rPr lang="uk-UA" b="1" dirty="0"/>
              <a:t>Шифрування даних.</a:t>
            </a:r>
            <a:r>
              <a:rPr lang="uk-UA" dirty="0"/>
              <a:t> Кращі </a:t>
            </a:r>
            <a:r>
              <a:rPr lang="en-US" dirty="0"/>
              <a:t>CRM </a:t>
            </a:r>
            <a:r>
              <a:rPr lang="uk-UA" dirty="0"/>
              <a:t>системи часто використовують шифрування для захисту конфіденційної інформації, такої як персональні дані клієнтів. За допомогою цього, дані зберігаються у безпечному форматі, який унеможливлює доступ до них без необхідних ключів або дозволів. </a:t>
            </a:r>
          </a:p>
          <a:p>
            <a:pPr fontAlgn="base"/>
            <a:r>
              <a:rPr lang="uk-UA" b="1" dirty="0"/>
              <a:t>Керування доступом.</a:t>
            </a:r>
            <a:r>
              <a:rPr lang="uk-UA" dirty="0"/>
              <a:t> </a:t>
            </a:r>
            <a:r>
              <a:rPr lang="en-US" dirty="0"/>
              <a:t>CRM </a:t>
            </a:r>
            <a:r>
              <a:rPr lang="uk-UA" dirty="0"/>
              <a:t>системи дозволяють контролювати доступ до різних частин системи та обмежувати права користувачів залежно від їхніх ролей та </a:t>
            </a:r>
            <a:r>
              <a:rPr lang="uk-UA" dirty="0" err="1"/>
              <a:t>відповідальностей</a:t>
            </a:r>
            <a:r>
              <a:rPr lang="uk-UA" dirty="0"/>
              <a:t>. Це допомагає уникнути несанкціонованого доступу до конфіденційної інформації. </a:t>
            </a:r>
          </a:p>
          <a:p>
            <a:pPr fontAlgn="base"/>
            <a:r>
              <a:rPr lang="uk-UA" b="1" dirty="0"/>
              <a:t>Моніторинг та аудит даних.</a:t>
            </a:r>
            <a:r>
              <a:rPr lang="uk-UA" dirty="0"/>
              <a:t> </a:t>
            </a:r>
            <a:r>
              <a:rPr lang="en-US" dirty="0"/>
              <a:t>CRM </a:t>
            </a:r>
            <a:r>
              <a:rPr lang="uk-UA" dirty="0"/>
              <a:t>для товарного бізнесу можуть вести журнали доступу до даних та здійснювати моніторинг дій </a:t>
            </a:r>
            <a:r>
              <a:rPr lang="uk-UA" dirty="0">
                <a:hlinkClick r:id="rId3"/>
              </a:rPr>
              <a:t>користувачів</a:t>
            </a:r>
            <a:r>
              <a:rPr lang="uk-UA" dirty="0"/>
              <a:t> для виявлення можливих порушень безпеки. Аудит даних дозволяє виявляти та вирішувати проблеми з безпекою в реальному часі.</a:t>
            </a:r>
          </a:p>
          <a:p>
            <a:pPr marL="0" indent="0" fontAlgn="base">
              <a:buNone/>
            </a:pPr>
            <a:r>
              <a:rPr lang="uk-UA" dirty="0"/>
              <a:t>Отже, можна зробити висновок, що такі українські </a:t>
            </a:r>
            <a:r>
              <a:rPr lang="en-US" dirty="0"/>
              <a:t>CRM </a:t>
            </a:r>
            <a:r>
              <a:rPr lang="uk-UA" dirty="0"/>
              <a:t>системи, як </a:t>
            </a:r>
            <a:r>
              <a:rPr lang="en-US" dirty="0" err="1"/>
              <a:t>Sitniks</a:t>
            </a:r>
            <a:r>
              <a:rPr lang="en-US" dirty="0"/>
              <a:t>, </a:t>
            </a:r>
            <a:r>
              <a:rPr lang="en-US" dirty="0" err="1"/>
              <a:t>KeepinCRM</a:t>
            </a:r>
            <a:r>
              <a:rPr lang="en-US" dirty="0"/>
              <a:t>, </a:t>
            </a:r>
            <a:r>
              <a:rPr lang="en-US" dirty="0" err="1"/>
              <a:t>SalesDrive</a:t>
            </a:r>
            <a:r>
              <a:rPr lang="en-US" dirty="0"/>
              <a:t>, </a:t>
            </a:r>
            <a:r>
              <a:rPr lang="en-US" dirty="0" err="1"/>
              <a:t>KeyCRM</a:t>
            </a:r>
            <a:r>
              <a:rPr lang="en-US" dirty="0"/>
              <a:t> </a:t>
            </a:r>
            <a:r>
              <a:rPr lang="uk-UA" dirty="0"/>
              <a:t>та </a:t>
            </a:r>
            <a:r>
              <a:rPr lang="en-US" dirty="0" err="1"/>
              <a:t>Zoho</a:t>
            </a:r>
            <a:r>
              <a:rPr lang="en-US" dirty="0"/>
              <a:t> </a:t>
            </a:r>
            <a:r>
              <a:rPr lang="uk-UA" dirty="0"/>
              <a:t>відіграють ключову роль у захисті особистих даних клієнтів. Їхні функції і можливості спрямовані на забезпечення безпеки та конфіденційності на всіх етапах їхнього життєвого циклу, від збору до зберігання і обробки. </a:t>
            </a:r>
          </a:p>
          <a:p>
            <a:endParaRPr lang="uk-UA" dirty="0"/>
          </a:p>
        </p:txBody>
      </p:sp>
    </p:spTree>
    <p:extLst>
      <p:ext uri="{BB962C8B-B14F-4D97-AF65-F5344CB8AC3E}">
        <p14:creationId xmlns:p14="http://schemas.microsoft.com/office/powerpoint/2010/main" val="37457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320518-1E28-45E6-9DA3-941A1F684D36}"/>
              </a:ext>
            </a:extLst>
          </p:cNvPr>
          <p:cNvSpPr>
            <a:spLocks noGrp="1"/>
          </p:cNvSpPr>
          <p:nvPr>
            <p:ph type="title"/>
          </p:nvPr>
        </p:nvSpPr>
        <p:spPr>
          <a:xfrm>
            <a:off x="646545" y="365125"/>
            <a:ext cx="11434619" cy="1325563"/>
          </a:xfrm>
        </p:spPr>
        <p:txBody>
          <a:bodyPr>
            <a:noAutofit/>
          </a:bodyPr>
          <a:lstStyle/>
          <a:p>
            <a:br>
              <a:rPr lang="uk-UA" sz="3200" dirty="0"/>
            </a:br>
            <a:r>
              <a:rPr lang="uk-UA" sz="3200" dirty="0"/>
              <a:t>Як сучасні </a:t>
            </a:r>
            <a:r>
              <a:rPr lang="en-US" sz="3200" dirty="0"/>
              <a:t>CRM </a:t>
            </a:r>
            <a:r>
              <a:rPr lang="uk-UA" sz="3200" dirty="0"/>
              <a:t>рішення допомагають захищати особисті дані клієнтів</a:t>
            </a:r>
            <a:br>
              <a:rPr lang="uk-UA" sz="3200" dirty="0"/>
            </a:br>
            <a:endParaRPr lang="uk-UA" sz="3200" dirty="0"/>
          </a:p>
        </p:txBody>
      </p:sp>
      <p:sp>
        <p:nvSpPr>
          <p:cNvPr id="3" name="Місце для вмісту 2">
            <a:extLst>
              <a:ext uri="{FF2B5EF4-FFF2-40B4-BE49-F238E27FC236}">
                <a16:creationId xmlns:a16="http://schemas.microsoft.com/office/drawing/2014/main" id="{518076FE-09E9-4C2E-9FC9-44D6C65DE884}"/>
              </a:ext>
            </a:extLst>
          </p:cNvPr>
          <p:cNvSpPr>
            <a:spLocks noGrp="1"/>
          </p:cNvSpPr>
          <p:nvPr>
            <p:ph idx="1"/>
          </p:nvPr>
        </p:nvSpPr>
        <p:spPr>
          <a:xfrm>
            <a:off x="360217" y="1597891"/>
            <a:ext cx="11545455" cy="4579072"/>
          </a:xfrm>
        </p:spPr>
        <p:txBody>
          <a:bodyPr>
            <a:normAutofit fontScale="62500" lnSpcReduction="20000"/>
          </a:bodyPr>
          <a:lstStyle/>
          <a:p>
            <a:pPr marL="0" indent="0" fontAlgn="base">
              <a:buNone/>
            </a:pPr>
            <a:r>
              <a:rPr lang="uk-UA" dirty="0"/>
              <a:t>На цей час, інноваційні </a:t>
            </a:r>
            <a:r>
              <a:rPr lang="en-US" dirty="0"/>
              <a:t>CRM </a:t>
            </a:r>
            <a:r>
              <a:rPr lang="uk-UA" dirty="0"/>
              <a:t>системи володіють рядом важливих функцій та можливостей, які сприяють захисту особистих даних клієнтів. Нижче ви можете ознайомитися з кількома способами, якими вони це роблять: </a:t>
            </a:r>
          </a:p>
          <a:p>
            <a:pPr marL="0" indent="0" fontAlgn="base">
              <a:buNone/>
            </a:pPr>
            <a:endParaRPr lang="uk-UA" dirty="0"/>
          </a:p>
          <a:p>
            <a:pPr fontAlgn="base"/>
            <a:r>
              <a:rPr lang="uk-UA" b="1" dirty="0"/>
              <a:t>Шифрування даних.</a:t>
            </a:r>
            <a:r>
              <a:rPr lang="uk-UA" dirty="0"/>
              <a:t> Сучасні </a:t>
            </a:r>
            <a:r>
              <a:rPr lang="en-US" dirty="0"/>
              <a:t>CRM </a:t>
            </a:r>
            <a:r>
              <a:rPr lang="uk-UA" dirty="0"/>
              <a:t>системи для оптової торгівлі зазвичай використовують потужні алгоритми шифрування для захисту конфіденційності даних. Тому, навіть у випадку несанкціонованого доступу до бази даних, інформація буде захищена та нечитабельна без спеціального ключа. </a:t>
            </a:r>
          </a:p>
          <a:p>
            <a:pPr fontAlgn="base"/>
            <a:r>
              <a:rPr lang="uk-UA" b="1" dirty="0"/>
              <a:t>Управління доступом.</a:t>
            </a:r>
            <a:r>
              <a:rPr lang="uk-UA" dirty="0"/>
              <a:t> </a:t>
            </a:r>
            <a:r>
              <a:rPr lang="en-US" dirty="0"/>
              <a:t>CRM </a:t>
            </a:r>
            <a:r>
              <a:rPr lang="uk-UA" dirty="0"/>
              <a:t>дозволяють адміністраторам встановлювати рівні доступу для різних користувачів. Це означає, що не кожен працівник має доступ до всієї особистої інформації про клієнтів, а доступ до даних обмежується лише необхідним мінімумом для виконання їх робочих обов’язків. </a:t>
            </a:r>
          </a:p>
          <a:p>
            <a:pPr fontAlgn="base"/>
            <a:r>
              <a:rPr lang="uk-UA" b="1" dirty="0"/>
              <a:t>Автоматичне резервне копіювання і відновлення даних.</a:t>
            </a:r>
            <a:r>
              <a:rPr lang="uk-UA" dirty="0"/>
              <a:t> Сучасні </a:t>
            </a:r>
            <a:r>
              <a:rPr lang="en-US" dirty="0"/>
              <a:t>CRM </a:t>
            </a:r>
            <a:r>
              <a:rPr lang="uk-UA" dirty="0"/>
              <a:t>системи для інтернет магазинів забезпечують автоматичне резервне копіювання даних та можливість їх відновлення у випадку втрати або пошкодження. За допомогою цього підприємці можуть підтримувати безпеку і доступність даних навіть у </a:t>
            </a:r>
            <a:r>
              <a:rPr lang="uk-UA" dirty="0" err="1"/>
              <a:t>найнепередбачуваніших</a:t>
            </a:r>
            <a:r>
              <a:rPr lang="uk-UA" dirty="0"/>
              <a:t> обставинах. </a:t>
            </a:r>
          </a:p>
          <a:p>
            <a:pPr fontAlgn="base"/>
            <a:r>
              <a:rPr lang="uk-UA" b="1" dirty="0"/>
              <a:t>Моніторинг та аналіз активності користувачів</a:t>
            </a:r>
            <a:r>
              <a:rPr lang="uk-UA" dirty="0"/>
              <a:t>. </a:t>
            </a:r>
            <a:r>
              <a:rPr lang="en-US" dirty="0"/>
              <a:t>CRM </a:t>
            </a:r>
            <a:r>
              <a:rPr lang="uk-UA" dirty="0"/>
              <a:t>можуть вести журнали дій користувачів, що дозволяє виявляти підозрілу або незвичну активність, що може бути ознакою можливого порушення безпеки. </a:t>
            </a:r>
          </a:p>
          <a:p>
            <a:pPr fontAlgn="base"/>
            <a:r>
              <a:rPr lang="uk-UA" b="1" dirty="0"/>
              <a:t>Відповідність стандартам безпеки.</a:t>
            </a:r>
            <a:r>
              <a:rPr lang="uk-UA" dirty="0"/>
              <a:t> Багато сучасних </a:t>
            </a:r>
            <a:r>
              <a:rPr lang="en-US" dirty="0"/>
              <a:t>CRM </a:t>
            </a:r>
            <a:r>
              <a:rPr lang="uk-UA" dirty="0"/>
              <a:t>систем враховують вимоги до захисту особистих даних і надають можливості для відповідності цим стандартам. </a:t>
            </a:r>
          </a:p>
          <a:p>
            <a:endParaRPr lang="uk-UA" dirty="0"/>
          </a:p>
        </p:txBody>
      </p:sp>
    </p:spTree>
    <p:extLst>
      <p:ext uri="{BB962C8B-B14F-4D97-AF65-F5344CB8AC3E}">
        <p14:creationId xmlns:p14="http://schemas.microsoft.com/office/powerpoint/2010/main" val="266284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DC266-005E-45ED-A493-184816A350A0}"/>
              </a:ext>
            </a:extLst>
          </p:cNvPr>
          <p:cNvSpPr>
            <a:spLocks noGrp="1"/>
          </p:cNvSpPr>
          <p:nvPr>
            <p:ph type="title"/>
          </p:nvPr>
        </p:nvSpPr>
        <p:spPr>
          <a:xfrm>
            <a:off x="1145308" y="210631"/>
            <a:ext cx="10605655" cy="940811"/>
          </a:xfrm>
        </p:spPr>
        <p:txBody>
          <a:bodyPr>
            <a:normAutofit fontScale="90000"/>
          </a:bodyPr>
          <a:lstStyle/>
          <a:p>
            <a:br>
              <a:rPr lang="uk-UA" b="1" dirty="0"/>
            </a:br>
            <a:r>
              <a:rPr lang="uk-UA" sz="3600" dirty="0"/>
              <a:t>Управління ризиками та безпека даних у </a:t>
            </a:r>
            <a:r>
              <a:rPr lang="en-US" sz="3600" dirty="0"/>
              <a:t>CRM: </a:t>
            </a:r>
            <a:r>
              <a:rPr lang="uk-UA" sz="3600" dirty="0"/>
              <a:t>Ефективні практики для мінімізації загроз</a:t>
            </a:r>
            <a:br>
              <a:rPr lang="uk-UA" b="1" dirty="0"/>
            </a:br>
            <a:endParaRPr lang="uk-UA" dirty="0"/>
          </a:p>
        </p:txBody>
      </p:sp>
      <p:sp>
        <p:nvSpPr>
          <p:cNvPr id="3" name="Місце для вмісту 2">
            <a:extLst>
              <a:ext uri="{FF2B5EF4-FFF2-40B4-BE49-F238E27FC236}">
                <a16:creationId xmlns:a16="http://schemas.microsoft.com/office/drawing/2014/main" id="{6290EE50-04EE-458D-98E2-51725ACF56E2}"/>
              </a:ext>
            </a:extLst>
          </p:cNvPr>
          <p:cNvSpPr>
            <a:spLocks noGrp="1"/>
          </p:cNvSpPr>
          <p:nvPr>
            <p:ph idx="1"/>
          </p:nvPr>
        </p:nvSpPr>
        <p:spPr>
          <a:xfrm>
            <a:off x="748145" y="1311564"/>
            <a:ext cx="11083637" cy="5546436"/>
          </a:xfrm>
        </p:spPr>
        <p:txBody>
          <a:bodyPr>
            <a:normAutofit fontScale="62500" lnSpcReduction="20000"/>
          </a:bodyPr>
          <a:lstStyle/>
          <a:p>
            <a:pPr marL="0" indent="0" fontAlgn="base">
              <a:buNone/>
            </a:pPr>
            <a:r>
              <a:rPr lang="uk-UA" dirty="0"/>
              <a:t>Управління ризиками та безпека даних у </a:t>
            </a:r>
            <a:r>
              <a:rPr lang="en-US" dirty="0"/>
              <a:t>CRM </a:t>
            </a:r>
            <a:r>
              <a:rPr lang="uk-UA" dirty="0"/>
              <a:t>для малого бізнесу вимагає від підприємств прийняття цілеспрямованих заходів для захисту конфіденційності та цілісності даних клієнтів. Нижче ми наведемо ефективні практики, які допоможуть мінімізувати загрози у цій сфері: </a:t>
            </a:r>
          </a:p>
          <a:p>
            <a:pPr fontAlgn="base"/>
            <a:r>
              <a:rPr lang="uk-UA" b="1" dirty="0"/>
              <a:t>Аудит безпеки даних.</a:t>
            </a:r>
            <a:r>
              <a:rPr lang="uk-UA" dirty="0"/>
              <a:t> Перш за все, слід проводити регулярні аудити безпеки даних для виявлення потенційних ризиків і слабких місць у системі </a:t>
            </a:r>
            <a:r>
              <a:rPr lang="en-US" dirty="0"/>
              <a:t>CRM. </a:t>
            </a:r>
          </a:p>
          <a:p>
            <a:pPr fontAlgn="base"/>
            <a:r>
              <a:rPr lang="uk-UA" b="1" dirty="0"/>
              <a:t>Підвищення усвідомленості персоналу.</a:t>
            </a:r>
            <a:r>
              <a:rPr lang="uk-UA" dirty="0"/>
              <a:t> Також, необхідно приділяти доволі багато уваги навчанню працівників щодо основ безпеки даних, ризиків та заходів для їх мінімізації. Цей етап може включати тренінги, внутрішні політики безпеки та інструкції щодо правильного використання українських </a:t>
            </a:r>
            <a:r>
              <a:rPr lang="en-US" dirty="0">
                <a:hlinkClick r:id="rId2"/>
              </a:rPr>
              <a:t>CRM </a:t>
            </a:r>
            <a:r>
              <a:rPr lang="uk-UA" dirty="0">
                <a:hlinkClick r:id="rId2"/>
              </a:rPr>
              <a:t>систем</a:t>
            </a:r>
            <a:r>
              <a:rPr lang="uk-UA" dirty="0"/>
              <a:t>. </a:t>
            </a:r>
          </a:p>
          <a:p>
            <a:pPr fontAlgn="base"/>
            <a:r>
              <a:rPr lang="uk-UA" b="1" dirty="0"/>
              <a:t>Захист від внутрішніх загроз.</a:t>
            </a:r>
            <a:r>
              <a:rPr lang="uk-UA" dirty="0"/>
              <a:t> Встановлення обмежень доступу до даних лише для необхідних користувачів і регулярне переглядання прав доступу для виявлення можливих внутрішніх загроз.</a:t>
            </a:r>
          </a:p>
          <a:p>
            <a:pPr fontAlgn="base"/>
            <a:r>
              <a:rPr lang="uk-UA" b="1" dirty="0"/>
              <a:t>Шифрування даних.</a:t>
            </a:r>
            <a:r>
              <a:rPr lang="uk-UA" dirty="0"/>
              <a:t> Не менш важливим є використання шифрування для захисту даних під час їх передачі через мережу та зберігання в базах даних. </a:t>
            </a:r>
          </a:p>
          <a:p>
            <a:pPr fontAlgn="base"/>
            <a:r>
              <a:rPr lang="uk-UA" b="1" dirty="0"/>
              <a:t>Резервне копіювання та відновлення даних.</a:t>
            </a:r>
            <a:r>
              <a:rPr lang="uk-UA" dirty="0"/>
              <a:t> Регулярне створення резервних копій даних і виконання планових тестів відновлення для забезпечення надійності та доступності даних у разі необхідності. </a:t>
            </a:r>
          </a:p>
          <a:p>
            <a:pPr fontAlgn="base"/>
            <a:r>
              <a:rPr lang="uk-UA" b="1" dirty="0"/>
              <a:t>Моніторинг активності користувачів.</a:t>
            </a:r>
            <a:r>
              <a:rPr lang="uk-UA" dirty="0"/>
              <a:t> Не слід забувати про постійний моніторинг активності користувачів у </a:t>
            </a:r>
            <a:r>
              <a:rPr lang="en-US" dirty="0"/>
              <a:t>CRM </a:t>
            </a:r>
            <a:r>
              <a:rPr lang="uk-UA" dirty="0"/>
              <a:t>системі для виявлення незвичних або підозрілих дій, що можуть вказувати на потенційні загрози безпеці. </a:t>
            </a:r>
          </a:p>
          <a:p>
            <a:pPr fontAlgn="base"/>
            <a:r>
              <a:rPr lang="uk-UA" b="1" dirty="0"/>
              <a:t>Оновлення та </a:t>
            </a:r>
            <a:r>
              <a:rPr lang="uk-UA" b="1" dirty="0" err="1"/>
              <a:t>патчі</a:t>
            </a:r>
            <a:r>
              <a:rPr lang="uk-UA" b="1" dirty="0"/>
              <a:t>.</a:t>
            </a:r>
            <a:r>
              <a:rPr lang="uk-UA" dirty="0"/>
              <a:t> Регулярне оновлення програмного забезпечення </a:t>
            </a:r>
            <a:r>
              <a:rPr lang="en-US" dirty="0"/>
              <a:t>CRM </a:t>
            </a:r>
            <a:r>
              <a:rPr lang="uk-UA" dirty="0"/>
              <a:t>для послуг та вчасне встановлення </a:t>
            </a:r>
            <a:r>
              <a:rPr lang="uk-UA" dirty="0" err="1"/>
              <a:t>патчів</a:t>
            </a:r>
            <a:r>
              <a:rPr lang="uk-UA" dirty="0"/>
              <a:t> для виправлення виявлених вразливостей безпеки. </a:t>
            </a:r>
          </a:p>
          <a:p>
            <a:pPr fontAlgn="base"/>
            <a:r>
              <a:rPr lang="uk-UA" b="1" dirty="0"/>
              <a:t>Стратегія реагування на інциденти безпеки</a:t>
            </a:r>
            <a:r>
              <a:rPr lang="uk-UA" dirty="0"/>
              <a:t>. Також, слід розробити план дій для швидкого реагування на можливі інциденти безпеки та відновлення нормального функціонування системи у найкоротший термін. </a:t>
            </a:r>
          </a:p>
          <a:p>
            <a:pPr marL="0" indent="0" fontAlgn="base">
              <a:buNone/>
            </a:pPr>
            <a:r>
              <a:rPr lang="uk-UA" dirty="0"/>
              <a:t>Застосування цих ефективних практик допоможе зменшити ризики та забезпечити безпеку даних у кращій </a:t>
            </a:r>
            <a:r>
              <a:rPr lang="en-US" dirty="0"/>
              <a:t>CRM </a:t>
            </a:r>
            <a:r>
              <a:rPr lang="uk-UA" dirty="0"/>
              <a:t>системі, зберігаючи конфіденційність і надійність інформації про клієнтів.</a:t>
            </a:r>
          </a:p>
          <a:p>
            <a:endParaRPr lang="uk-UA" dirty="0"/>
          </a:p>
        </p:txBody>
      </p:sp>
    </p:spTree>
    <p:extLst>
      <p:ext uri="{BB962C8B-B14F-4D97-AF65-F5344CB8AC3E}">
        <p14:creationId xmlns:p14="http://schemas.microsoft.com/office/powerpoint/2010/main" val="289950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974B0A-0902-434E-8540-876BA1B92D7C}"/>
              </a:ext>
            </a:extLst>
          </p:cNvPr>
          <p:cNvSpPr>
            <a:spLocks noGrp="1"/>
          </p:cNvSpPr>
          <p:nvPr>
            <p:ph type="title"/>
          </p:nvPr>
        </p:nvSpPr>
        <p:spPr>
          <a:xfrm>
            <a:off x="951345" y="365125"/>
            <a:ext cx="10402455" cy="1325563"/>
          </a:xfrm>
        </p:spPr>
        <p:txBody>
          <a:bodyPr>
            <a:normAutofit fontScale="90000"/>
          </a:bodyPr>
          <a:lstStyle/>
          <a:p>
            <a:br>
              <a:rPr lang="uk-UA" b="1" dirty="0"/>
            </a:br>
            <a:r>
              <a:rPr lang="uk-UA" sz="3600" dirty="0"/>
              <a:t>Важливість і переваги постійного вдосконалення </a:t>
            </a:r>
            <a:r>
              <a:rPr lang="en-US" sz="3600" dirty="0"/>
              <a:t>CRM </a:t>
            </a:r>
            <a:r>
              <a:rPr lang="uk-UA" sz="3600" dirty="0"/>
              <a:t>систем</a:t>
            </a:r>
            <a:br>
              <a:rPr lang="uk-UA" b="1" dirty="0"/>
            </a:br>
            <a:endParaRPr lang="uk-UA" dirty="0"/>
          </a:p>
        </p:txBody>
      </p:sp>
      <p:sp>
        <p:nvSpPr>
          <p:cNvPr id="3" name="Місце для вмісту 2">
            <a:extLst>
              <a:ext uri="{FF2B5EF4-FFF2-40B4-BE49-F238E27FC236}">
                <a16:creationId xmlns:a16="http://schemas.microsoft.com/office/drawing/2014/main" id="{9D0C9F19-E58D-4E69-856E-BDA74F864D05}"/>
              </a:ext>
            </a:extLst>
          </p:cNvPr>
          <p:cNvSpPr>
            <a:spLocks noGrp="1"/>
          </p:cNvSpPr>
          <p:nvPr>
            <p:ph idx="1"/>
          </p:nvPr>
        </p:nvSpPr>
        <p:spPr>
          <a:xfrm>
            <a:off x="951345" y="1502352"/>
            <a:ext cx="10467110" cy="4889211"/>
          </a:xfrm>
        </p:spPr>
        <p:txBody>
          <a:bodyPr>
            <a:normAutofit fontScale="70000" lnSpcReduction="20000"/>
          </a:bodyPr>
          <a:lstStyle/>
          <a:p>
            <a:pPr marL="0" indent="0" fontAlgn="base">
              <a:buNone/>
            </a:pPr>
            <a:r>
              <a:rPr lang="uk-UA" dirty="0"/>
              <a:t>Підвищення рівня безпеки через регулярне оновлення </a:t>
            </a:r>
            <a:r>
              <a:rPr lang="en-US" dirty="0"/>
              <a:t>CRM </a:t>
            </a:r>
            <a:r>
              <a:rPr lang="uk-UA" dirty="0"/>
              <a:t>систем для бізнесу є критично важливою практикою в управлінні безпекою даних. Нижче ми розкажемо про деякі важливі аспекти та переваги постійного вдосконалення: </a:t>
            </a:r>
          </a:p>
          <a:p>
            <a:pPr fontAlgn="base"/>
            <a:r>
              <a:rPr lang="uk-UA" b="1" dirty="0"/>
              <a:t>Виправлення вразливостей.</a:t>
            </a:r>
            <a:r>
              <a:rPr lang="uk-UA" dirty="0"/>
              <a:t> Регулярні оновлення </a:t>
            </a:r>
            <a:r>
              <a:rPr lang="en-US" dirty="0"/>
              <a:t>CRM </a:t>
            </a:r>
            <a:r>
              <a:rPr lang="uk-UA" dirty="0"/>
              <a:t>дозволяють середньому бізнесу виправляти виявлені вразливості безпеки, що допомагає уникнути можливих атак та порушень безпеки. </a:t>
            </a:r>
          </a:p>
          <a:p>
            <a:pPr fontAlgn="base"/>
            <a:r>
              <a:rPr lang="uk-UA" b="1" dirty="0"/>
              <a:t>Вдосконалення функціоналу безпеки.</a:t>
            </a:r>
            <a:r>
              <a:rPr lang="uk-UA" dirty="0"/>
              <a:t> Вдосконалення українських </a:t>
            </a:r>
            <a:r>
              <a:rPr lang="en-US" dirty="0"/>
              <a:t>CRM </a:t>
            </a:r>
            <a:r>
              <a:rPr lang="uk-UA" dirty="0"/>
              <a:t>систем може включати в себе нові функції та інструменти безпеки, які дозволяють краще захищати дані користувачів. </a:t>
            </a:r>
          </a:p>
          <a:p>
            <a:pPr fontAlgn="base"/>
            <a:r>
              <a:rPr lang="uk-UA" b="1" dirty="0"/>
              <a:t>Відповідність законодавству.</a:t>
            </a:r>
            <a:r>
              <a:rPr lang="uk-UA" dirty="0"/>
              <a:t> Постійне оновлення </a:t>
            </a:r>
            <a:r>
              <a:rPr lang="en-US" dirty="0"/>
              <a:t>CRM </a:t>
            </a:r>
            <a:r>
              <a:rPr lang="uk-UA" dirty="0"/>
              <a:t>дозволяє підтримувати відповідність із змінами в законодавстві щодо захисту особистих даних. </a:t>
            </a:r>
          </a:p>
          <a:p>
            <a:pPr fontAlgn="base"/>
            <a:r>
              <a:rPr lang="uk-UA" b="1" dirty="0"/>
              <a:t>Збільшення ефективності захисту.</a:t>
            </a:r>
            <a:r>
              <a:rPr lang="uk-UA" dirty="0"/>
              <a:t> Через вдосконалення системи безпеки та виправлення вразливостей, підвищується загальна ефективність захисту даних в </a:t>
            </a:r>
            <a:r>
              <a:rPr lang="en-US" dirty="0"/>
              <a:t>CRM </a:t>
            </a:r>
            <a:r>
              <a:rPr lang="uk-UA" dirty="0"/>
              <a:t>для послуг. </a:t>
            </a:r>
          </a:p>
          <a:p>
            <a:pPr fontAlgn="base"/>
            <a:r>
              <a:rPr lang="uk-UA" b="1" dirty="0"/>
              <a:t>Зменшення ризиків та витрат. </a:t>
            </a:r>
            <a:r>
              <a:rPr lang="uk-UA" dirty="0"/>
              <a:t>Регулярне оновлення </a:t>
            </a:r>
            <a:r>
              <a:rPr lang="en-US" dirty="0"/>
              <a:t>CRM </a:t>
            </a:r>
            <a:r>
              <a:rPr lang="uk-UA" dirty="0"/>
              <a:t>дозволяє зменшити ризики порушення безпеки, що може заощадити витрати на потенційні інциденти безпеки та їх наслідки. </a:t>
            </a:r>
          </a:p>
          <a:p>
            <a:pPr fontAlgn="base"/>
            <a:r>
              <a:rPr lang="uk-UA" b="1" dirty="0"/>
              <a:t>Підтримка технологічної актуальності.</a:t>
            </a:r>
            <a:r>
              <a:rPr lang="uk-UA" dirty="0"/>
              <a:t> Оновлені версії кращих </a:t>
            </a:r>
            <a:r>
              <a:rPr lang="en-US" dirty="0">
                <a:hlinkClick r:id="rId2"/>
              </a:rPr>
              <a:t>CRM </a:t>
            </a:r>
            <a:r>
              <a:rPr lang="uk-UA" dirty="0">
                <a:hlinkClick r:id="rId2"/>
              </a:rPr>
              <a:t>систем</a:t>
            </a:r>
            <a:r>
              <a:rPr lang="uk-UA" dirty="0"/>
              <a:t> можуть містити нові технології та підходи до захисту даних, що дозволяє підтримувати високий рівень технологічної актуальності. </a:t>
            </a:r>
          </a:p>
          <a:p>
            <a:endParaRPr lang="uk-UA" dirty="0"/>
          </a:p>
        </p:txBody>
      </p:sp>
    </p:spTree>
    <p:extLst>
      <p:ext uri="{BB962C8B-B14F-4D97-AF65-F5344CB8AC3E}">
        <p14:creationId xmlns:p14="http://schemas.microsoft.com/office/powerpoint/2010/main" val="418273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D18945-EC49-4900-9CC3-0F791CA43B0D}"/>
              </a:ext>
            </a:extLst>
          </p:cNvPr>
          <p:cNvSpPr>
            <a:spLocks noGrp="1"/>
          </p:cNvSpPr>
          <p:nvPr>
            <p:ph type="title"/>
          </p:nvPr>
        </p:nvSpPr>
        <p:spPr>
          <a:xfrm>
            <a:off x="692727" y="365126"/>
            <a:ext cx="10661073" cy="623166"/>
          </a:xfrm>
        </p:spPr>
        <p:txBody>
          <a:bodyPr>
            <a:normAutofit fontScale="90000"/>
          </a:bodyPr>
          <a:lstStyle/>
          <a:p>
            <a:br>
              <a:rPr lang="uk-UA" b="1" dirty="0"/>
            </a:br>
            <a:r>
              <a:rPr lang="uk-UA" sz="4000" dirty="0"/>
              <a:t>Галузі бізнесу, в яких можна застосувати </a:t>
            </a:r>
            <a:r>
              <a:rPr lang="en-US" sz="4000" dirty="0"/>
              <a:t>CRM</a:t>
            </a:r>
            <a:br>
              <a:rPr lang="en-US" dirty="0"/>
            </a:br>
            <a:endParaRPr lang="uk-UA" dirty="0"/>
          </a:p>
        </p:txBody>
      </p:sp>
      <p:sp>
        <p:nvSpPr>
          <p:cNvPr id="3" name="Місце для вмісту 2">
            <a:extLst>
              <a:ext uri="{FF2B5EF4-FFF2-40B4-BE49-F238E27FC236}">
                <a16:creationId xmlns:a16="http://schemas.microsoft.com/office/drawing/2014/main" id="{809ECA3D-BCCF-4828-A01F-695B086134B6}"/>
              </a:ext>
            </a:extLst>
          </p:cNvPr>
          <p:cNvSpPr>
            <a:spLocks noGrp="1"/>
          </p:cNvSpPr>
          <p:nvPr>
            <p:ph idx="1"/>
          </p:nvPr>
        </p:nvSpPr>
        <p:spPr>
          <a:xfrm>
            <a:off x="203199" y="1533236"/>
            <a:ext cx="11767127" cy="5172364"/>
          </a:xfrm>
        </p:spPr>
        <p:txBody>
          <a:bodyPr>
            <a:normAutofit fontScale="55000" lnSpcReduction="20000"/>
          </a:bodyPr>
          <a:lstStyle/>
          <a:p>
            <a:r>
              <a:rPr lang="uk-UA" sz="3600" b="1" i="1" dirty="0"/>
              <a:t>Банки. </a:t>
            </a:r>
            <a:r>
              <a:rPr lang="uk-UA" dirty="0"/>
              <a:t>У банках </a:t>
            </a:r>
            <a:r>
              <a:rPr lang="en-US" dirty="0"/>
              <a:t>CRM </a:t>
            </a:r>
            <a:r>
              <a:rPr lang="uk-UA" dirty="0"/>
              <a:t>вирішує чотири основні проблеми. По-перше, це стандартизація процесів обслуговування клієнтів. По-друге, управління персоналом банку. Це важливо, оскільки саме у банківській сфері дуже залежить від взаємодії клієнт-співробітник, і у разі звільнення будь-кого з персоналу, співробітник може переманити за собою клієнта. По-третє, дозвіл внутрішньої конкуренції між підрозділами. Четверте завдання, загальне всім систем, – упорядкування інформації про клієнтів;</a:t>
            </a:r>
          </a:p>
          <a:p>
            <a:r>
              <a:rPr lang="uk-UA" sz="3600" b="1" i="1" dirty="0"/>
              <a:t>Великі торгові компанії</a:t>
            </a:r>
            <a:r>
              <a:rPr lang="uk-UA" dirty="0"/>
              <a:t>. Компанії, що займаються </a:t>
            </a:r>
            <a:r>
              <a:rPr lang="uk-UA" dirty="0" err="1"/>
              <a:t>продажем</a:t>
            </a:r>
            <a:r>
              <a:rPr lang="uk-UA" dirty="0"/>
              <a:t> нерухомості чи автомобілів, не здатні працювати без надійної системи </a:t>
            </a:r>
            <a:r>
              <a:rPr lang="en-US" dirty="0"/>
              <a:t>CRM. </a:t>
            </a:r>
            <a:r>
              <a:rPr lang="uk-UA" dirty="0"/>
              <a:t>Тут угоди укладаються не так часто, тому компанії дорожать кожним клієнтом. Великим плюсом є можливість зберігання інформації про клієнта та ведення історії взаємодії. З допомогою системи виконується планування продаж;</a:t>
            </a:r>
          </a:p>
          <a:p>
            <a:r>
              <a:rPr lang="uk-UA" sz="3600" b="1" i="1" dirty="0"/>
              <a:t>Середні та малі торгові компанії. </a:t>
            </a:r>
            <a:r>
              <a:rPr lang="uk-UA" dirty="0"/>
              <a:t>Особливостями таких компаній є великий асортимент, багато клієнтів, висока конкуренція. За допомогою </a:t>
            </a:r>
            <a:r>
              <a:rPr lang="en-US" dirty="0"/>
              <a:t>CRM-</a:t>
            </a:r>
            <a:r>
              <a:rPr lang="uk-UA" dirty="0"/>
              <a:t>рішень можна підвищити лояльність клієнтів за допомогою спрямованого маркетингу. Ефективність продажу підвищується шляхом ведення правильної маркетингової </a:t>
            </a:r>
            <a:r>
              <a:rPr lang="uk-UA" dirty="0" err="1"/>
              <a:t>політики.Асортимент</a:t>
            </a:r>
            <a:r>
              <a:rPr lang="uk-UA" dirty="0"/>
              <a:t> може </a:t>
            </a:r>
            <a:r>
              <a:rPr lang="uk-UA" dirty="0" err="1"/>
              <a:t>гнучко</a:t>
            </a:r>
            <a:r>
              <a:rPr lang="uk-UA" dirty="0"/>
              <a:t> змінюватись відповідно до звітів про продаж. Оцінюється маркетингова стратегія конкурентів;</a:t>
            </a:r>
          </a:p>
          <a:p>
            <a:r>
              <a:rPr lang="uk-UA" sz="3600" b="1" i="1" dirty="0"/>
              <a:t>Туристичні оператори. </a:t>
            </a:r>
            <a:r>
              <a:rPr lang="en-US" dirty="0"/>
              <a:t>CRM </a:t>
            </a:r>
            <a:r>
              <a:rPr lang="uk-UA" dirty="0"/>
              <a:t>рішення дозволяють туристичним операторам зберігати інформацію про клієнтів, які будь-коли зверталися до компанії, а також про поїздки, здійснені ними. Важливо, що за допомогою </a:t>
            </a:r>
            <a:r>
              <a:rPr lang="en-US" dirty="0"/>
              <a:t>CRM </a:t>
            </a:r>
            <a:r>
              <a:rPr lang="uk-UA" dirty="0"/>
              <a:t>туроператор може ефективно обмінюватися інформацією з партнерами. Дані постійно потребують оновлень, це легко здійснити в рамках </a:t>
            </a:r>
            <a:r>
              <a:rPr lang="en-US" dirty="0"/>
              <a:t>CRM. </a:t>
            </a:r>
            <a:r>
              <a:rPr lang="uk-UA" dirty="0"/>
              <a:t>Зведена інформація зберігається у єдиній базі даних. Це дає можливість менеджеру </a:t>
            </a:r>
            <a:r>
              <a:rPr lang="uk-UA" dirty="0" err="1"/>
              <a:t>оперативно</a:t>
            </a:r>
            <a:r>
              <a:rPr lang="uk-UA" dirty="0"/>
              <a:t> підібрати потрібну пропозицію для клієнта;</a:t>
            </a:r>
          </a:p>
          <a:p>
            <a:r>
              <a:rPr lang="uk-UA" sz="3600" b="1" i="1" dirty="0"/>
              <a:t>Телекомунікаційні постачальники послуг</a:t>
            </a:r>
            <a:r>
              <a:rPr lang="uk-UA" dirty="0"/>
              <a:t>. Структурована база даних дозволяє компанії </a:t>
            </a:r>
            <a:r>
              <a:rPr lang="uk-UA" dirty="0" err="1"/>
              <a:t>оперативно</a:t>
            </a:r>
            <a:r>
              <a:rPr lang="uk-UA" dirty="0"/>
              <a:t> реагувати на всі запити, швидко та якісно обробляти замовлення. Моніторинг заявок здійснюється у технічному департаменті. Це дає клієнту можливість доступу до актуальної інформації про послуги компанії, а також стан та термін виконання його заявки;</a:t>
            </a:r>
          </a:p>
          <a:p>
            <a:r>
              <a:rPr lang="uk-UA" sz="3600" b="1" i="1" dirty="0"/>
              <a:t>Компанії, які надають бізнес-послуги</a:t>
            </a:r>
            <a:r>
              <a:rPr lang="uk-UA" dirty="0"/>
              <a:t>. Юридичні, консалтингові фірми, кадрові агенції часто контактують із конкретним клієнтом протягом тривалого часу під час одного звернення. Щоб приділити клієнту належну увагу, компанія повинна зберігати всі відомості щодо кожного проекту. Сюди входять історії зустрічей, дзвінків, листування тощо. Велике значення має документообіг. Іноді потрібно працювати над одним проектом колективно. </a:t>
            </a:r>
            <a:r>
              <a:rPr lang="en-US" dirty="0"/>
              <a:t>CRM </a:t>
            </a:r>
            <a:r>
              <a:rPr lang="uk-UA" dirty="0"/>
              <a:t>координує діяльність всього персоналу;</a:t>
            </a:r>
          </a:p>
          <a:p>
            <a:r>
              <a:rPr lang="uk-UA" sz="3600" b="1" i="1" dirty="0"/>
              <a:t>Постачальники обладнання</a:t>
            </a:r>
            <a:r>
              <a:rPr lang="uk-UA" dirty="0"/>
              <a:t>. Для роботи компанії, що постачають різне обладнання</a:t>
            </a:r>
          </a:p>
          <a:p>
            <a:endParaRPr lang="uk-UA" dirty="0"/>
          </a:p>
        </p:txBody>
      </p:sp>
    </p:spTree>
    <p:extLst>
      <p:ext uri="{BB962C8B-B14F-4D97-AF65-F5344CB8AC3E}">
        <p14:creationId xmlns:p14="http://schemas.microsoft.com/office/powerpoint/2010/main" val="894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F2D250-F91A-48D2-85F4-7876FD4447DE}"/>
              </a:ext>
            </a:extLst>
          </p:cNvPr>
          <p:cNvSpPr>
            <a:spLocks noGrp="1"/>
          </p:cNvSpPr>
          <p:nvPr>
            <p:ph type="title"/>
          </p:nvPr>
        </p:nvSpPr>
        <p:spPr>
          <a:xfrm>
            <a:off x="871682" y="217344"/>
            <a:ext cx="10448636" cy="558511"/>
          </a:xfrm>
        </p:spPr>
        <p:txBody>
          <a:bodyPr>
            <a:normAutofit fontScale="90000"/>
          </a:bodyPr>
          <a:lstStyle/>
          <a:p>
            <a:pPr algn="ctr"/>
            <a:r>
              <a:rPr lang="uk-UA" sz="3600" dirty="0"/>
              <a:t>CRM- системи в Україні</a:t>
            </a:r>
          </a:p>
        </p:txBody>
      </p:sp>
      <p:sp>
        <p:nvSpPr>
          <p:cNvPr id="3" name="Місце для вмісту 2">
            <a:extLst>
              <a:ext uri="{FF2B5EF4-FFF2-40B4-BE49-F238E27FC236}">
                <a16:creationId xmlns:a16="http://schemas.microsoft.com/office/drawing/2014/main" id="{9D86B2B5-5327-469D-B470-0C8A32C77F1D}"/>
              </a:ext>
            </a:extLst>
          </p:cNvPr>
          <p:cNvSpPr>
            <a:spLocks noGrp="1"/>
          </p:cNvSpPr>
          <p:nvPr>
            <p:ph idx="1"/>
          </p:nvPr>
        </p:nvSpPr>
        <p:spPr>
          <a:xfrm>
            <a:off x="1163782" y="923636"/>
            <a:ext cx="10363200" cy="5934364"/>
          </a:xfrm>
        </p:spPr>
        <p:txBody>
          <a:bodyPr/>
          <a:lstStyle/>
          <a:p>
            <a:pPr marL="0" indent="0">
              <a:buNone/>
            </a:pPr>
            <a:r>
              <a:rPr lang="uk-UA" sz="1800" dirty="0"/>
              <a:t>Сьогодні використовують, крім </a:t>
            </a:r>
            <a:r>
              <a:rPr lang="uk-UA" sz="1800" dirty="0" err="1"/>
              <a:t>Google</a:t>
            </a:r>
            <a:r>
              <a:rPr lang="uk-UA" sz="1800" dirty="0"/>
              <a:t>-застосунків з розробки CRM- систем, такі IT-продукти, як </a:t>
            </a:r>
            <a:r>
              <a:rPr lang="uk-UA" sz="1800" dirty="0" err="1"/>
              <a:t>Бітрікс</a:t>
            </a:r>
            <a:r>
              <a:rPr lang="uk-UA" sz="1800" dirty="0"/>
              <a:t> 24, </a:t>
            </a:r>
            <a:r>
              <a:rPr lang="uk-UA" sz="1800" dirty="0" err="1"/>
              <a:t>Creatio</a:t>
            </a:r>
            <a:r>
              <a:rPr lang="uk-UA" sz="1800" dirty="0"/>
              <a:t>, </a:t>
            </a:r>
            <a:r>
              <a:rPr lang="uk-UA" sz="1800" dirty="0" err="1"/>
              <a:t>PipeDrive</a:t>
            </a:r>
            <a:r>
              <a:rPr lang="uk-UA" sz="1800" dirty="0"/>
              <a:t>, MS Dynamics CRM, </a:t>
            </a:r>
            <a:r>
              <a:rPr lang="uk-UA" sz="1800" dirty="0" err="1"/>
              <a:t>Sales</a:t>
            </a:r>
            <a:r>
              <a:rPr lang="uk-UA" sz="1800" dirty="0"/>
              <a:t> </a:t>
            </a:r>
            <a:r>
              <a:rPr lang="uk-UA" sz="1800" dirty="0" err="1"/>
              <a:t>Expert</a:t>
            </a:r>
            <a:r>
              <a:rPr lang="uk-UA" sz="1800" dirty="0"/>
              <a:t>, CRM </a:t>
            </a:r>
            <a:r>
              <a:rPr lang="uk-UA" sz="1800" dirty="0" err="1"/>
              <a:t>Sales</a:t>
            </a:r>
            <a:r>
              <a:rPr lang="uk-UA" sz="1800" dirty="0"/>
              <a:t> </a:t>
            </a:r>
            <a:r>
              <a:rPr lang="uk-UA" sz="1800" dirty="0" err="1"/>
              <a:t>Drive</a:t>
            </a:r>
            <a:r>
              <a:rPr lang="uk-UA" sz="1800" dirty="0"/>
              <a:t> та інші.</a:t>
            </a:r>
          </a:p>
          <a:p>
            <a:endParaRPr lang="uk-UA" dirty="0"/>
          </a:p>
        </p:txBody>
      </p:sp>
      <p:pic>
        <p:nvPicPr>
          <p:cNvPr id="4" name="Рисунок 3">
            <a:extLst>
              <a:ext uri="{FF2B5EF4-FFF2-40B4-BE49-F238E27FC236}">
                <a16:creationId xmlns:a16="http://schemas.microsoft.com/office/drawing/2014/main" id="{D03C7F62-D8A0-44A6-9A38-6C69A016539E}"/>
              </a:ext>
            </a:extLst>
          </p:cNvPr>
          <p:cNvPicPr>
            <a:picLocks noChangeAspect="1"/>
          </p:cNvPicPr>
          <p:nvPr/>
        </p:nvPicPr>
        <p:blipFill>
          <a:blip r:embed="rId2"/>
          <a:stretch>
            <a:fillRect/>
          </a:stretch>
        </p:blipFill>
        <p:spPr>
          <a:xfrm>
            <a:off x="3380510" y="1634836"/>
            <a:ext cx="5172364" cy="5080001"/>
          </a:xfrm>
          <a:prstGeom prst="rect">
            <a:avLst/>
          </a:prstGeom>
        </p:spPr>
      </p:pic>
    </p:spTree>
    <p:extLst>
      <p:ext uri="{BB962C8B-B14F-4D97-AF65-F5344CB8AC3E}">
        <p14:creationId xmlns:p14="http://schemas.microsoft.com/office/powerpoint/2010/main" val="159626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9DB470-B6C4-47AA-BABB-C959FFAD1323}"/>
              </a:ext>
            </a:extLst>
          </p:cNvPr>
          <p:cNvSpPr>
            <a:spLocks noGrp="1"/>
          </p:cNvSpPr>
          <p:nvPr>
            <p:ph type="title"/>
          </p:nvPr>
        </p:nvSpPr>
        <p:spPr>
          <a:xfrm>
            <a:off x="794327" y="365125"/>
            <a:ext cx="10825018" cy="558511"/>
          </a:xfrm>
        </p:spPr>
        <p:txBody>
          <a:bodyPr>
            <a:normAutofit fontScale="90000"/>
          </a:bodyPr>
          <a:lstStyle/>
          <a:p>
            <a:br>
              <a:rPr lang="uk-UA" i="1" dirty="0"/>
            </a:br>
            <a:r>
              <a:rPr lang="uk-UA" sz="4000" i="1" dirty="0"/>
              <a:t>Етапи створення власної CRM засобами </a:t>
            </a:r>
            <a:r>
              <a:rPr lang="uk-UA" sz="4000" i="1" dirty="0" err="1"/>
              <a:t>Google</a:t>
            </a:r>
            <a:br>
              <a:rPr lang="uk-UA" dirty="0"/>
            </a:br>
            <a:endParaRPr lang="uk-UA" dirty="0"/>
          </a:p>
        </p:txBody>
      </p:sp>
      <p:pic>
        <p:nvPicPr>
          <p:cNvPr id="4" name="Місце для вмісту 3">
            <a:extLst>
              <a:ext uri="{FF2B5EF4-FFF2-40B4-BE49-F238E27FC236}">
                <a16:creationId xmlns:a16="http://schemas.microsoft.com/office/drawing/2014/main" id="{9AA97572-009F-4181-A181-0198D3AE4D49}"/>
              </a:ext>
            </a:extLst>
          </p:cNvPr>
          <p:cNvPicPr>
            <a:picLocks noGrp="1" noChangeAspect="1"/>
          </p:cNvPicPr>
          <p:nvPr>
            <p:ph idx="1"/>
          </p:nvPr>
        </p:nvPicPr>
        <p:blipFill>
          <a:blip r:embed="rId2"/>
          <a:stretch>
            <a:fillRect/>
          </a:stretch>
        </p:blipFill>
        <p:spPr>
          <a:xfrm>
            <a:off x="329370" y="1011056"/>
            <a:ext cx="6843353" cy="3177815"/>
          </a:xfrm>
          <a:prstGeom prst="rect">
            <a:avLst/>
          </a:prstGeom>
        </p:spPr>
      </p:pic>
      <p:pic>
        <p:nvPicPr>
          <p:cNvPr id="5" name="Рисунок 4">
            <a:extLst>
              <a:ext uri="{FF2B5EF4-FFF2-40B4-BE49-F238E27FC236}">
                <a16:creationId xmlns:a16="http://schemas.microsoft.com/office/drawing/2014/main" id="{5C4D0714-20C9-4F77-9383-DD7CDFC0ADEA}"/>
              </a:ext>
            </a:extLst>
          </p:cNvPr>
          <p:cNvPicPr>
            <a:picLocks noChangeAspect="1"/>
          </p:cNvPicPr>
          <p:nvPr/>
        </p:nvPicPr>
        <p:blipFill>
          <a:blip r:embed="rId3"/>
          <a:stretch>
            <a:fillRect/>
          </a:stretch>
        </p:blipFill>
        <p:spPr>
          <a:xfrm>
            <a:off x="4773657" y="3570507"/>
            <a:ext cx="7187433" cy="3139712"/>
          </a:xfrm>
          <a:prstGeom prst="rect">
            <a:avLst/>
          </a:prstGeom>
        </p:spPr>
      </p:pic>
    </p:spTree>
    <p:extLst>
      <p:ext uri="{BB962C8B-B14F-4D97-AF65-F5344CB8AC3E}">
        <p14:creationId xmlns:p14="http://schemas.microsoft.com/office/powerpoint/2010/main" val="35493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56D749-7F98-450F-A13E-B9E992D6ECFD}"/>
              </a:ext>
            </a:extLst>
          </p:cNvPr>
          <p:cNvSpPr>
            <a:spLocks noGrp="1"/>
          </p:cNvSpPr>
          <p:nvPr>
            <p:ph type="title"/>
          </p:nvPr>
        </p:nvSpPr>
        <p:spPr>
          <a:xfrm>
            <a:off x="1409700" y="245052"/>
            <a:ext cx="9029700" cy="1325563"/>
          </a:xfrm>
        </p:spPr>
        <p:txBody>
          <a:bodyPr/>
          <a:lstStyle/>
          <a:p>
            <a:pPr algn="ctr"/>
            <a:r>
              <a:rPr lang="uk-UA" dirty="0"/>
              <a:t>Висновки</a:t>
            </a:r>
          </a:p>
        </p:txBody>
      </p:sp>
      <p:sp>
        <p:nvSpPr>
          <p:cNvPr id="3" name="Місце для вмісту 2">
            <a:extLst>
              <a:ext uri="{FF2B5EF4-FFF2-40B4-BE49-F238E27FC236}">
                <a16:creationId xmlns:a16="http://schemas.microsoft.com/office/drawing/2014/main" id="{6C1C3A7B-366D-4345-A39C-ABE56BFBCFAF}"/>
              </a:ext>
            </a:extLst>
          </p:cNvPr>
          <p:cNvSpPr>
            <a:spLocks noGrp="1"/>
          </p:cNvSpPr>
          <p:nvPr>
            <p:ph idx="1"/>
          </p:nvPr>
        </p:nvSpPr>
        <p:spPr>
          <a:xfrm>
            <a:off x="766618" y="1477818"/>
            <a:ext cx="10587182" cy="5015057"/>
          </a:xfrm>
        </p:spPr>
        <p:txBody>
          <a:bodyPr>
            <a:normAutofit fontScale="85000" lnSpcReduction="20000"/>
          </a:bodyPr>
          <a:lstStyle/>
          <a:p>
            <a:pPr marL="0" indent="457200" algn="just">
              <a:lnSpc>
                <a:spcPct val="110000"/>
              </a:lnSpc>
              <a:spcAft>
                <a:spcPts val="1200"/>
              </a:spcAft>
              <a:buNone/>
            </a:pPr>
            <a:r>
              <a:rPr lang="uk-UA" dirty="0"/>
              <a:t>Впровадження </a:t>
            </a:r>
            <a:r>
              <a:rPr lang="en-US" dirty="0"/>
              <a:t>CRM-</a:t>
            </a:r>
            <a:r>
              <a:rPr lang="uk-UA" dirty="0"/>
              <a:t>системи є одним із пріоритетних напрямків розвитку будь-якої компанії, оскільки зможе забезпечити підвищення якості обслуговування клієнтів, зменшити трудовитрати на супровід та звільнити працівників від рутинної роботи.</a:t>
            </a:r>
          </a:p>
          <a:p>
            <a:pPr marL="0" indent="457200" algn="just">
              <a:lnSpc>
                <a:spcPct val="110000"/>
              </a:lnSpc>
              <a:spcAft>
                <a:spcPts val="1200"/>
              </a:spcAft>
              <a:buNone/>
            </a:pPr>
            <a:r>
              <a:rPr lang="en-US" dirty="0"/>
              <a:t>CRM-</a:t>
            </a:r>
            <a:r>
              <a:rPr lang="uk-UA" dirty="0"/>
              <a:t>системи автоматизує процес спілкування з клієнтом та обробки його звернень, що позитивно позначається на реалізації </a:t>
            </a:r>
            <a:r>
              <a:rPr lang="uk-UA" dirty="0" err="1"/>
              <a:t>клієнтоорієнтованої</a:t>
            </a:r>
            <a:r>
              <a:rPr lang="uk-UA" dirty="0"/>
              <a:t> стратегії компанії.</a:t>
            </a:r>
          </a:p>
          <a:p>
            <a:pPr marL="0" indent="457200" algn="just">
              <a:lnSpc>
                <a:spcPct val="110000"/>
              </a:lnSpc>
              <a:spcAft>
                <a:spcPts val="1200"/>
              </a:spcAft>
              <a:buNone/>
            </a:pPr>
            <a:r>
              <a:rPr lang="uk-UA" dirty="0"/>
              <a:t>Світовий ринок </a:t>
            </a:r>
            <a:r>
              <a:rPr lang="en-US" dirty="0"/>
              <a:t>CRM-</a:t>
            </a:r>
            <a:r>
              <a:rPr lang="uk-UA" dirty="0"/>
              <a:t>систем дуже різноманітний і рясніє великою кількістю компаній, що пропонують свої рішення. Серед них є фірми, які давно зарекомендували себе на ринку, так і маловідомі, а також багато відомих брендів, які тільки відносно недавно представили своє рішення в цьому сегменті програмних рішень.</a:t>
            </a:r>
          </a:p>
          <a:p>
            <a:endParaRPr lang="uk-UA" dirty="0"/>
          </a:p>
        </p:txBody>
      </p:sp>
    </p:spTree>
    <p:extLst>
      <p:ext uri="{BB962C8B-B14F-4D97-AF65-F5344CB8AC3E}">
        <p14:creationId xmlns:p14="http://schemas.microsoft.com/office/powerpoint/2010/main" val="185642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normAutofit/>
          </a:bodyPr>
          <a:lstStyle/>
          <a:p>
            <a:pPr rtl="0"/>
            <a:r>
              <a:rPr lang="uk-UA" dirty="0"/>
              <a:t>Використані джерела</a:t>
            </a:r>
          </a:p>
        </p:txBody>
      </p:sp>
      <p:sp>
        <p:nvSpPr>
          <p:cNvPr id="14" name="Місце для вмісту 13"/>
          <p:cNvSpPr>
            <a:spLocks noGrp="1"/>
          </p:cNvSpPr>
          <p:nvPr>
            <p:ph idx="1"/>
          </p:nvPr>
        </p:nvSpPr>
        <p:spPr/>
        <p:txBody>
          <a:bodyPr rtlCol="0">
            <a:normAutofit/>
          </a:bodyPr>
          <a:lstStyle/>
          <a:p>
            <a:r>
              <a:rPr lang="ru-RU" dirty="0"/>
              <a:t>CRM - </a:t>
            </a:r>
            <a:r>
              <a:rPr lang="ru-RU" dirty="0" err="1"/>
              <a:t>інформаційна</a:t>
            </a:r>
            <a:r>
              <a:rPr lang="ru-RU" dirty="0"/>
              <a:t> система </a:t>
            </a:r>
            <a:r>
              <a:rPr lang="ru-RU" dirty="0" err="1"/>
              <a:t>автоматизації</a:t>
            </a:r>
            <a:r>
              <a:rPr lang="ru-RU" dirty="0"/>
              <a:t> </a:t>
            </a:r>
            <a:r>
              <a:rPr lang="ru-RU" dirty="0" err="1"/>
              <a:t>бізнес</a:t>
            </a:r>
            <a:r>
              <a:rPr lang="ru-RU" dirty="0"/>
              <a:t> </a:t>
            </a:r>
            <a:r>
              <a:rPr lang="ru-RU" dirty="0" err="1"/>
              <a:t>процесів</a:t>
            </a:r>
            <a:r>
              <a:rPr lang="ru-RU" dirty="0"/>
              <a:t> </a:t>
            </a:r>
            <a:r>
              <a:rPr lang="ru-RU" dirty="0" err="1"/>
              <a:t>компанії</a:t>
            </a:r>
            <a:r>
              <a:rPr lang="ru-RU" dirty="0"/>
              <a:t> </a:t>
            </a:r>
            <a:r>
              <a:rPr lang="en-US" dirty="0">
                <a:hlinkClick r:id="rId3"/>
              </a:rPr>
              <a:t>https://promoter.net.ua/articles/crm-informaciina-sistema-avtomatizaciyi-biznes-procesiv-kompaniyi.html</a:t>
            </a:r>
            <a:endParaRPr lang="uk-UA" dirty="0"/>
          </a:p>
          <a:p>
            <a:r>
              <a:rPr lang="ru-RU" dirty="0" err="1"/>
              <a:t>Ефективне</a:t>
            </a:r>
            <a:r>
              <a:rPr lang="ru-RU" dirty="0"/>
              <a:t> </a:t>
            </a:r>
            <a:r>
              <a:rPr lang="ru-RU" dirty="0" err="1"/>
              <a:t>використання</a:t>
            </a:r>
            <a:r>
              <a:rPr lang="ru-RU" dirty="0"/>
              <a:t> CRM для </a:t>
            </a:r>
            <a:r>
              <a:rPr lang="ru-RU" dirty="0" err="1"/>
              <a:t>підвищення</a:t>
            </a:r>
            <a:r>
              <a:rPr lang="ru-RU" dirty="0"/>
              <a:t> </a:t>
            </a:r>
            <a:r>
              <a:rPr lang="ru-RU" dirty="0" err="1"/>
              <a:t>комунікації</a:t>
            </a:r>
            <a:r>
              <a:rPr lang="ru-RU" dirty="0"/>
              <a:t> та </a:t>
            </a:r>
            <a:r>
              <a:rPr lang="ru-RU" dirty="0" err="1"/>
              <a:t>результативності</a:t>
            </a:r>
            <a:r>
              <a:rPr lang="ru-RU" dirty="0"/>
              <a:t> з </a:t>
            </a:r>
            <a:r>
              <a:rPr lang="ru-RU" dirty="0" err="1"/>
              <a:t>клієнтами</a:t>
            </a:r>
            <a:r>
              <a:rPr lang="ru-RU" dirty="0"/>
              <a:t> </a:t>
            </a:r>
            <a:r>
              <a:rPr lang="en-US" b="1" dirty="0">
                <a:hlinkClick r:id="rId4"/>
              </a:rPr>
              <a:t>https://sitniks.ua/blog_post/efektyvne-vykorystannya-crm-dlya-pidvyshhennya-komunikacziyi-ta-rezultatyvnosti-z-kliyentamy/</a:t>
            </a:r>
            <a:endParaRPr lang="uk-UA" b="1" dirty="0"/>
          </a:p>
          <a:p>
            <a:r>
              <a:rPr lang="uk-UA" dirty="0"/>
              <a:t>Дмитрієва В. А. Онлайн технології в електронному бізнесі: навчальний посібник. Дніпро: Ліра, 2022. 178 с.</a:t>
            </a:r>
          </a:p>
          <a:p>
            <a:endParaRPr lang="uk-UA" b="1" dirty="0"/>
          </a:p>
          <a:p>
            <a:endParaRPr lang="ru-RU" b="1" dirty="0"/>
          </a:p>
          <a:p>
            <a:pPr lvl="0"/>
            <a:endParaRPr lang="uk-UA" dirty="0"/>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D241672D-43D4-40E2-ABFF-E2A76878B76B}"/>
              </a:ext>
            </a:extLst>
          </p:cNvPr>
          <p:cNvPicPr>
            <a:picLocks noGrp="1" noChangeAspect="1"/>
          </p:cNvPicPr>
          <p:nvPr>
            <p:ph idx="1"/>
          </p:nvPr>
        </p:nvPicPr>
        <p:blipFill>
          <a:blip r:embed="rId2"/>
          <a:stretch>
            <a:fillRect/>
          </a:stretch>
        </p:blipFill>
        <p:spPr>
          <a:xfrm>
            <a:off x="92364" y="1"/>
            <a:ext cx="6078206" cy="3158836"/>
          </a:xfrm>
          <a:prstGeom prst="rect">
            <a:avLst/>
          </a:prstGeom>
        </p:spPr>
      </p:pic>
      <p:pic>
        <p:nvPicPr>
          <p:cNvPr id="5" name="Рисунок 4">
            <a:extLst>
              <a:ext uri="{FF2B5EF4-FFF2-40B4-BE49-F238E27FC236}">
                <a16:creationId xmlns:a16="http://schemas.microsoft.com/office/drawing/2014/main" id="{53742A47-1D3D-4B84-A65D-8E5344D596C8}"/>
              </a:ext>
            </a:extLst>
          </p:cNvPr>
          <p:cNvPicPr>
            <a:picLocks noChangeAspect="1"/>
          </p:cNvPicPr>
          <p:nvPr/>
        </p:nvPicPr>
        <p:blipFill>
          <a:blip r:embed="rId3"/>
          <a:stretch>
            <a:fillRect/>
          </a:stretch>
        </p:blipFill>
        <p:spPr>
          <a:xfrm>
            <a:off x="92364" y="3158832"/>
            <a:ext cx="7093527" cy="3592946"/>
          </a:xfrm>
          <a:prstGeom prst="rect">
            <a:avLst/>
          </a:prstGeom>
        </p:spPr>
      </p:pic>
      <p:pic>
        <p:nvPicPr>
          <p:cNvPr id="6" name="Рисунок 5">
            <a:extLst>
              <a:ext uri="{FF2B5EF4-FFF2-40B4-BE49-F238E27FC236}">
                <a16:creationId xmlns:a16="http://schemas.microsoft.com/office/drawing/2014/main" id="{C207D6BD-5B0B-4365-BB2B-876CE86D45D1}"/>
              </a:ext>
            </a:extLst>
          </p:cNvPr>
          <p:cNvPicPr>
            <a:picLocks noChangeAspect="1"/>
          </p:cNvPicPr>
          <p:nvPr/>
        </p:nvPicPr>
        <p:blipFill>
          <a:blip r:embed="rId4"/>
          <a:stretch>
            <a:fillRect/>
          </a:stretch>
        </p:blipFill>
        <p:spPr>
          <a:xfrm>
            <a:off x="6170570" y="-27709"/>
            <a:ext cx="5519310" cy="3186545"/>
          </a:xfrm>
          <a:prstGeom prst="rect">
            <a:avLst/>
          </a:prstGeom>
        </p:spPr>
      </p:pic>
      <p:pic>
        <p:nvPicPr>
          <p:cNvPr id="7" name="Рисунок 6">
            <a:extLst>
              <a:ext uri="{FF2B5EF4-FFF2-40B4-BE49-F238E27FC236}">
                <a16:creationId xmlns:a16="http://schemas.microsoft.com/office/drawing/2014/main" id="{EA8B2181-FAB9-4F09-9C9E-5523B04C2F52}"/>
              </a:ext>
            </a:extLst>
          </p:cNvPr>
          <p:cNvPicPr>
            <a:picLocks noChangeAspect="1"/>
          </p:cNvPicPr>
          <p:nvPr/>
        </p:nvPicPr>
        <p:blipFill>
          <a:blip r:embed="rId5"/>
          <a:stretch>
            <a:fillRect/>
          </a:stretch>
        </p:blipFill>
        <p:spPr>
          <a:xfrm>
            <a:off x="5594684" y="3428998"/>
            <a:ext cx="6504952" cy="3322780"/>
          </a:xfrm>
          <a:prstGeom prst="rect">
            <a:avLst/>
          </a:prstGeom>
        </p:spPr>
      </p:pic>
    </p:spTree>
    <p:extLst>
      <p:ext uri="{BB962C8B-B14F-4D97-AF65-F5344CB8AC3E}">
        <p14:creationId xmlns:p14="http://schemas.microsoft.com/office/powerpoint/2010/main" val="385475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E90FC62-3CDC-4C7A-AB24-C76211513617}"/>
              </a:ext>
            </a:extLst>
          </p:cNvPr>
          <p:cNvSpPr>
            <a:spLocks noGrp="1"/>
          </p:cNvSpPr>
          <p:nvPr>
            <p:ph type="title"/>
          </p:nvPr>
        </p:nvSpPr>
        <p:spPr>
          <a:xfrm>
            <a:off x="1345046" y="364836"/>
            <a:ext cx="9029700" cy="632402"/>
          </a:xfrm>
        </p:spPr>
        <p:txBody>
          <a:bodyPr>
            <a:normAutofit fontScale="90000"/>
          </a:bodyPr>
          <a:lstStyle/>
          <a:p>
            <a:pPr algn="ctr"/>
            <a:r>
              <a:rPr lang="en-US" dirty="0"/>
              <a:t> </a:t>
            </a:r>
            <a:br>
              <a:rPr lang="uk-UA" dirty="0"/>
            </a:br>
            <a:r>
              <a:rPr lang="en-US" dirty="0"/>
              <a:t>CRM - </a:t>
            </a:r>
            <a:r>
              <a:rPr lang="uk-UA" dirty="0"/>
              <a:t>системи</a:t>
            </a:r>
            <a:br>
              <a:rPr lang="uk-UA" dirty="0"/>
            </a:br>
            <a:endParaRPr lang="uk-UA" dirty="0"/>
          </a:p>
        </p:txBody>
      </p:sp>
      <p:sp>
        <p:nvSpPr>
          <p:cNvPr id="6" name="Місце для вмісту 5">
            <a:extLst>
              <a:ext uri="{FF2B5EF4-FFF2-40B4-BE49-F238E27FC236}">
                <a16:creationId xmlns:a16="http://schemas.microsoft.com/office/drawing/2014/main" id="{DCF12768-C50C-4542-ABCC-B4C5843FDCD7}"/>
              </a:ext>
            </a:extLst>
          </p:cNvPr>
          <p:cNvSpPr>
            <a:spLocks noGrp="1"/>
          </p:cNvSpPr>
          <p:nvPr>
            <p:ph idx="1"/>
          </p:nvPr>
        </p:nvSpPr>
        <p:spPr>
          <a:xfrm>
            <a:off x="406399" y="1348509"/>
            <a:ext cx="11259127" cy="5031654"/>
          </a:xfrm>
        </p:spPr>
        <p:txBody>
          <a:bodyPr>
            <a:normAutofit fontScale="92500" lnSpcReduction="10000"/>
          </a:bodyPr>
          <a:lstStyle/>
          <a:p>
            <a:pPr marL="0" indent="0" algn="just">
              <a:buNone/>
            </a:pPr>
            <a:r>
              <a:rPr lang="en-US" b="1" i="1" dirty="0"/>
              <a:t>CRM</a:t>
            </a:r>
            <a:r>
              <a:rPr lang="en-US" dirty="0"/>
              <a:t> </a:t>
            </a:r>
            <a:r>
              <a:rPr lang="uk-UA" i="1" dirty="0"/>
              <a:t>(від </a:t>
            </a:r>
            <a:r>
              <a:rPr lang="uk-UA" i="1" dirty="0" err="1"/>
              <a:t>англ</a:t>
            </a:r>
            <a:r>
              <a:rPr lang="uk-UA" i="1" dirty="0"/>
              <a:t>. </a:t>
            </a:r>
            <a:r>
              <a:rPr lang="en-US" i="1" dirty="0"/>
              <a:t>Customer Relationship Management </a:t>
            </a:r>
            <a:r>
              <a:rPr lang="uk-UA" i="1" dirty="0"/>
              <a:t>у перекладі українською мовою звучить як "управління взаєминами з </a:t>
            </a:r>
            <a:r>
              <a:rPr lang="uk-UA" i="1" dirty="0" err="1"/>
              <a:t>клінетами</a:t>
            </a:r>
            <a:r>
              <a:rPr lang="uk-UA" i="1" dirty="0"/>
              <a:t>") </a:t>
            </a:r>
            <a:r>
              <a:rPr lang="en-US" dirty="0"/>
              <a:t>– </a:t>
            </a:r>
            <a:r>
              <a:rPr lang="uk-UA" dirty="0"/>
              <a:t> </a:t>
            </a:r>
            <a:r>
              <a:rPr lang="uk-UA" b="1" i="1" dirty="0"/>
              <a:t>це інформаційна система, призначенням якої є автоматизація бізнес-процесів компанії, що забезпечують взаємодію всіх її підрозділів з клієнтами на рівні, що визначається </a:t>
            </a:r>
            <a:r>
              <a:rPr lang="en-US" b="1" i="1" dirty="0"/>
              <a:t>CRM-</a:t>
            </a:r>
            <a:r>
              <a:rPr lang="uk-UA" b="1" i="1" dirty="0"/>
              <a:t>ідеологією. </a:t>
            </a:r>
          </a:p>
          <a:p>
            <a:pPr marL="0" indent="0" algn="just">
              <a:buNone/>
            </a:pPr>
            <a:r>
              <a:rPr lang="uk-UA" dirty="0"/>
              <a:t>	Така система, з одного боку, вирішує завдання, створені задля задоволення і утримання клієнтів, з іншого – служить оптимізації діяльності підприємства, скорочуючи витрати, пов'язані з пошуком та обробкою інформації, аналізом даних, управлінням продажами тощо.</a:t>
            </a:r>
          </a:p>
          <a:p>
            <a:pPr marL="0" indent="0" algn="just">
              <a:buNone/>
            </a:pPr>
            <a:endParaRPr lang="uk-UA" dirty="0"/>
          </a:p>
          <a:p>
            <a:pPr marL="0" indent="0" algn="just">
              <a:buNone/>
            </a:pPr>
            <a:r>
              <a:rPr lang="en-US" i="1" dirty="0"/>
              <a:t>CRM </a:t>
            </a:r>
            <a:r>
              <a:rPr lang="uk-UA" i="1" dirty="0"/>
              <a:t>для послуг допомагають не тільки збирати, аналізувати та зберігати дані, але й створювати індивідуальні пропозиції для кожного споживача, що неабияк сприяє покращенню взаємодії з ними.</a:t>
            </a:r>
          </a:p>
        </p:txBody>
      </p:sp>
    </p:spTree>
    <p:extLst>
      <p:ext uri="{BB962C8B-B14F-4D97-AF65-F5344CB8AC3E}">
        <p14:creationId xmlns:p14="http://schemas.microsoft.com/office/powerpoint/2010/main" val="140840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Місце для вмісту 9"/>
          <p:cNvSpPr>
            <a:spLocks noGrp="1"/>
          </p:cNvSpPr>
          <p:nvPr>
            <p:ph sz="half" idx="1"/>
          </p:nvPr>
        </p:nvSpPr>
        <p:spPr>
          <a:xfrm>
            <a:off x="471055" y="323273"/>
            <a:ext cx="5853525" cy="6534727"/>
          </a:xfrm>
        </p:spPr>
        <p:txBody>
          <a:bodyPr rtlCol="0">
            <a:noAutofit/>
          </a:bodyPr>
          <a:lstStyle/>
          <a:p>
            <a:pPr marL="0" indent="457200">
              <a:lnSpc>
                <a:spcPct val="120000"/>
              </a:lnSpc>
              <a:buNone/>
            </a:pPr>
            <a:r>
              <a:rPr lang="uk-UA" sz="1600" dirty="0">
                <a:latin typeface="Times New Roman" panose="02020603050405020304" pitchFamily="18" charset="0"/>
                <a:cs typeface="Times New Roman" panose="02020603050405020304" pitchFamily="18" charset="0"/>
              </a:rPr>
              <a:t>Причин, через які клієнт має бажання залишатися або не залишатися з цією чи іншою компанією, існує багато, однак, основна з них має назву «лояльність» або прихильність. Прихильність в кожному окремому випадку визначається як внутрішнє суб’єктивне задоволення якістю продукції, асортиментом, цінами, умовами доставки, наявністю можливості виконання ремонтних робіт, інформація про різні акції, знижки та розпродажі, і, навіть, ставлення продавців до клієнта відіграє не останню роль. </a:t>
            </a:r>
          </a:p>
          <a:p>
            <a:pPr marL="0" indent="457200">
              <a:lnSpc>
                <a:spcPct val="120000"/>
              </a:lnSpc>
              <a:buNone/>
            </a:pPr>
            <a:r>
              <a:rPr lang="uk-UA" sz="1600" dirty="0">
                <a:latin typeface="Times New Roman" panose="02020603050405020304" pitchFamily="18" charset="0"/>
                <a:cs typeface="Times New Roman" panose="02020603050405020304" pitchFamily="18" charset="0"/>
              </a:rPr>
              <a:t>Для розуміння мотивації покупця придбати той чи інший товар потрібна система аналізу його поведінки, яка вибудовується через комунікацію та вивчення смаків споживача. Це означає, що в такій системі клієнт є основною фігурою, навколо якої вибудовується певна стратегія фірми, яка охоплює всі етапи взаємодії: заохочення клієнта, задоволення його потреб, «захоплення» уваги клієнта продукцією або послугами фірми, «виховування» його лояльності через розвиток </a:t>
            </a:r>
            <a:r>
              <a:rPr lang="uk-UA" sz="1600" dirty="0" err="1">
                <a:latin typeface="Times New Roman" panose="02020603050405020304" pitchFamily="18" charset="0"/>
                <a:cs typeface="Times New Roman" panose="02020603050405020304" pitchFamily="18" charset="0"/>
              </a:rPr>
              <a:t>зв’язків</a:t>
            </a:r>
            <a:r>
              <a:rPr lang="uk-UA" sz="1600" dirty="0">
                <a:latin typeface="Times New Roman" panose="02020603050405020304" pitchFamily="18" charset="0"/>
                <a:cs typeface="Times New Roman" panose="02020603050405020304" pitchFamily="18" charset="0"/>
              </a:rPr>
              <a:t> з ним, «оберігання» та «підкормка» його уподобань для того, щоб у покупця було бажання залишатися постійним клієнтом фірми.</a:t>
            </a:r>
          </a:p>
          <a:p>
            <a:pPr marL="0" indent="457200">
              <a:lnSpc>
                <a:spcPct val="120000"/>
              </a:lnSpc>
              <a:buNone/>
            </a:pPr>
            <a:r>
              <a:rPr lang="uk-UA" sz="1600" dirty="0">
                <a:latin typeface="Times New Roman" panose="02020603050405020304" pitchFamily="18" charset="0"/>
                <a:cs typeface="Times New Roman" panose="02020603050405020304" pitchFamily="18" charset="0"/>
              </a:rPr>
              <a:t> Для технічного забезпечення ланцюжка такого циклу використовуються технології CRM.</a:t>
            </a:r>
          </a:p>
        </p:txBody>
      </p:sp>
      <p:graphicFrame>
        <p:nvGraphicFramePr>
          <p:cNvPr id="9" name="Місце для вмісту 8" descr="Простий цільовий рисунок із трьома групами"/>
          <p:cNvGraphicFramePr>
            <a:graphicFrameLocks noGrp="1"/>
          </p:cNvGraphicFramePr>
          <p:nvPr>
            <p:ph sz="half" idx="2"/>
            <p:extLst>
              <p:ext uri="{D42A27DB-BD31-4B8C-83A1-F6EECF244321}">
                <p14:modId xmlns:p14="http://schemas.microsoft.com/office/powerpoint/2010/main" val="4269412305"/>
              </p:ext>
            </p:extLst>
          </p:nvPr>
        </p:nvGraphicFramePr>
        <p:xfrm>
          <a:off x="6324580" y="554615"/>
          <a:ext cx="5701165"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57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C72B6D-E844-4C9C-8787-27D649EF6E41}"/>
              </a:ext>
            </a:extLst>
          </p:cNvPr>
          <p:cNvSpPr>
            <a:spLocks noGrp="1"/>
          </p:cNvSpPr>
          <p:nvPr>
            <p:ph type="title"/>
          </p:nvPr>
        </p:nvSpPr>
        <p:spPr>
          <a:xfrm>
            <a:off x="300182" y="198582"/>
            <a:ext cx="11794836" cy="798657"/>
          </a:xfrm>
        </p:spPr>
        <p:txBody>
          <a:bodyPr>
            <a:normAutofit fontScale="90000"/>
          </a:bodyPr>
          <a:lstStyle/>
          <a:p>
            <a:br>
              <a:rPr lang="uk-UA" sz="3600" dirty="0"/>
            </a:br>
            <a:r>
              <a:rPr lang="uk-UA" sz="3600" dirty="0"/>
              <a:t>Ключові функції </a:t>
            </a:r>
            <a:r>
              <a:rPr lang="en-US" sz="3600" dirty="0"/>
              <a:t>CRM </a:t>
            </a:r>
            <a:r>
              <a:rPr lang="uk-UA" sz="3600" dirty="0"/>
              <a:t>в контексті комунікації зі споживачами</a:t>
            </a:r>
            <a:br>
              <a:rPr lang="uk-UA" b="1" dirty="0"/>
            </a:br>
            <a:endParaRPr lang="uk-UA" dirty="0"/>
          </a:p>
        </p:txBody>
      </p:sp>
      <p:sp>
        <p:nvSpPr>
          <p:cNvPr id="3" name="Місце для вмісту 2">
            <a:extLst>
              <a:ext uri="{FF2B5EF4-FFF2-40B4-BE49-F238E27FC236}">
                <a16:creationId xmlns:a16="http://schemas.microsoft.com/office/drawing/2014/main" id="{AB566C13-7D93-4F8F-820C-AC7337E3DFB8}"/>
              </a:ext>
            </a:extLst>
          </p:cNvPr>
          <p:cNvSpPr>
            <a:spLocks noGrp="1"/>
          </p:cNvSpPr>
          <p:nvPr>
            <p:ph idx="1"/>
          </p:nvPr>
        </p:nvSpPr>
        <p:spPr>
          <a:xfrm>
            <a:off x="378691" y="1006764"/>
            <a:ext cx="11637818" cy="5652654"/>
          </a:xfrm>
        </p:spPr>
        <p:txBody>
          <a:bodyPr>
            <a:normAutofit fontScale="47500" lnSpcReduction="20000"/>
          </a:bodyPr>
          <a:lstStyle/>
          <a:p>
            <a:pPr marL="0" indent="0" fontAlgn="base">
              <a:buNone/>
            </a:pPr>
            <a:r>
              <a:rPr lang="uk-UA" dirty="0"/>
              <a:t>Кожен підприємець задається питанням з приводу того, якими способами можна підвищити ефективність комунікації зі споживачами. Однак, завдяки </a:t>
            </a:r>
            <a:r>
              <a:rPr lang="en-US" dirty="0"/>
              <a:t>CRM </a:t>
            </a:r>
            <a:r>
              <a:rPr lang="uk-UA" dirty="0"/>
              <a:t>системам для </a:t>
            </a:r>
            <a:r>
              <a:rPr lang="uk-UA" dirty="0" err="1"/>
              <a:t>маркетплейсів</a:t>
            </a:r>
            <a:r>
              <a:rPr lang="uk-UA" dirty="0"/>
              <a:t>, цей процес стає значно простішим та доступнішим. В першу чергу слід ознайомитися з ключовими функціями </a:t>
            </a:r>
            <a:r>
              <a:rPr lang="en-US" dirty="0"/>
              <a:t>CRM </a:t>
            </a:r>
            <a:r>
              <a:rPr lang="uk-UA" dirty="0"/>
              <a:t>для інтернет-торгівлі в контексті комунікації з клієнтами про які ми поговоримо нижче: </a:t>
            </a:r>
          </a:p>
          <a:p>
            <a:pPr fontAlgn="base">
              <a:lnSpc>
                <a:spcPct val="120000"/>
              </a:lnSpc>
              <a:spcAft>
                <a:spcPts val="1200"/>
              </a:spcAft>
            </a:pPr>
            <a:r>
              <a:rPr lang="uk-UA" sz="2900" b="1" dirty="0"/>
              <a:t>Збір і аналіз даних.</a:t>
            </a:r>
            <a:r>
              <a:rPr lang="uk-UA" sz="2900" dirty="0"/>
              <a:t> По-перше, </a:t>
            </a:r>
            <a:r>
              <a:rPr lang="en-US" sz="2900" dirty="0"/>
              <a:t>CRM </a:t>
            </a:r>
            <a:r>
              <a:rPr lang="uk-UA" sz="2900" dirty="0"/>
              <a:t>для товарного бізнесу допомагає підприємствам збирати та аналізувати важливу інформацію про своїх споживачів. Крім того, система не тільки збирає та зберігає ці дані, але й проводить ретельний аналіз уподобань та попередньої взаємодії з організацією.</a:t>
            </a:r>
          </a:p>
          <a:p>
            <a:pPr fontAlgn="base">
              <a:lnSpc>
                <a:spcPct val="120000"/>
              </a:lnSpc>
              <a:spcAft>
                <a:spcPts val="1200"/>
              </a:spcAft>
            </a:pPr>
            <a:r>
              <a:rPr lang="uk-UA" sz="2900" b="1" dirty="0"/>
              <a:t>Персоналізовані комунікації.</a:t>
            </a:r>
            <a:r>
              <a:rPr lang="uk-UA" sz="2900" dirty="0"/>
              <a:t> Також, кращі </a:t>
            </a:r>
            <a:r>
              <a:rPr lang="en-US" sz="2900" dirty="0"/>
              <a:t>CRM </a:t>
            </a:r>
            <a:r>
              <a:rPr lang="uk-UA" sz="2900" dirty="0"/>
              <a:t>системи збирають достатню кількість даних, за допомогою яких компанії мають змогу створити персоналізовані стратегії спілкування з клієнтами та враховувати їх потреби.</a:t>
            </a:r>
          </a:p>
          <a:p>
            <a:pPr fontAlgn="base">
              <a:lnSpc>
                <a:spcPct val="120000"/>
              </a:lnSpc>
              <a:spcAft>
                <a:spcPts val="1200"/>
              </a:spcAft>
            </a:pPr>
            <a:r>
              <a:rPr lang="uk-UA" sz="2900" b="1" dirty="0"/>
              <a:t>Автоматизація комунікаційних процесів</a:t>
            </a:r>
            <a:r>
              <a:rPr lang="uk-UA" sz="2900" dirty="0"/>
              <a:t>. </a:t>
            </a:r>
            <a:r>
              <a:rPr lang="en-US" sz="2900" dirty="0"/>
              <a:t>CRM </a:t>
            </a:r>
            <a:r>
              <a:rPr lang="uk-UA" sz="2900" dirty="0"/>
              <a:t>дозволяє автоматизувати процес спілкування зі споживачами за допомогою послуги смарт-месенджер. Це допомагає швидко обробляти звернення та надавати якісне обслуговування.</a:t>
            </a:r>
          </a:p>
          <a:p>
            <a:pPr fontAlgn="base">
              <a:lnSpc>
                <a:spcPct val="120000"/>
              </a:lnSpc>
              <a:spcAft>
                <a:spcPts val="1200"/>
              </a:spcAft>
            </a:pPr>
            <a:r>
              <a:rPr lang="uk-UA" sz="2900" b="1" dirty="0"/>
              <a:t>Відстеження взаємодії з клієнтами.</a:t>
            </a:r>
            <a:r>
              <a:rPr lang="uk-UA" sz="2900" dirty="0"/>
              <a:t> Крім того, </a:t>
            </a:r>
            <a:r>
              <a:rPr lang="en-US" sz="2900" dirty="0"/>
              <a:t>CRM </a:t>
            </a:r>
            <a:r>
              <a:rPr lang="uk-UA" sz="2900" dirty="0"/>
              <a:t>системи для середнього бізнесу надають можливість слідкувати за діями клієнтів протягом всього часу перебування з компанією та надавати послуги відносно цих даних.</a:t>
            </a:r>
          </a:p>
          <a:p>
            <a:pPr fontAlgn="base">
              <a:lnSpc>
                <a:spcPct val="120000"/>
              </a:lnSpc>
              <a:spcAft>
                <a:spcPts val="1200"/>
              </a:spcAft>
            </a:pPr>
            <a:r>
              <a:rPr lang="uk-UA" sz="2900" b="1" dirty="0"/>
              <a:t>Маркетингові кампанії.</a:t>
            </a:r>
            <a:r>
              <a:rPr lang="uk-UA" sz="2900" dirty="0"/>
              <a:t> Більшість </a:t>
            </a:r>
            <a:r>
              <a:rPr lang="en-US" sz="2900" dirty="0"/>
              <a:t>CRM </a:t>
            </a:r>
            <a:r>
              <a:rPr lang="uk-UA" sz="2900" dirty="0"/>
              <a:t>систем має достатню кількість</a:t>
            </a:r>
            <a:r>
              <a:rPr lang="uk-UA" sz="2900" u="sng" dirty="0"/>
              <a:t> </a:t>
            </a:r>
            <a:r>
              <a:rPr lang="uk-UA" sz="2900" u="sng" dirty="0">
                <a:hlinkClick r:id="rId2">
                  <a:extLst>
                    <a:ext uri="{A12FA001-AC4F-418D-AE19-62706E023703}">
                      <ahyp:hlinkClr xmlns:ahyp="http://schemas.microsoft.com/office/drawing/2018/hyperlinkcolor" val="tx"/>
                    </a:ext>
                  </a:extLst>
                </a:hlinkClick>
              </a:rPr>
              <a:t>даних</a:t>
            </a:r>
            <a:r>
              <a:rPr lang="uk-UA" sz="2900" dirty="0"/>
              <a:t>, задля того, щоб створити якісні маркетингові кампанії, які позитивно вплинуть на підвищення лояльності споживачів до бренду.</a:t>
            </a:r>
          </a:p>
          <a:p>
            <a:pPr fontAlgn="base">
              <a:lnSpc>
                <a:spcPct val="120000"/>
              </a:lnSpc>
              <a:spcAft>
                <a:spcPts val="1200"/>
              </a:spcAft>
            </a:pPr>
            <a:r>
              <a:rPr lang="uk-UA" sz="2900" b="1" dirty="0"/>
              <a:t>Підтримка клієнтів.</a:t>
            </a:r>
            <a:r>
              <a:rPr lang="uk-UA" sz="2900" dirty="0"/>
              <a:t> Для кожної організації важливою складовою є підтримка споживачів, які до них звернулися. Українські </a:t>
            </a:r>
            <a:r>
              <a:rPr lang="en-US" sz="2900" dirty="0"/>
              <a:t>CRM </a:t>
            </a:r>
            <a:r>
              <a:rPr lang="uk-UA" sz="2900" dirty="0"/>
              <a:t>системи надають змогу вести якісну </a:t>
            </a:r>
            <a:r>
              <a:rPr lang="uk-UA" sz="2900" dirty="0" err="1"/>
              <a:t>техпідтримку</a:t>
            </a:r>
            <a:r>
              <a:rPr lang="uk-UA" sz="2900" dirty="0"/>
              <a:t> в Телеграм в Україні, слідкувати за наявністю заявок клієнтів, а також ефективно вирішувати проблеми та обробляти скарги.</a:t>
            </a:r>
          </a:p>
          <a:p>
            <a:pPr fontAlgn="base">
              <a:lnSpc>
                <a:spcPct val="120000"/>
              </a:lnSpc>
              <a:spcAft>
                <a:spcPts val="1200"/>
              </a:spcAft>
            </a:pPr>
            <a:r>
              <a:rPr lang="uk-UA" sz="2900" b="1" dirty="0"/>
              <a:t>Аналіз ефективності. </a:t>
            </a:r>
            <a:r>
              <a:rPr lang="uk-UA" sz="2900" dirty="0"/>
              <a:t>Нарешті, ще одним ключовим фактором використання </a:t>
            </a:r>
            <a:r>
              <a:rPr lang="en-US" sz="2900" dirty="0"/>
              <a:t>CRM </a:t>
            </a:r>
            <a:r>
              <a:rPr lang="uk-UA" sz="2900" dirty="0"/>
              <a:t>систем для підвищення ефективності спілкування з клієнтами є те, що системи надають велику кількість інструментів для ретельного аналізу стратегій комунікацій. Це допомагає покращити підходи до споживачів та досягати найкращих результатів.</a:t>
            </a:r>
          </a:p>
          <a:p>
            <a:endParaRPr lang="uk-UA" dirty="0"/>
          </a:p>
        </p:txBody>
      </p:sp>
    </p:spTree>
    <p:extLst>
      <p:ext uri="{BB962C8B-B14F-4D97-AF65-F5344CB8AC3E}">
        <p14:creationId xmlns:p14="http://schemas.microsoft.com/office/powerpoint/2010/main" val="284842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296F32-23FE-4C02-8C8E-1384D50A475B}"/>
              </a:ext>
            </a:extLst>
          </p:cNvPr>
          <p:cNvSpPr>
            <a:spLocks noGrp="1"/>
          </p:cNvSpPr>
          <p:nvPr>
            <p:ph type="title"/>
          </p:nvPr>
        </p:nvSpPr>
        <p:spPr>
          <a:xfrm>
            <a:off x="886691" y="365126"/>
            <a:ext cx="10467109" cy="872548"/>
          </a:xfrm>
        </p:spPr>
        <p:txBody>
          <a:bodyPr>
            <a:noAutofit/>
          </a:bodyPr>
          <a:lstStyle/>
          <a:p>
            <a:br>
              <a:rPr lang="uk-UA" sz="3200" dirty="0"/>
            </a:br>
            <a:r>
              <a:rPr lang="uk-UA" sz="3200" dirty="0"/>
              <a:t>Підвищення лояльності клієнтів за допомогою ефективної комунікації через </a:t>
            </a:r>
            <a:r>
              <a:rPr lang="en-US" sz="3200" dirty="0"/>
              <a:t>CRM</a:t>
            </a:r>
            <a:br>
              <a:rPr lang="en-US" sz="3200" dirty="0"/>
            </a:br>
            <a:endParaRPr lang="uk-UA" sz="3200" dirty="0"/>
          </a:p>
        </p:txBody>
      </p:sp>
      <p:sp>
        <p:nvSpPr>
          <p:cNvPr id="3" name="Місце для вмісту 2">
            <a:extLst>
              <a:ext uri="{FF2B5EF4-FFF2-40B4-BE49-F238E27FC236}">
                <a16:creationId xmlns:a16="http://schemas.microsoft.com/office/drawing/2014/main" id="{97E6EC9B-F08D-4B99-B867-EAD9A32836ED}"/>
              </a:ext>
            </a:extLst>
          </p:cNvPr>
          <p:cNvSpPr>
            <a:spLocks noGrp="1"/>
          </p:cNvSpPr>
          <p:nvPr>
            <p:ph idx="1"/>
          </p:nvPr>
        </p:nvSpPr>
        <p:spPr>
          <a:xfrm>
            <a:off x="175490" y="1682893"/>
            <a:ext cx="11637819" cy="4809981"/>
          </a:xfrm>
        </p:spPr>
        <p:txBody>
          <a:bodyPr>
            <a:normAutofit fontScale="62500" lnSpcReduction="20000"/>
          </a:bodyPr>
          <a:lstStyle/>
          <a:p>
            <a:pPr marL="0" indent="0" fontAlgn="base">
              <a:buNone/>
            </a:pPr>
            <a:r>
              <a:rPr lang="uk-UA" dirty="0"/>
              <a:t>У сучасному бізнес-середовищі лояльність клієнтів є надважливим аспектом успіху компанії. Однак, далеко не всі підприємці знають яким чином можна покращити ефективність спілкування та отримати бажані результати. Насамперед, слід впровадити </a:t>
            </a:r>
            <a:r>
              <a:rPr lang="en-US" dirty="0"/>
              <a:t>CRM </a:t>
            </a:r>
            <a:r>
              <a:rPr lang="uk-UA" dirty="0"/>
              <a:t>систему для оптової торгівлі та використовувати наступні методи:</a:t>
            </a:r>
          </a:p>
          <a:p>
            <a:pPr marL="0" indent="0" fontAlgn="base">
              <a:buNone/>
            </a:pPr>
            <a:endParaRPr lang="uk-UA" dirty="0"/>
          </a:p>
          <a:p>
            <a:pPr fontAlgn="base">
              <a:spcAft>
                <a:spcPts val="600"/>
              </a:spcAft>
            </a:pPr>
            <a:r>
              <a:rPr lang="uk-UA" b="1" dirty="0"/>
              <a:t>Персоналізовані повідомлення.</a:t>
            </a:r>
            <a:r>
              <a:rPr lang="uk-UA" dirty="0"/>
              <a:t> </a:t>
            </a:r>
            <a:r>
              <a:rPr lang="en-US" dirty="0"/>
              <a:t>CRM </a:t>
            </a:r>
            <a:r>
              <a:rPr lang="uk-UA" dirty="0"/>
              <a:t>системи зазвичай збирають достатню кількість інформації, задля того, щоб створити персоналізовані пропозиції та повідомлення для кожного клієнта. Ці повідомлення будуть враховувати уподобання споживачів, історію попередніх замовлень та індивідуальні потреби.</a:t>
            </a:r>
          </a:p>
          <a:p>
            <a:pPr fontAlgn="base">
              <a:spcAft>
                <a:spcPts val="600"/>
              </a:spcAft>
            </a:pPr>
            <a:r>
              <a:rPr lang="uk-UA" b="1" dirty="0"/>
              <a:t>Сегментація аудиторії</a:t>
            </a:r>
            <a:r>
              <a:rPr lang="uk-UA" dirty="0"/>
              <a:t>. Також, дієвим методом є сегментація споживачів на різні групи, які будуть відповідати певним стратегіям комунікації. СРМ системи дозволяють створювати окремі області для кожної групи клієнтів та надавати індивідуальні пропозиції, звертаючи увагу на інтереси, вік та попередні покупки.</a:t>
            </a:r>
          </a:p>
          <a:p>
            <a:pPr fontAlgn="base">
              <a:spcAft>
                <a:spcPts val="600"/>
              </a:spcAft>
            </a:pPr>
            <a:r>
              <a:rPr lang="uk-UA" b="1" dirty="0"/>
              <a:t>Частіше зв’язок.</a:t>
            </a:r>
            <a:r>
              <a:rPr lang="uk-UA" dirty="0"/>
              <a:t> Не слід забувати про регулярний контакт зі споживачами, за допомогою якого ви можете утримати та зберегти ефективне спілкування. Це можуть бути </a:t>
            </a:r>
            <a:r>
              <a:rPr lang="uk-UA" dirty="0" err="1"/>
              <a:t>смс</a:t>
            </a:r>
            <a:r>
              <a:rPr lang="uk-UA" dirty="0"/>
              <a:t>-розсилки, спілкування через соціальні медіа, або ж інші інструменти, які нагадають клієнтам про ваше існування та підштовхнуть до створення замовлення. </a:t>
            </a:r>
          </a:p>
          <a:p>
            <a:pPr fontAlgn="base">
              <a:spcAft>
                <a:spcPts val="600"/>
              </a:spcAft>
            </a:pPr>
            <a:r>
              <a:rPr lang="uk-UA" b="1" dirty="0"/>
              <a:t>Послуги підтримки клієнтів</a:t>
            </a:r>
            <a:r>
              <a:rPr lang="uk-UA" dirty="0"/>
              <a:t>. Обов’язково налаштуйте надійну службу підтримки клієнтів. Забезпечте своїм споживачам швидку та якісну відповідь від досвідчених спеціалістів через українські </a:t>
            </a:r>
            <a:r>
              <a:rPr lang="en-US" dirty="0"/>
              <a:t>CRM </a:t>
            </a:r>
            <a:r>
              <a:rPr lang="uk-UA" dirty="0"/>
              <a:t>системи та вирішуйте будь-які проблеми за лічені секунди не прикладаючи велику кількість зусиль. </a:t>
            </a:r>
          </a:p>
          <a:p>
            <a:pPr fontAlgn="base">
              <a:spcAft>
                <a:spcPts val="600"/>
              </a:spcAft>
            </a:pPr>
            <a:r>
              <a:rPr lang="uk-UA" b="1" dirty="0"/>
              <a:t>Моніторинг результатів.</a:t>
            </a:r>
            <a:r>
              <a:rPr lang="uk-UA" dirty="0"/>
              <a:t> Також, варто пам’ятати про використання </a:t>
            </a:r>
            <a:r>
              <a:rPr lang="en-US" dirty="0"/>
              <a:t>CRM </a:t>
            </a:r>
            <a:r>
              <a:rPr lang="uk-UA" dirty="0"/>
              <a:t>для послуг з метою слідкування за ефективністю комунікації та аналізу результатів. Намагайтеся постійно бути в курсі якості стратегій та у разі виникнення проблем, швидко реагуйте та вдосконалюйте їх.</a:t>
            </a:r>
          </a:p>
          <a:p>
            <a:endParaRPr lang="uk-UA" dirty="0"/>
          </a:p>
        </p:txBody>
      </p:sp>
    </p:spTree>
    <p:extLst>
      <p:ext uri="{BB962C8B-B14F-4D97-AF65-F5344CB8AC3E}">
        <p14:creationId xmlns:p14="http://schemas.microsoft.com/office/powerpoint/2010/main" val="10163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9403F6-83D3-4A38-B233-60F287DD7A65}"/>
              </a:ext>
            </a:extLst>
          </p:cNvPr>
          <p:cNvSpPr>
            <a:spLocks noGrp="1"/>
          </p:cNvSpPr>
          <p:nvPr>
            <p:ph type="title"/>
          </p:nvPr>
        </p:nvSpPr>
        <p:spPr>
          <a:xfrm>
            <a:off x="785091" y="365126"/>
            <a:ext cx="10568709" cy="1094220"/>
          </a:xfrm>
        </p:spPr>
        <p:txBody>
          <a:bodyPr>
            <a:normAutofit fontScale="90000"/>
          </a:bodyPr>
          <a:lstStyle/>
          <a:p>
            <a:br>
              <a:rPr lang="uk-UA" sz="3100" dirty="0"/>
            </a:br>
            <a:r>
              <a:rPr lang="uk-UA" sz="3100" dirty="0"/>
              <a:t>Вплив ефективної комунікації через </a:t>
            </a:r>
            <a:r>
              <a:rPr lang="en-US" sz="3100" dirty="0"/>
              <a:t>CRM </a:t>
            </a:r>
            <a:r>
              <a:rPr lang="uk-UA" sz="3100" dirty="0"/>
              <a:t>на підвищення продажів та прибутковості</a:t>
            </a:r>
            <a:br>
              <a:rPr lang="uk-UA" b="1" dirty="0"/>
            </a:br>
            <a:endParaRPr lang="uk-UA" dirty="0"/>
          </a:p>
        </p:txBody>
      </p:sp>
      <p:sp>
        <p:nvSpPr>
          <p:cNvPr id="3" name="Місце для вмісту 2">
            <a:extLst>
              <a:ext uri="{FF2B5EF4-FFF2-40B4-BE49-F238E27FC236}">
                <a16:creationId xmlns:a16="http://schemas.microsoft.com/office/drawing/2014/main" id="{492E191D-6E1E-4C31-87E5-2DF38059CFA3}"/>
              </a:ext>
            </a:extLst>
          </p:cNvPr>
          <p:cNvSpPr>
            <a:spLocks noGrp="1"/>
          </p:cNvSpPr>
          <p:nvPr>
            <p:ph idx="1"/>
          </p:nvPr>
        </p:nvSpPr>
        <p:spPr>
          <a:xfrm>
            <a:off x="397163" y="1459346"/>
            <a:ext cx="11508509" cy="5237017"/>
          </a:xfrm>
        </p:spPr>
        <p:txBody>
          <a:bodyPr>
            <a:normAutofit fontScale="62500" lnSpcReduction="20000"/>
          </a:bodyPr>
          <a:lstStyle/>
          <a:p>
            <a:pPr marL="0" indent="0" fontAlgn="base">
              <a:buNone/>
            </a:pPr>
            <a:r>
              <a:rPr lang="uk-UA" dirty="0"/>
              <a:t>Якісна комунікація з клієнтами грає вирішальну роль не тільки у підвищенні лояльності до бренду та загальної репутації. Ефективне спілкування через </a:t>
            </a:r>
            <a:r>
              <a:rPr lang="en-US" dirty="0"/>
              <a:t>CRM </a:t>
            </a:r>
            <a:r>
              <a:rPr lang="uk-UA" dirty="0"/>
              <a:t>системи для бізнесу допомагають підвищити продажі та збільшити прибуток компаній. Нижче ви можете ознайомитися з кількома способами, які наглядно демонструють влив комунікації на збільшення продаж:</a:t>
            </a:r>
          </a:p>
          <a:p>
            <a:pPr marL="0" indent="0" fontAlgn="base">
              <a:buNone/>
            </a:pPr>
            <a:endParaRPr lang="uk-UA" dirty="0"/>
          </a:p>
          <a:p>
            <a:pPr fontAlgn="base"/>
            <a:r>
              <a:rPr lang="uk-UA" b="1" dirty="0"/>
              <a:t>Покращене взаєморозуміння клієнтів.</a:t>
            </a:r>
            <a:r>
              <a:rPr lang="uk-UA" dirty="0"/>
              <a:t> В першу чергу, використання </a:t>
            </a:r>
            <a:r>
              <a:rPr lang="en-US" dirty="0"/>
              <a:t>CRM </a:t>
            </a:r>
            <a:r>
              <a:rPr lang="uk-UA" dirty="0"/>
              <a:t>систем для товарного бізнесу дозволяє ретельно вивчити інформацію про клієнтів, їх інтереси та попередні замовлення. Це дозволяє створити персоналізовані пропозиції, за допомогою яких збільшується вірогідність створення повторних покупок.</a:t>
            </a:r>
          </a:p>
          <a:p>
            <a:pPr fontAlgn="base"/>
            <a:r>
              <a:rPr lang="uk-UA" b="1" dirty="0"/>
              <a:t>Посилення відносин з клієнтами.</a:t>
            </a:r>
            <a:r>
              <a:rPr lang="uk-UA" dirty="0"/>
              <a:t> Якісне впровадження </a:t>
            </a:r>
            <a:r>
              <a:rPr lang="en-US" dirty="0"/>
              <a:t>CRM </a:t>
            </a:r>
            <a:r>
              <a:rPr lang="uk-UA" dirty="0"/>
              <a:t>до вашого бізнесу допомагає спілкуватися зі споживачами через велику кількість платформ, що дозволяє знайти підхід до кожного з них та підвищити лояльність до бренду.</a:t>
            </a:r>
          </a:p>
          <a:p>
            <a:pPr fontAlgn="base"/>
            <a:r>
              <a:rPr lang="uk-UA" b="1" dirty="0"/>
              <a:t>Підвищення ефективності продажів.</a:t>
            </a:r>
            <a:r>
              <a:rPr lang="uk-UA" dirty="0"/>
              <a:t> Надійні </a:t>
            </a:r>
            <a:r>
              <a:rPr lang="en-US" dirty="0"/>
              <a:t>CRM </a:t>
            </a:r>
            <a:r>
              <a:rPr lang="uk-UA" dirty="0"/>
              <a:t>системи надають можливість слідкувати за діями клієнта з </a:t>
            </a:r>
            <a:r>
              <a:rPr lang="uk-UA" dirty="0" err="1"/>
              <a:t>момента</a:t>
            </a:r>
            <a:r>
              <a:rPr lang="uk-UA" dirty="0"/>
              <a:t> статусу потенційного споживача до завершення угод. Дані, які збирає система дозволяють проаналізувати інформацію та обрати більш дієвий спосіб комунікації з клієнтами, задля збільшення </a:t>
            </a:r>
            <a:r>
              <a:rPr lang="uk-UA" dirty="0">
                <a:hlinkClick r:id="rId2"/>
              </a:rPr>
              <a:t>конверсії</a:t>
            </a:r>
            <a:r>
              <a:rPr lang="uk-UA" dirty="0"/>
              <a:t> та зростання прибутку.</a:t>
            </a:r>
          </a:p>
          <a:p>
            <a:pPr fontAlgn="base"/>
            <a:r>
              <a:rPr lang="uk-UA" b="1" dirty="0"/>
              <a:t>Збільшення повторних продажів.</a:t>
            </a:r>
            <a:r>
              <a:rPr lang="uk-UA" dirty="0"/>
              <a:t> За допомогою того, що </a:t>
            </a:r>
            <a:r>
              <a:rPr lang="en-US" dirty="0"/>
              <a:t>CRM </a:t>
            </a:r>
            <a:r>
              <a:rPr lang="uk-UA" dirty="0"/>
              <a:t>системи для інтернет-торгівлі збирають та зберігають дані про попередні замовлення, більшість організацій мають змогу створювати на основі цього персональні пропозиції, які допоможуть залишити клієнтів на довгострокову основу.</a:t>
            </a:r>
          </a:p>
          <a:p>
            <a:pPr marL="0" indent="0" fontAlgn="base">
              <a:buNone/>
            </a:pPr>
            <a:r>
              <a:rPr lang="uk-UA" dirty="0"/>
              <a:t>Отже, використання </a:t>
            </a:r>
            <a:r>
              <a:rPr lang="en-US" dirty="0"/>
              <a:t>CRM </a:t>
            </a:r>
            <a:r>
              <a:rPr lang="uk-UA" dirty="0"/>
              <a:t>для послуг задля підвищення якості комунікації з клієнтами є чудовим варіантом не тільки залучили, але й утримати їх. Крім того, ефективне спілкування допомагає збільшити кількість </a:t>
            </a:r>
            <a:r>
              <a:rPr lang="uk-UA" dirty="0">
                <a:hlinkClick r:id="rId3"/>
              </a:rPr>
              <a:t>продажів</a:t>
            </a:r>
            <a:r>
              <a:rPr lang="uk-UA" dirty="0"/>
              <a:t> та підвищити прибуток.</a:t>
            </a:r>
          </a:p>
          <a:p>
            <a:pPr marL="0" indent="0">
              <a:buNone/>
            </a:pPr>
            <a:br>
              <a:rPr lang="uk-UA" dirty="0"/>
            </a:br>
            <a:endParaRPr lang="uk-UA" dirty="0"/>
          </a:p>
        </p:txBody>
      </p:sp>
    </p:spTree>
    <p:extLst>
      <p:ext uri="{BB962C8B-B14F-4D97-AF65-F5344CB8AC3E}">
        <p14:creationId xmlns:p14="http://schemas.microsoft.com/office/powerpoint/2010/main" val="211664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EF9C8F-BCAD-4540-A0B3-5A2C26627659}"/>
              </a:ext>
            </a:extLst>
          </p:cNvPr>
          <p:cNvSpPr>
            <a:spLocks noGrp="1"/>
          </p:cNvSpPr>
          <p:nvPr>
            <p:ph type="title"/>
          </p:nvPr>
        </p:nvSpPr>
        <p:spPr>
          <a:xfrm>
            <a:off x="979055" y="365125"/>
            <a:ext cx="10374745" cy="1325563"/>
          </a:xfrm>
        </p:spPr>
        <p:txBody>
          <a:bodyPr>
            <a:normAutofit fontScale="90000"/>
          </a:bodyPr>
          <a:lstStyle/>
          <a:p>
            <a:pPr algn="ctr"/>
            <a:br>
              <a:rPr lang="ru-RU" b="1" dirty="0"/>
            </a:br>
            <a:r>
              <a:rPr lang="ru-RU" sz="3600" dirty="0" err="1"/>
              <a:t>Ключові</a:t>
            </a:r>
            <a:r>
              <a:rPr lang="ru-RU" sz="3600" dirty="0"/>
              <a:t> </a:t>
            </a:r>
            <a:r>
              <a:rPr lang="ru-RU" sz="3600" dirty="0" err="1"/>
              <a:t>стратегії</a:t>
            </a:r>
            <a:r>
              <a:rPr lang="ru-RU" sz="3600" dirty="0"/>
              <a:t> для </a:t>
            </a:r>
            <a:r>
              <a:rPr lang="ru-RU" sz="3600" dirty="0" err="1"/>
              <a:t>підвищення</a:t>
            </a:r>
            <a:r>
              <a:rPr lang="ru-RU" sz="3600" dirty="0"/>
              <a:t> </a:t>
            </a:r>
            <a:r>
              <a:rPr lang="ru-RU" sz="3600" dirty="0" err="1"/>
              <a:t>конверсії</a:t>
            </a:r>
            <a:br>
              <a:rPr lang="ru-RU" b="1" dirty="0"/>
            </a:br>
            <a:endParaRPr lang="uk-UA" dirty="0"/>
          </a:p>
        </p:txBody>
      </p:sp>
      <p:sp>
        <p:nvSpPr>
          <p:cNvPr id="3" name="Місце для вмісту 2">
            <a:extLst>
              <a:ext uri="{FF2B5EF4-FFF2-40B4-BE49-F238E27FC236}">
                <a16:creationId xmlns:a16="http://schemas.microsoft.com/office/drawing/2014/main" id="{F3A6EE45-F73C-4FFE-AE26-0F50896C56E4}"/>
              </a:ext>
            </a:extLst>
          </p:cNvPr>
          <p:cNvSpPr>
            <a:spLocks noGrp="1"/>
          </p:cNvSpPr>
          <p:nvPr>
            <p:ph idx="1"/>
          </p:nvPr>
        </p:nvSpPr>
        <p:spPr>
          <a:xfrm>
            <a:off x="609599" y="1825625"/>
            <a:ext cx="11462327" cy="4667250"/>
          </a:xfrm>
        </p:spPr>
        <p:txBody>
          <a:bodyPr>
            <a:normAutofit fontScale="77500" lnSpcReduction="20000"/>
          </a:bodyPr>
          <a:lstStyle/>
          <a:p>
            <a:pPr fontAlgn="base"/>
            <a:r>
              <a:rPr lang="uk-UA" b="1" dirty="0"/>
              <a:t>Розподілення аудиторії на сегменти. </a:t>
            </a:r>
            <a:r>
              <a:rPr lang="uk-UA" dirty="0"/>
              <a:t>Кращі </a:t>
            </a:r>
            <a:r>
              <a:rPr lang="en-US" dirty="0"/>
              <a:t>CRM </a:t>
            </a:r>
            <a:r>
              <a:rPr lang="uk-UA" dirty="0"/>
              <a:t>системи дозволяють поділити споживачів на групи, які будуть врахувати їхні інтереси, потреби, поведінку та вік. За допомогою цього, підприємці можуть створювати індивідуальні пропозиції для кожного споживача, які допоможуть підвищити конверсію за прибуток бізнесу.</a:t>
            </a:r>
          </a:p>
          <a:p>
            <a:pPr fontAlgn="base"/>
            <a:r>
              <a:rPr lang="uk-UA" b="1" dirty="0"/>
              <a:t>Персоналізовані комунікації.</a:t>
            </a:r>
            <a:r>
              <a:rPr lang="uk-UA" dirty="0"/>
              <a:t> Завдяки </a:t>
            </a:r>
            <a:r>
              <a:rPr lang="en-US" dirty="0"/>
              <a:t>CRM </a:t>
            </a:r>
            <a:r>
              <a:rPr lang="uk-UA" dirty="0"/>
              <a:t>системам, компанії можуть надсилати споживачам персоналізовані пропозиції та повідомлення, які будуть враховувати їхні попередні замовлення, запити та уподобання. Розсилка може здійснюватися за допомогою послуги смарт-месенджер, </a:t>
            </a:r>
            <a:r>
              <a:rPr lang="uk-UA" dirty="0" err="1"/>
              <a:t>смс</a:t>
            </a:r>
            <a:r>
              <a:rPr lang="uk-UA" dirty="0"/>
              <a:t>-повідомлень або будь-яким іншим способом.</a:t>
            </a:r>
          </a:p>
          <a:p>
            <a:pPr fontAlgn="base"/>
            <a:r>
              <a:rPr lang="uk-UA" b="1" dirty="0"/>
              <a:t>Відстеження і аналіз поведінки.</a:t>
            </a:r>
            <a:r>
              <a:rPr lang="uk-UA" dirty="0"/>
              <a:t> </a:t>
            </a:r>
            <a:r>
              <a:rPr lang="en-US" dirty="0"/>
              <a:t>CRM </a:t>
            </a:r>
            <a:r>
              <a:rPr lang="uk-UA" dirty="0"/>
              <a:t>системи дозволяють бізнесу слідкувати за поведінкою споживачів, продивлятися їх запити на сайті, аналізувати попередні покупки та будь-які інші взаємодії з компанією. На основі цієї інформації, підприємці можуть якісно оцінити інтереси кожного клієнта та адаптувати комунікацію відповідно до цих даних.</a:t>
            </a:r>
          </a:p>
          <a:p>
            <a:pPr fontAlgn="base"/>
            <a:r>
              <a:rPr lang="uk-UA" b="1" dirty="0"/>
              <a:t>Персоналізовані рекомендації.</a:t>
            </a:r>
            <a:r>
              <a:rPr lang="uk-UA" dirty="0"/>
              <a:t> </a:t>
            </a:r>
            <a:r>
              <a:rPr lang="en-US" dirty="0"/>
              <a:t>CRM </a:t>
            </a:r>
            <a:r>
              <a:rPr lang="uk-UA" dirty="0"/>
              <a:t>системи збирають достатню кількість даних, щоб надавати клієнтам індивідуальні рекомендації щодо продуктів або послуг. </a:t>
            </a:r>
          </a:p>
          <a:p>
            <a:pPr fontAlgn="base"/>
            <a:r>
              <a:rPr lang="uk-UA" b="1" dirty="0"/>
              <a:t>Створення персональних пропозицій</a:t>
            </a:r>
            <a:r>
              <a:rPr lang="uk-UA" dirty="0"/>
              <a:t>. Українські </a:t>
            </a:r>
            <a:r>
              <a:rPr lang="en-US" dirty="0"/>
              <a:t>CRM </a:t>
            </a:r>
            <a:r>
              <a:rPr lang="uk-UA" dirty="0"/>
              <a:t>системи дозволяють розробляти індивідуальні акції та пропозиції для кожного споживача на основі їхніх попередніх взаємодій з брендом та інтересів.</a:t>
            </a:r>
          </a:p>
          <a:p>
            <a:endParaRPr lang="uk-UA" dirty="0"/>
          </a:p>
        </p:txBody>
      </p:sp>
    </p:spTree>
    <p:extLst>
      <p:ext uri="{BB962C8B-B14F-4D97-AF65-F5344CB8AC3E}">
        <p14:creationId xmlns:p14="http://schemas.microsoft.com/office/powerpoint/2010/main" val="32165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B009F9-0FCF-4A59-AF5E-F81D8A1F3640}"/>
              </a:ext>
            </a:extLst>
          </p:cNvPr>
          <p:cNvSpPr>
            <a:spLocks noGrp="1"/>
          </p:cNvSpPr>
          <p:nvPr>
            <p:ph type="title"/>
          </p:nvPr>
        </p:nvSpPr>
        <p:spPr>
          <a:xfrm>
            <a:off x="1209964" y="365125"/>
            <a:ext cx="10143836" cy="1325563"/>
          </a:xfrm>
        </p:spPr>
        <p:txBody>
          <a:bodyPr>
            <a:normAutofit fontScale="90000"/>
          </a:bodyPr>
          <a:lstStyle/>
          <a:p>
            <a:br>
              <a:rPr lang="ru-RU" b="1" dirty="0"/>
            </a:br>
            <a:r>
              <a:rPr lang="ru-RU" sz="3600" dirty="0" err="1"/>
              <a:t>Значення</a:t>
            </a:r>
            <a:r>
              <a:rPr lang="ru-RU" sz="3600" dirty="0"/>
              <a:t> </a:t>
            </a:r>
            <a:r>
              <a:rPr lang="ru-RU" sz="3600" dirty="0" err="1"/>
              <a:t>синергії</a:t>
            </a:r>
            <a:r>
              <a:rPr lang="ru-RU" sz="3600" dirty="0"/>
              <a:t> </a:t>
            </a:r>
            <a:r>
              <a:rPr lang="ru-RU" sz="3600" dirty="0" err="1"/>
              <a:t>між</a:t>
            </a:r>
            <a:r>
              <a:rPr lang="ru-RU" sz="3600" dirty="0"/>
              <a:t> CRM та </a:t>
            </a:r>
            <a:r>
              <a:rPr lang="ru-RU" sz="3600" dirty="0" err="1"/>
              <a:t>відділом</a:t>
            </a:r>
            <a:r>
              <a:rPr lang="ru-RU" sz="3600" dirty="0"/>
              <a:t> </a:t>
            </a:r>
            <a:r>
              <a:rPr lang="ru-RU" sz="3600" dirty="0" err="1"/>
              <a:t>продажів</a:t>
            </a:r>
            <a:r>
              <a:rPr lang="ru-RU" sz="3600" dirty="0"/>
              <a:t> для </a:t>
            </a:r>
            <a:r>
              <a:rPr lang="ru-RU" sz="3600" dirty="0" err="1"/>
              <a:t>бізнесу</a:t>
            </a:r>
            <a:br>
              <a:rPr lang="ru-RU" sz="3600" dirty="0"/>
            </a:br>
            <a:endParaRPr lang="uk-UA" sz="3600" dirty="0"/>
          </a:p>
        </p:txBody>
      </p:sp>
      <p:sp>
        <p:nvSpPr>
          <p:cNvPr id="3" name="Місце для вмісту 2">
            <a:extLst>
              <a:ext uri="{FF2B5EF4-FFF2-40B4-BE49-F238E27FC236}">
                <a16:creationId xmlns:a16="http://schemas.microsoft.com/office/drawing/2014/main" id="{C868E82F-C28C-4477-880C-C4F1B565D0B6}"/>
              </a:ext>
            </a:extLst>
          </p:cNvPr>
          <p:cNvSpPr>
            <a:spLocks noGrp="1"/>
          </p:cNvSpPr>
          <p:nvPr>
            <p:ph idx="1"/>
          </p:nvPr>
        </p:nvSpPr>
        <p:spPr>
          <a:xfrm>
            <a:off x="304800" y="1867621"/>
            <a:ext cx="11360728" cy="4625254"/>
          </a:xfrm>
        </p:spPr>
        <p:txBody>
          <a:bodyPr>
            <a:normAutofit fontScale="70000" lnSpcReduction="20000"/>
          </a:bodyPr>
          <a:lstStyle/>
          <a:p>
            <a:pPr fontAlgn="base"/>
            <a:r>
              <a:rPr lang="uk-UA" b="1" dirty="0"/>
              <a:t>Покращення взаєморозуміння клієнтів.</a:t>
            </a:r>
            <a:r>
              <a:rPr lang="uk-UA" dirty="0"/>
              <a:t> Інтеграція </a:t>
            </a:r>
            <a:r>
              <a:rPr lang="uk-UA" dirty="0" err="1"/>
              <a:t>українских</a:t>
            </a:r>
            <a:r>
              <a:rPr lang="uk-UA" dirty="0"/>
              <a:t> </a:t>
            </a:r>
            <a:r>
              <a:rPr lang="en-US" dirty="0"/>
              <a:t>CRM </a:t>
            </a:r>
            <a:r>
              <a:rPr lang="uk-UA" dirty="0"/>
              <a:t>систем, таких як </a:t>
            </a:r>
            <a:r>
              <a:rPr lang="en-US" dirty="0" err="1"/>
              <a:t>Sitniks</a:t>
            </a:r>
            <a:r>
              <a:rPr lang="en-US" dirty="0"/>
              <a:t>, </a:t>
            </a:r>
            <a:r>
              <a:rPr lang="en-US" dirty="0" err="1"/>
              <a:t>KeepinCRM</a:t>
            </a:r>
            <a:r>
              <a:rPr lang="en-US" dirty="0"/>
              <a:t>, </a:t>
            </a:r>
            <a:r>
              <a:rPr lang="en-US" dirty="0" err="1"/>
              <a:t>SalesDrive</a:t>
            </a:r>
            <a:r>
              <a:rPr lang="en-US" dirty="0"/>
              <a:t>, </a:t>
            </a:r>
            <a:r>
              <a:rPr lang="en-US" dirty="0" err="1"/>
              <a:t>Zoho</a:t>
            </a:r>
            <a:r>
              <a:rPr lang="en-US" dirty="0"/>
              <a:t> </a:t>
            </a:r>
            <a:r>
              <a:rPr lang="uk-UA" dirty="0"/>
              <a:t>та </a:t>
            </a:r>
            <a:r>
              <a:rPr lang="en-US" dirty="0" err="1"/>
              <a:t>KeyCRM</a:t>
            </a:r>
            <a:r>
              <a:rPr lang="en-US" dirty="0"/>
              <a:t> </a:t>
            </a:r>
            <a:r>
              <a:rPr lang="uk-UA" dirty="0"/>
              <a:t>з відділом продажів допомагає якісно збирати та аналізувати дані про споживачів, їхні потреби та уподобання. За допомогою цього, підприємці мають змогу краще розуміти бажання своїх клієнтів та налаштовувати пропозиції, відносно до їхніх потреб. </a:t>
            </a:r>
          </a:p>
          <a:p>
            <a:pPr fontAlgn="base"/>
            <a:r>
              <a:rPr lang="uk-UA" b="1" dirty="0"/>
              <a:t>Підвищення ефективності продажів.</a:t>
            </a:r>
            <a:r>
              <a:rPr lang="uk-UA" dirty="0"/>
              <a:t> Кращі </a:t>
            </a:r>
            <a:r>
              <a:rPr lang="en-US" dirty="0"/>
              <a:t>CRM </a:t>
            </a:r>
            <a:r>
              <a:rPr lang="uk-UA" dirty="0"/>
              <a:t>системи надають доступ до важливої інформації щодо контактних даних потенційних споживачів, їхню попередню взаємодію з організацією та уподобання. Завдяки цьому, підприємці можуть приділити більше уваги найперспективнішим клієнтам та успішно керувати воронкою продажів без будь-яких проблем.</a:t>
            </a:r>
          </a:p>
          <a:p>
            <a:pPr fontAlgn="base"/>
            <a:r>
              <a:rPr lang="uk-UA" b="1" dirty="0"/>
              <a:t>Оптимізація маркетингових стратегій.</a:t>
            </a:r>
            <a:r>
              <a:rPr lang="uk-UA" dirty="0"/>
              <a:t> Зворотний зв’язок від відділу продажів допомагає краще адаптувати маркетингові стратегії на основі того, які були попередні результати продажів та яку поведінку мали споживачі. Саме це неабияк допомагає задовольнити цільову аудиторію та значно підвищити ефективність реклами. </a:t>
            </a:r>
          </a:p>
          <a:p>
            <a:pPr fontAlgn="base"/>
            <a:r>
              <a:rPr lang="uk-UA" b="1" dirty="0"/>
              <a:t>Покращення обслуговування клієнтів.</a:t>
            </a:r>
            <a:r>
              <a:rPr lang="uk-UA" dirty="0"/>
              <a:t> Інтеграція </a:t>
            </a:r>
            <a:r>
              <a:rPr lang="en-US" dirty="0">
                <a:hlinkClick r:id="rId2"/>
              </a:rPr>
              <a:t>CRM </a:t>
            </a:r>
            <a:r>
              <a:rPr lang="uk-UA" dirty="0">
                <a:hlinkClick r:id="rId2"/>
              </a:rPr>
              <a:t>для товарного бізнесу</a:t>
            </a:r>
            <a:r>
              <a:rPr lang="uk-UA" dirty="0"/>
              <a:t> з відділом продажів також допомагає зробити акцент на персоналізованому обслуговувані споживачів та швидко реагувати на їх запити та скарги щодо співпраці. Така інтеграція дозволяє підтримувати високий рівень обслуговування, задоволеності клієнтів та їх лояльності до вашого бренду.</a:t>
            </a:r>
          </a:p>
          <a:p>
            <a:endParaRPr lang="uk-UA" dirty="0"/>
          </a:p>
        </p:txBody>
      </p:sp>
    </p:spTree>
    <p:extLst>
      <p:ext uri="{BB962C8B-B14F-4D97-AF65-F5344CB8AC3E}">
        <p14:creationId xmlns:p14="http://schemas.microsoft.com/office/powerpoint/2010/main" val="15226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Шаблон з оформленням хмарного шкіпера">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47_TF03460508" id="{7C268A1D-865A-469C-B6B3-FA30F15611E1}" vid="{FA4F909C-786D-4D56-B34A-04F7CEE089A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DD01B8-816B-49B7-8C81-03AB51D87C5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Слайди з оформленням хмарного шкіпера</Template>
  <TotalTime>201</TotalTime>
  <Words>3478</Words>
  <Application>Microsoft Office PowerPoint</Application>
  <PresentationFormat>Широкий екран</PresentationFormat>
  <Paragraphs>122</Paragraphs>
  <Slides>19</Slides>
  <Notes>3</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19</vt:i4>
      </vt:variant>
    </vt:vector>
  </HeadingPairs>
  <TitlesOfParts>
    <vt:vector size="24" baseType="lpstr">
      <vt:lpstr>Arial</vt:lpstr>
      <vt:lpstr>Calibri</vt:lpstr>
      <vt:lpstr>Cambria</vt:lpstr>
      <vt:lpstr>Times New Roman</vt:lpstr>
      <vt:lpstr>Шаблон з оформленням хмарного шкіпера</vt:lpstr>
      <vt:lpstr>ІНФОРМАЦІЙНІ СИСТЕМИ І ТЕХНОЛОГІЇ  КОМУНІКАЦІЇ З КЛІЄНТАМИ</vt:lpstr>
      <vt:lpstr>Презентація PowerPoint</vt:lpstr>
      <vt:lpstr>  CRM - системи </vt:lpstr>
      <vt:lpstr>Презентація PowerPoint</vt:lpstr>
      <vt:lpstr> Ключові функції CRM в контексті комунікації зі споживачами </vt:lpstr>
      <vt:lpstr> Підвищення лояльності клієнтів за допомогою ефективної комунікації через CRM </vt:lpstr>
      <vt:lpstr> Вплив ефективної комунікації через CRM на підвищення продажів та прибутковості </vt:lpstr>
      <vt:lpstr> Ключові стратегії для підвищення конверсії </vt:lpstr>
      <vt:lpstr> Значення синергії між CRM та відділом продажів для бізнесу </vt:lpstr>
      <vt:lpstr> Перешкоди та виклики при впровадженні CRM для підвищення комунікаційної ефективності з клієнтами </vt:lpstr>
      <vt:lpstr> Роль CRM в безпеці особистих даних </vt:lpstr>
      <vt:lpstr> Як сучасні CRM рішення допомагають захищати особисті дані клієнтів </vt:lpstr>
      <vt:lpstr> Управління ризиками та безпека даних у CRM: Ефективні практики для мінімізації загроз </vt:lpstr>
      <vt:lpstr> Важливість і переваги постійного вдосконалення CRM систем </vt:lpstr>
      <vt:lpstr> Галузі бізнесу, в яких можна застосувати CRM </vt:lpstr>
      <vt:lpstr>CRM- системи в Україні</vt:lpstr>
      <vt:lpstr> Етапи створення власної CRM засобами Google </vt:lpstr>
      <vt:lpstr>Висновки</vt:lpstr>
      <vt:lpstr>Використані джерела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ІНФОРМАЦІЙНІ СИСТЕМИ І ТЕХНОЛОГІЇ  КОМУНІКАЦІЇ З КЛІЄНТАМИ</dc:title>
  <dc:creator>Оксана</dc:creator>
  <cp:lastModifiedBy>Оксана</cp:lastModifiedBy>
  <cp:revision>17</cp:revision>
  <dcterms:created xsi:type="dcterms:W3CDTF">2024-10-31T15:03:18Z</dcterms:created>
  <dcterms:modified xsi:type="dcterms:W3CDTF">2024-10-31T18:25:02Z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