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4" r:id="rId3"/>
    <p:sldId id="275" r:id="rId4"/>
    <p:sldId id="277" r:id="rId5"/>
    <p:sldId id="276" r:id="rId6"/>
    <p:sldId id="307" r:id="rId7"/>
    <p:sldId id="278" r:id="rId8"/>
    <p:sldId id="279" r:id="rId9"/>
    <p:sldId id="308" r:id="rId10"/>
    <p:sldId id="309" r:id="rId11"/>
    <p:sldId id="31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1" r:id="rId22"/>
    <p:sldId id="257" r:id="rId23"/>
    <p:sldId id="310" r:id="rId24"/>
    <p:sldId id="273" r:id="rId25"/>
    <p:sldId id="260" r:id="rId26"/>
    <p:sldId id="304" r:id="rId27"/>
    <p:sldId id="293" r:id="rId28"/>
    <p:sldId id="294" r:id="rId29"/>
    <p:sldId id="301" r:id="rId30"/>
    <p:sldId id="295" r:id="rId31"/>
    <p:sldId id="302" r:id="rId32"/>
    <p:sldId id="296" r:id="rId33"/>
    <p:sldId id="305" r:id="rId34"/>
    <p:sldId id="298" r:id="rId35"/>
    <p:sldId id="297" r:id="rId36"/>
    <p:sldId id="299" r:id="rId37"/>
    <p:sldId id="300" r:id="rId38"/>
    <p:sldId id="291" r:id="rId39"/>
    <p:sldId id="292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70" r:id="rId48"/>
    <p:sldId id="306" r:id="rId4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DD048-8676-491F-97D4-504AD2DB1D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6DD3E277-14F8-445C-86CB-1A28BB3AC948}">
      <dgm:prSet/>
      <dgm:spPr/>
      <dgm:t>
        <a:bodyPr/>
        <a:lstStyle/>
        <a:p>
          <a:pPr algn="ctr" rtl="0"/>
          <a:r>
            <a:rPr lang="uk-UA" dirty="0" smtClean="0"/>
            <a:t>Теоретичні методи</a:t>
          </a:r>
          <a:endParaRPr lang="uk-UA" dirty="0"/>
        </a:p>
      </dgm:t>
    </dgm:pt>
    <dgm:pt modelId="{6F7C961B-EEBB-4B1E-AA46-ADE81E38E635}" type="parTrans" cxnId="{5ACDE316-3559-4614-A0FC-30A6006B0899}">
      <dgm:prSet/>
      <dgm:spPr/>
      <dgm:t>
        <a:bodyPr/>
        <a:lstStyle/>
        <a:p>
          <a:pPr algn="r"/>
          <a:endParaRPr lang="uk-UA"/>
        </a:p>
      </dgm:t>
    </dgm:pt>
    <dgm:pt modelId="{821F58E6-E094-4356-B917-20AF73ABFC24}" type="sibTrans" cxnId="{5ACDE316-3559-4614-A0FC-30A6006B0899}">
      <dgm:prSet/>
      <dgm:spPr/>
      <dgm:t>
        <a:bodyPr/>
        <a:lstStyle/>
        <a:p>
          <a:pPr algn="r"/>
          <a:endParaRPr lang="uk-UA"/>
        </a:p>
      </dgm:t>
    </dgm:pt>
    <dgm:pt modelId="{EDBE4A8D-2841-4A4B-98C1-897641F3623B}" type="pres">
      <dgm:prSet presAssocID="{A36DD048-8676-491F-97D4-504AD2DB1D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EABC84-9E47-4D93-94A0-BCE77426C835}" type="pres">
      <dgm:prSet presAssocID="{6DD3E277-14F8-445C-86CB-1A28BB3AC9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E60DB4-CC7D-4543-BADA-CA26AEAD201A}" type="presOf" srcId="{6DD3E277-14F8-445C-86CB-1A28BB3AC948}" destId="{C8EABC84-9E47-4D93-94A0-BCE77426C835}" srcOrd="0" destOrd="0" presId="urn:microsoft.com/office/officeart/2005/8/layout/vList2"/>
    <dgm:cxn modelId="{5ACDE316-3559-4614-A0FC-30A6006B0899}" srcId="{A36DD048-8676-491F-97D4-504AD2DB1DAE}" destId="{6DD3E277-14F8-445C-86CB-1A28BB3AC948}" srcOrd="0" destOrd="0" parTransId="{6F7C961B-EEBB-4B1E-AA46-ADE81E38E635}" sibTransId="{821F58E6-E094-4356-B917-20AF73ABFC24}"/>
    <dgm:cxn modelId="{B5A1F4BF-E4E6-4078-9F93-E011122FD40B}" type="presOf" srcId="{A36DD048-8676-491F-97D4-504AD2DB1DAE}" destId="{EDBE4A8D-2841-4A4B-98C1-897641F3623B}" srcOrd="0" destOrd="0" presId="urn:microsoft.com/office/officeart/2005/8/layout/vList2"/>
    <dgm:cxn modelId="{5D18EA06-4405-454D-97B2-C333D123854C}" type="presParOf" srcId="{EDBE4A8D-2841-4A4B-98C1-897641F3623B}" destId="{C8EABC84-9E47-4D93-94A0-BCE77426C8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AADBE-C059-4DC9-8397-A10B4E6EF5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4F348F-2B29-4FC4-A4D5-F675E23FDC12}">
      <dgm:prSet phldrT="[Текст]"/>
      <dgm:spPr/>
      <dgm:t>
        <a:bodyPr/>
        <a:lstStyle/>
        <a:p>
          <a:r>
            <a:rPr lang="uk-UA" dirty="0" smtClean="0"/>
            <a:t>Молодший бакалавр</a:t>
          </a:r>
          <a:endParaRPr lang="uk-UA" dirty="0"/>
        </a:p>
      </dgm:t>
    </dgm:pt>
    <dgm:pt modelId="{6FFE8AC0-A4B4-45E8-AA3A-E2DEBC63BFA1}" type="parTrans" cxnId="{4DCDB117-6E2F-4189-95C3-6F74FC3F7510}">
      <dgm:prSet/>
      <dgm:spPr/>
      <dgm:t>
        <a:bodyPr/>
        <a:lstStyle/>
        <a:p>
          <a:endParaRPr lang="uk-UA"/>
        </a:p>
      </dgm:t>
    </dgm:pt>
    <dgm:pt modelId="{BCDAAA4D-BD8E-4FE3-BED6-0E3F8B3C90E0}" type="sibTrans" cxnId="{4DCDB117-6E2F-4189-95C3-6F74FC3F7510}">
      <dgm:prSet/>
      <dgm:spPr/>
      <dgm:t>
        <a:bodyPr/>
        <a:lstStyle/>
        <a:p>
          <a:endParaRPr lang="uk-UA"/>
        </a:p>
      </dgm:t>
    </dgm:pt>
    <dgm:pt modelId="{623DE0AB-6201-4D0C-AC11-D12F5771C0D0}">
      <dgm:prSet phldrT="[Текст]"/>
      <dgm:spPr/>
      <dgm:t>
        <a:bodyPr/>
        <a:lstStyle/>
        <a:p>
          <a:r>
            <a:rPr lang="uk-UA" dirty="0" smtClean="0"/>
            <a:t>Бакалавр </a:t>
          </a:r>
          <a:endParaRPr lang="uk-UA" dirty="0"/>
        </a:p>
      </dgm:t>
    </dgm:pt>
    <dgm:pt modelId="{04D285DB-3066-4010-A0F7-EB3A62D50E1D}" type="parTrans" cxnId="{38D6C769-3EF1-4D1C-A408-519FEB69754D}">
      <dgm:prSet/>
      <dgm:spPr/>
      <dgm:t>
        <a:bodyPr/>
        <a:lstStyle/>
        <a:p>
          <a:endParaRPr lang="uk-UA"/>
        </a:p>
      </dgm:t>
    </dgm:pt>
    <dgm:pt modelId="{134650AD-7EE7-4F0C-82F2-09691BB14CAF}" type="sibTrans" cxnId="{38D6C769-3EF1-4D1C-A408-519FEB69754D}">
      <dgm:prSet/>
      <dgm:spPr/>
      <dgm:t>
        <a:bodyPr/>
        <a:lstStyle/>
        <a:p>
          <a:endParaRPr lang="uk-UA"/>
        </a:p>
      </dgm:t>
    </dgm:pt>
    <dgm:pt modelId="{CC572FB2-9B6A-493C-A2B1-6CE74CF9F777}">
      <dgm:prSet phldrT="[Текст]"/>
      <dgm:spPr/>
      <dgm:t>
        <a:bodyPr/>
        <a:lstStyle/>
        <a:p>
          <a:r>
            <a:rPr lang="uk-UA" dirty="0" smtClean="0"/>
            <a:t>Магістр </a:t>
          </a:r>
          <a:endParaRPr lang="uk-UA" dirty="0"/>
        </a:p>
      </dgm:t>
    </dgm:pt>
    <dgm:pt modelId="{60E8870C-2A00-467D-BEAE-ADE1B14AB53B}" type="parTrans" cxnId="{68BADAAA-DAED-4038-A639-27F6B0A268ED}">
      <dgm:prSet/>
      <dgm:spPr/>
      <dgm:t>
        <a:bodyPr/>
        <a:lstStyle/>
        <a:p>
          <a:endParaRPr lang="uk-UA"/>
        </a:p>
      </dgm:t>
    </dgm:pt>
    <dgm:pt modelId="{FFEABA42-0036-4475-B9A5-239D81C4E6AF}" type="sibTrans" cxnId="{68BADAAA-DAED-4038-A639-27F6B0A268ED}">
      <dgm:prSet/>
      <dgm:spPr/>
      <dgm:t>
        <a:bodyPr/>
        <a:lstStyle/>
        <a:p>
          <a:endParaRPr lang="uk-UA"/>
        </a:p>
      </dgm:t>
    </dgm:pt>
    <dgm:pt modelId="{61328378-BB90-4E2A-9C96-3357426FEF79}">
      <dgm:prSet phldrT="[Текст]"/>
      <dgm:spPr/>
      <dgm:t>
        <a:bodyPr/>
        <a:lstStyle/>
        <a:p>
          <a:r>
            <a:rPr lang="uk-UA" dirty="0" smtClean="0"/>
            <a:t>Кандидат наук, </a:t>
          </a:r>
          <a:r>
            <a:rPr lang="en-US" dirty="0" err="1" smtClean="0"/>
            <a:t>Ph.D</a:t>
          </a:r>
          <a:endParaRPr lang="uk-UA" dirty="0"/>
        </a:p>
      </dgm:t>
    </dgm:pt>
    <dgm:pt modelId="{B7285969-D42B-45E5-8994-48566471B990}" type="parTrans" cxnId="{B11BD00E-0FB8-4F8F-971A-D3EC8D1629A0}">
      <dgm:prSet/>
      <dgm:spPr/>
      <dgm:t>
        <a:bodyPr/>
        <a:lstStyle/>
        <a:p>
          <a:endParaRPr lang="uk-UA"/>
        </a:p>
      </dgm:t>
    </dgm:pt>
    <dgm:pt modelId="{7DD6FD33-FB81-43CB-A21F-B32292AB27D1}" type="sibTrans" cxnId="{B11BD00E-0FB8-4F8F-971A-D3EC8D1629A0}">
      <dgm:prSet/>
      <dgm:spPr/>
      <dgm:t>
        <a:bodyPr/>
        <a:lstStyle/>
        <a:p>
          <a:endParaRPr lang="uk-UA"/>
        </a:p>
      </dgm:t>
    </dgm:pt>
    <dgm:pt modelId="{EE2090A0-CCDD-4CEF-A342-E2206B8A6AA6}">
      <dgm:prSet phldrT="[Текст]"/>
      <dgm:spPr/>
      <dgm:t>
        <a:bodyPr/>
        <a:lstStyle/>
        <a:p>
          <a:r>
            <a:rPr lang="uk-UA" dirty="0" smtClean="0"/>
            <a:t>Доктор наук</a:t>
          </a:r>
          <a:endParaRPr lang="uk-UA" dirty="0"/>
        </a:p>
      </dgm:t>
    </dgm:pt>
    <dgm:pt modelId="{F2D8B592-B195-4E43-BFFB-063988B66685}" type="parTrans" cxnId="{944F9C07-8F81-4065-909C-B729C2CD965C}">
      <dgm:prSet/>
      <dgm:spPr/>
      <dgm:t>
        <a:bodyPr/>
        <a:lstStyle/>
        <a:p>
          <a:endParaRPr lang="uk-UA"/>
        </a:p>
      </dgm:t>
    </dgm:pt>
    <dgm:pt modelId="{FB2AEB78-C638-4A73-8F04-BA91794A7EB6}" type="sibTrans" cxnId="{944F9C07-8F81-4065-909C-B729C2CD965C}">
      <dgm:prSet/>
      <dgm:spPr/>
      <dgm:t>
        <a:bodyPr/>
        <a:lstStyle/>
        <a:p>
          <a:endParaRPr lang="uk-UA"/>
        </a:p>
      </dgm:t>
    </dgm:pt>
    <dgm:pt modelId="{98FE3702-DA3B-45C5-AF05-56604CA2DB2E}" type="pres">
      <dgm:prSet presAssocID="{1C4AADBE-C059-4DC9-8397-A10B4E6EF5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A7A11E-84CF-4479-A271-F829134B3B0A}" type="pres">
      <dgm:prSet presAssocID="{B04F348F-2B29-4FC4-A4D5-F675E23FDC12}" presName="node" presStyleLbl="node1" presStyleIdx="0" presStyleCnt="5" custLinFactNeighborX="-37574" custLinFactNeighborY="-23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2D68C8-364A-45AE-86B5-ABA1E03099E3}" type="pres">
      <dgm:prSet presAssocID="{BCDAAA4D-BD8E-4FE3-BED6-0E3F8B3C90E0}" presName="sibTrans" presStyleCnt="0"/>
      <dgm:spPr/>
    </dgm:pt>
    <dgm:pt modelId="{756DDD88-744C-4BBD-B600-0EFB4F712A01}" type="pres">
      <dgm:prSet presAssocID="{623DE0AB-6201-4D0C-AC11-D12F5771C0D0}" presName="node" presStyleLbl="node1" presStyleIdx="1" presStyleCnt="5" custLinFactNeighborX="-12090" custLinFactNeighborY="-14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05805C-3AF4-49D7-B09C-2D56F7D00B71}" type="pres">
      <dgm:prSet presAssocID="{134650AD-7EE7-4F0C-82F2-09691BB14CAF}" presName="sibTrans" presStyleCnt="0"/>
      <dgm:spPr/>
    </dgm:pt>
    <dgm:pt modelId="{E1A271E4-C1CA-4FD5-9B8B-87EDBC0E77DB}" type="pres">
      <dgm:prSet presAssocID="{CC572FB2-9B6A-493C-A2B1-6CE74CF9F777}" presName="node" presStyleLbl="node1" presStyleIdx="2" presStyleCnt="5" custLinFactX="57084" custLinFactNeighborX="100000" custLinFactNeighborY="-102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8FD28-650D-4235-BEED-004E6275EA54}" type="pres">
      <dgm:prSet presAssocID="{FFEABA42-0036-4475-B9A5-239D81C4E6AF}" presName="sibTrans" presStyleCnt="0"/>
      <dgm:spPr/>
    </dgm:pt>
    <dgm:pt modelId="{472B3548-F8D2-45E3-B10D-FF5CB0DAA49F}" type="pres">
      <dgm:prSet presAssocID="{61328378-BB90-4E2A-9C96-3357426FEF79}" presName="node" presStyleLbl="node1" presStyleIdx="3" presStyleCnt="5" custLinFactNeighborX="-93240" custLinFactNeighborY="-14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9D9266-4810-4ABD-A928-908983A1E181}" type="pres">
      <dgm:prSet presAssocID="{7DD6FD33-FB81-43CB-A21F-B32292AB27D1}" presName="sibTrans" presStyleCnt="0"/>
      <dgm:spPr/>
    </dgm:pt>
    <dgm:pt modelId="{BCB86839-81CE-46AD-A007-E4346C162983}" type="pres">
      <dgm:prSet presAssocID="{EE2090A0-CCDD-4CEF-A342-E2206B8A6AA6}" presName="node" presStyleLbl="node1" presStyleIdx="4" presStyleCnt="5" custScaleY="105363" custLinFactNeighborX="70431" custLinFactNeighborY="-13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28008B-0281-4E1E-ABBB-4E012FADE93A}" type="presOf" srcId="{61328378-BB90-4E2A-9C96-3357426FEF79}" destId="{472B3548-F8D2-45E3-B10D-FF5CB0DAA49F}" srcOrd="0" destOrd="0" presId="urn:microsoft.com/office/officeart/2005/8/layout/default"/>
    <dgm:cxn modelId="{4DCDB117-6E2F-4189-95C3-6F74FC3F7510}" srcId="{1C4AADBE-C059-4DC9-8397-A10B4E6EF570}" destId="{B04F348F-2B29-4FC4-A4D5-F675E23FDC12}" srcOrd="0" destOrd="0" parTransId="{6FFE8AC0-A4B4-45E8-AA3A-E2DEBC63BFA1}" sibTransId="{BCDAAA4D-BD8E-4FE3-BED6-0E3F8B3C90E0}"/>
    <dgm:cxn modelId="{B11BD00E-0FB8-4F8F-971A-D3EC8D1629A0}" srcId="{1C4AADBE-C059-4DC9-8397-A10B4E6EF570}" destId="{61328378-BB90-4E2A-9C96-3357426FEF79}" srcOrd="3" destOrd="0" parTransId="{B7285969-D42B-45E5-8994-48566471B990}" sibTransId="{7DD6FD33-FB81-43CB-A21F-B32292AB27D1}"/>
    <dgm:cxn modelId="{84FBC194-8F0F-4952-9827-30797283EBC9}" type="presOf" srcId="{B04F348F-2B29-4FC4-A4D5-F675E23FDC12}" destId="{C9A7A11E-84CF-4479-A271-F829134B3B0A}" srcOrd="0" destOrd="0" presId="urn:microsoft.com/office/officeart/2005/8/layout/default"/>
    <dgm:cxn modelId="{4D796BE5-4E8E-444F-B7DC-13FF4CC2CA56}" type="presOf" srcId="{623DE0AB-6201-4D0C-AC11-D12F5771C0D0}" destId="{756DDD88-744C-4BBD-B600-0EFB4F712A01}" srcOrd="0" destOrd="0" presId="urn:microsoft.com/office/officeart/2005/8/layout/default"/>
    <dgm:cxn modelId="{BF5E2070-380C-4249-87FE-0EDFED270708}" type="presOf" srcId="{1C4AADBE-C059-4DC9-8397-A10B4E6EF570}" destId="{98FE3702-DA3B-45C5-AF05-56604CA2DB2E}" srcOrd="0" destOrd="0" presId="urn:microsoft.com/office/officeart/2005/8/layout/default"/>
    <dgm:cxn modelId="{38D6C769-3EF1-4D1C-A408-519FEB69754D}" srcId="{1C4AADBE-C059-4DC9-8397-A10B4E6EF570}" destId="{623DE0AB-6201-4D0C-AC11-D12F5771C0D0}" srcOrd="1" destOrd="0" parTransId="{04D285DB-3066-4010-A0F7-EB3A62D50E1D}" sibTransId="{134650AD-7EE7-4F0C-82F2-09691BB14CAF}"/>
    <dgm:cxn modelId="{944F9C07-8F81-4065-909C-B729C2CD965C}" srcId="{1C4AADBE-C059-4DC9-8397-A10B4E6EF570}" destId="{EE2090A0-CCDD-4CEF-A342-E2206B8A6AA6}" srcOrd="4" destOrd="0" parTransId="{F2D8B592-B195-4E43-BFFB-063988B66685}" sibTransId="{FB2AEB78-C638-4A73-8F04-BA91794A7EB6}"/>
    <dgm:cxn modelId="{68BADAAA-DAED-4038-A639-27F6B0A268ED}" srcId="{1C4AADBE-C059-4DC9-8397-A10B4E6EF570}" destId="{CC572FB2-9B6A-493C-A2B1-6CE74CF9F777}" srcOrd="2" destOrd="0" parTransId="{60E8870C-2A00-467D-BEAE-ADE1B14AB53B}" sibTransId="{FFEABA42-0036-4475-B9A5-239D81C4E6AF}"/>
    <dgm:cxn modelId="{9DF9F387-827E-41AE-B325-D0C538A81B12}" type="presOf" srcId="{CC572FB2-9B6A-493C-A2B1-6CE74CF9F777}" destId="{E1A271E4-C1CA-4FD5-9B8B-87EDBC0E77DB}" srcOrd="0" destOrd="0" presId="urn:microsoft.com/office/officeart/2005/8/layout/default"/>
    <dgm:cxn modelId="{67A961D4-4CCF-4A33-B80D-C0FD6C86E60D}" type="presOf" srcId="{EE2090A0-CCDD-4CEF-A342-E2206B8A6AA6}" destId="{BCB86839-81CE-46AD-A007-E4346C162983}" srcOrd="0" destOrd="0" presId="urn:microsoft.com/office/officeart/2005/8/layout/default"/>
    <dgm:cxn modelId="{EFDB4211-9FEF-4CE5-95F4-FD81670B562A}" type="presParOf" srcId="{98FE3702-DA3B-45C5-AF05-56604CA2DB2E}" destId="{C9A7A11E-84CF-4479-A271-F829134B3B0A}" srcOrd="0" destOrd="0" presId="urn:microsoft.com/office/officeart/2005/8/layout/default"/>
    <dgm:cxn modelId="{65146CBE-9908-4057-8FEC-39FCF25F0A5A}" type="presParOf" srcId="{98FE3702-DA3B-45C5-AF05-56604CA2DB2E}" destId="{8C2D68C8-364A-45AE-86B5-ABA1E03099E3}" srcOrd="1" destOrd="0" presId="urn:microsoft.com/office/officeart/2005/8/layout/default"/>
    <dgm:cxn modelId="{0C06D5B2-D808-4518-A113-E694CDEF3D0A}" type="presParOf" srcId="{98FE3702-DA3B-45C5-AF05-56604CA2DB2E}" destId="{756DDD88-744C-4BBD-B600-0EFB4F712A01}" srcOrd="2" destOrd="0" presId="urn:microsoft.com/office/officeart/2005/8/layout/default"/>
    <dgm:cxn modelId="{381CAD08-F3ED-4653-B672-6502629F3D0D}" type="presParOf" srcId="{98FE3702-DA3B-45C5-AF05-56604CA2DB2E}" destId="{1805805C-3AF4-49D7-B09C-2D56F7D00B71}" srcOrd="3" destOrd="0" presId="urn:microsoft.com/office/officeart/2005/8/layout/default"/>
    <dgm:cxn modelId="{3CC60D4D-3159-43F6-BC08-E771738928E6}" type="presParOf" srcId="{98FE3702-DA3B-45C5-AF05-56604CA2DB2E}" destId="{E1A271E4-C1CA-4FD5-9B8B-87EDBC0E77DB}" srcOrd="4" destOrd="0" presId="urn:microsoft.com/office/officeart/2005/8/layout/default"/>
    <dgm:cxn modelId="{2ED33294-99AE-4494-9F0A-3E58F72CFE21}" type="presParOf" srcId="{98FE3702-DA3B-45C5-AF05-56604CA2DB2E}" destId="{7828FD28-650D-4235-BEED-004E6275EA54}" srcOrd="5" destOrd="0" presId="urn:microsoft.com/office/officeart/2005/8/layout/default"/>
    <dgm:cxn modelId="{D3AB8FFB-F770-4639-AEA9-3534E215BCA5}" type="presParOf" srcId="{98FE3702-DA3B-45C5-AF05-56604CA2DB2E}" destId="{472B3548-F8D2-45E3-B10D-FF5CB0DAA49F}" srcOrd="6" destOrd="0" presId="urn:microsoft.com/office/officeart/2005/8/layout/default"/>
    <dgm:cxn modelId="{4F6F8556-EDED-42DA-AD34-6DFE711E9BF1}" type="presParOf" srcId="{98FE3702-DA3B-45C5-AF05-56604CA2DB2E}" destId="{9F9D9266-4810-4ABD-A928-908983A1E181}" srcOrd="7" destOrd="0" presId="urn:microsoft.com/office/officeart/2005/8/layout/default"/>
    <dgm:cxn modelId="{21D18D5D-E0FC-4BBE-B892-95D8691BC581}" type="presParOf" srcId="{98FE3702-DA3B-45C5-AF05-56604CA2DB2E}" destId="{BCB86839-81CE-46AD-A007-E4346C1629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80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64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89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60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54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24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9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38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3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07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45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94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22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38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1436-3931-400E-80A7-AA9453B7423E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74E6A0-4548-44D0-A8BD-B9C7D990E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7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department/2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page/546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page/546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as.gov.ua/UA/Pages/default.aspx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.gov.ua/UA/Structure/Pages/default.asp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.gov.ua/UA/Structure/Pages/defaul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00" y="1600200"/>
            <a:ext cx="2093908" cy="213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r="17557"/>
          <a:stretch/>
        </p:blipFill>
        <p:spPr bwMode="auto">
          <a:xfrm>
            <a:off x="1653541" y="1684022"/>
            <a:ext cx="2148841" cy="164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4593166" cy="1515533"/>
          </a:xfrm>
        </p:spPr>
        <p:txBody>
          <a:bodyPr/>
          <a:lstStyle/>
          <a:p>
            <a:r>
              <a:rPr lang="uk-UA" b="1" dirty="0" smtClean="0"/>
              <a:t>Вступ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435113" cy="1616721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Наука та наукові дослідження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Організація </a:t>
            </a:r>
            <a:r>
              <a:rPr lang="uk-UA" sz="2800" dirty="0"/>
              <a:t>науково-дослідної діяльності в </a:t>
            </a:r>
            <a:r>
              <a:rPr lang="uk-UA" sz="2800" dirty="0" smtClean="0"/>
              <a:t>Україні</a:t>
            </a:r>
          </a:p>
          <a:p>
            <a:r>
              <a:rPr lang="uk-UA" sz="2800" dirty="0" smtClean="0"/>
              <a:t>Академічна доброчесність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7174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6"/>
          <a:stretch/>
        </p:blipFill>
        <p:spPr>
          <a:xfrm>
            <a:off x="310550" y="643028"/>
            <a:ext cx="8520023" cy="56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6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 на кафедрі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9744" r="2485"/>
          <a:stretch/>
        </p:blipFill>
        <p:spPr>
          <a:xfrm>
            <a:off x="454967" y="2562044"/>
            <a:ext cx="7541719" cy="3786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3029" y="1930400"/>
            <a:ext cx="4443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ztu.edu.ua/department/20.html</a:t>
            </a:r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9052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МЕТОДОЛОГІЯ НАУКОВОГО ДОСЛІДЖЕННЯ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6783239" cy="388077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наукового дослідження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це сукупність принципів, засобів, методів і форм організації та проведення наукового пізнання поставленої проблеми.</a:t>
            </a:r>
          </a:p>
          <a:p>
            <a:endParaRPr lang="uk-UA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перекладі з грецької – це вчення про систему методів, теорія методів. Слово “методологія” складається зі слів “метод” і “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Останнє, перебуваючи в кінці складного слова, означає “вчення”, тому в буквальному розумінні методологія – це вчення про метод. </a:t>
            </a:r>
          </a:p>
          <a:p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 проведення наукових досліджень, постановка завдань, проведення науково-дослідницької роботи обумовлено правильним використанням методології наукового дослідження.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915" y="461186"/>
            <a:ext cx="7162802" cy="618978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методології є вивчення засобів, методів і прийомів дослідження, за допомогою яких нове знання тримається в науці.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вивчення – це поняття і методи самої науки, їх сфера застосування, обґрунтованість наукових результатів, осмислення досягнень науки з точки зору філософської та суспільної культури.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науки нерозривно пов’язаний зі створенням методології, яка втілює властиві їй принципи. Подібно до поділу об’єктивних законів на загальні і окремі, пов’язані з розвитком тих або інших окремих галузей знання, методологія науки також може бути загальною і конкретно-науковою.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є,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1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0" y="1243015"/>
            <a:ext cx="75533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9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1" y="1302069"/>
            <a:ext cx="7550214" cy="41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9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4" y="1338265"/>
            <a:ext cx="7903251" cy="412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2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324930"/>
            <a:ext cx="7509510" cy="41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0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5" y="1420496"/>
            <a:ext cx="671937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1" y="1395414"/>
            <a:ext cx="6842760" cy="38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9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5" y="3791796"/>
            <a:ext cx="3292297" cy="173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30250"/>
            <a:ext cx="6799263" cy="3444875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етап науково-технічного розвитку суспільства висуває нові, набагато вищі вимоги до творчого потенціалу фахівців, що передбачає володіння новими науковими методами, вміння орієнтуватися в потоці наукової інформації, знаходити найраціональніші конструкторські, технологічні й організаційні рішення.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7640" y="3791798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спеціалістами різних напрямів підготовки все частіше постають завдання, які вимагають, окрім фахової кваліфікації, знання методів опрацювання результатів спостережень, планування експериментів, математичних методів моделювання та оптимізації процесів дослідження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0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3" y="1360172"/>
            <a:ext cx="7319039" cy="41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90" y="290420"/>
            <a:ext cx="7349069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Академічне письмо</a:t>
            </a:r>
            <a:br>
              <a:rPr lang="uk-UA" b="1" dirty="0" smtClean="0"/>
            </a:br>
            <a:r>
              <a:rPr lang="uk-UA" b="1" dirty="0" smtClean="0"/>
              <a:t> та академічна доброчесність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5" y="1594287"/>
            <a:ext cx="7780314" cy="4458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7063" y="6125556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ztu.edu.ua/page/546.html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147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94" y="701795"/>
            <a:ext cx="6073895" cy="54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9"/>
          <a:stretch/>
        </p:blipFill>
        <p:spPr>
          <a:xfrm>
            <a:off x="284672" y="1508656"/>
            <a:ext cx="8713632" cy="4935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165" y="682288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ztu.edu.ua/page/546.html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3216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ВИБІР </a:t>
            </a:r>
            <a:r>
              <a:rPr lang="uk-UA" sz="3200" b="1" dirty="0"/>
              <a:t>НАПРЯМУ ТА ПОСЛІДОВНІСТЬ НАУКОВИХ ДОСЛІДЖЕНЬ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7826" r="1617"/>
          <a:stretch/>
        </p:blipFill>
        <p:spPr bwMode="auto">
          <a:xfrm>
            <a:off x="4574063" y="2416387"/>
            <a:ext cx="394509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" y="3541636"/>
            <a:ext cx="4824539" cy="248314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1356"/>
          <a:stretch/>
        </p:blipFill>
        <p:spPr>
          <a:xfrm>
            <a:off x="745321" y="859714"/>
            <a:ext cx="7464364" cy="88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45" y="1747138"/>
            <a:ext cx="5106838" cy="41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1/1311608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6" y="2008737"/>
            <a:ext cx="5200479" cy="39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6867" y="704870"/>
            <a:ext cx="6798735" cy="1303867"/>
          </a:xfrm>
        </p:spPr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6787" y="794652"/>
            <a:ext cx="6461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дослідження класифікують за різними ознаками.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застосовуваних методів вивчення наукові дослідження можуть бути теоретичними, теоретико-експериментальними та експериментальними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наукові дослідження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 на застосуванні логічних та математичних методів пізнання. Їх результатом може бути встановлення певних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якостей,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зв´язків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досліджуваних об’єктів тощо (наприклад, дослідження суті й ролі кислотності середовища в перебігу реакції).</a:t>
            </a:r>
          </a:p>
        </p:txBody>
      </p:sp>
    </p:spTree>
    <p:extLst>
      <p:ext uri="{BB962C8B-B14F-4D97-AF65-F5344CB8AC3E}">
        <p14:creationId xmlns:p14="http://schemas.microsoft.com/office/powerpoint/2010/main" val="389852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8720" y="1443843"/>
            <a:ext cx="5669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теоретичного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чистоту осаду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гравіметрії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складу). </a:t>
            </a:r>
          </a:p>
        </p:txBody>
      </p:sp>
    </p:spTree>
    <p:extLst>
      <p:ext uri="{BB962C8B-B14F-4D97-AF65-F5344CB8AC3E}">
        <p14:creationId xmlns:p14="http://schemas.microsoft.com/office/powerpoint/2010/main" val="4180136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4051258"/>
              </p:ext>
            </p:extLst>
          </p:nvPr>
        </p:nvGraphicFramePr>
        <p:xfrm>
          <a:off x="1431984" y="845388"/>
          <a:ext cx="3834608" cy="71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539815" y="1703952"/>
            <a:ext cx="3062378" cy="593190"/>
            <a:chOff x="0" y="9642"/>
            <a:chExt cx="3062378" cy="593190"/>
          </a:xfrm>
          <a:solidFill>
            <a:srgbClr val="FFC000">
              <a:alpha val="21000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9642"/>
              <a:ext cx="3062378" cy="5931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957" y="38599"/>
              <a:ext cx="3004464" cy="535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dirty="0"/>
                <a:t>Моделювання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-1" b="7397"/>
          <a:stretch/>
        </p:blipFill>
        <p:spPr>
          <a:xfrm>
            <a:off x="1006354" y="2503610"/>
            <a:ext cx="4352925" cy="687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539" y="3320196"/>
            <a:ext cx="4400550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354" y="4201066"/>
            <a:ext cx="4410075" cy="638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2937" y="2624870"/>
            <a:ext cx="609600" cy="2047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6463" y="796011"/>
            <a:ext cx="2139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Приклад медико-біологічної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11496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8933" y="764737"/>
            <a:ext cx="6764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сучасний фахівець повинен мати не тільки глибоку професійну підготовку, а й певний обсяг знань у галузі наукових досліджень, що передбачає засвоєння методологічних засад наукової праці, уміння збирати і опрацьовувати інформацію, розробляти програми наукових досліджень, аналізувати одержані результати та оформляти їх у вигляді наукового звіту.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6666" y="3825332"/>
            <a:ext cx="6417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із практичними уміннями здійснювати наукове дослідження, необхідною умовою ефективної та успішної наукової діяльності є готовність особистості до науково-дослідної роботи, її пошукова активність, продуктивна дослідницька поведінка, стійке прагнення до творчого наукового пошуку та комплекс індивідуально-психологічних і характерологічних особливостей, що забезпечить високу ефективність її професійного функціонування</a:t>
            </a:r>
          </a:p>
        </p:txBody>
      </p:sp>
    </p:spTree>
    <p:extLst>
      <p:ext uri="{BB962C8B-B14F-4D97-AF65-F5344CB8AC3E}">
        <p14:creationId xmlns:p14="http://schemas.microsoft.com/office/powerpoint/2010/main" val="1953594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614" y="770559"/>
            <a:ext cx="6798735" cy="1303867"/>
          </a:xfrm>
        </p:spPr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1540" y="2646137"/>
            <a:ext cx="7437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народного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376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614" y="770559"/>
            <a:ext cx="6798735" cy="1303867"/>
          </a:xfrm>
        </p:spPr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4672" y="2074424"/>
            <a:ext cx="7437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народного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648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2980" y="829806"/>
            <a:ext cx="7254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народному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поточному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61" y="3266537"/>
            <a:ext cx="5540315" cy="27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2980" y="829806"/>
            <a:ext cx="7254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02" y="3910912"/>
            <a:ext cx="2943225" cy="1762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72" y="3910910"/>
            <a:ext cx="2714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8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852708"/>
            <a:ext cx="7246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машин,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</a:p>
        </p:txBody>
      </p:sp>
    </p:spTree>
    <p:extLst>
      <p:ext uri="{BB962C8B-B14F-4D97-AF65-F5344CB8AC3E}">
        <p14:creationId xmlns:p14="http://schemas.microsoft.com/office/powerpoint/2010/main" val="2128557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980" y="2806988"/>
            <a:ext cx="72466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ступенем важливості для народного господарства наукові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поділяють: </a:t>
            </a:r>
          </a:p>
          <a:p>
            <a:pPr algn="ctr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найважливіші роботи, виконувані за планами Національної академії наук України;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 роботи, виконувані за планами галузевих міністерств та відомств;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 роботи, які виконують за ініціативою науково-дослідних організацій.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155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540" y="2448850"/>
            <a:ext cx="7246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держбюджетні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держбюджету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госпдоговірні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організацій-замовників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нефінансовані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84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340" y="3127028"/>
            <a:ext cx="724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880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" y="605184"/>
            <a:ext cx="4335780" cy="550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88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Тобто</a:t>
            </a:r>
            <a:r>
              <a:rPr lang="ru-RU" b="1" dirty="0" smtClean="0"/>
              <a:t>,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2" y="1525258"/>
            <a:ext cx="6811010" cy="35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0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748" y="867817"/>
            <a:ext cx="6663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має розгалужену систему науково-дослідних закладів, які працюють над розвитком науки. Головну роль у цьому відіграє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наук України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https://www.nas.gov.ua/UA/Pages/default.aspx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51" y="2277522"/>
            <a:ext cx="6140471" cy="37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4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5" y="1161693"/>
            <a:ext cx="7254629" cy="4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5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46" y="1209046"/>
            <a:ext cx="7277218" cy="45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4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23" y="1274555"/>
            <a:ext cx="7143985" cy="43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8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2" y="1058533"/>
            <a:ext cx="7656971" cy="47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36" y="1108136"/>
            <a:ext cx="7520692" cy="47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3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0" y="1441961"/>
            <a:ext cx="7736639" cy="41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97" y="1025645"/>
            <a:ext cx="7568021" cy="4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7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5" y="843550"/>
            <a:ext cx="744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університеті підготовка фахівців здійснюється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освітньо-професійними,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-науковими</a:t>
            </a:r>
            <a:r>
              <a:rPr lang="uk-UA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 </a:t>
            </a:r>
            <a:r>
              <a:rPr lang="uk-UA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рівнях вищої освіти, що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присудження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ступеня вищої освіти:</a:t>
            </a:r>
          </a:p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початковий рівень (короткий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цикл) вищої освіти – молодший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(коледж, університет);</a:t>
            </a:r>
          </a:p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перший (бакалаврський) – бакалавр;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другий (магістерський) – магістр;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третій (</a:t>
            </a:r>
            <a:r>
              <a:rPr lang="uk-UA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– кандидат наук, доктор філософії,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науковий рівень – доктор наук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4541164"/>
              </p:ext>
            </p:extLst>
          </p:nvPr>
        </p:nvGraphicFramePr>
        <p:xfrm>
          <a:off x="3094008" y="4079817"/>
          <a:ext cx="3703608" cy="248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511616" y="4420156"/>
            <a:ext cx="327803" cy="13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106834" y="5227608"/>
            <a:ext cx="388192" cy="133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углом вверх 17"/>
          <p:cNvSpPr/>
          <p:nvPr/>
        </p:nvSpPr>
        <p:spPr>
          <a:xfrm rot="10800000" flipH="1">
            <a:off x="6193764" y="4420156"/>
            <a:ext cx="224288" cy="3761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углом вверх 19"/>
          <p:cNvSpPr/>
          <p:nvPr/>
        </p:nvSpPr>
        <p:spPr>
          <a:xfrm rot="5400000">
            <a:off x="4675514" y="5495031"/>
            <a:ext cx="207033" cy="655608"/>
          </a:xfrm>
          <a:prstGeom prst="bentUpArrow">
            <a:avLst>
              <a:gd name="adj1" fmla="val 25000"/>
              <a:gd name="adj2" fmla="val 25000"/>
              <a:gd name="adj3" fmla="val 38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202" y="427506"/>
            <a:ext cx="6798734" cy="1303867"/>
          </a:xfrm>
        </p:spPr>
        <p:txBody>
          <a:bodyPr/>
          <a:lstStyle/>
          <a:p>
            <a:r>
              <a:rPr lang="uk-UA" dirty="0" smtClean="0"/>
              <a:t>Науковий ступінь та Вчене звання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56" y="691368"/>
            <a:ext cx="1939355" cy="1102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968" y="1731373"/>
            <a:ext cx="65647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1F1F1F"/>
                </a:solidFill>
                <a:latin typeface="Google Sans"/>
              </a:rPr>
              <a:t>В Україні присуджують </a:t>
            </a:r>
            <a:endParaRPr lang="uk-UA" dirty="0" smtClean="0">
              <a:solidFill>
                <a:srgbClr val="1F1F1F"/>
              </a:solidFill>
              <a:latin typeface="Google Sans"/>
            </a:endParaRPr>
          </a:p>
          <a:p>
            <a:endParaRPr lang="uk-UA" b="1" dirty="0">
              <a:solidFill>
                <a:srgbClr val="1F1F1F"/>
              </a:solidFill>
              <a:latin typeface="Google Sans"/>
            </a:endParaRPr>
          </a:p>
          <a:p>
            <a:r>
              <a:rPr lang="uk-UA" b="1" dirty="0" smtClean="0">
                <a:solidFill>
                  <a:srgbClr val="1F1F1F"/>
                </a:solidFill>
                <a:latin typeface="Google Sans"/>
              </a:rPr>
              <a:t>наукові ступені: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1F1F1F"/>
                </a:solidFill>
                <a:latin typeface="Google Sans"/>
              </a:rPr>
              <a:t>д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октора філософії (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1F1F1F"/>
                </a:solidFill>
                <a:latin typeface="Google Sans"/>
              </a:rPr>
              <a:t>)</a:t>
            </a:r>
            <a:endParaRPr lang="uk-UA" dirty="0" smtClean="0">
              <a:solidFill>
                <a:srgbClr val="1F1F1F"/>
              </a:solidFill>
              <a:latin typeface="Google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1F1F1F"/>
                </a:solidFill>
                <a:latin typeface="Google Sans"/>
              </a:rPr>
              <a:t>доктора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 наук; </a:t>
            </a:r>
          </a:p>
          <a:p>
            <a:endParaRPr lang="uk-UA" dirty="0">
              <a:solidFill>
                <a:srgbClr val="1F1F1F"/>
              </a:solidFill>
              <a:latin typeface="Google Sans"/>
            </a:endParaRPr>
          </a:p>
          <a:p>
            <a:r>
              <a:rPr lang="uk-UA" b="1" dirty="0">
                <a:solidFill>
                  <a:srgbClr val="1F1F1F"/>
                </a:solidFill>
                <a:latin typeface="Google Sans"/>
              </a:rPr>
              <a:t>в</a:t>
            </a:r>
            <a:r>
              <a:rPr lang="uk-UA" b="1" dirty="0" smtClean="0">
                <a:solidFill>
                  <a:srgbClr val="1F1F1F"/>
                </a:solidFill>
                <a:latin typeface="Google Sans"/>
              </a:rPr>
              <a:t>чені звання 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присвоюють </a:t>
            </a:r>
            <a:r>
              <a:rPr lang="uk-UA" dirty="0">
                <a:solidFill>
                  <a:srgbClr val="1F1F1F"/>
                </a:solidFill>
                <a:latin typeface="Google Sans"/>
              </a:rPr>
              <a:t>за рішенням 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Вченої </a:t>
            </a:r>
            <a:r>
              <a:rPr lang="uk-UA" dirty="0">
                <a:solidFill>
                  <a:srgbClr val="1F1F1F"/>
                </a:solidFill>
                <a:latin typeface="Google Sans"/>
              </a:rPr>
              <a:t>ради Міністерством освіти і науки 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України</a:t>
            </a:r>
            <a:r>
              <a:rPr lang="uk-UA" dirty="0">
                <a:solidFill>
                  <a:srgbClr val="1F1F1F"/>
                </a:solidFill>
                <a:latin typeface="Google Sans"/>
              </a:rPr>
              <a:t>:</a:t>
            </a:r>
            <a:endParaRPr lang="uk-UA" dirty="0" smtClean="0">
              <a:solidFill>
                <a:srgbClr val="1F1F1F"/>
              </a:solidFill>
              <a:latin typeface="Google Sans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40C28"/>
                </a:solidFill>
                <a:latin typeface="Google Sans"/>
              </a:rPr>
              <a:t>доцента </a:t>
            </a:r>
            <a:r>
              <a:rPr lang="uk-UA" dirty="0">
                <a:solidFill>
                  <a:srgbClr val="040C28"/>
                </a:solidFill>
                <a:latin typeface="Google Sans"/>
              </a:rPr>
              <a:t>(по кафедрі), </a:t>
            </a:r>
            <a:endParaRPr lang="uk-UA" dirty="0" smtClean="0">
              <a:solidFill>
                <a:srgbClr val="040C28"/>
              </a:solidFill>
              <a:latin typeface="Google Sans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40C28"/>
                </a:solidFill>
                <a:latin typeface="Google Sans"/>
              </a:rPr>
              <a:t>професора </a:t>
            </a:r>
            <a:r>
              <a:rPr lang="uk-UA" dirty="0">
                <a:solidFill>
                  <a:srgbClr val="040C28"/>
                </a:solidFill>
                <a:latin typeface="Google Sans"/>
              </a:rPr>
              <a:t>(по кафедрі, за спеціальністю) </a:t>
            </a:r>
            <a:endParaRPr lang="uk-UA" dirty="0" smtClean="0">
              <a:solidFill>
                <a:srgbClr val="040C28"/>
              </a:solidFill>
              <a:latin typeface="Google Sans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40C28"/>
                </a:solidFill>
                <a:latin typeface="Google Sans"/>
              </a:rPr>
              <a:t>старшого </a:t>
            </a:r>
            <a:r>
              <a:rPr lang="uk-UA" dirty="0">
                <a:solidFill>
                  <a:srgbClr val="040C28"/>
                </a:solidFill>
                <a:latin typeface="Google Sans"/>
              </a:rPr>
              <a:t>наукового співробітника (за спеціальністю)</a:t>
            </a:r>
            <a:r>
              <a:rPr lang="uk-UA" dirty="0">
                <a:solidFill>
                  <a:srgbClr val="1F1F1F"/>
                </a:solidFill>
                <a:latin typeface="Google Sans"/>
              </a:rPr>
              <a:t> </a:t>
            </a:r>
            <a:r>
              <a:rPr lang="uk-UA" dirty="0" smtClean="0">
                <a:solidFill>
                  <a:srgbClr val="1F1F1F"/>
                </a:solidFill>
                <a:latin typeface="Google Sans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4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382" y="2157929"/>
            <a:ext cx="6849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наук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об’єднує такі регіональні наукові центри: Донецький, Західний, Південний, Північно-Східний, Придніпровський та Кримський.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науковий центр складається з низки науково-дослідних інститутів.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установах Академії наук створено сучасну експериментально-виробничу базу. Результати фундаментальних досліджень вчених України дали змогу пояснити явища, які спостерігаються у процесі поділу атомного ядра, створити стан речовини із наперед заданими властивостями, розкрити структуру складних хімічних речовин та ін.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https://www.nas.gov.ua/UA/Structure/Pages/default.aspx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83" y="238664"/>
            <a:ext cx="6347713" cy="1320800"/>
          </a:xfrm>
        </p:spPr>
        <p:txBody>
          <a:bodyPr/>
          <a:lstStyle/>
          <a:p>
            <a:r>
              <a:rPr lang="uk-UA" dirty="0" smtClean="0"/>
              <a:t>Структура НАН 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193" y="899064"/>
            <a:ext cx="7378460" cy="58640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 України функціонують 3 секції:</a:t>
            </a:r>
          </a:p>
          <a:p>
            <a:pPr marL="0"/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фізико-технічних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математичних наук; </a:t>
            </a:r>
          </a:p>
          <a:p>
            <a:pPr marL="0"/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 і біологічних наук; </a:t>
            </a:r>
          </a:p>
          <a:p>
            <a:pPr marL="0"/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 і гуманітарних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</a:p>
          <a:p>
            <a:pPr marL="0" indent="0">
              <a:buNone/>
            </a:pPr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 об’єднують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відділень: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механіки і машинознавства; фізики та астрономії; наук про Землю; матеріалознавства; енергетики та енергетичних технологій; ядерної фізики та енергетики; хімії; біохімії, фізіології і молекулярної біології; загальної біології; економіки; історії, філософії та права; літератури, мови та мистецтвознавства.</a:t>
            </a:r>
            <a:b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 діють 5 регіональних наукових центрів подвійного з Міністерством освіти і науки України підпорядкування: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uk-UA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Покровськ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Львів),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Південний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Одеса),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Північно-східний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Харків),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Придніпровський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Дніпро),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діяльності наукових установ та наукового забезпечення розвитку регіонів (м. Київ). </a:t>
            </a:r>
            <a:endParaRPr lang="uk-UA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Статутну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Кримського наукового центру та його фінансування з бюджету НАН України призупинено в 2014 році.</a:t>
            </a:r>
            <a:b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Основною ланкою структури НАН України є науково-дослідні інститути та інші наукові установи (обсерваторії, ботанічні сади, дендропарки, заповідники, бібліотеки, музеї тощо). В структурі НАН України діють національні заклади – Національна бібліотека України ім. В.І. Вернадського, Національний науковий центр «Харківський фізико-технічний інститут», Національний історико-археологічний заповідник «Ольвія», Національний ботанічний сад ім. М.М. Гришка, Національний дендрологічний парк «Софіївка», Національний науково-природничий музей, Львівська національна наукова бібліотека України ім. В. Стефаника, Національний центр «Мала академія наук України». До структури НАН України входять також підприємства дослідно-виробничої бази (дослідні підприємства, </a:t>
            </a:r>
            <a:r>
              <a:rPr lang="uk-UA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конструкторсько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-технологічні організації, науково-інженерні центри). Всього на цей час в НАН України діють 158 наукових установ та 43 підприємства дослідно-виробничої бази.</a:t>
            </a:r>
            <a:endParaRPr lang="uk-UA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pl-PL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https://www.nas.gov.ua/UA/Structure/Pages/default.aspx</a:t>
            </a:r>
            <a:endParaRPr lang="uk-UA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0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571" y="694357"/>
            <a:ext cx="65303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інститутах Академії наук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 дослідження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розв`язують головні проблеми природничих, технічних і суспільних наук, а також ведуться прикладні дослідження.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академічних,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науково-дослідні інститути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 здебільшого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прикладними дослідженнями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яких є розроблення нових технологій, вдосконалення і створення нових зразків техніки для відповідних галузей виробництва.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вищої освіти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осередками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 досліджень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 дослідження і технічні розробки ведуться також у лабораторіях і підрозділах окремих підприємств, у галузевих дослідно-конструкторських та проектних організаціях.</a:t>
            </a:r>
          </a:p>
        </p:txBody>
      </p:sp>
    </p:spTree>
    <p:extLst>
      <p:ext uri="{BB962C8B-B14F-4D97-AF65-F5344CB8AC3E}">
        <p14:creationId xmlns:p14="http://schemas.microsoft.com/office/powerpoint/2010/main" val="90409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280" y="35976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ЗВО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розв`язання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і </a:t>
            </a:r>
            <a:r>
              <a:rPr lang="ru-RU" dirty="0" err="1"/>
              <a:t>прикладних</a:t>
            </a:r>
            <a:r>
              <a:rPr lang="ru-RU" dirty="0"/>
              <a:t> проблем у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для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ЗВО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920" y="1241197"/>
            <a:ext cx="7178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академічних закладів, науковою діяльністю займаються галузеві науково-дослідні інститути та вищі навчальні заклади, тобто наука поділяється на академічну, галузеву та науку, що розвивається у закладах вищої освіти (ЗВО).</a:t>
            </a:r>
          </a:p>
        </p:txBody>
      </p:sp>
    </p:spTree>
    <p:extLst>
      <p:ext uri="{BB962C8B-B14F-4D97-AF65-F5344CB8AC3E}">
        <p14:creationId xmlns:p14="http://schemas.microsoft.com/office/powerpoint/2010/main" val="275038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 в Житомирській політехніці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45" y="2127130"/>
            <a:ext cx="6982348" cy="3247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1285" y="5866765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https://ztu.edu.ua</a:t>
            </a:r>
            <a:r>
              <a:rPr lang="uk-UA" dirty="0" smtClean="0">
                <a:hlinkClick r:id="rId3"/>
              </a:rPr>
              <a:t>/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24034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4344</TotalTime>
  <Words>1377</Words>
  <Application>Microsoft Office PowerPoint</Application>
  <PresentationFormat>Экран (4:3)</PresentationFormat>
  <Paragraphs>125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Google Sans</vt:lpstr>
      <vt:lpstr>Times New Roman</vt:lpstr>
      <vt:lpstr>Trebuchet MS</vt:lpstr>
      <vt:lpstr>Wingdings</vt:lpstr>
      <vt:lpstr>Wingdings 3</vt:lpstr>
      <vt:lpstr>Грань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НАН України</vt:lpstr>
      <vt:lpstr>Презентация PowerPoint</vt:lpstr>
      <vt:lpstr>Презентация PowerPoint</vt:lpstr>
      <vt:lpstr>Наука в Житомирській політехніці</vt:lpstr>
      <vt:lpstr>Презентация PowerPoint</vt:lpstr>
      <vt:lpstr>Наукова діяльність на кафедрі</vt:lpstr>
      <vt:lpstr>МЕТОДОЛОГІЯ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Академічне письмо  та академічна доброчесність</vt:lpstr>
      <vt:lpstr>Презентация PowerPoint</vt:lpstr>
      <vt:lpstr>Презентация PowerPoint</vt:lpstr>
      <vt:lpstr>ВИБІР НАПРЯМУ ТА ПОСЛІДОВНІСТЬ НАУКОВИХ ДОСЛІДЖЕНЬ</vt:lpstr>
      <vt:lpstr>Презентация PowerPoint</vt:lpstr>
      <vt:lpstr>Класифікація наукових досліджень</vt:lpstr>
      <vt:lpstr>Презентация PowerPoint</vt:lpstr>
      <vt:lpstr>Презентация PowerPoint</vt:lpstr>
      <vt:lpstr>Презентация PowerPoint</vt:lpstr>
      <vt:lpstr>Класифікація наукових досліджень</vt:lpstr>
      <vt:lpstr>Класифікація наукових досліджень</vt:lpstr>
      <vt:lpstr>Презентация PowerPoint</vt:lpstr>
      <vt:lpstr>Презентация PowerPoint</vt:lpstr>
      <vt:lpstr>Класифікація наукових досліджень</vt:lpstr>
      <vt:lpstr>Класифікація наукових досліджень</vt:lpstr>
      <vt:lpstr>Класифікація наукових досліджень</vt:lpstr>
      <vt:lpstr>Класифікація наукових досліджень</vt:lpstr>
      <vt:lpstr>Презентация PowerPoint</vt:lpstr>
      <vt:lpstr>Тобто,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Науковий ступінь та Вчене звання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Нікітчук Тетяна Миколаївна</dc:creator>
  <cp:lastModifiedBy>S</cp:lastModifiedBy>
  <cp:revision>32</cp:revision>
  <dcterms:created xsi:type="dcterms:W3CDTF">2021-09-06T14:38:20Z</dcterms:created>
  <dcterms:modified xsi:type="dcterms:W3CDTF">2024-09-30T10:18:28Z</dcterms:modified>
</cp:coreProperties>
</file>