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43" y="34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uk-UA" sz="3600" b="1" dirty="0"/>
              <a:t>Тема 1.3. Митно-тарифне регулювання ЗЕД.</a:t>
            </a:r>
            <a:br>
              <a:rPr lang="uk-UA" sz="3600" dirty="0"/>
            </a:br>
            <a:br>
              <a:rPr lang="en-US" sz="36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1. Сутність митного регулювання ЗЕД. </a:t>
            </a:r>
            <a:br>
              <a:rPr lang="uk-UA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2. Принципи митного регулювання. </a:t>
            </a:r>
            <a:br>
              <a:rPr lang="uk-UA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3. Митні органи України: завдання, функції, структура. </a:t>
            </a:r>
            <a:br>
              <a:rPr lang="uk-UA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4. Види і методи здійснення митного контролюю. </a:t>
            </a:r>
            <a:br>
              <a:rPr lang="uk-UA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5. Характеристика митних режимів України.</a:t>
            </a:r>
            <a:br>
              <a:rPr lang="uk-UA" sz="2000" dirty="0">
                <a:latin typeface="Times New Roman" pitchFamily="18" charset="0"/>
                <a:cs typeface="Times New Roman" pitchFamily="18" charset="0"/>
              </a:rPr>
            </a:br>
            <a:br>
              <a:rPr lang="uk-UA" sz="2000" dirty="0"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37067" y="254000"/>
            <a:ext cx="11619971" cy="551656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 режим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– комплекс взаємопов’язаних правових норм, що відповідно до заявленої мети переміщення товарів через митний кордон України визначають митну процедуру щодо цих товарів, їх правовий статус, умови оподаткування і обумовлюють їх використання після митного оформлення.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 режими та їх врегулювання наведено в Розділі </a:t>
            </a:r>
            <a:r>
              <a:rPr lang="en-US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 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 Кодексу України. З метою застосування законодавства України з питань державної митної справи запроваджуються такі митні режими: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імпорт (випуск для вільного обігу);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реімпорт;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 (остаточне вивезення);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реекспорт;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транзит;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тимчасове ввезення;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тимчасове вивезення;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 склад;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вільна митна зона;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безмитна торгівля;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переробка на митній території;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переробка за межами митної території;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знищення або руйнування;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відмова на користь держави.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 режими встановлюються виключно Митним кодексом України.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Декларант має право обрати митний режим, у який він бажає помістити товари, з дотриманням умов такого режиму та у порядку, що визначені Митним кодексом України. Поміщення товарів у митний режим здійснюється шляхом їх декларування та виконання митних формальностей. За митним статусом товари поділяються на українські та іноземні.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5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069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94733" y="177801"/>
            <a:ext cx="11794067" cy="5384800"/>
          </a:xfrm>
        </p:spPr>
        <p:txBody>
          <a:bodyPr/>
          <a:lstStyle/>
          <a:p>
            <a:pPr marL="0" indent="450000" algn="just">
              <a:lnSpc>
                <a:spcPct val="100000"/>
              </a:lnSpc>
              <a:spcBef>
                <a:spcPts val="0"/>
              </a:spcBef>
            </a:pP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заявлення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встановленою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формою (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письмовою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усною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шляхом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точних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відомостей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мету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відомостей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письмової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використовуватися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так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паперовому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носії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скановані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копії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засвідчені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електронним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цифровим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підписом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декларанта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уповноваженої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ним особи (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перша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257 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450000"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декларація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особою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зазначено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процедуру,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підлягає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застосуванню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(пункт 20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4 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1800" i="1" u="sng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декларація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подається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органу,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митне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робочих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з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доставлення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зазначеного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органу (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частинf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першf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263 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4500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862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954086"/>
          </a:xfrm>
        </p:spPr>
        <p:txBody>
          <a:bodyPr>
            <a:normAutofit fontScale="90000"/>
          </a:bodyPr>
          <a:lstStyle/>
          <a:p>
            <a:r>
              <a:rPr lang="uk-UA" sz="2200" b="1" i="1" u="sng" dirty="0">
                <a:latin typeface="Times New Roman" pitchFamily="18" charset="0"/>
                <a:cs typeface="Times New Roman" pitchFamily="18" charset="0"/>
              </a:rPr>
              <a:t>5. Характеристика митних режимів України.</a:t>
            </a:r>
            <a:br>
              <a:rPr lang="uk-UA" sz="2200" b="1" i="1" u="sng" dirty="0">
                <a:latin typeface="Times New Roman" pitchFamily="18" charset="0"/>
                <a:cs typeface="Times New Roman" pitchFamily="18" charset="0"/>
              </a:rPr>
            </a:br>
            <a:br>
              <a:rPr lang="uk-UA" sz="22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2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821268"/>
            <a:ext cx="11522075" cy="4834466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Імпорт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випуск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вiльного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обiгу</a:t>
            </a:r>
            <a:r>
              <a:rPr lang="ru-RU" sz="1800" b="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пiсля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всiх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законами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iмпорт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усiх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необхiдних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формальностей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випускаються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вiльного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обiгу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митнiй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iмпорту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застосований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надходять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зберiгаються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контролем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помiщенi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iнший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помiщених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митнiй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en-US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мпорт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товари, що були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оформлен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вивезення за меж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 України, випускаються у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льний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 на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 України з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льненням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сплати митних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в, встановлених законами України на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мпорт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цих товар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в, та без застосування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остаточне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вивезення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випускаються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вiльного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обiгу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межами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зворотного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ввезення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застосований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цiєї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контролем,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заборонених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Реекспорт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товари, що були ран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ввезен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митну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 України або на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митної зони, вивозяться за меж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 України без сплати вив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зного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мита та без застосування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515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7801" y="203200"/>
            <a:ext cx="11679238" cy="556736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Транзит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товари та/або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йного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призначення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щуються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митним контролем 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 двома органами доход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України або в межах зони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одного органу доход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без будь-якого використання цих товар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в, без сплати митних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та без застосування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Тимчасове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ввезення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\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комерцiйного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ввозяться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цiлей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частковим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звiльненням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платежами та без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нетарифного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зовнiшньоекономiчної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дiяльностi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пiдлягають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реекспорту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завершення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строку без будь-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змiн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звичайного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зносу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 склад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ноземн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гаються п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митним контролем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 умовним повним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льненням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оподаткування митними платежами та без застосування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Вільна митна зона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це митний режим, відповідно до якого іноземні товари ввозяться на територію вільної митної зони та вивозяться з цієї території за межі митної території України із звільненням від оподаткування митними платежами та без застосування заходів нетарифного регулювання зовнішньоекономічної діяльності, а українські товари ввозяться на територію вільної митної зони із оподаткуванням митними платежами та застосуванням заходів нетарифного регулювання. Товари, поміщені в митний режим вільної митної зони, протягом усього строку перебування у цьому режимі перебувають під митним контролем.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986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94733" y="194734"/>
            <a:ext cx="11662305" cy="557583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Безмитна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торгівля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призначені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знаходяться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реалізуються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контролем у пунктах пропуску (пунктах контролю) через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відкритих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сполучення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і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повітряних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залізничних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засобах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виконують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рейси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умовним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звільненням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платежами,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установленими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імпорт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без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них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нетарифного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Переробка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митнiй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пiддаються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переробцi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них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нетарифного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зовнiшньоекономiчної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дiяльностi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подальшого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реекспорту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Помiщення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митнiй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здiйснюється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умовним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повним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звiльненням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платежами.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Переробка</a:t>
            </a:r>
            <a:r>
              <a:rPr lang="ru-RU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межами 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пiддаються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переробцi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межами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нетарифного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зовнiшньоекономiчної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дiяльностi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територiю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режимi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iмпорту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Знищення або руйнування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ноземн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 п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митним контролем знищуються або приводяться у стан, який виключає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можлив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сть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їх використання, з умовним повним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льненням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оподаткування митними платежами, установленими на 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мпорт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цих товар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в, та без застосування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Знищення або руйнування товар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допускається з письмового дозволу органу доход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збор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за заявою власника товар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чи уповноваженої ним особи.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Вiдмова</a:t>
            </a:r>
            <a:r>
              <a:rPr lang="ru-RU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вiдмовляється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 будь-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умов на свою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вiдмови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помiщуються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Вiдмова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здiйснюється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вiдповiдною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письмовою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заявою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дозволу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зборiв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uk-UA" sz="15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05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3361" y="141956"/>
            <a:ext cx="11522075" cy="928686"/>
          </a:xfrm>
        </p:spPr>
        <p:txBody>
          <a:bodyPr>
            <a:normAutofit/>
          </a:bodyPr>
          <a:lstStyle/>
          <a:p>
            <a:r>
              <a:rPr lang="uk-UA" sz="2600" b="1" i="1" u="sng" dirty="0">
                <a:latin typeface="Times New Roman" pitchFamily="18" charset="0"/>
                <a:cs typeface="Times New Roman" pitchFamily="18" charset="0"/>
              </a:rPr>
              <a:t>1. Сутність митного регулювання ЗЕД</a:t>
            </a:r>
            <a:endParaRPr lang="uk-UA" sz="2600" b="1" i="1" u="sn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D80CED-2627-4358-9689-3CA1FF1601DB}"/>
              </a:ext>
            </a:extLst>
          </p:cNvPr>
          <p:cNvSpPr txBox="1"/>
          <p:nvPr/>
        </p:nvSpPr>
        <p:spPr>
          <a:xfrm>
            <a:off x="733424" y="606299"/>
            <a:ext cx="1131358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b="1" dirty="0"/>
              <a:t>Митне регулювання ЗЕД</a:t>
            </a:r>
            <a:r>
              <a:rPr lang="uk-UA" sz="1600" dirty="0"/>
              <a:t> — це система правових, економічних та організаційних заходів держави, спрямованих на впорядкування переміщення товарів, транспортних засобів і послуг через митний кордон, забезпечення дотримання митного законодавства та реалізацію фіскальної, захисної й регулятивної функцій держави.</a:t>
            </a:r>
          </a:p>
          <a:p>
            <a:r>
              <a:rPr lang="uk-UA" sz="1600" dirty="0"/>
              <a:t>Об’єкт регулювання — зовнішньоекономічні операції суб’єктів господарювання.</a:t>
            </a:r>
            <a:br>
              <a:rPr lang="uk-UA" sz="1600" dirty="0"/>
            </a:br>
            <a:r>
              <a:rPr lang="uk-UA" sz="1600" dirty="0"/>
              <a:t>Суб’єкти регулювання — митні органи, інші контролюючі органи, суб’єкти ЗЕД.</a:t>
            </a:r>
          </a:p>
          <a:p>
            <a:r>
              <a:rPr lang="uk-UA" sz="1600" b="1" dirty="0"/>
              <a:t>Основні функції митного регулювання</a:t>
            </a:r>
          </a:p>
          <a:p>
            <a:pPr>
              <a:buFont typeface="+mj-lt"/>
              <a:buAutoNum type="arabicPeriod"/>
            </a:pPr>
            <a:r>
              <a:rPr lang="uk-UA" sz="1600" b="1" dirty="0"/>
              <a:t>Фіскальна</a:t>
            </a:r>
            <a:br>
              <a:rPr lang="uk-UA" sz="1600" dirty="0"/>
            </a:br>
            <a:r>
              <a:rPr lang="uk-UA" sz="1600" dirty="0"/>
              <a:t>Формування доходів державного бюджету через мито, ПДВ при імпорті, акцизний податок.</a:t>
            </a:r>
          </a:p>
          <a:p>
            <a:pPr>
              <a:buFont typeface="+mj-lt"/>
              <a:buAutoNum type="arabicPeriod"/>
            </a:pPr>
            <a:r>
              <a:rPr lang="uk-UA" sz="1600" b="1" dirty="0"/>
              <a:t>Протекціоністська (захисна)</a:t>
            </a:r>
            <a:br>
              <a:rPr lang="uk-UA" sz="1600" dirty="0"/>
            </a:br>
            <a:r>
              <a:rPr lang="uk-UA" sz="1600" dirty="0"/>
              <a:t>Захист національного виробника від недобросовісної конкуренції (антидемпінгові, спеціальні, компенсаційні мита).</a:t>
            </a:r>
          </a:p>
          <a:p>
            <a:pPr>
              <a:buFont typeface="+mj-lt"/>
              <a:buAutoNum type="arabicPeriod"/>
            </a:pPr>
            <a:r>
              <a:rPr lang="uk-UA" sz="1600" b="1" dirty="0"/>
              <a:t>Регулятивна</a:t>
            </a:r>
            <a:br>
              <a:rPr lang="uk-UA" sz="1600" dirty="0"/>
            </a:br>
            <a:r>
              <a:rPr lang="uk-UA" sz="1600" dirty="0"/>
              <a:t>Вплив на структуру експорту та імпорту шляхом тарифного й нетарифного регулювання.</a:t>
            </a:r>
          </a:p>
          <a:p>
            <a:pPr>
              <a:buFont typeface="+mj-lt"/>
              <a:buAutoNum type="arabicPeriod"/>
            </a:pPr>
            <a:r>
              <a:rPr lang="uk-UA" sz="1600" b="1" dirty="0"/>
              <a:t>Контрольна та безпекова</a:t>
            </a:r>
            <a:br>
              <a:rPr lang="uk-UA" sz="1600" dirty="0"/>
            </a:br>
            <a:r>
              <a:rPr lang="uk-UA" sz="1600" dirty="0"/>
              <a:t>Контроль за переміщенням товарів подвійного призначення, </a:t>
            </a:r>
            <a:r>
              <a:rPr lang="uk-UA" sz="1600" dirty="0" err="1"/>
              <a:t>санкційних</a:t>
            </a:r>
            <a:r>
              <a:rPr lang="uk-UA" sz="1600" dirty="0"/>
              <a:t> товарів, дотримання експортного контролю.</a:t>
            </a:r>
          </a:p>
          <a:p>
            <a:pPr>
              <a:buFont typeface="+mj-lt"/>
              <a:buAutoNum type="arabicPeriod"/>
            </a:pPr>
            <a:r>
              <a:rPr lang="uk-UA" sz="1600" b="1" dirty="0"/>
              <a:t>Статистична</a:t>
            </a:r>
            <a:br>
              <a:rPr lang="uk-UA" sz="1600" dirty="0"/>
            </a:br>
            <a:r>
              <a:rPr lang="uk-UA" sz="1600" dirty="0"/>
              <a:t>Формування митної статистики зовнішньої торгівлі.</a:t>
            </a:r>
          </a:p>
          <a:p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203491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2" y="482601"/>
            <a:ext cx="11522075" cy="4898496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Тарифне регулювання зовнішньої торгівлі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головний інструмент торгової політики, що впливає на вартісні показники імпортованого чи експортованого товару і реалізується шляхом обкладання продукції відповідним митом. </a:t>
            </a:r>
            <a:endParaRPr lang="en-US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 тариф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це систематизований перелік товарів, що підлягають обкладанню митом при ввезенні їх на митну територію країни або при вивезенні з неї. Ці товари об'єднані в групи за ознакою походження (рослинні, тваринні, промислові тощо) і за ступенем обробки товару. </a:t>
            </a:r>
            <a:endParaRPr lang="en-US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Простий митний тариф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встановлює одну ставку мита для кожного товару незалежно від країни походження цього товару. </a:t>
            </a: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Складний митний тариф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передбачає дві і більше ставок мита для кожного товару (генеральні, конвенційні, преференційні). </a:t>
            </a:r>
            <a:endParaRPr lang="en-US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Систематизація ставок мита у тарифі здійснюється відповідно до диференційованого переліку товарів - товарної номенклатури. В Україні застосовується Українська класифікація товарів ЗЕД (УКТЗЕД), яка складається на основі гармонізованої системи опису та кодування товарів і Комбінованої номенклатури ЄС. </a:t>
            </a:r>
            <a:endParaRPr lang="en-US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вибору ставки мита важливе значення має порядок визначення країни походження товару. Згідно з загальним правилом, такою країною вважається та, де товар було виготовлено або істотно перероблено.</a:t>
            </a:r>
          </a:p>
        </p:txBody>
      </p:sp>
    </p:spTree>
    <p:extLst>
      <p:ext uri="{BB962C8B-B14F-4D97-AF65-F5344CB8AC3E}">
        <p14:creationId xmlns:p14="http://schemas.microsoft.com/office/powerpoint/2010/main" val="80800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657753"/>
          </a:xfrm>
        </p:spPr>
        <p:txBody>
          <a:bodyPr>
            <a:normAutofit/>
          </a:bodyPr>
          <a:lstStyle/>
          <a:p>
            <a:r>
              <a:rPr lang="uk-UA" sz="2700" b="1" i="1" u="sng" dirty="0">
                <a:latin typeface="Times New Roman" pitchFamily="18" charset="0"/>
                <a:cs typeface="Times New Roman" pitchFamily="18" charset="0"/>
              </a:rPr>
              <a:t>2. Принципи митного регулювання.</a:t>
            </a:r>
            <a:endParaRPr lang="uk-UA" sz="27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846668"/>
            <a:ext cx="11522075" cy="4923896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Україна самостійно визначає митну політику, створює власну митну систему та здійснює митне регулювання на своїй території відповідно до Митного кодексу, законів України та міжнародних договорів за участю України.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Митне регулювання здійснюється на основі принципів: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— виключної юрисдикції України на її митній території;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— виключної компетенції митних органів України щодо здійснення митної справи;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законності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системності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додержання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охороняються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законом; 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гласності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прозорості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878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674686"/>
          </a:xfrm>
        </p:spPr>
        <p:txBody>
          <a:bodyPr>
            <a:normAutofit/>
          </a:bodyPr>
          <a:lstStyle/>
          <a:p>
            <a:r>
              <a:rPr lang="uk-UA" sz="2500" b="1" i="1" u="sng" dirty="0">
                <a:latin typeface="Times New Roman" pitchFamily="18" charset="0"/>
                <a:cs typeface="Times New Roman" pitchFamily="18" charset="0"/>
              </a:rPr>
              <a:t>3. Митні органи України: завдання, функції, структура.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711200"/>
            <a:ext cx="11522075" cy="4809067"/>
          </a:xfrm>
        </p:spPr>
        <p:txBody>
          <a:bodyPr/>
          <a:lstStyle/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У чинному МК України (ст. 1) </a:t>
            </a:r>
            <a:r>
              <a:rPr lang="uk-UA" sz="1600" i="1" u="sng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митні органи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– це спеціально уповноважені органи виконавчої влади в галузі митної справи, на які відповідно до кодексу та інших законів покладено безпосереднє здійснення митної справи. У даному разі законодавець чітко акцентує увагу на належності митних органів до системи органів виконавчої влади, наявності у них спеціальних повноважень та їх функціональному призначенні. Особливість місця митних органів у системі органів виконавчої влади визначається, насамперед, метою створення, функціонування та характером виконуваних завдань і функцій. Саме це й обумовлює специфіку виконавчої діяльності митних органів, аналогів якої в державі немає.</a:t>
            </a:r>
            <a:endParaRPr lang="uk-UA" sz="16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Митна справа в Україні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діяльність органів публічної влади, що стягують митні платежі, контролюють переміщення товарів і транспортних засобів через митний кордон України, формують та реалізують митну політику України. В законодавстві України таку діяльність також називають митною політикою, митним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контролем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та митним оформленням.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2019 році у ході адміністративної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реформи створена 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Державна митна служба України («Нова митниця»)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що була відділена від Державної фіскальної служби України та є центральним органом влади, що реалізує митну політику України. Органом, що визначає політику у митній сфері є Міністерство фінансів України. Відповідно до п. 3 Положення «Про Міністерство фінансів України» Міністерство фінансів України забезпечує формування та реалізацію єдиної державної податкової і митної політики, державної політики з адміністрування єдиного внеску на загальнообов’язкове державне соціальне страхування, державної політики у сфері боротьби з правопорушеннями під час застосування податкового та митного законодавства.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Історично, з 1991 року територіальні органи митниці існували як окремі юридичні особи, керівників яких призначали за погодженням з головами місцевих державних адміністрацій. 2 жовтня 2019 року було прийнято рішення про виведення територіальних органів митниці з-під впливу місцевих адміністрацій. 16 жовтня 2019 року Кабмін затвердив проект закону, яким передбачається об'єднання органів митниці у єдину юридичну особу.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652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03201" y="313268"/>
            <a:ext cx="11653838" cy="545729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Ці органи при реалізації митної політики держави здійснюють спеціальні основні завдання та функції:</a:t>
            </a:r>
            <a:endParaRPr lang="uk-UA" sz="1600" b="0" dirty="0">
              <a:solidFill>
                <a:srgbClr val="373F5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виконання та контроль за додержанням законодавства України з питань митної справи;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захист економічних інтересів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забезпечення виконання зобов’язань, передбачених між­народними договорами України з питань митної справи, згода на обов’язковість яких надана Верховною Радою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сприяння захисту інтелектуальної власності учасників зовнішньо­економічних зв’язків, інших юридичних та фізичних осіб;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застосування відповідно до закону заходів тарифного та нетарифного регулювання при переміщенні товарів через митний кордон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здійснення митного контролю та митного оформлення то­варів і транспортних засобів, що переміщуються через митний кор­дон України, вдосконалення форм і методів їх здійснення;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контроль за дотриманням правил переміщення валютних цін­ностей через митний кордон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здійснення спільно з уповноваженими органами державної влади заходів щодо захисту інтересів споживачів товарів і додер­жання учасниками зовнішньоекономічних зв’язків державних інтересів на зовнішньому ринку;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створення сприятливих умов для прискорення товарообігу та пасажиропотоку через митний кордон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боротьба з контрабандою та порушенням вимог цього коде­ксу (митного законодавства);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розвиток міжнародного співробітництва у галузі митної справи;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ведення митної статистики;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ведення Української класифікації товарів зовнішньоекономі­чної діяльності;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здійснення верифікації (встановлення достовірності сертифі­катів походження товарів з України).</a:t>
            </a:r>
          </a:p>
        </p:txBody>
      </p:sp>
    </p:spTree>
    <p:extLst>
      <p:ext uri="{BB962C8B-B14F-4D97-AF65-F5344CB8AC3E}">
        <p14:creationId xmlns:p14="http://schemas.microsoft.com/office/powerpoint/2010/main" val="2298377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28601" y="237068"/>
            <a:ext cx="11628438" cy="5533496"/>
          </a:xfrm>
        </p:spPr>
        <p:txBody>
          <a:bodyPr/>
          <a:lstStyle/>
          <a:p>
            <a:pPr marL="0" indent="0" algn="just">
              <a:buNone/>
            </a:pPr>
            <a:r>
              <a:rPr lang="uk-UA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Основними принципами діяльності митної служби України є: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законність;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відкритість для суспільства;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повага і дотримання прав та свобод людини та громадянина;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позапартійність;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безперервність;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єдиноначальність; колегіальність при розробці важливих рішень.</a:t>
            </a:r>
          </a:p>
          <a:p>
            <a:pPr algn="just"/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Митна служба України є правоохоронним органом виконавчої влади із спеціальним статусом (спеціального призначення). Загальну структуру (систему) митної служби України складають митні органи (безпосередньо здійснюють митну справу): спеціально уповноважений центральний орган виконавчої влади України в галузі митної справи, регіональні митниці,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митниці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спеціалізовані митні установи й організації.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Організаційна структура митної служби України визначається Президентом України.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 органи, спеціалізовані митні установи та організації є юридичними особами, мають печатку із зображенням Державного Герба України та своїм найменуванням, інші печатки і штампи, рахунки в банках, у тому числі в іноземній валюті.</a:t>
            </a:r>
          </a:p>
          <a:p>
            <a:pPr marL="0" indent="0" algn="just">
              <a:buNone/>
            </a:pPr>
            <a:endParaRPr lang="uk-UA" sz="2200" b="0" dirty="0">
              <a:solidFill>
                <a:srgbClr val="293A5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705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463019"/>
          </a:xfrm>
        </p:spPr>
        <p:txBody>
          <a:bodyPr>
            <a:normAutofit/>
          </a:bodyPr>
          <a:lstStyle/>
          <a:p>
            <a:r>
              <a:rPr lang="uk-UA" sz="2000" b="1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Види і методи здійснення митного контролюю.</a:t>
            </a:r>
            <a:endParaRPr lang="uk-UA" sz="2000" b="1" i="1" u="sng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75696" y="797983"/>
            <a:ext cx="11679237" cy="4671484"/>
          </a:xfrm>
        </p:spPr>
        <p:txBody>
          <a:bodyPr/>
          <a:lstStyle/>
          <a:p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додержання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норм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укладених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законом порядку (пункт 24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4 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000" b="0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транспортні</a:t>
            </a:r>
            <a:r>
              <a:rPr lang="ru-RU" sz="2000" b="0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000" b="0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2000" b="0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переміщуються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органами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органами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формальностей,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додержання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перша-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третя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318 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63033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1667" y="194734"/>
            <a:ext cx="11645371" cy="557583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контролю:</a:t>
            </a:r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335 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органам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ручної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поклажі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багажу,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переміщуються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усне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посадових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приміщень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тимчасового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зон,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магазинів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безмитної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знаходяться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провадиться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контроль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покладено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переміщуються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контролем;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документальних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перевірок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 тому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своєчасності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повноти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направлення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уповноважених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іноземних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автентичності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органу;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контроль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339 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4987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2930</Words>
  <Application>Microsoft Office PowerPoint</Application>
  <PresentationFormat>Широкий екран</PresentationFormat>
  <Paragraphs>108</Paragraphs>
  <Slides>14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0" baseType="lpstr">
      <vt:lpstr>Arial</vt:lpstr>
      <vt:lpstr>Calibri</vt:lpstr>
      <vt:lpstr>Montserrat</vt:lpstr>
      <vt:lpstr>Montserrat ExtraBold</vt:lpstr>
      <vt:lpstr>Times New Roman</vt:lpstr>
      <vt:lpstr>Тема Office</vt:lpstr>
      <vt:lpstr>Тема 1.3. Митно-тарифне регулювання ЗЕД.  1. Сутність митного регулювання ЗЕД.  2. Принципи митного регулювання.  3. Митні органи України: завдання, функції, структура.  4. Види і методи здійснення митного контролюю.  5. Характеристика митних режимів України.  </vt:lpstr>
      <vt:lpstr>1. Сутність митного регулювання ЗЕД</vt:lpstr>
      <vt:lpstr>Презентація PowerPoint</vt:lpstr>
      <vt:lpstr>2. Принципи митного регулювання.</vt:lpstr>
      <vt:lpstr>3. Митні органи України: завдання, функції, структура.</vt:lpstr>
      <vt:lpstr>Презентація PowerPoint</vt:lpstr>
      <vt:lpstr>Презентація PowerPoint</vt:lpstr>
      <vt:lpstr>4. Види і методи здійснення митного контролюю.</vt:lpstr>
      <vt:lpstr>Презентація PowerPoint</vt:lpstr>
      <vt:lpstr>Презентація PowerPoint</vt:lpstr>
      <vt:lpstr>Презентація PowerPoint</vt:lpstr>
      <vt:lpstr>5. Характеристика митних режимів України. 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Iryna Abramova</cp:lastModifiedBy>
  <cp:revision>61</cp:revision>
  <dcterms:created xsi:type="dcterms:W3CDTF">2023-01-12T09:20:21Z</dcterms:created>
  <dcterms:modified xsi:type="dcterms:W3CDTF">2026-03-04T08:17:24Z</dcterms:modified>
</cp:coreProperties>
</file>