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8" r:id="rId3"/>
    <p:sldId id="259" r:id="rId4"/>
    <p:sldId id="261" r:id="rId5"/>
    <p:sldId id="260" r:id="rId6"/>
    <p:sldId id="265" r:id="rId7"/>
    <p:sldId id="263" r:id="rId8"/>
    <p:sldId id="264" r:id="rId9"/>
    <p:sldId id="266" r:id="rId10"/>
    <p:sldId id="271" r:id="rId11"/>
    <p:sldId id="267" r:id="rId12"/>
    <p:sldId id="268" r:id="rId13"/>
    <p:sldId id="269" r:id="rId14"/>
    <p:sldId id="281" r:id="rId15"/>
    <p:sldId id="283" r:id="rId16"/>
    <p:sldId id="282" r:id="rId17"/>
    <p:sldId id="270" r:id="rId18"/>
    <p:sldId id="272" r:id="rId19"/>
    <p:sldId id="277" r:id="rId20"/>
    <p:sldId id="274" r:id="rId21"/>
    <p:sldId id="275" r:id="rId22"/>
    <p:sldId id="276" r:id="rId23"/>
    <p:sldId id="278" r:id="rId24"/>
    <p:sldId id="279" r:id="rId25"/>
    <p:sldId id="280" r:id="rId26"/>
    <p:sldId id="285" r:id="rId27"/>
    <p:sldId id="286" r:id="rId28"/>
    <p:sldId id="273" r:id="rId2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502114-02C0-4D12-8008-F3341D3E909D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83C9-D2B7-42FE-BA5B-761BC8FDB1F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6273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983C9-D2B7-42FE-BA5B-761BC8FDB1F8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4353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663F3-AF91-447D-AAE0-9A5D6002513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5580B-D98B-4F0E-9058-8389591CE9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080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663F3-AF91-447D-AAE0-9A5D6002513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5580B-D98B-4F0E-9058-8389591CE9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0516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663F3-AF91-447D-AAE0-9A5D6002513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5580B-D98B-4F0E-9058-8389591CE9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2210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663F3-AF91-447D-AAE0-9A5D6002513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5580B-D98B-4F0E-9058-8389591CE9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727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663F3-AF91-447D-AAE0-9A5D6002513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5580B-D98B-4F0E-9058-8389591CE9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245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663F3-AF91-447D-AAE0-9A5D6002513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5580B-D98B-4F0E-9058-8389591CE9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593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663F3-AF91-447D-AAE0-9A5D6002513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5580B-D98B-4F0E-9058-8389591CE9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7144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663F3-AF91-447D-AAE0-9A5D6002513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5580B-D98B-4F0E-9058-8389591CE9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126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663F3-AF91-447D-AAE0-9A5D6002513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5580B-D98B-4F0E-9058-8389591CE9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7392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663F3-AF91-447D-AAE0-9A5D6002513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5580B-D98B-4F0E-9058-8389591CE9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740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663F3-AF91-447D-AAE0-9A5D6002513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5580B-D98B-4F0E-9058-8389591CE9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3664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663F3-AF91-447D-AAE0-9A5D6002513F}" type="datetimeFigureOut">
              <a:rPr lang="uk-UA" smtClean="0"/>
              <a:t>11.11.2021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5580B-D98B-4F0E-9058-8389591CE9D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5150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uabooks.top/2848-34-robota-z-tekstovimi-faylami-v-python.html" TargetMode="External"/><Relationship Id="rId2" Type="http://schemas.openxmlformats.org/officeDocument/2006/relationships/hyperlink" Target="https://www.bestprog.net/uk/2020/05/18/python-text-files-examples-of-processing-modification-of-text-files-in-accordance-with-the-condition-ua/#q0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t.kpi.ua/wp-content/uploads/2017/05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5831"/>
          </a:xfrm>
        </p:spPr>
        <p:txBody>
          <a:bodyPr/>
          <a:lstStyle/>
          <a:p>
            <a:r>
              <a:rPr lang="uk-UA" dirty="0" smtClean="0"/>
              <a:t>Лекція 4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6000" dirty="0" smtClean="0"/>
              <a:t>Файли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699489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754602"/>
            <a:ext cx="10515600" cy="5422361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=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("ex.txt", "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w")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відкриваємо в режимі запису/створення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f.write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fff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hhh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kkk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\n")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f.write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fff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hhh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kkk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f.close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f1=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("ex.txt", "r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#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відкриваємо в режимі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f1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      </a:t>
            </a:r>
            <a:r>
              <a:rPr lang="uk-UA" altLang="uk-UA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uk-UA" altLang="uk-UA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=f1.read</a:t>
            </a:r>
            <a:r>
              <a:rPr lang="uk-UA" altLang="uk-UA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       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Результат: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fff</a:t>
            </a:r>
            <a:r>
              <a:rPr lang="en-US" dirty="0" smtClean="0"/>
              <a:t> </a:t>
            </a:r>
            <a:r>
              <a:rPr lang="en-US" dirty="0" err="1"/>
              <a:t>hhh</a:t>
            </a:r>
            <a:r>
              <a:rPr lang="en-US" dirty="0"/>
              <a:t> </a:t>
            </a:r>
            <a:r>
              <a:rPr lang="en-US" dirty="0" err="1" smtClean="0"/>
              <a:t>kkk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fff</a:t>
            </a:r>
            <a:r>
              <a:rPr lang="en-US" dirty="0"/>
              <a:t> </a:t>
            </a:r>
            <a:r>
              <a:rPr lang="en-US" dirty="0" err="1"/>
              <a:t>hhh</a:t>
            </a:r>
            <a:r>
              <a:rPr lang="en-US" dirty="0"/>
              <a:t> </a:t>
            </a:r>
            <a:r>
              <a:rPr lang="en-US" dirty="0" err="1"/>
              <a:t>kkk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69406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1519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Ч</a:t>
            </a:r>
            <a:r>
              <a:rPr lang="uk-UA" dirty="0" smtClean="0"/>
              <a:t>итання файлу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96645"/>
            <a:ext cx="10515600" cy="5819312"/>
          </a:xfrm>
        </p:spPr>
        <p:txBody>
          <a:bodyPr>
            <a:normAutofit fontScale="62500" lnSpcReduction="20000"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uk-UA" dirty="0" smtClean="0"/>
              <a:t>Для читання файлу він відкривається з режимом </a:t>
            </a:r>
            <a:r>
              <a:rPr lang="en-US" b="1" dirty="0" smtClean="0">
                <a:solidFill>
                  <a:srgbClr val="C00000"/>
                </a:solidFill>
              </a:rPr>
              <a:t>r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C00000"/>
                </a:solidFill>
              </a:rPr>
              <a:t>Read</a:t>
            </a:r>
            <a:r>
              <a:rPr lang="en-US" dirty="0" smtClean="0"/>
              <a:t>), </a:t>
            </a:r>
            <a:r>
              <a:rPr lang="uk-UA" dirty="0" smtClean="0"/>
              <a:t>і потім ми можемо отримати  його вміст різними методами:</a:t>
            </a:r>
          </a:p>
          <a:p>
            <a:pPr marL="0" indent="457200">
              <a:spcBef>
                <a:spcPts val="0"/>
              </a:spcBef>
              <a:buNone/>
            </a:pPr>
            <a:endParaRPr lang="uk-UA" dirty="0" smtClean="0"/>
          </a:p>
          <a:p>
            <a:pPr marL="0" indent="45720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600" b="1" dirty="0" smtClean="0">
                <a:solidFill>
                  <a:srgbClr val="C00000"/>
                </a:solidFill>
              </a:rPr>
              <a:t>read ()</a:t>
            </a:r>
            <a:r>
              <a:rPr lang="en-US" sz="3600" dirty="0" smtClean="0"/>
              <a:t>: </a:t>
            </a:r>
            <a:r>
              <a:rPr lang="uk-UA" sz="3600" dirty="0" smtClean="0"/>
              <a:t>зчитує весь вміст файлу в один рядок;</a:t>
            </a:r>
          </a:p>
          <a:p>
            <a:pPr marL="0" indent="45720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rgbClr val="C00000"/>
                </a:solidFill>
              </a:rPr>
              <a:t>read </a:t>
            </a:r>
            <a:r>
              <a:rPr lang="en-US" sz="3600" b="1" dirty="0" smtClean="0">
                <a:solidFill>
                  <a:srgbClr val="C00000"/>
                </a:solidFill>
              </a:rPr>
              <a:t>(</a:t>
            </a:r>
            <a:r>
              <a:rPr lang="en-US" sz="3600" b="1" dirty="0">
                <a:solidFill>
                  <a:srgbClr val="C00000"/>
                </a:solidFill>
              </a:rPr>
              <a:t>n</a:t>
            </a:r>
            <a:r>
              <a:rPr lang="en-US" sz="3600" b="1" dirty="0" smtClean="0">
                <a:solidFill>
                  <a:srgbClr val="C00000"/>
                </a:solidFill>
              </a:rPr>
              <a:t>)</a:t>
            </a:r>
            <a:r>
              <a:rPr lang="en-US" sz="3600" dirty="0" smtClean="0"/>
              <a:t>: </a:t>
            </a:r>
            <a:r>
              <a:rPr lang="uk-UA" sz="3600" dirty="0" smtClean="0"/>
              <a:t>зчитує </a:t>
            </a:r>
            <a:r>
              <a:rPr lang="en-US" sz="3600" b="1" dirty="0">
                <a:solidFill>
                  <a:srgbClr val="C00000"/>
                </a:solidFill>
              </a:rPr>
              <a:t>n </a:t>
            </a:r>
            <a:r>
              <a:rPr lang="uk-UA" sz="3600" dirty="0" smtClean="0"/>
              <a:t>байтів від положення маркера</a:t>
            </a:r>
          </a:p>
          <a:p>
            <a:pPr marL="0" indent="45720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6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err="1">
                <a:solidFill>
                  <a:srgbClr val="C00000"/>
                </a:solidFill>
              </a:rPr>
              <a:t>readline</a:t>
            </a:r>
            <a:r>
              <a:rPr lang="en-US" sz="3600" b="1" dirty="0">
                <a:solidFill>
                  <a:srgbClr val="C00000"/>
                </a:solidFill>
              </a:rPr>
              <a:t> ()</a:t>
            </a:r>
            <a:r>
              <a:rPr lang="en-US" sz="3600" dirty="0"/>
              <a:t>: </a:t>
            </a:r>
            <a:r>
              <a:rPr lang="uk-UA" sz="3600" dirty="0"/>
              <a:t>зчитує один рядок з файлу;</a:t>
            </a:r>
          </a:p>
          <a:p>
            <a:pPr marL="0" indent="457200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600" b="1" dirty="0" err="1" smtClean="0">
                <a:solidFill>
                  <a:srgbClr val="C00000"/>
                </a:solidFill>
              </a:rPr>
              <a:t>readlines</a:t>
            </a:r>
            <a:r>
              <a:rPr lang="en-US" sz="3600" b="1" dirty="0" smtClean="0">
                <a:solidFill>
                  <a:srgbClr val="C00000"/>
                </a:solidFill>
              </a:rPr>
              <a:t> ()</a:t>
            </a:r>
            <a:r>
              <a:rPr lang="en-US" sz="3600" dirty="0" smtClean="0"/>
              <a:t>: </a:t>
            </a:r>
            <a:r>
              <a:rPr lang="uk-UA" sz="3600" dirty="0" smtClean="0"/>
              <a:t>зчитує всі рядки файлу в список.</a:t>
            </a:r>
          </a:p>
          <a:p>
            <a:pPr marL="0" indent="457200">
              <a:spcBef>
                <a:spcPts val="0"/>
              </a:spcBef>
              <a:buNone/>
            </a:pPr>
            <a:endParaRPr lang="uk-UA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with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("hello.txt", "r")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str1 =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.readline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(str1,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="")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str2 =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.readline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(str2)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uk-UA" altLang="uk-UA" sz="1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457200">
              <a:spcBef>
                <a:spcPts val="0"/>
              </a:spcBef>
              <a:buNone/>
            </a:pPr>
            <a:endParaRPr lang="uk-UA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with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("hello.txt", "r")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line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line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="")</a:t>
            </a:r>
            <a:endParaRPr kumimoji="0" lang="uk-UA" altLang="uk-UA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прочитати</a:t>
            </a:r>
            <a:r>
              <a:rPr lang="ru-RU" dirty="0" smtClean="0"/>
              <a:t> </a:t>
            </a:r>
            <a:r>
              <a:rPr lang="ru-RU" dirty="0" err="1" smtClean="0"/>
              <a:t>потрібний</a:t>
            </a:r>
            <a:r>
              <a:rPr lang="ru-RU" dirty="0" smtClean="0"/>
              <a:t> рядок 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а</a:t>
            </a:r>
            <a:r>
              <a:rPr lang="ru-RU" dirty="0" smtClean="0"/>
              <a:t> </a:t>
            </a:r>
            <a:r>
              <a:rPr lang="ru-RU" dirty="0"/>
              <a:t>= </a:t>
            </a:r>
            <a:r>
              <a:rPr lang="ru-RU" dirty="0" err="1" smtClean="0"/>
              <a:t>open</a:t>
            </a:r>
            <a:r>
              <a:rPr lang="ru-RU" dirty="0" smtClean="0"/>
              <a:t>(</a:t>
            </a:r>
            <a:r>
              <a:rPr lang="ru-RU" dirty="0"/>
              <a:t>‘</a:t>
            </a:r>
            <a:r>
              <a:rPr lang="ru-RU" dirty="0" err="1" smtClean="0"/>
              <a:t>ім‘я</a:t>
            </a:r>
            <a:r>
              <a:rPr lang="ru-RU" dirty="0" smtClean="0"/>
              <a:t> файлу').</a:t>
            </a:r>
            <a:r>
              <a:rPr lang="ru-RU" dirty="0" err="1"/>
              <a:t>read</a:t>
            </a:r>
            <a:r>
              <a:rPr lang="ru-RU" dirty="0" smtClean="0"/>
              <a:t>() .</a:t>
            </a:r>
            <a:r>
              <a:rPr lang="ru-RU" dirty="0" err="1"/>
              <a:t>split</a:t>
            </a:r>
            <a:r>
              <a:rPr lang="ru-RU" dirty="0"/>
              <a:t>('\n')[номер </a:t>
            </a:r>
            <a:r>
              <a:rPr lang="ru-RU" dirty="0" smtClean="0"/>
              <a:t>рядка(з </a:t>
            </a:r>
            <a:r>
              <a:rPr lang="ru-RU" dirty="0"/>
              <a:t>нуля)]</a:t>
            </a:r>
          </a:p>
          <a:p>
            <a:pPr marL="0" indent="0">
              <a:spcBef>
                <a:spcPts val="0"/>
              </a:spcBef>
              <a:buNone/>
            </a:pP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972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5926"/>
            <a:ext cx="10515600" cy="55910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uk-UA" dirty="0" smtClean="0"/>
              <a:t>Метод </a:t>
            </a:r>
            <a:r>
              <a:rPr lang="uk-UA" dirty="0" err="1" smtClean="0"/>
              <a:t>readline</a:t>
            </a:r>
            <a:r>
              <a:rPr lang="uk-UA" dirty="0" smtClean="0"/>
              <a:t> можна використовувати для порядкового зчитування файлу в циклі </a:t>
            </a:r>
            <a:r>
              <a:rPr lang="uk-UA" dirty="0" err="1" smtClean="0"/>
              <a:t>while</a:t>
            </a: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with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("hello.txt", "r")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line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.readline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line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line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="")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    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line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.readline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endParaRPr kumimoji="0" lang="en-US" altLang="uk-UA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uk-UA" altLang="uk-UA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uk-UA" sz="2400" dirty="0" smtClean="0">
                <a:solidFill>
                  <a:srgbClr val="000000"/>
                </a:solidFill>
              </a:rPr>
              <a:t>#</a:t>
            </a:r>
            <a:r>
              <a:rPr lang="uk-UA" altLang="uk-UA" sz="2400" dirty="0" smtClean="0">
                <a:solidFill>
                  <a:srgbClr val="000000"/>
                </a:solidFill>
              </a:rPr>
              <a:t>Якщо файл не великий можна використати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read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endParaRPr kumimoji="0" lang="uk-UA" alt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with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("hello.txt", "r")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content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.read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content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kumimoji="0" lang="uk-UA" altLang="uk-UA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/>
              <a:t>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67774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uk-UA" dirty="0" smtClean="0"/>
              <a:t>При читанні файлу ми можемо зіткнутися з тим, що його кодування не збігається з </a:t>
            </a:r>
            <a:r>
              <a:rPr lang="en-US" dirty="0" smtClean="0"/>
              <a:t>ASCII. </a:t>
            </a:r>
            <a:r>
              <a:rPr lang="uk-UA" dirty="0" smtClean="0"/>
              <a:t>В цьому випадку ми явно можемо вказати кодування за допомогою параметра </a:t>
            </a:r>
            <a:r>
              <a:rPr lang="en-US" dirty="0" smtClean="0"/>
              <a:t>encoding: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uk-UA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filename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"hello.txt"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with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filename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encoding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nsolas" panose="020B0609020204030204" pitchFamily="49" charset="0"/>
              </a:rPr>
              <a:t>="utf8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")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text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.read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endParaRPr kumimoji="0" lang="uk-UA" altLang="uk-UA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28752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975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dirty="0" smtClean="0"/>
              <a:t>Метод</a:t>
            </a:r>
            <a:r>
              <a:rPr lang="uk-UA" sz="3600" b="1" dirty="0" smtClean="0"/>
              <a:t>  </a:t>
            </a:r>
            <a:r>
              <a:rPr lang="en-US" sz="3600" b="1" dirty="0" smtClean="0"/>
              <a:t>tell</a:t>
            </a:r>
            <a:r>
              <a:rPr lang="en-US" sz="3600" b="1" dirty="0"/>
              <a:t>() </a:t>
            </a:r>
            <a:r>
              <a:rPr lang="uk-UA" sz="2800" b="1" dirty="0"/>
              <a:t/>
            </a:r>
            <a:br>
              <a:rPr lang="uk-UA" sz="2800" b="1" dirty="0"/>
            </a:b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3840" y="1297304"/>
            <a:ext cx="11531600" cy="5560695"/>
          </a:xfrm>
        </p:spPr>
        <p:txBody>
          <a:bodyPr>
            <a:normAutofit/>
          </a:bodyPr>
          <a:lstStyle/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 smtClean="0"/>
              <a:t>Якщо повторно викликати </a:t>
            </a:r>
            <a:r>
              <a:rPr lang="uk-UA" dirty="0"/>
              <a:t>метод </a:t>
            </a:r>
            <a:r>
              <a:rPr lang="en-US" b="1" dirty="0"/>
              <a:t>read() </a:t>
            </a:r>
            <a:r>
              <a:rPr lang="uk-UA" dirty="0"/>
              <a:t>на файловому </a:t>
            </a:r>
            <a:r>
              <a:rPr lang="uk-UA" dirty="0" smtClean="0"/>
              <a:t>об'єкті ( не виконуючи команду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r>
              <a:rPr lang="uk-UA" b="1" dirty="0" smtClean="0"/>
              <a:t> </a:t>
            </a:r>
            <a:r>
              <a:rPr lang="uk-UA" dirty="0" smtClean="0"/>
              <a:t>отримаємо </a:t>
            </a:r>
            <a:r>
              <a:rPr lang="uk-UA" dirty="0"/>
              <a:t>лише порожній рядок. Це відбувається тому, що після першого прочитання покажчик знаходиться наприкінці файлу. Щоб дізнатися </a:t>
            </a:r>
            <a:r>
              <a:rPr lang="uk-UA" dirty="0" smtClean="0"/>
              <a:t>поточну позицію </a:t>
            </a:r>
            <a:r>
              <a:rPr lang="uk-UA" dirty="0"/>
              <a:t>покажчика можна використовувати метод </a:t>
            </a:r>
            <a:r>
              <a:rPr lang="en-US" b="1" dirty="0"/>
              <a:t>tell</a:t>
            </a:r>
            <a:r>
              <a:rPr lang="en-US" b="1" dirty="0" smtClean="0"/>
              <a:t>().</a:t>
            </a:r>
            <a:endParaRPr lang="uk-UA" b="1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err="1">
                <a:solidFill>
                  <a:srgbClr val="000000"/>
                </a:solidFill>
                <a:latin typeface="Consolas" panose="020B0609020204030204" pitchFamily="49" charset="0"/>
              </a:rPr>
              <a:t>my_file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uk-UA" altLang="uk-UA" b="1" dirty="0">
                <a:solidFill>
                  <a:srgbClr val="006699"/>
                </a:solidFill>
                <a:latin typeface="Consolas" panose="020B0609020204030204" pitchFamily="49" charset="0"/>
              </a:rPr>
              <a:t>=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uk-UA" altLang="uk-UA" dirty="0" err="1">
                <a:solidFill>
                  <a:srgbClr val="FF1493"/>
                </a:solidFill>
                <a:latin typeface="Consolas" panose="020B0609020204030204" pitchFamily="49" charset="0"/>
              </a:rPr>
              <a:t>open</a:t>
            </a:r>
            <a:r>
              <a:rPr lang="uk-UA" altLang="uk-UA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uk-UA" altLang="uk-UA" dirty="0" smtClean="0">
                <a:solidFill>
                  <a:srgbClr val="0000FF"/>
                </a:solidFill>
                <a:latin typeface="Consolas" panose="020B0609020204030204" pitchFamily="49" charset="0"/>
              </a:rPr>
              <a:t>"some.txt"</a:t>
            </a:r>
            <a:r>
              <a:rPr lang="uk-UA" altLang="uk-UA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uk-UA" altLang="uk-UA" sz="20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err="1">
                <a:solidFill>
                  <a:srgbClr val="000000"/>
                </a:solidFill>
                <a:latin typeface="Consolas" panose="020B0609020204030204" pitchFamily="49" charset="0"/>
              </a:rPr>
              <a:t>my_file.read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uk-UA" altLang="uk-UA" dirty="0">
                <a:solidFill>
                  <a:srgbClr val="009900"/>
                </a:solidFill>
                <a:latin typeface="Consolas" panose="020B0609020204030204" pitchFamily="49" charset="0"/>
              </a:rPr>
              <a:t>10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uk-UA" altLang="uk-UA" sz="20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err="1">
                <a:solidFill>
                  <a:srgbClr val="FF1493"/>
                </a:solidFill>
                <a:latin typeface="Consolas" panose="020B0609020204030204" pitchFamily="49" charset="0"/>
              </a:rPr>
              <a:t>print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uk-UA" altLang="uk-UA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uk-UA" altLang="uk-UA" dirty="0" smtClean="0">
                <a:solidFill>
                  <a:srgbClr val="0000FF"/>
                </a:solidFill>
                <a:latin typeface="Consolas" panose="020B0609020204030204" pitchFamily="49" charset="0"/>
              </a:rPr>
              <a:t>«Покажчик знаходиться на позиції:»</a:t>
            </a:r>
            <a:r>
              <a:rPr lang="uk-UA" altLang="uk-UA" dirty="0" smtClean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uk-UA" altLang="uk-UA" dirty="0" err="1">
                <a:solidFill>
                  <a:srgbClr val="000000"/>
                </a:solidFill>
                <a:latin typeface="Consolas" panose="020B0609020204030204" pitchFamily="49" charset="0"/>
              </a:rPr>
              <a:t>my_file.tell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())</a:t>
            </a:r>
            <a:endParaRPr lang="uk-UA" altLang="uk-UA" sz="20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err="1">
                <a:solidFill>
                  <a:srgbClr val="000000"/>
                </a:solidFill>
                <a:latin typeface="Consolas" panose="020B0609020204030204" pitchFamily="49" charset="0"/>
              </a:rPr>
              <a:t>my_file.close</a:t>
            </a:r>
            <a:r>
              <a:rPr lang="uk-UA" altLang="uk-UA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altLang="uk-UA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uk-UA" sz="2400" dirty="0" smtClean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uk-UA" sz="2400" dirty="0" smtClean="0">
                <a:latin typeface="Arial" panose="020B0604020202020204" pitchFamily="34" charset="0"/>
              </a:rPr>
              <a:t>метод </a:t>
            </a:r>
            <a:r>
              <a:rPr lang="ru-RU" altLang="uk-UA" sz="2400" dirty="0" err="1">
                <a:latin typeface="Arial" panose="020B0604020202020204" pitchFamily="34" charset="0"/>
              </a:rPr>
              <a:t>tell</a:t>
            </a:r>
            <a:r>
              <a:rPr lang="ru-RU" altLang="uk-UA" sz="2400" dirty="0">
                <a:latin typeface="Arial" panose="020B0604020202020204" pitchFamily="34" charset="0"/>
              </a:rPr>
              <a:t>() </a:t>
            </a:r>
            <a:r>
              <a:rPr lang="ru-RU" altLang="uk-UA" sz="2400" dirty="0" err="1">
                <a:latin typeface="Arial" panose="020B0604020202020204" pitchFamily="34" charset="0"/>
              </a:rPr>
              <a:t>повідомляє</a:t>
            </a:r>
            <a:r>
              <a:rPr lang="ru-RU" altLang="uk-UA" sz="2400" dirty="0">
                <a:latin typeface="Arial" panose="020B0604020202020204" pitchFamily="34" charset="0"/>
              </a:rPr>
              <a:t>, в </a:t>
            </a:r>
            <a:r>
              <a:rPr lang="ru-RU" altLang="uk-UA" sz="2400" dirty="0" err="1" smtClean="0">
                <a:latin typeface="Arial" panose="020B0604020202020204" pitchFamily="34" charset="0"/>
              </a:rPr>
              <a:t>ск</a:t>
            </a:r>
            <a:r>
              <a:rPr lang="uk-UA" altLang="uk-UA" sz="2400" dirty="0">
                <a:latin typeface="Arial" panose="020B0604020202020204" pitchFamily="34" charset="0"/>
              </a:rPr>
              <a:t>і</a:t>
            </a:r>
            <a:r>
              <a:rPr lang="ru-RU" altLang="uk-UA" sz="2400" dirty="0" err="1" smtClean="0">
                <a:latin typeface="Arial" panose="020B0604020202020204" pitchFamily="34" charset="0"/>
              </a:rPr>
              <a:t>лькох</a:t>
            </a:r>
            <a:r>
              <a:rPr lang="ru-RU" altLang="uk-UA" sz="2400" dirty="0" smtClean="0">
                <a:latin typeface="Arial" panose="020B0604020202020204" pitchFamily="34" charset="0"/>
              </a:rPr>
              <a:t> </a:t>
            </a:r>
            <a:r>
              <a:rPr lang="ru-RU" altLang="uk-UA" sz="2400" dirty="0">
                <a:latin typeface="Arial" panose="020B0604020202020204" pitchFamily="34" charset="0"/>
              </a:rPr>
              <a:t>байтах </a:t>
            </a:r>
            <a:r>
              <a:rPr lang="ru-RU" altLang="uk-UA" sz="2400" dirty="0" err="1">
                <a:latin typeface="Arial" panose="020B0604020202020204" pitchFamily="34" charset="0"/>
              </a:rPr>
              <a:t>від</a:t>
            </a:r>
            <a:r>
              <a:rPr lang="ru-RU" altLang="uk-UA" sz="2400" dirty="0">
                <a:latin typeface="Arial" panose="020B0604020202020204" pitchFamily="34" charset="0"/>
              </a:rPr>
              <a:t> початку файлу </a:t>
            </a:r>
            <a:r>
              <a:rPr lang="ru-RU" altLang="uk-UA" sz="2400" dirty="0" err="1" smtClean="0">
                <a:latin typeface="Arial" panose="020B0604020202020204" pitchFamily="34" charset="0"/>
              </a:rPr>
              <a:t>знаходится</a:t>
            </a:r>
            <a:r>
              <a:rPr lang="ru-RU" altLang="uk-UA" sz="2400" dirty="0" smtClean="0">
                <a:latin typeface="Arial" panose="020B0604020202020204" pitchFamily="34" charset="0"/>
              </a:rPr>
              <a:t>  </a:t>
            </a:r>
            <a:r>
              <a:rPr lang="ru-RU" altLang="uk-UA" sz="2400" dirty="0" err="1" smtClean="0">
                <a:latin typeface="Arial" panose="020B0604020202020204" pitchFamily="34" charset="0"/>
              </a:rPr>
              <a:t>покажчик</a:t>
            </a:r>
            <a:r>
              <a:rPr lang="ru-RU" altLang="uk-UA" sz="2400" dirty="0" smtClean="0">
                <a:latin typeface="Arial" panose="020B0604020202020204" pitchFamily="34" charset="0"/>
              </a:rPr>
              <a:t>.</a:t>
            </a:r>
            <a:endParaRPr lang="uk-UA" altLang="uk-UA" sz="2400" dirty="0">
              <a:latin typeface="Arial" panose="020B0604020202020204" pitchFamily="34" charset="0"/>
            </a:endParaRP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endParaRPr lang="uk-UA" b="1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913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Метод </a:t>
            </a:r>
            <a:r>
              <a:rPr lang="en-US" b="1" dirty="0" smtClean="0"/>
              <a:t>seek(n</a:t>
            </a:r>
            <a:r>
              <a:rPr lang="en-US" b="1" dirty="0"/>
              <a:t>) </a:t>
            </a:r>
            <a:r>
              <a:rPr lang="uk-UA" b="1" dirty="0"/>
              <a:t/>
            </a:r>
            <a:br>
              <a:rPr lang="uk-UA" b="1" dirty="0"/>
            </a:br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398904"/>
            <a:ext cx="10515600" cy="4747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altLang="uk-UA" dirty="0" err="1">
                <a:solidFill>
                  <a:srgbClr val="000000"/>
                </a:solidFill>
                <a:latin typeface="Consolas" panose="020B0609020204030204" pitchFamily="49" charset="0"/>
              </a:rPr>
              <a:t>my_file.seek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uk-UA" altLang="uk-UA" dirty="0" err="1">
                <a:solidFill>
                  <a:srgbClr val="000000"/>
                </a:solidFill>
                <a:latin typeface="Consolas" panose="020B0609020204030204" pitchFamily="49" charset="0"/>
              </a:rPr>
              <a:t>offset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, [</a:t>
            </a:r>
            <a:r>
              <a:rPr lang="uk-UA" altLang="uk-UA" b="1" dirty="0" err="1">
                <a:solidFill>
                  <a:srgbClr val="006699"/>
                </a:solidFill>
                <a:latin typeface="Consolas" panose="020B0609020204030204" pitchFamily="49" charset="0"/>
              </a:rPr>
              <a:t>from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])</a:t>
            </a:r>
            <a:r>
              <a:rPr lang="uk-UA" altLang="uk-UA" sz="2000" dirty="0"/>
              <a:t> </a:t>
            </a:r>
            <a:endParaRPr lang="uk-UA" altLang="uk-UA" sz="5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uk-UA" dirty="0" smtClean="0"/>
              <a:t>Аргумент </a:t>
            </a:r>
            <a:r>
              <a:rPr lang="en-US" b="1" dirty="0"/>
              <a:t>offset</a:t>
            </a:r>
            <a:r>
              <a:rPr lang="en-US" dirty="0"/>
              <a:t> </a:t>
            </a:r>
            <a:r>
              <a:rPr lang="uk-UA" dirty="0"/>
              <a:t>вказує на скільки байт перейти. </a:t>
            </a:r>
            <a:r>
              <a:rPr lang="uk-UA" dirty="0" err="1" smtClean="0"/>
              <a:t>Необов</a:t>
            </a:r>
            <a:r>
              <a:rPr lang="en-US" dirty="0" smtClean="0"/>
              <a:t>’</a:t>
            </a:r>
            <a:r>
              <a:rPr lang="uk-UA" dirty="0" err="1" smtClean="0"/>
              <a:t>язковий</a:t>
            </a:r>
            <a:r>
              <a:rPr lang="uk-UA" dirty="0" smtClean="0"/>
              <a:t> аргумент </a:t>
            </a:r>
            <a:r>
              <a:rPr lang="uk-UA" altLang="uk-UA" b="1" dirty="0" err="1">
                <a:latin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uk-UA" dirty="0" smtClean="0"/>
              <a:t> </a:t>
            </a:r>
            <a:r>
              <a:rPr lang="uk-UA" dirty="0"/>
              <a:t>означає позицію, з якої починається рух. 0 означає початок файлу, 1 нинішня позиція, 2 кінець файлу</a:t>
            </a:r>
            <a:r>
              <a:rPr lang="uk-UA" dirty="0" smtClean="0"/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err="1">
                <a:solidFill>
                  <a:srgbClr val="000000"/>
                </a:solidFill>
                <a:latin typeface="Consolas" panose="020B0609020204030204" pitchFamily="49" charset="0"/>
              </a:rPr>
              <a:t>my_file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uk-UA" altLang="uk-UA" b="1" dirty="0">
                <a:solidFill>
                  <a:srgbClr val="006699"/>
                </a:solidFill>
                <a:latin typeface="Consolas" panose="020B0609020204030204" pitchFamily="49" charset="0"/>
              </a:rPr>
              <a:t>=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uk-UA" altLang="uk-UA" dirty="0" err="1">
                <a:solidFill>
                  <a:srgbClr val="FF1493"/>
                </a:solidFill>
                <a:latin typeface="Consolas" panose="020B0609020204030204" pitchFamily="49" charset="0"/>
              </a:rPr>
              <a:t>open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uk-UA" altLang="uk-UA" dirty="0">
                <a:solidFill>
                  <a:srgbClr val="0000FF"/>
                </a:solidFill>
                <a:latin typeface="Consolas" panose="020B0609020204030204" pitchFamily="49" charset="0"/>
              </a:rPr>
              <a:t>"some.txt"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uk-UA" altLang="uk-UA" dirty="0">
                <a:solidFill>
                  <a:srgbClr val="0000FF"/>
                </a:solidFill>
                <a:latin typeface="Consolas" panose="020B0609020204030204" pitchFamily="49" charset="0"/>
              </a:rPr>
              <a:t>"r"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uk-UA" altLang="uk-UA" sz="20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err="1">
                <a:solidFill>
                  <a:srgbClr val="FF1493"/>
                </a:solidFill>
                <a:latin typeface="Consolas" panose="020B0609020204030204" pitchFamily="49" charset="0"/>
              </a:rPr>
              <a:t>print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uk-UA" altLang="uk-UA" dirty="0" err="1">
                <a:solidFill>
                  <a:srgbClr val="000000"/>
                </a:solidFill>
                <a:latin typeface="Consolas" panose="020B0609020204030204" pitchFamily="49" charset="0"/>
              </a:rPr>
              <a:t>my_file.read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uk-UA" altLang="uk-UA" dirty="0">
                <a:solidFill>
                  <a:srgbClr val="009900"/>
                </a:solidFill>
                <a:latin typeface="Consolas" panose="020B0609020204030204" pitchFamily="49" charset="0"/>
              </a:rPr>
              <a:t>10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uk-UA" altLang="uk-UA" sz="20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err="1">
                <a:solidFill>
                  <a:srgbClr val="FF1493"/>
                </a:solidFill>
                <a:latin typeface="Consolas" panose="020B0609020204030204" pitchFamily="49" charset="0"/>
              </a:rPr>
              <a:t>print</a:t>
            </a:r>
            <a:r>
              <a:rPr lang="uk-UA" altLang="uk-UA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uk-UA" altLang="uk-UA" dirty="0" smtClean="0">
                <a:solidFill>
                  <a:srgbClr val="0000FF"/>
                </a:solidFill>
                <a:latin typeface="Consolas" panose="020B0609020204030204" pitchFamily="49" charset="0"/>
              </a:rPr>
              <a:t>«Вказівник на позиції: </a:t>
            </a:r>
            <a:r>
              <a:rPr lang="uk-UA" altLang="uk-UA" dirty="0">
                <a:solidFill>
                  <a:srgbClr val="0000FF"/>
                </a:solidFill>
                <a:latin typeface="Consolas" panose="020B0609020204030204" pitchFamily="49" charset="0"/>
              </a:rPr>
              <a:t>"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uk-UA" altLang="uk-UA" dirty="0" err="1">
                <a:solidFill>
                  <a:srgbClr val="000000"/>
                </a:solidFill>
                <a:latin typeface="Consolas" panose="020B0609020204030204" pitchFamily="49" charset="0"/>
              </a:rPr>
              <a:t>my_file.tell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())</a:t>
            </a:r>
            <a:endParaRPr lang="uk-UA" altLang="uk-UA" sz="20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>
                <a:solidFill>
                  <a:srgbClr val="008200"/>
                </a:solidFill>
                <a:latin typeface="Consolas" panose="020B0609020204030204" pitchFamily="49" charset="0"/>
              </a:rPr>
              <a:t># </a:t>
            </a:r>
            <a:r>
              <a:rPr lang="uk-UA" altLang="uk-UA" dirty="0" smtClean="0">
                <a:solidFill>
                  <a:srgbClr val="008200"/>
                </a:solidFill>
                <a:latin typeface="Consolas" panose="020B0609020204030204" pitchFamily="49" charset="0"/>
              </a:rPr>
              <a:t>Повертаємося на початок</a:t>
            </a:r>
            <a:endParaRPr lang="uk-UA" altLang="uk-UA" sz="20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err="1">
                <a:solidFill>
                  <a:srgbClr val="000000"/>
                </a:solidFill>
                <a:latin typeface="Consolas" panose="020B0609020204030204" pitchFamily="49" charset="0"/>
              </a:rPr>
              <a:t>my_file.</a:t>
            </a:r>
            <a:r>
              <a:rPr lang="uk-UA" altLang="uk-UA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seek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uk-UA" altLang="uk-UA" dirty="0">
                <a:solidFill>
                  <a:srgbClr val="009900"/>
                </a:solidFill>
                <a:latin typeface="Consolas" panose="020B0609020204030204" pitchFamily="49" charset="0"/>
              </a:rPr>
              <a:t>0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  <a:endParaRPr lang="uk-UA" altLang="uk-UA" sz="20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err="1">
                <a:solidFill>
                  <a:srgbClr val="FF1493"/>
                </a:solidFill>
                <a:latin typeface="Consolas" panose="020B0609020204030204" pitchFamily="49" charset="0"/>
              </a:rPr>
              <a:t>print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uk-UA" altLang="uk-UA" dirty="0" err="1">
                <a:solidFill>
                  <a:srgbClr val="000000"/>
                </a:solidFill>
                <a:latin typeface="Consolas" panose="020B0609020204030204" pitchFamily="49" charset="0"/>
              </a:rPr>
              <a:t>my_file.read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uk-UA" altLang="uk-UA" dirty="0">
                <a:solidFill>
                  <a:srgbClr val="009900"/>
                </a:solidFill>
                <a:latin typeface="Consolas" panose="020B0609020204030204" pitchFamily="49" charset="0"/>
              </a:rPr>
              <a:t>10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  <a:endParaRPr lang="uk-UA" altLang="uk-UA" sz="20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err="1">
                <a:solidFill>
                  <a:srgbClr val="000000"/>
                </a:solidFill>
                <a:latin typeface="Consolas" panose="020B0609020204030204" pitchFamily="49" charset="0"/>
              </a:rPr>
              <a:t>my_file.close</a:t>
            </a:r>
            <a:r>
              <a:rPr lang="uk-UA" altLang="uk-UA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uk-UA" altLang="uk-UA" sz="54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74634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/>
              <a:t>Запис та читання з текстового файлу нетекстових значень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7200">
              <a:lnSpc>
                <a:spcPct val="100000"/>
              </a:lnSpc>
              <a:buNone/>
            </a:pPr>
            <a:r>
              <a:rPr lang="uk-UA" dirty="0" smtClean="0"/>
              <a:t>Якщо </a:t>
            </a:r>
            <a:r>
              <a:rPr lang="uk-UA" dirty="0"/>
              <a:t>потрібно записати у текстовий файл нетекстові значення, ці значення треба спочатку перетворити у рядки. </a:t>
            </a:r>
            <a:endParaRPr lang="uk-UA" dirty="0" smtClean="0"/>
          </a:p>
          <a:p>
            <a:pPr marL="0" indent="457200">
              <a:lnSpc>
                <a:spcPct val="100000"/>
              </a:lnSpc>
              <a:buNone/>
            </a:pPr>
            <a:r>
              <a:rPr lang="uk-UA" dirty="0" smtClean="0"/>
              <a:t>Таке </a:t>
            </a:r>
            <a:r>
              <a:rPr lang="uk-UA" dirty="0"/>
              <a:t>перетворення досягається застосуванням функції </a:t>
            </a:r>
            <a:r>
              <a:rPr lang="en-US" dirty="0"/>
              <a:t>format </a:t>
            </a:r>
            <a:r>
              <a:rPr lang="uk-UA" dirty="0"/>
              <a:t>або </a:t>
            </a:r>
            <a:r>
              <a:rPr lang="en-US" b="1" dirty="0"/>
              <a:t>str</a:t>
            </a:r>
            <a:r>
              <a:rPr lang="en-US" dirty="0"/>
              <a:t>. </a:t>
            </a:r>
            <a:endParaRPr lang="uk-UA" dirty="0" smtClean="0"/>
          </a:p>
          <a:p>
            <a:pPr marL="0" indent="457200">
              <a:lnSpc>
                <a:spcPct val="100000"/>
              </a:lnSpc>
              <a:buNone/>
            </a:pPr>
            <a:r>
              <a:rPr lang="uk-UA" dirty="0" smtClean="0"/>
              <a:t>Після </a:t>
            </a:r>
            <a:r>
              <a:rPr lang="uk-UA" dirty="0"/>
              <a:t>читання з файлу рядків, що містять нетекстові значення, треба конвертувати ці рядки у відповідні значення.</a:t>
            </a:r>
          </a:p>
        </p:txBody>
      </p:sp>
    </p:spTree>
    <p:extLst>
      <p:ext uri="{BB962C8B-B14F-4D97-AF65-F5344CB8AC3E}">
        <p14:creationId xmlns:p14="http://schemas.microsoft.com/office/powerpoint/2010/main" val="1847112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67360"/>
            <a:ext cx="10515600" cy="5709603"/>
          </a:xfrm>
        </p:spPr>
        <p:txBody>
          <a:bodyPr>
            <a:normAutofit fontScale="92500" lnSpcReduction="10000"/>
          </a:bodyPr>
          <a:lstStyle/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/>
              <a:t>Яким чином </a:t>
            </a:r>
            <a:r>
              <a:rPr lang="en-US" dirty="0"/>
              <a:t>Python </a:t>
            </a:r>
            <a:r>
              <a:rPr lang="uk-UA" dirty="0"/>
              <a:t>визначає, де шукати файл для відкриття? У момент виклику функції </a:t>
            </a:r>
            <a:r>
              <a:rPr lang="en-US" dirty="0"/>
              <a:t>open Python </a:t>
            </a:r>
            <a:r>
              <a:rPr lang="uk-UA" dirty="0"/>
              <a:t>шукає вказаний файл в поточному робочому каталозі. У момент запуску програми поточний робочий каталог там, де збережена програма. Визначити поточний робочий каталог можна наступним чином</a:t>
            </a:r>
            <a:r>
              <a:rPr lang="uk-UA" dirty="0" smtClean="0"/>
              <a:t>:</a:t>
            </a: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 </a:t>
            </a:r>
            <a:r>
              <a:rPr lang="uk-UA" dirty="0"/>
              <a:t>&gt;&gt;&gt; </a:t>
            </a:r>
            <a:r>
              <a:rPr lang="en-US" dirty="0"/>
              <a:t>import </a:t>
            </a:r>
            <a:r>
              <a:rPr lang="en-US" dirty="0" err="1"/>
              <a:t>os</a:t>
            </a:r>
            <a:r>
              <a:rPr lang="en-US" dirty="0"/>
              <a:t> </a:t>
            </a:r>
            <a:endParaRPr lang="uk-UA" dirty="0" smtClean="0"/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&gt;&gt;&gt; </a:t>
            </a:r>
            <a:r>
              <a:rPr lang="en-US" dirty="0" err="1"/>
              <a:t>os.getcwd</a:t>
            </a:r>
            <a:r>
              <a:rPr lang="en-US" dirty="0"/>
              <a:t>() </a:t>
            </a:r>
            <a:endParaRPr lang="uk-UA" dirty="0" smtClean="0"/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smtClean="0"/>
              <a:t>'C</a:t>
            </a:r>
            <a:r>
              <a:rPr lang="en-US" dirty="0"/>
              <a:t>:\\Python\\</a:t>
            </a:r>
            <a:r>
              <a:rPr lang="en-US" dirty="0" err="1" smtClean="0"/>
              <a:t>file_examples</a:t>
            </a:r>
            <a:r>
              <a:rPr lang="en-US" dirty="0" smtClean="0"/>
              <a:t>‘</a:t>
            </a:r>
            <a:endParaRPr lang="uk-UA" dirty="0" smtClean="0"/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 smtClean="0"/>
              <a:t>Якщо </a:t>
            </a:r>
            <a:r>
              <a:rPr lang="uk-UA" dirty="0"/>
              <a:t>файл знаходиться в іншому каталозі, то необхідно вказати шлях до нього: </a:t>
            </a:r>
            <a:endParaRPr lang="uk-UA" dirty="0" smtClean="0"/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uk-UA" dirty="0" smtClean="0"/>
              <a:t>Абсолютний </a:t>
            </a:r>
            <a:r>
              <a:rPr lang="uk-UA" dirty="0"/>
              <a:t>шлях (починаючи з кореневого каталогу): </a:t>
            </a:r>
            <a:r>
              <a:rPr lang="uk-UA" b="1" dirty="0"/>
              <a:t>'</a:t>
            </a:r>
            <a:r>
              <a:rPr lang="en-US" b="1" dirty="0"/>
              <a:t>C:\\Users\\McSym\\</a:t>
            </a:r>
            <a:r>
              <a:rPr lang="en-US" b="1" dirty="0" smtClean="0"/>
              <a:t>data1.txt‘</a:t>
            </a:r>
            <a:endParaRPr lang="uk-UA" b="1" dirty="0" smtClean="0"/>
          </a:p>
          <a:p>
            <a:pPr marL="514350" indent="-51435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en-US" dirty="0" smtClean="0"/>
              <a:t> </a:t>
            </a:r>
            <a:r>
              <a:rPr lang="uk-UA" dirty="0"/>
              <a:t>Відносний шлях (щодо поточного робочого каталогу): 3 </a:t>
            </a:r>
            <a:r>
              <a:rPr lang="uk-UA" b="1" dirty="0" smtClean="0"/>
              <a:t>'</a:t>
            </a:r>
            <a:r>
              <a:rPr lang="en-US" b="1" dirty="0"/>
              <a:t>data\\data1.txt'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4196413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7200">
              <a:buNone/>
            </a:pPr>
            <a:r>
              <a:rPr lang="uk-UA" dirty="0"/>
              <a:t>В системі </a:t>
            </a:r>
            <a:r>
              <a:rPr lang="en-US" dirty="0"/>
              <a:t>Windows </a:t>
            </a:r>
            <a:r>
              <a:rPr lang="uk-UA" dirty="0"/>
              <a:t>використовуйте зворотну косу риску (\) замість косої риски (/) в шляху до </a:t>
            </a:r>
            <a:r>
              <a:rPr lang="uk-UA" dirty="0" smtClean="0"/>
              <a:t>файлу</a:t>
            </a:r>
          </a:p>
          <a:p>
            <a:pPr marL="0" indent="457200">
              <a:buNone/>
            </a:pPr>
            <a:r>
              <a:rPr lang="uk-UA" dirty="0" smtClean="0"/>
              <a:t> </a:t>
            </a:r>
            <a:r>
              <a:rPr lang="uk-UA" dirty="0"/>
              <a:t>Використовуючи абсолютний шлях, ви можете читати файли в будь-якому місці системи</a:t>
            </a:r>
            <a:r>
              <a:rPr lang="uk-UA" dirty="0" smtClean="0"/>
              <a:t>.</a:t>
            </a:r>
          </a:p>
          <a:p>
            <a:pPr marL="0" indent="457200">
              <a:buNone/>
            </a:pPr>
            <a:r>
              <a:rPr lang="uk-UA" dirty="0" smtClean="0"/>
              <a:t> </a:t>
            </a:r>
            <a:r>
              <a:rPr lang="uk-UA" dirty="0"/>
              <a:t>Крім того, оскільки в </a:t>
            </a:r>
            <a:r>
              <a:rPr lang="en-US" dirty="0"/>
              <a:t>Python </a:t>
            </a:r>
            <a:r>
              <a:rPr lang="uk-UA" dirty="0"/>
              <a:t>зворотний </a:t>
            </a:r>
            <a:r>
              <a:rPr lang="uk-UA" dirty="0" err="1"/>
              <a:t>слеш</a:t>
            </a:r>
            <a:r>
              <a:rPr lang="uk-UA" dirty="0"/>
              <a:t> розглядається як </a:t>
            </a:r>
            <a:r>
              <a:rPr lang="en-US" dirty="0"/>
              <a:t>escape-</a:t>
            </a:r>
            <a:r>
              <a:rPr lang="uk-UA" dirty="0"/>
              <a:t>символ, щоб бути надійним, шлях повинен бути зазначений у вигляді початкового рядка, тобто додайте </a:t>
            </a:r>
            <a:r>
              <a:rPr lang="en-US" b="1" dirty="0"/>
              <a:t>r</a:t>
            </a:r>
            <a:r>
              <a:rPr lang="en-US" dirty="0"/>
              <a:t> </a:t>
            </a:r>
            <a:r>
              <a:rPr lang="uk-UA" dirty="0"/>
              <a:t>перед </a:t>
            </a:r>
            <a:r>
              <a:rPr lang="uk-UA" dirty="0" smtClean="0"/>
              <a:t>відкриваючими </a:t>
            </a:r>
            <a:r>
              <a:rPr lang="uk-UA" dirty="0"/>
              <a:t>лапками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en-US" b="1" dirty="0"/>
              <a:t>r</a:t>
            </a:r>
            <a:r>
              <a:rPr lang="uk-UA" b="1" dirty="0" smtClean="0"/>
              <a:t> '</a:t>
            </a:r>
            <a:r>
              <a:rPr lang="en-US" b="1" dirty="0"/>
              <a:t>C:\\Users\\McSym\\data1.txt‘</a:t>
            </a:r>
            <a:endParaRPr lang="uk-UA" b="1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05430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/>
              <a:t>Як </a:t>
            </a:r>
            <a:r>
              <a:rPr lang="ru-RU" sz="2700" b="1" dirty="0" err="1"/>
              <a:t>прочитати</a:t>
            </a:r>
            <a:r>
              <a:rPr lang="ru-RU" sz="2700" b="1" dirty="0"/>
              <a:t> рядки з текстового файлу, </a:t>
            </a:r>
            <a:r>
              <a:rPr lang="ru-RU" sz="2700" b="1" dirty="0" err="1"/>
              <a:t>якщо</a:t>
            </a:r>
            <a:r>
              <a:rPr lang="ru-RU" sz="2700" b="1" dirty="0"/>
              <a:t> </a:t>
            </a:r>
            <a:r>
              <a:rPr lang="ru-RU" sz="2700" b="1" dirty="0" err="1"/>
              <a:t>їх</a:t>
            </a:r>
            <a:r>
              <a:rPr lang="ru-RU" sz="2700" b="1" dirty="0"/>
              <a:t> </a:t>
            </a:r>
            <a:r>
              <a:rPr lang="ru-RU" sz="2700" b="1" dirty="0" err="1"/>
              <a:t>кількість</a:t>
            </a:r>
            <a:r>
              <a:rPr lang="ru-RU" sz="2700" b="1" dirty="0"/>
              <a:t> </a:t>
            </a:r>
            <a:r>
              <a:rPr lang="ru-RU" sz="2700" b="1" dirty="0" err="1"/>
              <a:t>невідома</a:t>
            </a:r>
            <a:r>
              <a:rPr lang="ru-RU" sz="2700" b="1" dirty="0" smtClean="0"/>
              <a:t>?</a:t>
            </a:r>
            <a:br>
              <a:rPr lang="ru-RU" sz="2700" b="1" dirty="0" smtClean="0"/>
            </a:br>
            <a:r>
              <a:rPr lang="ru-RU" sz="2700" b="1" dirty="0" smtClean="0"/>
              <a:t> </a:t>
            </a:r>
            <a:r>
              <a:rPr lang="ru-RU" sz="2700" b="1" dirty="0" err="1"/>
              <a:t>Способи</a:t>
            </a:r>
            <a:r>
              <a:rPr lang="ru-RU" sz="2700" b="1" dirty="0"/>
              <a:t> </a:t>
            </a:r>
            <a:r>
              <a:rPr lang="ru-RU" sz="2700" b="1" dirty="0" err="1"/>
              <a:t>визначення</a:t>
            </a:r>
            <a:r>
              <a:rPr lang="ru-RU" sz="2700" b="1" dirty="0"/>
              <a:t> </a:t>
            </a:r>
            <a:r>
              <a:rPr lang="ru-RU" sz="2700" b="1" dirty="0" err="1"/>
              <a:t>кількості</a:t>
            </a:r>
            <a:r>
              <a:rPr lang="ru-RU" sz="2700" b="1" dirty="0"/>
              <a:t> </a:t>
            </a:r>
            <a:r>
              <a:rPr lang="ru-RU" sz="2700" b="1" dirty="0" err="1"/>
              <a:t>рядків</a:t>
            </a:r>
            <a:r>
              <a:rPr lang="ru-RU" sz="2700" b="1" dirty="0"/>
              <a:t> у </a:t>
            </a:r>
            <a:r>
              <a:rPr lang="ru-RU" sz="2700" b="1" dirty="0" err="1" smtClean="0"/>
              <a:t>файлі</a:t>
            </a:r>
            <a:r>
              <a:rPr lang="ru-RU" sz="2700" b="1" dirty="0" smtClean="0"/>
              <a:t>.</a:t>
            </a:r>
            <a:r>
              <a:rPr lang="ru-RU" b="1" dirty="0"/>
              <a:t/>
            </a:r>
            <a:br>
              <a:rPr lang="ru-RU" b="1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uk-UA" dirty="0"/>
              <a:t>Для читання усіх рядків файлу можна виділити два основні способи:</a:t>
            </a:r>
          </a:p>
          <a:p>
            <a:pPr fontAlgn="base"/>
            <a:r>
              <a:rPr lang="uk-UA" dirty="0"/>
              <a:t>прочитати рядки файлу методом </a:t>
            </a:r>
            <a:r>
              <a:rPr lang="en-US" b="1" dirty="0" err="1"/>
              <a:t>readlines</a:t>
            </a:r>
            <a:r>
              <a:rPr lang="en-US" b="1" dirty="0"/>
              <a:t>(). </a:t>
            </a:r>
            <a:r>
              <a:rPr lang="uk-UA" dirty="0"/>
              <a:t>Результатом буде список. Потім з допомогою методу </a:t>
            </a:r>
            <a:r>
              <a:rPr lang="en-US" b="1" dirty="0" err="1"/>
              <a:t>len</a:t>
            </a:r>
            <a:r>
              <a:rPr lang="en-US" b="1" dirty="0"/>
              <a:t>()</a:t>
            </a:r>
            <a:r>
              <a:rPr lang="en-US" dirty="0"/>
              <a:t> </a:t>
            </a:r>
            <a:r>
              <a:rPr lang="uk-UA" dirty="0"/>
              <a:t>визначити кількість рядків;</a:t>
            </a:r>
          </a:p>
          <a:p>
            <a:pPr fontAlgn="base"/>
            <a:r>
              <a:rPr lang="uk-UA" dirty="0"/>
              <a:t>реалізувати цикл читання рядків методом </a:t>
            </a:r>
            <a:r>
              <a:rPr lang="en-US" b="1" dirty="0" err="1"/>
              <a:t>readline</a:t>
            </a:r>
            <a:r>
              <a:rPr lang="en-US" b="1" dirty="0"/>
              <a:t>()</a:t>
            </a:r>
            <a:r>
              <a:rPr lang="en-US" dirty="0"/>
              <a:t> </a:t>
            </a:r>
            <a:r>
              <a:rPr lang="uk-UA" dirty="0"/>
              <a:t>до тих пір, поки не буде пустий рядок. Метод </a:t>
            </a:r>
            <a:r>
              <a:rPr lang="en-US" dirty="0" err="1"/>
              <a:t>readline</a:t>
            </a:r>
            <a:r>
              <a:rPr lang="en-US" dirty="0"/>
              <a:t>() </a:t>
            </a:r>
            <a:r>
              <a:rPr lang="uk-UA" dirty="0"/>
              <a:t>повертає пустий рядок у випадку, коли досягнуто кінець файлу.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1074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4785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Типи файлів</a:t>
            </a:r>
            <a:r>
              <a:rPr lang="uk-UA" b="1" dirty="0"/>
              <a:t/>
            </a:r>
            <a:br>
              <a:rPr lang="uk-UA" b="1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8272" y="1230820"/>
            <a:ext cx="10865528" cy="5338655"/>
          </a:xfrm>
        </p:spPr>
        <p:txBody>
          <a:bodyPr/>
          <a:lstStyle/>
          <a:p>
            <a:pPr marL="0" indent="457200">
              <a:spcBef>
                <a:spcPts val="0"/>
              </a:spcBef>
              <a:buNone/>
            </a:pPr>
            <a:r>
              <a:rPr lang="ru-RU" sz="2400" dirty="0" err="1" smtClean="0"/>
              <a:t>Особливі</a:t>
            </a:r>
            <a:r>
              <a:rPr lang="ru-RU" sz="2400" dirty="0" smtClean="0"/>
              <a:t> </a:t>
            </a:r>
            <a:r>
              <a:rPr lang="ru-RU" sz="2400" dirty="0" err="1" smtClean="0"/>
              <a:t>комбінації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даних</a:t>
            </a:r>
            <a:r>
              <a:rPr lang="ru-RU" sz="2400" dirty="0" smtClean="0"/>
              <a:t>, </a:t>
            </a:r>
            <a:r>
              <a:rPr lang="ru-RU" sz="2400" dirty="0" err="1" smtClean="0"/>
              <a:t>записані</a:t>
            </a:r>
            <a:r>
              <a:rPr lang="ru-RU" sz="2400" dirty="0" smtClean="0"/>
              <a:t> в </a:t>
            </a:r>
            <a:r>
              <a:rPr lang="ru-RU" sz="2400" dirty="0" err="1" smtClean="0"/>
              <a:t>послідовності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бітів</a:t>
            </a:r>
            <a:r>
              <a:rPr lang="ru-RU" sz="2400" dirty="0" smtClean="0"/>
              <a:t>, </a:t>
            </a:r>
            <a:r>
              <a:rPr lang="ru-RU" sz="2400" dirty="0" err="1" smtClean="0"/>
              <a:t>називаються</a:t>
            </a:r>
            <a:r>
              <a:rPr lang="ru-RU" sz="2400" dirty="0" smtClean="0"/>
              <a:t> файлами. </a:t>
            </a:r>
            <a:r>
              <a:rPr lang="ru-RU" sz="2400" dirty="0" err="1" smtClean="0"/>
              <a:t>Інформація</a:t>
            </a:r>
            <a:r>
              <a:rPr lang="ru-RU" sz="2400" dirty="0" smtClean="0"/>
              <a:t> в них оформлена, </a:t>
            </a:r>
            <a:r>
              <a:rPr lang="ru-RU" sz="2400" dirty="0" err="1" smtClean="0"/>
              <a:t>структурована</a:t>
            </a:r>
            <a:r>
              <a:rPr lang="ru-RU" sz="2400" dirty="0" smtClean="0"/>
              <a:t> і </a:t>
            </a:r>
            <a:r>
              <a:rPr lang="ru-RU" sz="2400" dirty="0" err="1" smtClean="0"/>
              <a:t>має</a:t>
            </a:r>
            <a:r>
              <a:rPr lang="ru-RU" sz="2400" dirty="0" smtClean="0"/>
              <a:t> </a:t>
            </a:r>
            <a:r>
              <a:rPr lang="ru-RU" sz="2400" dirty="0" err="1" smtClean="0"/>
              <a:t>власним</a:t>
            </a:r>
            <a:r>
              <a:rPr lang="ru-RU" sz="2400" dirty="0" smtClean="0"/>
              <a:t> </a:t>
            </a:r>
            <a:r>
              <a:rPr lang="ru-RU" sz="2400" dirty="0" err="1" smtClean="0"/>
              <a:t>ім'ям</a:t>
            </a:r>
            <a:r>
              <a:rPr lang="ru-RU" sz="2400" dirty="0" smtClean="0"/>
              <a:t>.</a:t>
            </a:r>
          </a:p>
          <a:p>
            <a:pPr marL="0" indent="457200">
              <a:spcBef>
                <a:spcPts val="0"/>
              </a:spcBef>
              <a:buNone/>
            </a:pPr>
            <a:endParaRPr lang="ru-RU" sz="2400" dirty="0" smtClean="0"/>
          </a:p>
          <a:p>
            <a:pPr marL="0" indent="457200">
              <a:spcBef>
                <a:spcPts val="0"/>
              </a:spcBef>
              <a:buNone/>
            </a:pPr>
            <a:r>
              <a:rPr lang="uk-UA" dirty="0" smtClean="0"/>
              <a:t>В </a:t>
            </a:r>
            <a:r>
              <a:rPr lang="en-US" dirty="0" smtClean="0"/>
              <a:t>Python </a:t>
            </a:r>
            <a:r>
              <a:rPr lang="uk-UA" dirty="0" smtClean="0"/>
              <a:t>виділяють два типи файлів:</a:t>
            </a:r>
          </a:p>
          <a:p>
            <a:pPr marL="0" indent="457200">
              <a:spcBef>
                <a:spcPts val="0"/>
              </a:spcBef>
              <a:buNone/>
            </a:pPr>
            <a:endParaRPr lang="uk-UA" dirty="0" smtClean="0"/>
          </a:p>
          <a:p>
            <a:pPr>
              <a:spcBef>
                <a:spcPts val="0"/>
              </a:spcBef>
            </a:pPr>
            <a:r>
              <a:rPr lang="uk-UA" b="1" dirty="0" smtClean="0"/>
              <a:t>Текстові</a:t>
            </a:r>
            <a:r>
              <a:rPr lang="uk-UA" dirty="0" smtClean="0"/>
              <a:t> включають в себе те, що може прочитати людина. Відкрити їх можна, запустивши блокнот або інші класичні редактори. Зазвичай такі файли мають розширення </a:t>
            </a:r>
            <a:r>
              <a:rPr lang="uk-UA" b="1" dirty="0" smtClean="0"/>
              <a:t>.</a:t>
            </a:r>
            <a:r>
              <a:rPr lang="en-US" b="1" dirty="0" smtClean="0"/>
              <a:t>txt </a:t>
            </a:r>
            <a:r>
              <a:rPr lang="uk-UA" dirty="0"/>
              <a:t>,</a:t>
            </a:r>
            <a:r>
              <a:rPr lang="uk-UA" dirty="0" smtClean="0"/>
              <a:t> </a:t>
            </a:r>
            <a:r>
              <a:rPr lang="uk-UA" b="1" dirty="0" smtClean="0"/>
              <a:t>.</a:t>
            </a:r>
            <a:r>
              <a:rPr lang="en-US" b="1" dirty="0" smtClean="0"/>
              <a:t>rtf</a:t>
            </a:r>
            <a:r>
              <a:rPr lang="uk-UA" b="1" dirty="0" smtClean="0"/>
              <a:t>, </a:t>
            </a:r>
            <a:r>
              <a:rPr lang="uk-UA" dirty="0" smtClean="0"/>
              <a:t>.</a:t>
            </a:r>
            <a:r>
              <a:rPr lang="en-US" b="1" dirty="0" err="1" smtClean="0"/>
              <a:t>cvs</a:t>
            </a:r>
            <a:r>
              <a:rPr lang="en-US" b="1" dirty="0" smtClean="0"/>
              <a:t>, </a:t>
            </a:r>
            <a:r>
              <a:rPr lang="uk-UA" b="1" dirty="0" smtClean="0"/>
              <a:t>.</a:t>
            </a:r>
            <a:r>
              <a:rPr lang="en-US" b="1" dirty="0" smtClean="0"/>
              <a:t>html.</a:t>
            </a:r>
            <a:endParaRPr lang="uk-UA" b="1" dirty="0" smtClean="0"/>
          </a:p>
          <a:p>
            <a:pPr>
              <a:spcBef>
                <a:spcPts val="0"/>
              </a:spcBef>
            </a:pPr>
            <a:r>
              <a:rPr lang="uk-UA" b="1" dirty="0" smtClean="0"/>
              <a:t>Бінарні</a:t>
            </a:r>
            <a:r>
              <a:rPr lang="uk-UA" dirty="0" smtClean="0"/>
              <a:t> типи виводяться в закодованому форматі, тобто з використанням «0» і «1». Вони являють собою комбінації бітів і зберігаються в розширенні </a:t>
            </a:r>
            <a:r>
              <a:rPr lang="uk-UA" b="1" dirty="0" smtClean="0"/>
              <a:t>.</a:t>
            </a:r>
            <a:r>
              <a:rPr lang="en-US" b="1" dirty="0" smtClean="0"/>
              <a:t>bin</a:t>
            </a:r>
            <a:r>
              <a:rPr lang="en-US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334392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8955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700" b="1" dirty="0" smtClean="0"/>
              <a:t>Визначити кількість рядків у файлі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6960"/>
            <a:ext cx="10515600" cy="5100003"/>
          </a:xfrm>
        </p:spPr>
        <p:txBody>
          <a:bodyPr>
            <a:normAutofit fontScale="62500" lnSpcReduction="20000"/>
          </a:bodyPr>
          <a:lstStyle/>
          <a:p>
            <a:pPr marL="0" indent="0" fontAlgn="base">
              <a:buNone/>
            </a:pPr>
            <a:r>
              <a:rPr lang="uk-UA" dirty="0" smtClean="0">
                <a:solidFill>
                  <a:srgbClr val="00B050"/>
                </a:solidFill>
              </a:rPr>
              <a:t># </a:t>
            </a:r>
            <a:r>
              <a:rPr lang="uk-UA" dirty="0" smtClean="0">
                <a:solidFill>
                  <a:srgbClr val="00B050"/>
                </a:solidFill>
              </a:rPr>
              <a:t>1. Відкрити текстовий файл для читання</a:t>
            </a:r>
          </a:p>
          <a:p>
            <a:pPr marL="0" indent="0" fontAlgn="base">
              <a:buNone/>
            </a:pPr>
            <a:r>
              <a:rPr lang="uk-UA" sz="3800" dirty="0" smtClean="0"/>
              <a:t>f </a:t>
            </a:r>
            <a:r>
              <a:rPr lang="uk-UA" sz="3800" dirty="0"/>
              <a:t>= </a:t>
            </a:r>
            <a:r>
              <a:rPr lang="uk-UA" sz="3800" dirty="0" err="1"/>
              <a:t>open</a:t>
            </a:r>
            <a:r>
              <a:rPr lang="uk-UA" sz="3800" dirty="0"/>
              <a:t>(</a:t>
            </a:r>
            <a:r>
              <a:rPr lang="uk-UA" sz="3800" dirty="0" smtClean="0"/>
              <a:t>'File1.txt</a:t>
            </a:r>
            <a:r>
              <a:rPr lang="uk-UA" sz="3800" dirty="0"/>
              <a:t>', 'r')</a:t>
            </a:r>
          </a:p>
          <a:p>
            <a:pPr marL="0" indent="0" fontAlgn="base">
              <a:buNone/>
            </a:pPr>
            <a:r>
              <a:rPr lang="uk-UA" dirty="0"/>
              <a:t> </a:t>
            </a:r>
          </a:p>
          <a:p>
            <a:pPr marL="0" indent="0" fontAlgn="base">
              <a:buNone/>
            </a:pPr>
            <a:r>
              <a:rPr lang="uk-UA" dirty="0">
                <a:solidFill>
                  <a:srgbClr val="00B050"/>
                </a:solidFill>
              </a:rPr>
              <a:t># 2. Цикл читання рядків файлу</a:t>
            </a:r>
          </a:p>
          <a:p>
            <a:pPr marL="0" indent="0" fontAlgn="base">
              <a:buNone/>
            </a:pPr>
            <a:r>
              <a:rPr lang="uk-UA" sz="3800" dirty="0" err="1"/>
              <a:t>count</a:t>
            </a:r>
            <a:r>
              <a:rPr lang="uk-UA" sz="3800" dirty="0"/>
              <a:t> = 0 # к-сть рядків у файлі</a:t>
            </a:r>
          </a:p>
          <a:p>
            <a:pPr marL="0" indent="0" fontAlgn="base">
              <a:buNone/>
            </a:pPr>
            <a:r>
              <a:rPr lang="uk-UA" sz="3800" dirty="0"/>
              <a:t>s = </a:t>
            </a:r>
            <a:r>
              <a:rPr lang="uk-UA" sz="3800" dirty="0" err="1"/>
              <a:t>f.readline</a:t>
            </a:r>
            <a:r>
              <a:rPr lang="uk-UA" sz="3800" dirty="0"/>
              <a:t>()</a:t>
            </a:r>
          </a:p>
          <a:p>
            <a:pPr marL="0" indent="0" fontAlgn="base">
              <a:buNone/>
            </a:pPr>
            <a:r>
              <a:rPr lang="uk-UA" dirty="0"/>
              <a:t> </a:t>
            </a:r>
          </a:p>
          <a:p>
            <a:pPr marL="0" indent="0" fontAlgn="base">
              <a:buNone/>
            </a:pPr>
            <a:r>
              <a:rPr lang="uk-UA" sz="3800" dirty="0" err="1"/>
              <a:t>while</a:t>
            </a:r>
            <a:r>
              <a:rPr lang="uk-UA" sz="3800" dirty="0"/>
              <a:t> s != </a:t>
            </a:r>
            <a:r>
              <a:rPr lang="uk-UA" sz="3800" dirty="0" smtClean="0"/>
              <a:t>‘ ':</a:t>
            </a:r>
            <a:r>
              <a:rPr lang="uk-UA" dirty="0"/>
              <a:t>      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>
                <a:solidFill>
                  <a:srgbClr val="00B050"/>
                </a:solidFill>
              </a:rPr>
              <a:t># цикл читання рядків до пустого рядка</a:t>
            </a:r>
          </a:p>
          <a:p>
            <a:pPr marL="0" indent="0" fontAlgn="base">
              <a:buNone/>
            </a:pPr>
            <a:r>
              <a:rPr lang="uk-UA" sz="3800" dirty="0"/>
              <a:t>    s = </a:t>
            </a:r>
            <a:r>
              <a:rPr lang="uk-UA" sz="3800" dirty="0" err="1"/>
              <a:t>f.readline</a:t>
            </a:r>
            <a:r>
              <a:rPr lang="uk-UA" sz="3800" dirty="0"/>
              <a:t>()</a:t>
            </a:r>
          </a:p>
          <a:p>
            <a:pPr marL="0" indent="0" fontAlgn="base">
              <a:buNone/>
            </a:pPr>
            <a:r>
              <a:rPr lang="uk-UA" sz="3800" dirty="0"/>
              <a:t>    </a:t>
            </a:r>
            <a:r>
              <a:rPr lang="uk-UA" sz="3800" dirty="0" err="1"/>
              <a:t>count</a:t>
            </a:r>
            <a:r>
              <a:rPr lang="uk-UA" sz="3800" dirty="0"/>
              <a:t> = count+1</a:t>
            </a:r>
          </a:p>
          <a:p>
            <a:pPr marL="0" indent="0" fontAlgn="base">
              <a:buNone/>
            </a:pPr>
            <a:r>
              <a:rPr lang="uk-UA" sz="3800" dirty="0" err="1" smtClean="0"/>
              <a:t>print</a:t>
            </a:r>
            <a:r>
              <a:rPr lang="uk-UA" sz="3800" dirty="0"/>
              <a:t>('</a:t>
            </a:r>
            <a:r>
              <a:rPr lang="uk-UA" sz="3800" dirty="0" err="1"/>
              <a:t>count</a:t>
            </a:r>
            <a:r>
              <a:rPr lang="uk-UA" sz="3800" dirty="0"/>
              <a:t> = ', </a:t>
            </a:r>
            <a:r>
              <a:rPr lang="uk-UA" sz="3800" dirty="0" err="1"/>
              <a:t>count</a:t>
            </a:r>
            <a:r>
              <a:rPr lang="uk-UA" sz="3800" dirty="0"/>
              <a:t>)</a:t>
            </a:r>
            <a:r>
              <a:rPr lang="uk-UA" dirty="0"/>
              <a:t> </a:t>
            </a:r>
            <a:r>
              <a:rPr lang="uk-UA" dirty="0" smtClean="0"/>
              <a:t>                  </a:t>
            </a:r>
            <a:r>
              <a:rPr lang="uk-UA" dirty="0" smtClean="0">
                <a:solidFill>
                  <a:srgbClr val="00B050"/>
                </a:solidFill>
              </a:rPr>
              <a:t># </a:t>
            </a:r>
            <a:r>
              <a:rPr lang="uk-UA" dirty="0">
                <a:solidFill>
                  <a:srgbClr val="00B050"/>
                </a:solidFill>
              </a:rPr>
              <a:t>вивести результат</a:t>
            </a:r>
          </a:p>
          <a:p>
            <a:pPr marL="0" indent="0" fontAlgn="base">
              <a:buNone/>
            </a:pPr>
            <a:r>
              <a:rPr lang="uk-UA" dirty="0"/>
              <a:t> </a:t>
            </a:r>
          </a:p>
          <a:p>
            <a:pPr marL="0" indent="0" fontAlgn="base">
              <a:buNone/>
            </a:pPr>
            <a:r>
              <a:rPr lang="uk-UA" dirty="0">
                <a:solidFill>
                  <a:srgbClr val="00B050"/>
                </a:solidFill>
              </a:rPr>
              <a:t># 3. Закрити файл</a:t>
            </a:r>
          </a:p>
          <a:p>
            <a:pPr marL="0" indent="0" fontAlgn="base">
              <a:buNone/>
            </a:pPr>
            <a:r>
              <a:rPr lang="uk-UA" sz="3800" dirty="0" err="1"/>
              <a:t>f.close</a:t>
            </a:r>
            <a:r>
              <a:rPr lang="uk-UA" sz="3800" dirty="0"/>
              <a:t>()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89368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sz="half" idx="1"/>
          </p:nvPr>
        </p:nvSpPr>
        <p:spPr bwMode="auto">
          <a:xfrm>
            <a:off x="706120" y="1126698"/>
            <a:ext cx="5181600" cy="3924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# Спосіб 2. Метод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readlines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# </a:t>
            </a: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. Відкрити текстовий файл для читання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f =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open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'File1.txt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'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'r'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# </a:t>
            </a: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. Прочитати рядки файлу в список 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L =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f.readlines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()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# </a:t>
            </a: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3</a:t>
            </a: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. К-сть елементів списку == к-сть рядків у файлі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count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 =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len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(L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print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'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count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= '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count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# </a:t>
            </a: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4</a:t>
            </a: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. Закрити файл</a:t>
            </a:r>
            <a:r>
              <a:rPr kumimoji="0" lang="uk-UA" altLang="uk-UA" sz="18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endParaRPr kumimoji="0" lang="uk-UA" altLang="uk-UA" sz="1800" b="0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f.close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()</a:t>
            </a: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5994400" y="711200"/>
            <a:ext cx="5359400" cy="5465763"/>
          </a:xfrm>
        </p:spPr>
        <p:txBody>
          <a:bodyPr>
            <a:normAutofit fontScale="70000" lnSpcReduction="20000"/>
          </a:bodyPr>
          <a:lstStyle/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# Спосіб 3. Використання </a:t>
            </a:r>
            <a:r>
              <a:rPr lang="uk-UA" altLang="uk-UA" dirty="0" err="1"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ітератору</a:t>
            </a:r>
            <a:r>
              <a:rPr lang="uk-UA" altLang="uk-UA" dirty="0"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 smtClean="0"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файлу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600" i="1" dirty="0" smtClean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# </a:t>
            </a:r>
            <a:r>
              <a:rPr lang="uk-UA" altLang="uk-UA" sz="2600" i="1" dirty="0" smtClean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uk-UA" altLang="uk-UA" sz="2600" i="1" dirty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. Відкрити текстовий файл для читання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f = </a:t>
            </a:r>
            <a:r>
              <a:rPr lang="uk-UA" altLang="uk-UA" dirty="0" err="1">
                <a:solidFill>
                  <a:srgbClr val="800080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open</a:t>
            </a: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uk-UA" altLang="uk-UA" dirty="0" smtClean="0">
                <a:solidFill>
                  <a:srgbClr val="008000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'File1.txt</a:t>
            </a:r>
            <a:r>
              <a:rPr lang="uk-UA" altLang="uk-UA" dirty="0">
                <a:solidFill>
                  <a:srgbClr val="008000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'</a:t>
            </a: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r>
              <a:rPr lang="uk-UA" altLang="uk-UA" dirty="0">
                <a:solidFill>
                  <a:srgbClr val="008000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'r'</a:t>
            </a: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600" i="1" dirty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# </a:t>
            </a:r>
            <a:r>
              <a:rPr lang="uk-UA" altLang="uk-UA" sz="2600" i="1" dirty="0" smtClean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uk-UA" altLang="uk-UA" sz="2600" i="1" dirty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. Використати файловий </a:t>
            </a:r>
            <a:r>
              <a:rPr lang="uk-UA" altLang="uk-UA" sz="2600" i="1" dirty="0" err="1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ітератор</a:t>
            </a:r>
            <a:endParaRPr lang="uk-UA" altLang="uk-UA" sz="2600" i="1" dirty="0">
              <a:solidFill>
                <a:schemeClr val="accent1">
                  <a:lumMod val="75000"/>
                </a:schemeClr>
              </a:solidFill>
              <a:latin typeface="inherit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smtClean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 err="1" smtClean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count</a:t>
            </a:r>
            <a:r>
              <a:rPr lang="uk-UA" altLang="uk-UA" dirty="0" smtClean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= </a:t>
            </a:r>
            <a:r>
              <a:rPr lang="uk-UA" altLang="uk-UA" dirty="0" smtClean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0 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smtClean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 err="1" smtClean="0">
                <a:solidFill>
                  <a:srgbClr val="FF6600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for</a:t>
            </a:r>
            <a:r>
              <a:rPr lang="uk-UA" altLang="uk-UA" dirty="0" smtClean="0">
                <a:solidFill>
                  <a:srgbClr val="FF6600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 smtClean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 err="1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line</a:t>
            </a: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 smtClean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 err="1" smtClean="0">
                <a:solidFill>
                  <a:srgbClr val="FF6600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in</a:t>
            </a:r>
            <a:r>
              <a:rPr lang="uk-UA" altLang="uk-UA" dirty="0" smtClean="0">
                <a:solidFill>
                  <a:srgbClr val="FF6600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 smtClean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f</a:t>
            </a:r>
            <a:r>
              <a:rPr lang="uk-UA" altLang="uk-UA" dirty="0" smtClean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: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 smtClean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 smtClean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uk-UA" altLang="uk-UA" dirty="0" err="1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count</a:t>
            </a: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 = count+1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600" i="1" dirty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# </a:t>
            </a:r>
            <a:r>
              <a:rPr lang="uk-UA" altLang="uk-UA" sz="2600" i="1" dirty="0" smtClean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3</a:t>
            </a:r>
            <a:r>
              <a:rPr lang="uk-UA" altLang="uk-UA" sz="2600" i="1" dirty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. Вивести результат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err="1">
                <a:solidFill>
                  <a:srgbClr val="800080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print</a:t>
            </a: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uk-UA" altLang="uk-UA" dirty="0">
                <a:solidFill>
                  <a:srgbClr val="008000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'</a:t>
            </a:r>
            <a:r>
              <a:rPr lang="uk-UA" altLang="uk-UA" dirty="0" err="1">
                <a:solidFill>
                  <a:srgbClr val="008000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count</a:t>
            </a:r>
            <a:r>
              <a:rPr lang="uk-UA" altLang="uk-UA" dirty="0">
                <a:solidFill>
                  <a:srgbClr val="008000"/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 = '</a:t>
            </a: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r>
              <a:rPr lang="uk-UA" altLang="uk-UA" dirty="0" err="1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count</a:t>
            </a: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600" i="1" dirty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# </a:t>
            </a:r>
            <a:r>
              <a:rPr lang="uk-UA" altLang="uk-UA" sz="2600" i="1" dirty="0" smtClean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4</a:t>
            </a:r>
            <a:r>
              <a:rPr lang="uk-UA" altLang="uk-UA" sz="2600" i="1" dirty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. Закрити </a:t>
            </a:r>
            <a:r>
              <a:rPr lang="uk-UA" altLang="uk-UA" sz="2600" i="1" dirty="0" smtClean="0">
                <a:solidFill>
                  <a:schemeClr val="accent1">
                    <a:lumMod val="75000"/>
                  </a:schemeClr>
                </a:solidFill>
                <a:latin typeface="inherit" charset="0"/>
                <a:ea typeface="Times New Roman" panose="02020603050405020304" pitchFamily="18" charset="0"/>
                <a:cs typeface="Courier New" panose="02070309020205020404" pitchFamily="49" charset="0"/>
              </a:rPr>
              <a:t>файл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dirty="0" err="1" smtClean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f.close</a:t>
            </a:r>
            <a:r>
              <a:rPr lang="uk-UA" altLang="uk-UA" dirty="0">
                <a:solidFill>
                  <a:srgbClr val="2B2B2B"/>
                </a:solidFill>
                <a:latin typeface="Arial Unicode MS" panose="020B0604020202020204" pitchFamily="34" charset="-128"/>
                <a:ea typeface="Times New Roman" panose="02020603050405020304" pitchFamily="18" charset="0"/>
                <a:cs typeface="Courier New" panose="02070309020205020404" pitchFamily="49" charset="0"/>
              </a:rPr>
              <a:t>()</a:t>
            </a:r>
            <a:r>
              <a:rPr lang="uk-UA" altLang="uk-UA" dirty="0"/>
              <a:t> </a:t>
            </a:r>
            <a:endParaRPr lang="uk-UA" altLang="uk-UA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73578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ru-RU" b="1" dirty="0"/>
              <a:t> </a:t>
            </a:r>
            <a:r>
              <a:rPr lang="ru-RU" b="1" dirty="0" err="1"/>
              <a:t>Заміна</a:t>
            </a:r>
            <a:r>
              <a:rPr lang="ru-RU" b="1" dirty="0"/>
              <a:t> рядка у текстовому </a:t>
            </a:r>
            <a:r>
              <a:rPr lang="ru-RU" b="1" dirty="0" err="1"/>
              <a:t>файлі</a:t>
            </a:r>
            <a:r>
              <a:rPr lang="ru-RU" b="1" dirty="0"/>
              <a:t>.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43000" y="2059393"/>
            <a:ext cx="8417560" cy="2646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fontAlgn="base">
              <a:buNone/>
            </a:pPr>
            <a:r>
              <a:rPr lang="ru-RU" sz="2400" dirty="0" err="1"/>
              <a:t>Щоб</a:t>
            </a:r>
            <a:r>
              <a:rPr lang="ru-RU" sz="2400" dirty="0"/>
              <a:t> </a:t>
            </a:r>
            <a:r>
              <a:rPr lang="ru-RU" sz="2400" dirty="0" err="1"/>
              <a:t>замінити</a:t>
            </a:r>
            <a:r>
              <a:rPr lang="ru-RU" sz="2400" dirty="0"/>
              <a:t> рядок у текстовому </a:t>
            </a:r>
            <a:r>
              <a:rPr lang="ru-RU" sz="2400" dirty="0" err="1"/>
              <a:t>файлі</a:t>
            </a:r>
            <a:r>
              <a:rPr lang="ru-RU" sz="2400" dirty="0"/>
              <a:t> </a:t>
            </a:r>
            <a:r>
              <a:rPr lang="ru-RU" sz="2400" dirty="0" err="1"/>
              <a:t>потрібно</a:t>
            </a:r>
            <a:r>
              <a:rPr lang="ru-RU" sz="2400" dirty="0"/>
              <a:t> </a:t>
            </a:r>
            <a:r>
              <a:rPr lang="ru-RU" sz="2400" dirty="0" err="1"/>
              <a:t>виконати</a:t>
            </a:r>
            <a:r>
              <a:rPr lang="ru-RU" sz="2400" dirty="0"/>
              <a:t> </a:t>
            </a:r>
            <a:r>
              <a:rPr lang="ru-RU" sz="2400" dirty="0" err="1"/>
              <a:t>такі</a:t>
            </a:r>
            <a:r>
              <a:rPr lang="ru-RU" sz="2400" dirty="0"/>
              <a:t> </a:t>
            </a:r>
            <a:r>
              <a:rPr lang="ru-RU" sz="2400" dirty="0" err="1"/>
              <a:t>дії</a:t>
            </a:r>
            <a:r>
              <a:rPr lang="ru-RU" sz="2400" dirty="0"/>
              <a:t>:</a:t>
            </a:r>
          </a:p>
          <a:p>
            <a:pPr fontAlgn="base"/>
            <a:r>
              <a:rPr lang="ru-RU" sz="2400" dirty="0" err="1"/>
              <a:t>зчитати</a:t>
            </a:r>
            <a:r>
              <a:rPr lang="ru-RU" sz="2400" dirty="0"/>
              <a:t> файл у список;</a:t>
            </a:r>
          </a:p>
          <a:p>
            <a:pPr fontAlgn="base"/>
            <a:r>
              <a:rPr lang="ru-RU" sz="2400" dirty="0" err="1"/>
              <a:t>змінити</a:t>
            </a:r>
            <a:r>
              <a:rPr lang="ru-RU" sz="2400" dirty="0"/>
              <a:t> рядок у списку;</a:t>
            </a:r>
          </a:p>
          <a:p>
            <a:pPr fontAlgn="base"/>
            <a:r>
              <a:rPr lang="ru-RU" sz="2400" dirty="0" err="1"/>
              <a:t>записати</a:t>
            </a:r>
            <a:r>
              <a:rPr lang="ru-RU" sz="2400" dirty="0"/>
              <a:t> список у файл.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42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062480" y="272371"/>
            <a:ext cx="8199120" cy="5663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kumimoji="0" lang="uk-UA" altLang="uk-UA" sz="16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"</a:t>
            </a:r>
            <a:r>
              <a:rPr kumimoji="0" lang="uk-UA" altLang="uk-UA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Hello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 </a:t>
            </a:r>
            <a:r>
              <a:rPr kumimoji="0" lang="uk-UA" altLang="uk-UA" sz="1600" b="0" i="0" u="none" strike="noStrike" cap="none" normalizeH="0" baseline="0" dirty="0" err="1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world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!</a:t>
            </a:r>
            <a:r>
              <a:rPr kumimoji="0" lang="en-US" altLang="uk-UA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”</a:t>
            </a:r>
            <a:endParaRPr kumimoji="0" lang="uk-UA" altLang="uk-UA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inherit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uk-UA" altLang="uk-UA" sz="16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uk-UA" altLang="uk-UA" sz="16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uk-UA" altLang="uk-UA" sz="16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3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 </a:t>
            </a:r>
            <a:r>
              <a:rPr kumimoji="0" lang="uk-UA" altLang="uk-UA" sz="16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kumimoji="0" lang="uk-UA" altLang="uk-UA" sz="1600" b="0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inherit"/>
                <a:cs typeface="Courier New" panose="02070309020205020404" pitchFamily="49" charset="0"/>
              </a:rPr>
              <a:t>open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'File1.txt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'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'r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'</a:t>
            </a: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  <a:cs typeface="Courier New" panose="02070309020205020404" pitchFamily="49" charset="0"/>
              </a:rPr>
              <a:t>#  </a:t>
            </a: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  <a:cs typeface="Courier New" panose="02070309020205020404" pitchFamily="49" charset="0"/>
              </a:rPr>
              <a:t>Зчитати усі рядки з файлу у список L</a:t>
            </a: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 = 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f.readlines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  <a:cs typeface="Courier New" panose="02070309020205020404" pitchFamily="49" charset="0"/>
              </a:rPr>
              <a:t># </a:t>
            </a: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  <a:cs typeface="Courier New" panose="02070309020205020404" pitchFamily="49" charset="0"/>
              </a:rPr>
              <a:t>Замінити </a:t>
            </a: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  <a:cs typeface="Courier New" panose="02070309020205020404" pitchFamily="49" charset="0"/>
              </a:rPr>
              <a:t>рядок у списку в позиції </a:t>
            </a:r>
            <a:r>
              <a:rPr kumimoji="0" lang="uk-UA" altLang="uk-UA" sz="1400" b="0" i="1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  <a:cs typeface="Courier New" panose="02070309020205020404" pitchFamily="49" charset="0"/>
              </a:rPr>
              <a:t>pos</a:t>
            </a:r>
            <a:endParaRPr kumimoji="0" lang="uk-UA" altLang="uk-UA" sz="1400" b="0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inherit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inherit"/>
                <a:cs typeface="Courier New" panose="02070309020205020404" pitchFamily="49" charset="0"/>
              </a:rPr>
              <a:t>if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&gt;= 0) 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inherit"/>
                <a:cs typeface="Courier New" panose="02070309020205020404" pitchFamily="49" charset="0"/>
              </a:rPr>
              <a:t>len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(L)):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  <a:cs typeface="Courier New" panose="02070309020205020404" pitchFamily="49" charset="0"/>
              </a:rPr>
              <a:t># в останньому рядку '\n' не додавати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inherit"/>
                <a:cs typeface="Courier New" panose="02070309020205020404" pitchFamily="49" charset="0"/>
              </a:rPr>
              <a:t>if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inherit"/>
                <a:cs typeface="Courier New" panose="02070309020205020404" pitchFamily="49" charset="0"/>
              </a:rPr>
              <a:t> 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inherit"/>
                <a:cs typeface="Courier New" panose="02070309020205020404" pitchFamily="49" charset="0"/>
              </a:rPr>
              <a:t>len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(L)-1):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L[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= 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000" b="0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inherit"/>
                <a:cs typeface="Courier New" panose="02070309020205020404" pitchFamily="49" charset="0"/>
              </a:rPr>
              <a:t>    </a:t>
            </a:r>
            <a:r>
              <a:rPr kumimoji="0" lang="uk-UA" altLang="uk-UA" sz="2000" b="0" i="0" u="none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inherit"/>
                <a:cs typeface="Courier New" panose="02070309020205020404" pitchFamily="49" charset="0"/>
              </a:rPr>
              <a:t>else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L[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pos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= s + 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'\n'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f.close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inherit"/>
                <a:cs typeface="Courier New" panose="02070309020205020404" pitchFamily="49" charset="0"/>
              </a:rPr>
              <a:t># ------------------------------------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600" b="0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  <a:cs typeface="Courier New" panose="02070309020205020404" pitchFamily="49" charset="0"/>
              </a:rPr>
              <a:t># Записати змінений список у файл</a:t>
            </a: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 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800080"/>
                </a:solidFill>
                <a:effectLst/>
                <a:latin typeface="inherit"/>
                <a:cs typeface="Courier New" panose="02070309020205020404" pitchFamily="49" charset="0"/>
              </a:rPr>
              <a:t>open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'File1.txt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'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inherit"/>
                <a:cs typeface="Courier New" panose="02070309020205020404" pitchFamily="49" charset="0"/>
              </a:rPr>
              <a:t>'w'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  <a:cs typeface="Courier New" panose="02070309020205020404" pitchFamily="49" charset="0"/>
              </a:rPr>
              <a:t># </a:t>
            </a: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  <a:cs typeface="Courier New" panose="02070309020205020404" pitchFamily="49" charset="0"/>
              </a:rPr>
              <a:t> </a:t>
            </a: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  <a:cs typeface="Courier New" panose="02070309020205020404" pitchFamily="49" charset="0"/>
              </a:rPr>
              <a:t>Записати список</a:t>
            </a:r>
            <a:r>
              <a:rPr kumimoji="0" lang="uk-UA" altLang="uk-UA" sz="1400" b="0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inherit"/>
                <a:cs typeface="Courier New" panose="02070309020205020404" pitchFamily="49" charset="0"/>
              </a:rPr>
              <a:t>for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FF6600"/>
                </a:solidFill>
                <a:effectLst/>
                <a:latin typeface="inherit"/>
                <a:cs typeface="Courier New" panose="02070309020205020404" pitchFamily="49" charset="0"/>
              </a:rPr>
              <a:t>in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L: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f.write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line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err="1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f.close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rgbClr val="2B2B2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uk-UA" alt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6992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2949"/>
          </a:xfrm>
        </p:spPr>
        <p:txBody>
          <a:bodyPr>
            <a:normAutofit/>
          </a:bodyPr>
          <a:lstStyle/>
          <a:p>
            <a:pPr algn="ctr"/>
            <a:r>
              <a:rPr lang="uk-UA" altLang="uk-UA" sz="2400" dirty="0">
                <a:latin typeface="inherit"/>
                <a:cs typeface="Courier New" panose="02070309020205020404" pitchFamily="49" charset="0"/>
              </a:rPr>
              <a:t>Об'єднання файлів</a:t>
            </a:r>
            <a:endParaRPr lang="uk-UA" sz="24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35911" y="869627"/>
            <a:ext cx="4675960" cy="5570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3200" dirty="0">
                <a:latin typeface="JetBrains Mono"/>
              </a:rPr>
              <a:t>f1 = </a:t>
            </a:r>
            <a:r>
              <a:rPr lang="uk-UA" altLang="uk-UA" sz="3200" dirty="0" err="1">
                <a:latin typeface="JetBrains Mono"/>
              </a:rPr>
              <a:t>open</a:t>
            </a:r>
            <a:r>
              <a:rPr lang="uk-UA" altLang="uk-UA" sz="3200" dirty="0">
                <a:latin typeface="JetBrains Mono"/>
              </a:rPr>
              <a:t>('File1.txt', 'r')</a:t>
            </a:r>
            <a:br>
              <a:rPr lang="uk-UA" altLang="uk-UA" sz="3200" dirty="0">
                <a:latin typeface="JetBrains Mono"/>
              </a:rPr>
            </a:br>
            <a:r>
              <a:rPr lang="uk-UA" altLang="uk-UA" sz="3200" dirty="0">
                <a:latin typeface="JetBrains Mono"/>
              </a:rPr>
              <a:t>f2 = </a:t>
            </a:r>
            <a:r>
              <a:rPr lang="uk-UA" altLang="uk-UA" sz="3200" dirty="0" err="1">
                <a:latin typeface="JetBrains Mono"/>
              </a:rPr>
              <a:t>open</a:t>
            </a:r>
            <a:r>
              <a:rPr lang="uk-UA" altLang="uk-UA" sz="3200" dirty="0">
                <a:latin typeface="JetBrains Mono"/>
              </a:rPr>
              <a:t>('File2.txt', 'r')</a:t>
            </a:r>
            <a:br>
              <a:rPr lang="uk-UA" altLang="uk-UA" sz="3200" dirty="0">
                <a:latin typeface="JetBrains Mono"/>
              </a:rPr>
            </a:br>
            <a:r>
              <a:rPr lang="uk-UA" altLang="uk-UA" sz="3200" dirty="0">
                <a:latin typeface="JetBrains Mono"/>
              </a:rPr>
              <a:t>L1 = f1.readlines()</a:t>
            </a:r>
            <a:br>
              <a:rPr lang="uk-UA" altLang="uk-UA" sz="3200" dirty="0">
                <a:latin typeface="JetBrains Mono"/>
              </a:rPr>
            </a:br>
            <a:r>
              <a:rPr lang="uk-UA" altLang="uk-UA" sz="3200" dirty="0">
                <a:latin typeface="JetBrains Mono"/>
              </a:rPr>
              <a:t>L2 = f2.readlines()</a:t>
            </a:r>
            <a:br>
              <a:rPr lang="uk-UA" altLang="uk-UA" sz="3200" dirty="0">
                <a:latin typeface="JetBrains Mono"/>
              </a:rPr>
            </a:br>
            <a:r>
              <a:rPr lang="uk-UA" altLang="uk-UA" sz="3200" b="1" dirty="0">
                <a:latin typeface="JetBrains Mono"/>
              </a:rPr>
              <a:t>L3 = L1 + L2</a:t>
            </a:r>
            <a:r>
              <a:rPr lang="uk-UA" altLang="uk-UA" sz="3200" dirty="0">
                <a:latin typeface="JetBrains Mono"/>
              </a:rPr>
              <a:t/>
            </a:r>
            <a:br>
              <a:rPr lang="uk-UA" altLang="uk-UA" sz="3200" dirty="0">
                <a:latin typeface="JetBrains Mono"/>
              </a:rPr>
            </a:br>
            <a:r>
              <a:rPr lang="uk-UA" altLang="uk-UA" sz="3200" dirty="0">
                <a:latin typeface="JetBrains Mono"/>
              </a:rPr>
              <a:t>f1.close()</a:t>
            </a:r>
            <a:br>
              <a:rPr lang="uk-UA" altLang="uk-UA" sz="3200" dirty="0">
                <a:latin typeface="JetBrains Mono"/>
              </a:rPr>
            </a:br>
            <a:r>
              <a:rPr lang="uk-UA" altLang="uk-UA" sz="3200" dirty="0">
                <a:latin typeface="JetBrains Mono"/>
              </a:rPr>
              <a:t>f2.close()</a:t>
            </a:r>
            <a:br>
              <a:rPr lang="uk-UA" altLang="uk-UA" sz="3200" dirty="0">
                <a:latin typeface="JetBrains Mono"/>
              </a:rPr>
            </a:br>
            <a:r>
              <a:rPr lang="uk-UA" altLang="uk-UA" sz="3200" dirty="0">
                <a:latin typeface="JetBrains Mono"/>
              </a:rPr>
              <a:t>f3 = </a:t>
            </a:r>
            <a:r>
              <a:rPr lang="uk-UA" altLang="uk-UA" sz="3200" dirty="0" err="1">
                <a:latin typeface="JetBrains Mono"/>
              </a:rPr>
              <a:t>open</a:t>
            </a:r>
            <a:r>
              <a:rPr lang="uk-UA" altLang="uk-UA" sz="3200" dirty="0">
                <a:latin typeface="JetBrains Mono"/>
              </a:rPr>
              <a:t>('myfile3.txt', 'w')</a:t>
            </a:r>
            <a:br>
              <a:rPr lang="uk-UA" altLang="uk-UA" sz="3200" dirty="0">
                <a:latin typeface="JetBrains Mono"/>
              </a:rPr>
            </a:br>
            <a:r>
              <a:rPr lang="uk-UA" altLang="uk-UA" sz="3200" b="1" dirty="0">
                <a:latin typeface="JetBrains Mono"/>
              </a:rPr>
              <a:t>f3.writelines(L3)</a:t>
            </a:r>
            <a:r>
              <a:rPr lang="uk-UA" altLang="uk-UA" sz="3200" dirty="0">
                <a:latin typeface="JetBrains Mono"/>
              </a:rPr>
              <a:t/>
            </a:r>
            <a:br>
              <a:rPr lang="uk-UA" altLang="uk-UA" sz="3200" dirty="0">
                <a:latin typeface="JetBrains Mono"/>
              </a:rPr>
            </a:br>
            <a:r>
              <a:rPr lang="uk-UA" altLang="uk-UA" sz="3200" dirty="0" err="1">
                <a:latin typeface="JetBrains Mono"/>
              </a:rPr>
              <a:t>print</a:t>
            </a:r>
            <a:r>
              <a:rPr lang="uk-UA" altLang="uk-UA" sz="3200" dirty="0">
                <a:latin typeface="JetBrains Mono"/>
              </a:rPr>
              <a:t>(L3)</a:t>
            </a:r>
            <a:br>
              <a:rPr lang="uk-UA" altLang="uk-UA" sz="3200" dirty="0">
                <a:latin typeface="JetBrains Mono"/>
              </a:rPr>
            </a:br>
            <a:r>
              <a:rPr lang="uk-UA" altLang="uk-UA" sz="3200" dirty="0">
                <a:latin typeface="JetBrains Mono"/>
              </a:rPr>
              <a:t>f3.close()</a:t>
            </a:r>
            <a:endParaRPr kumimoji="0" lang="uk-UA" altLang="uk-UA" sz="3200" b="0" i="0" u="none" strike="noStrike" cap="none" normalizeH="0" baseline="0" dirty="0" smtClean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2102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8155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Модуль </a:t>
            </a:r>
            <a:r>
              <a:rPr lang="en-US" b="1" dirty="0"/>
              <a:t>OS</a:t>
            </a:r>
            <a:br>
              <a:rPr lang="en-US" b="1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6160"/>
            <a:ext cx="10515600" cy="5150803"/>
          </a:xfrm>
        </p:spPr>
        <p:txBody>
          <a:bodyPr>
            <a:normAutofit lnSpcReduction="10000"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uk-UA" dirty="0"/>
              <a:t>Обробка файлів у </a:t>
            </a:r>
            <a:r>
              <a:rPr lang="en-US" dirty="0"/>
              <a:t>Python </a:t>
            </a:r>
            <a:r>
              <a:rPr lang="uk-UA" dirty="0"/>
              <a:t>за допомогою модуля </a:t>
            </a:r>
            <a:r>
              <a:rPr lang="en-US" b="1" dirty="0" err="1"/>
              <a:t>os</a:t>
            </a:r>
            <a:r>
              <a:rPr lang="en-US" dirty="0"/>
              <a:t> </a:t>
            </a:r>
            <a:r>
              <a:rPr lang="uk-UA" dirty="0"/>
              <a:t>включає </a:t>
            </a:r>
            <a:r>
              <a:rPr lang="uk-UA" b="1" dirty="0"/>
              <a:t>створення, перейменування, переміщення, видалення </a:t>
            </a:r>
            <a:r>
              <a:rPr lang="uk-UA" dirty="0"/>
              <a:t>файлів та папок, а також отримання списку всіх файлів та каталогів та багато іншого</a:t>
            </a:r>
            <a:r>
              <a:rPr lang="uk-UA" dirty="0" smtClean="0"/>
              <a:t>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/>
              <a:t>Модуль </a:t>
            </a:r>
            <a:r>
              <a:rPr lang="en-US" b="1" dirty="0" err="1"/>
              <a:t>os</a:t>
            </a:r>
            <a:r>
              <a:rPr lang="ru-RU" dirty="0" smtClean="0"/>
              <a:t> </a:t>
            </a:r>
            <a:r>
              <a:rPr lang="ru-RU" dirty="0" err="1"/>
              <a:t>вбудований</a:t>
            </a:r>
            <a:r>
              <a:rPr lang="ru-RU" dirty="0"/>
              <a:t>, тому для </a:t>
            </a:r>
            <a:r>
              <a:rPr lang="ru-RU" dirty="0" err="1"/>
              <a:t>роботи</a:t>
            </a:r>
            <a:r>
              <a:rPr lang="ru-RU" dirty="0"/>
              <a:t> з ним </a:t>
            </a:r>
            <a:r>
              <a:rPr lang="ru-RU" dirty="0" err="1"/>
              <a:t>нічого</a:t>
            </a:r>
            <a:r>
              <a:rPr lang="ru-RU" dirty="0"/>
              <a:t> не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встановлювати</a:t>
            </a:r>
            <a:r>
              <a:rPr lang="ru-RU" dirty="0" smtClean="0"/>
              <a:t>.</a:t>
            </a:r>
          </a:p>
          <a:p>
            <a:pPr marL="0" indent="457200">
              <a:spcBef>
                <a:spcPts val="0"/>
              </a:spcBef>
              <a:buNone/>
            </a:pPr>
            <a:endParaRPr lang="ru-RU" b="1" dirty="0" smtClean="0"/>
          </a:p>
          <a:p>
            <a:pPr marL="0" indent="457200">
              <a:spcBef>
                <a:spcPts val="0"/>
              </a:spcBef>
              <a:buNone/>
            </a:pPr>
            <a:r>
              <a:rPr lang="ru-RU" b="1" dirty="0" err="1" smtClean="0"/>
              <a:t>getcwd</a:t>
            </a:r>
            <a:r>
              <a:rPr lang="ru-RU" b="1" dirty="0" smtClean="0"/>
              <a:t>()  - </a:t>
            </a:r>
            <a:r>
              <a:rPr lang="ru-RU" dirty="0" err="1" smtClean="0"/>
              <a:t>виведення</a:t>
            </a:r>
            <a:r>
              <a:rPr lang="ru-RU" dirty="0" smtClean="0"/>
              <a:t> </a:t>
            </a:r>
            <a:r>
              <a:rPr lang="ru-RU" dirty="0" err="1" smtClean="0"/>
              <a:t>поточної</a:t>
            </a:r>
            <a:r>
              <a:rPr lang="ru-RU" dirty="0" smtClean="0"/>
              <a:t> </a:t>
            </a:r>
            <a:r>
              <a:rPr lang="ru-RU" dirty="0" err="1" smtClean="0"/>
              <a:t>директорії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endParaRPr lang="ru-RU" dirty="0" smtClean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 err="1" smtClean="0"/>
              <a:t>import</a:t>
            </a:r>
            <a:r>
              <a:rPr lang="ru-RU" dirty="0" smtClean="0"/>
              <a:t> </a:t>
            </a:r>
            <a:r>
              <a:rPr lang="ru-RU" dirty="0" err="1"/>
              <a:t>os</a:t>
            </a:r>
            <a:r>
              <a:rPr lang="ru-RU" dirty="0"/>
              <a:t> </a:t>
            </a:r>
            <a:endParaRPr lang="ru-RU" dirty="0" smtClean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 smtClean="0"/>
              <a:t># </a:t>
            </a:r>
            <a:r>
              <a:rPr lang="ru-RU" dirty="0"/>
              <a:t>вывести текущую директорию </a:t>
            </a:r>
            <a:endParaRPr lang="ru-RU" dirty="0" smtClean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 err="1" smtClean="0"/>
              <a:t>print</a:t>
            </a:r>
            <a:r>
              <a:rPr lang="ru-RU" dirty="0" smtClean="0"/>
              <a:t>(«</a:t>
            </a:r>
            <a:r>
              <a:rPr lang="ru-RU" dirty="0" err="1" smtClean="0"/>
              <a:t>Поточна</a:t>
            </a:r>
            <a:r>
              <a:rPr lang="ru-RU" dirty="0" smtClean="0"/>
              <a:t> </a:t>
            </a:r>
            <a:r>
              <a:rPr lang="ru-RU" dirty="0" err="1" smtClean="0"/>
              <a:t>директорія</a:t>
            </a:r>
            <a:r>
              <a:rPr lang="ru-RU" dirty="0"/>
              <a:t>:", </a:t>
            </a:r>
            <a:r>
              <a:rPr lang="ru-RU" b="1" dirty="0" err="1"/>
              <a:t>os.getcwd</a:t>
            </a:r>
            <a:r>
              <a:rPr lang="ru-RU" b="1" dirty="0" smtClean="0"/>
              <a:t>())</a:t>
            </a:r>
          </a:p>
          <a:p>
            <a:pPr marL="0" indent="457200">
              <a:spcBef>
                <a:spcPts val="0"/>
              </a:spcBef>
              <a:buNone/>
            </a:pP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uk-UA" sz="2400" dirty="0">
                <a:solidFill>
                  <a:srgbClr val="00B050"/>
                </a:solidFill>
              </a:rPr>
              <a:t>Поточна директорія: </a:t>
            </a:r>
            <a:r>
              <a:rPr lang="en-US" sz="2400" dirty="0">
                <a:solidFill>
                  <a:srgbClr val="00B050"/>
                </a:solidFill>
              </a:rPr>
              <a:t>C:\Users\Admin\PycharmProjects\pythonProject1\venv</a:t>
            </a:r>
            <a:endParaRPr lang="uk-UA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3237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80720"/>
            <a:ext cx="10515600" cy="54962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b="1" dirty="0" err="1"/>
              <a:t>m</a:t>
            </a:r>
            <a:r>
              <a:rPr lang="en-US" sz="3200" b="1" dirty="0" err="1" smtClean="0"/>
              <a:t>kdir</a:t>
            </a:r>
            <a:r>
              <a:rPr lang="uk-UA" sz="3200" b="1" dirty="0" smtClean="0"/>
              <a:t> </a:t>
            </a:r>
            <a:r>
              <a:rPr lang="en-US" dirty="0" smtClean="0"/>
              <a:t>("</a:t>
            </a:r>
            <a:r>
              <a:rPr lang="uk-UA" dirty="0" smtClean="0"/>
              <a:t>назва папки</a:t>
            </a:r>
            <a:r>
              <a:rPr lang="en-US" dirty="0" smtClean="0"/>
              <a:t>")</a:t>
            </a:r>
            <a:r>
              <a:rPr lang="uk-UA" dirty="0" smtClean="0"/>
              <a:t>  - створення каталогу (папки, директорії)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os.mkdir</a:t>
            </a:r>
            <a:r>
              <a:rPr lang="en-US" dirty="0" smtClean="0"/>
              <a:t>(“PL")</a:t>
            </a:r>
          </a:p>
          <a:p>
            <a:pPr marL="0" indent="0">
              <a:buNone/>
            </a:pPr>
            <a:r>
              <a:rPr lang="en-US" b="1" dirty="0" err="1" smtClean="0"/>
              <a:t>chdir</a:t>
            </a:r>
            <a:r>
              <a:rPr lang="en-US" dirty="0"/>
              <a:t> ("</a:t>
            </a:r>
            <a:r>
              <a:rPr lang="uk-UA" dirty="0"/>
              <a:t>назва папки</a:t>
            </a:r>
            <a:r>
              <a:rPr lang="en-US" dirty="0"/>
              <a:t>")</a:t>
            </a:r>
            <a:r>
              <a:rPr lang="uk-UA" dirty="0"/>
              <a:t> </a:t>
            </a:r>
            <a:r>
              <a:rPr lang="uk-UA" dirty="0" smtClean="0"/>
              <a:t>зміна поточного каталогу</a:t>
            </a:r>
          </a:p>
          <a:p>
            <a:pPr marL="0" indent="0">
              <a:buNone/>
            </a:pPr>
            <a:r>
              <a:rPr lang="en-US" dirty="0" err="1"/>
              <a:t>os.chdir</a:t>
            </a:r>
            <a:r>
              <a:rPr lang="en-US" dirty="0"/>
              <a:t>("folder</a:t>
            </a:r>
            <a:r>
              <a:rPr lang="en-US" dirty="0" smtClean="0"/>
              <a:t>")</a:t>
            </a:r>
            <a:endParaRPr lang="uk-UA" dirty="0" smtClean="0"/>
          </a:p>
          <a:p>
            <a:pPr marL="0" indent="0">
              <a:buNone/>
            </a:pPr>
            <a:r>
              <a:rPr lang="en-US" dirty="0" err="1" smtClean="0"/>
              <a:t>os.chdir</a:t>
            </a:r>
            <a:r>
              <a:rPr lang="en-US" dirty="0" smtClean="0"/>
              <a:t>("..")</a:t>
            </a:r>
            <a:r>
              <a:rPr lang="uk-UA" dirty="0" smtClean="0"/>
              <a:t>       повернення в попередній каталог</a:t>
            </a:r>
          </a:p>
          <a:p>
            <a:pPr marL="0" indent="0">
              <a:buNone/>
            </a:pPr>
            <a:r>
              <a:rPr lang="en-US" b="1" dirty="0" err="1" smtClean="0"/>
              <a:t>makedirs</a:t>
            </a:r>
            <a:r>
              <a:rPr lang="en-US" dirty="0" smtClean="0"/>
              <a:t>("</a:t>
            </a:r>
            <a:r>
              <a:rPr lang="uk-UA" dirty="0"/>
              <a:t>назва </a:t>
            </a:r>
            <a:r>
              <a:rPr lang="uk-UA" dirty="0" smtClean="0"/>
              <a:t>папки</a:t>
            </a:r>
            <a:r>
              <a:rPr lang="en-US" dirty="0"/>
              <a:t>"</a:t>
            </a:r>
            <a:r>
              <a:rPr lang="uk-UA" dirty="0" smtClean="0"/>
              <a:t>\</a:t>
            </a:r>
            <a:r>
              <a:rPr lang="en-US" dirty="0" smtClean="0"/>
              <a:t>"</a:t>
            </a:r>
            <a:r>
              <a:rPr lang="uk-UA" dirty="0"/>
              <a:t>назва </a:t>
            </a:r>
            <a:r>
              <a:rPr lang="uk-UA" dirty="0" smtClean="0"/>
              <a:t>папки</a:t>
            </a:r>
            <a:r>
              <a:rPr lang="en-US" dirty="0"/>
              <a:t>"</a:t>
            </a:r>
            <a:r>
              <a:rPr lang="uk-UA" dirty="0" smtClean="0"/>
              <a:t>\</a:t>
            </a:r>
            <a:r>
              <a:rPr lang="en-US" dirty="0" smtClean="0"/>
              <a:t>"</a:t>
            </a:r>
            <a:r>
              <a:rPr lang="uk-UA" dirty="0"/>
              <a:t>назва папки</a:t>
            </a:r>
            <a:r>
              <a:rPr lang="en-US" dirty="0" smtClean="0"/>
              <a:t>")</a:t>
            </a:r>
            <a:endParaRPr lang="uk-UA" dirty="0" smtClean="0"/>
          </a:p>
          <a:p>
            <a:pPr marL="0" indent="0">
              <a:buNone/>
            </a:pPr>
            <a:r>
              <a:rPr lang="en-US" dirty="0" err="1" smtClean="0"/>
              <a:t>os.makedirs</a:t>
            </a:r>
            <a:r>
              <a:rPr lang="en-US" dirty="0" smtClean="0"/>
              <a:t>(“PL</a:t>
            </a:r>
            <a:r>
              <a:rPr lang="uk-UA" dirty="0" smtClean="0"/>
              <a:t>\</a:t>
            </a:r>
            <a:r>
              <a:rPr lang="en-US" dirty="0" smtClean="0"/>
              <a:t>PL1</a:t>
            </a:r>
            <a:r>
              <a:rPr lang="uk-UA" dirty="0" smtClean="0"/>
              <a:t>\</a:t>
            </a:r>
            <a:r>
              <a:rPr lang="en-US" dirty="0" smtClean="0"/>
              <a:t>PL1_2")</a:t>
            </a:r>
          </a:p>
          <a:p>
            <a:pPr marL="0" indent="0">
              <a:buNone/>
            </a:pPr>
            <a:r>
              <a:rPr lang="en-US" b="1" dirty="0"/>
              <a:t>rename</a:t>
            </a:r>
            <a:r>
              <a:rPr lang="en-US" dirty="0" smtClean="0"/>
              <a:t>() </a:t>
            </a:r>
            <a:r>
              <a:rPr lang="uk-UA" dirty="0" err="1" smtClean="0"/>
              <a:t>перейменнування</a:t>
            </a:r>
            <a:r>
              <a:rPr lang="uk-UA" dirty="0" smtClean="0"/>
              <a:t> файлів</a:t>
            </a:r>
          </a:p>
          <a:p>
            <a:pPr marL="0" indent="0">
              <a:buNone/>
            </a:pPr>
            <a:r>
              <a:rPr lang="en-US" dirty="0" err="1"/>
              <a:t>os.rename</a:t>
            </a:r>
            <a:r>
              <a:rPr lang="en-US" dirty="0"/>
              <a:t>("text.txt", "</a:t>
            </a:r>
            <a:r>
              <a:rPr lang="en-US" dirty="0" smtClean="0"/>
              <a:t>renamed.txt")</a:t>
            </a:r>
            <a:endParaRPr lang="uk-UA" dirty="0" smtClean="0"/>
          </a:p>
          <a:p>
            <a:pPr marL="0" indent="0">
              <a:buNone/>
            </a:pPr>
            <a:r>
              <a:rPr lang="en-US" b="1" dirty="0"/>
              <a:t>r</a:t>
            </a:r>
            <a:r>
              <a:rPr lang="en-US" b="1" dirty="0" smtClean="0"/>
              <a:t>eplace</a:t>
            </a:r>
            <a:r>
              <a:rPr lang="uk-UA" b="1" dirty="0" smtClean="0"/>
              <a:t>() </a:t>
            </a:r>
            <a:r>
              <a:rPr lang="uk-UA" dirty="0" smtClean="0"/>
              <a:t>переміщення файлів</a:t>
            </a:r>
          </a:p>
          <a:p>
            <a:pPr marL="0" indent="0">
              <a:buNone/>
            </a:pPr>
            <a:r>
              <a:rPr lang="en-US" dirty="0" err="1"/>
              <a:t>os.replace</a:t>
            </a:r>
            <a:r>
              <a:rPr lang="en-US" dirty="0"/>
              <a:t>("</a:t>
            </a:r>
            <a:r>
              <a:rPr lang="en-US" dirty="0" smtClean="0"/>
              <a:t>renamed.txt</a:t>
            </a:r>
            <a:r>
              <a:rPr lang="en-US" dirty="0"/>
              <a:t>", "</a:t>
            </a:r>
            <a:r>
              <a:rPr lang="en-US" dirty="0" smtClean="0"/>
              <a:t>folder</a:t>
            </a:r>
            <a:r>
              <a:rPr lang="uk-UA" dirty="0" smtClean="0"/>
              <a:t>\</a:t>
            </a:r>
            <a:r>
              <a:rPr lang="en-US" dirty="0" smtClean="0"/>
              <a:t>renamed.txt</a:t>
            </a:r>
            <a:r>
              <a:rPr lang="en-US" dirty="0"/>
              <a:t>")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55212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8680" y="44386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/>
              <a:t>os.listdir</a:t>
            </a:r>
            <a:r>
              <a:rPr lang="en-US" b="1" dirty="0" smtClean="0"/>
              <a:t>()</a:t>
            </a:r>
            <a:r>
              <a:rPr lang="uk-UA" b="1" dirty="0" smtClean="0"/>
              <a:t>  </a:t>
            </a:r>
            <a:r>
              <a:rPr lang="uk-UA" dirty="0" smtClean="0"/>
              <a:t>повертає список файлів і каталогів</a:t>
            </a:r>
          </a:p>
          <a:p>
            <a:pPr marL="0" indent="0">
              <a:buNone/>
            </a:pPr>
            <a:r>
              <a:rPr lang="en-US" b="1" dirty="0" err="1"/>
              <a:t>os.remove</a:t>
            </a:r>
            <a:r>
              <a:rPr lang="en-US" b="1" dirty="0" smtClean="0"/>
              <a:t>()</a:t>
            </a:r>
            <a:r>
              <a:rPr lang="uk-UA" b="1" dirty="0" smtClean="0"/>
              <a:t> </a:t>
            </a:r>
            <a:r>
              <a:rPr lang="uk-UA" dirty="0" smtClean="0"/>
              <a:t>вилучає файл з вказаним іменем</a:t>
            </a:r>
          </a:p>
          <a:p>
            <a:pPr marL="0" indent="0">
              <a:buNone/>
            </a:pPr>
            <a:r>
              <a:rPr lang="en-US" b="1" dirty="0" err="1"/>
              <a:t>os.rmdir</a:t>
            </a:r>
            <a:r>
              <a:rPr lang="en-US" b="1" dirty="0" smtClean="0"/>
              <a:t>()</a:t>
            </a:r>
            <a:r>
              <a:rPr lang="uk-UA" b="1" dirty="0" smtClean="0"/>
              <a:t> </a:t>
            </a:r>
            <a:r>
              <a:rPr lang="uk-UA" dirty="0" smtClean="0"/>
              <a:t>вилучає каталог з вказаним іменем</a:t>
            </a:r>
          </a:p>
          <a:p>
            <a:pPr marL="0" indent="0">
              <a:buNone/>
            </a:pPr>
            <a:r>
              <a:rPr lang="en-US" b="1" dirty="0" err="1"/>
              <a:t>os.removedirs</a:t>
            </a:r>
            <a:r>
              <a:rPr lang="en-US" b="1" dirty="0" smtClean="0"/>
              <a:t>()</a:t>
            </a:r>
            <a:r>
              <a:rPr lang="uk-UA" b="1" dirty="0" smtClean="0"/>
              <a:t> </a:t>
            </a:r>
            <a:r>
              <a:rPr lang="uk-UA" dirty="0" smtClean="0"/>
              <a:t>вилучить вкладені каталоги, але тільки пусті</a:t>
            </a:r>
          </a:p>
          <a:p>
            <a:pPr marL="0" indent="0">
              <a:buNone/>
            </a:pPr>
            <a:r>
              <a:rPr lang="en-US" b="1" dirty="0"/>
              <a:t>stat</a:t>
            </a:r>
            <a:r>
              <a:rPr lang="en-US" b="1" dirty="0" smtClean="0"/>
              <a:t>()</a:t>
            </a:r>
            <a:r>
              <a:rPr lang="uk-UA" b="1" dirty="0" smtClean="0"/>
              <a:t> </a:t>
            </a:r>
            <a:r>
              <a:rPr lang="uk-UA" dirty="0" err="1" smtClean="0"/>
              <a:t>надасть</a:t>
            </a:r>
            <a:r>
              <a:rPr lang="uk-UA" dirty="0" smtClean="0"/>
              <a:t> інформацію про файл</a:t>
            </a:r>
          </a:p>
          <a:p>
            <a:pPr marL="0" indent="0">
              <a:buNone/>
            </a:pPr>
            <a:r>
              <a:rPr lang="en-US" sz="2400" dirty="0" err="1">
                <a:solidFill>
                  <a:srgbClr val="00B050"/>
                </a:solidFill>
              </a:rPr>
              <a:t>os.stat_result</a:t>
            </a:r>
            <a:r>
              <a:rPr lang="en-US" sz="2400" dirty="0">
                <a:solidFill>
                  <a:srgbClr val="00B050"/>
                </a:solidFill>
              </a:rPr>
              <a:t>(</a:t>
            </a:r>
            <a:r>
              <a:rPr lang="en-US" sz="2400" b="1" dirty="0" err="1">
                <a:solidFill>
                  <a:srgbClr val="00B050"/>
                </a:solidFill>
              </a:rPr>
              <a:t>st_mode</a:t>
            </a:r>
            <a:r>
              <a:rPr lang="en-US" sz="2400" dirty="0">
                <a:solidFill>
                  <a:srgbClr val="00B050"/>
                </a:solidFill>
              </a:rPr>
              <a:t>=33206, </a:t>
            </a:r>
            <a:r>
              <a:rPr lang="en-US" sz="2400" b="1" dirty="0" err="1">
                <a:solidFill>
                  <a:srgbClr val="00B050"/>
                </a:solidFill>
              </a:rPr>
              <a:t>st_ino</a:t>
            </a:r>
            <a:r>
              <a:rPr lang="en-US" sz="2400" dirty="0">
                <a:solidFill>
                  <a:srgbClr val="00B050"/>
                </a:solidFill>
              </a:rPr>
              <a:t>=47287796087521959, </a:t>
            </a:r>
            <a:r>
              <a:rPr lang="en-US" sz="2400" b="1" dirty="0" err="1">
                <a:solidFill>
                  <a:srgbClr val="00B050"/>
                </a:solidFill>
              </a:rPr>
              <a:t>st_dev</a:t>
            </a:r>
            <a:r>
              <a:rPr lang="en-US" sz="2400" dirty="0">
                <a:solidFill>
                  <a:srgbClr val="00B050"/>
                </a:solidFill>
              </a:rPr>
              <a:t>=579705481, </a:t>
            </a:r>
            <a:r>
              <a:rPr lang="en-US" sz="2400" b="1" dirty="0" err="1">
                <a:solidFill>
                  <a:srgbClr val="00B050"/>
                </a:solidFill>
              </a:rPr>
              <a:t>st_nlink</a:t>
            </a:r>
            <a:r>
              <a:rPr lang="en-US" sz="2400" dirty="0">
                <a:solidFill>
                  <a:srgbClr val="00B050"/>
                </a:solidFill>
              </a:rPr>
              <a:t>=1, </a:t>
            </a:r>
            <a:r>
              <a:rPr lang="en-US" sz="2400" b="1" dirty="0" err="1">
                <a:solidFill>
                  <a:srgbClr val="00B050"/>
                </a:solidFill>
              </a:rPr>
              <a:t>st_uid</a:t>
            </a:r>
            <a:r>
              <a:rPr lang="en-US" sz="2400" dirty="0">
                <a:solidFill>
                  <a:srgbClr val="00B050"/>
                </a:solidFill>
              </a:rPr>
              <a:t>=0, </a:t>
            </a:r>
            <a:r>
              <a:rPr lang="en-US" sz="2400" b="1" dirty="0" err="1">
                <a:solidFill>
                  <a:srgbClr val="00B050"/>
                </a:solidFill>
              </a:rPr>
              <a:t>st_gid</a:t>
            </a:r>
            <a:r>
              <a:rPr lang="en-US" sz="2400" dirty="0">
                <a:solidFill>
                  <a:srgbClr val="00B050"/>
                </a:solidFill>
              </a:rPr>
              <a:t>=0, </a:t>
            </a:r>
            <a:r>
              <a:rPr lang="en-US" sz="2400" b="1" dirty="0" err="1">
                <a:solidFill>
                  <a:srgbClr val="00B050"/>
                </a:solidFill>
              </a:rPr>
              <a:t>st_size</a:t>
            </a:r>
            <a:r>
              <a:rPr lang="en-US" sz="2400" dirty="0">
                <a:solidFill>
                  <a:srgbClr val="00B050"/>
                </a:solidFill>
              </a:rPr>
              <a:t>=36, </a:t>
            </a:r>
            <a:r>
              <a:rPr lang="en-US" sz="2400" b="1" dirty="0" err="1">
                <a:solidFill>
                  <a:srgbClr val="00B050"/>
                </a:solidFill>
              </a:rPr>
              <a:t>st_atime</a:t>
            </a:r>
            <a:r>
              <a:rPr lang="en-US" sz="2400" dirty="0">
                <a:solidFill>
                  <a:srgbClr val="00B050"/>
                </a:solidFill>
              </a:rPr>
              <a:t>=1636636595, </a:t>
            </a:r>
            <a:r>
              <a:rPr lang="en-US" sz="2400" b="1" dirty="0" err="1">
                <a:solidFill>
                  <a:srgbClr val="00B050"/>
                </a:solidFill>
              </a:rPr>
              <a:t>st_mtime</a:t>
            </a:r>
            <a:r>
              <a:rPr lang="en-US" sz="2400" dirty="0">
                <a:solidFill>
                  <a:srgbClr val="00B050"/>
                </a:solidFill>
              </a:rPr>
              <a:t>=1636636595, </a:t>
            </a:r>
            <a:r>
              <a:rPr lang="en-US" sz="2400" b="1" dirty="0" err="1">
                <a:solidFill>
                  <a:srgbClr val="00B050"/>
                </a:solidFill>
              </a:rPr>
              <a:t>st_ctime</a:t>
            </a:r>
            <a:r>
              <a:rPr lang="en-US" sz="2400" dirty="0">
                <a:solidFill>
                  <a:srgbClr val="00B050"/>
                </a:solidFill>
              </a:rPr>
              <a:t>=1636633004</a:t>
            </a:r>
            <a:r>
              <a:rPr lang="en-US" sz="2400" dirty="0" smtClean="0">
                <a:solidFill>
                  <a:srgbClr val="00B050"/>
                </a:solidFill>
              </a:rPr>
              <a:t>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uk-UA" altLang="uk-UA" sz="40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 altLang="uk-UA" sz="1900" dirty="0" err="1">
                <a:solidFill>
                  <a:srgbClr val="222222"/>
                </a:solidFill>
                <a:latin typeface="Roboto Mono"/>
              </a:rPr>
              <a:t>st_size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 — 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размер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файла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 в байтах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 altLang="uk-UA" sz="1900" dirty="0" err="1">
                <a:solidFill>
                  <a:srgbClr val="222222"/>
                </a:solidFill>
                <a:latin typeface="Roboto Mono"/>
              </a:rPr>
              <a:t>st_atime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 — 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время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последнего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доступа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 в секундах (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временная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 метка)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 altLang="uk-UA" sz="1900" dirty="0" err="1">
                <a:solidFill>
                  <a:srgbClr val="222222"/>
                </a:solidFill>
                <a:latin typeface="Roboto Mono"/>
              </a:rPr>
              <a:t>st_mtime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 — 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время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последнего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изменения</a:t>
            </a:r>
            <a:endParaRPr lang="uk-UA" altLang="uk-UA" sz="1900" dirty="0">
              <a:solidFill>
                <a:srgbClr val="222222"/>
              </a:solidFill>
              <a:latin typeface="Verdana" panose="020B060403050404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 altLang="uk-UA" sz="1900" dirty="0" err="1">
                <a:solidFill>
                  <a:srgbClr val="222222"/>
                </a:solidFill>
                <a:latin typeface="Roboto Mono"/>
              </a:rPr>
              <a:t>st_ctime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 — в Windows 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это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время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создания</a:t>
            </a:r>
            <a:r>
              <a:rPr lang="uk-UA" altLang="uk-UA" sz="1900" dirty="0">
                <a:solidFill>
                  <a:srgbClr val="222222"/>
                </a:solidFill>
                <a:latin typeface="Verdana" panose="020B0604030504040204" pitchFamily="34" charset="0"/>
              </a:rPr>
              <a:t> </a:t>
            </a:r>
            <a:r>
              <a:rPr lang="uk-UA" altLang="uk-UA" sz="1900" dirty="0" err="1">
                <a:solidFill>
                  <a:srgbClr val="222222"/>
                </a:solidFill>
                <a:latin typeface="Verdana" panose="020B0604030504040204" pitchFamily="34" charset="0"/>
              </a:rPr>
              <a:t>файла</a:t>
            </a:r>
            <a:endParaRPr lang="uk-UA" altLang="uk-UA" sz="1900" dirty="0">
              <a:solidFill>
                <a:srgbClr val="222222"/>
              </a:solidFill>
              <a:latin typeface="Verdana" panose="020B0604030504040204" pitchFamily="34" charset="0"/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uk-UA" sz="2400" dirty="0" smtClean="0">
              <a:solidFill>
                <a:srgbClr val="00B050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138499"/>
            <a:ext cx="65" cy="276999"/>
          </a:xfrm>
          <a:prstGeom prst="rect">
            <a:avLst/>
          </a:prstGeom>
          <a:solidFill>
            <a:srgbClr val="E5EF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8400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Використан</a:t>
            </a:r>
            <a:r>
              <a:rPr lang="uk-UA" dirty="0" smtClean="0"/>
              <a:t>і джерела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https://www.bestprog.net/uk/2020/05/18/python-text-files-examples-of-processing-modification-of-text-files-in-accordance-with-the-condition-ua/#</a:t>
            </a:r>
            <a:r>
              <a:rPr lang="en-US" dirty="0" smtClean="0">
                <a:hlinkClick r:id="rId2"/>
              </a:rPr>
              <a:t>q03</a:t>
            </a:r>
            <a:r>
              <a:rPr lang="uk-UA" dirty="0" smtClean="0"/>
              <a:t>  приклади роботи з файлами.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uabooks.top/2848-34-robota-z-tekstovimi-faylami-v-python.html</a:t>
            </a:r>
            <a:endParaRPr lang="uk-UA" dirty="0" smtClean="0"/>
          </a:p>
          <a:p>
            <a:r>
              <a:rPr lang="en-US" dirty="0">
                <a:hlinkClick r:id="rId4"/>
              </a:rPr>
              <a:t>https://ist.kpi.ua/wp-content/uploads/2017/05</a:t>
            </a:r>
            <a:r>
              <a:rPr lang="en-US" dirty="0" smtClean="0">
                <a:hlinkClick r:id="rId4"/>
              </a:rPr>
              <a:t>/</a:t>
            </a:r>
            <a:r>
              <a:rPr lang="uk-UA" dirty="0" smtClean="0"/>
              <a:t> підручник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81841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pPr algn="ctr"/>
            <a:r>
              <a:rPr lang="uk-UA" dirty="0" smtClean="0"/>
              <a:t>Операції з файлами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71348"/>
            <a:ext cx="10515600" cy="4374796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Існує кілька варіантів дій з файлами а саме  операції: </a:t>
            </a:r>
          </a:p>
          <a:p>
            <a:r>
              <a:rPr lang="uk-UA" dirty="0" smtClean="0"/>
              <a:t>відкриття  ( </a:t>
            </a:r>
            <a:r>
              <a:rPr lang="en-US" b="1" dirty="0" smtClean="0"/>
              <a:t>open</a:t>
            </a:r>
            <a:r>
              <a:rPr lang="en-US" dirty="0" smtClean="0"/>
              <a:t>)</a:t>
            </a:r>
            <a:r>
              <a:rPr lang="uk-UA" dirty="0" smtClean="0"/>
              <a:t>;</a:t>
            </a:r>
          </a:p>
          <a:p>
            <a:r>
              <a:rPr lang="uk-UA" dirty="0" smtClean="0"/>
              <a:t>читання </a:t>
            </a:r>
            <a:r>
              <a:rPr lang="en-US" dirty="0" smtClean="0"/>
              <a:t>(</a:t>
            </a:r>
            <a:r>
              <a:rPr lang="en-US" b="1" dirty="0" smtClean="0"/>
              <a:t>read</a:t>
            </a:r>
            <a:r>
              <a:rPr lang="en-US" dirty="0" smtClean="0"/>
              <a:t>);</a:t>
            </a:r>
          </a:p>
          <a:p>
            <a:r>
              <a:rPr lang="uk-UA" dirty="0"/>
              <a:t>з</a:t>
            </a:r>
            <a:r>
              <a:rPr lang="uk-UA" dirty="0" smtClean="0"/>
              <a:t>апис</a:t>
            </a:r>
            <a:r>
              <a:rPr lang="en-US" dirty="0" smtClean="0"/>
              <a:t> (</a:t>
            </a:r>
            <a:r>
              <a:rPr lang="en-US" b="1" dirty="0" smtClean="0"/>
              <a:t>write</a:t>
            </a:r>
            <a:r>
              <a:rPr lang="en-US" dirty="0"/>
              <a:t>)</a:t>
            </a:r>
            <a:r>
              <a:rPr lang="uk-UA" dirty="0" smtClean="0"/>
              <a:t>;</a:t>
            </a:r>
          </a:p>
          <a:p>
            <a:r>
              <a:rPr lang="uk-UA" dirty="0" smtClean="0"/>
              <a:t>закриття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b="1" dirty="0" smtClean="0"/>
              <a:t>close</a:t>
            </a:r>
            <a:r>
              <a:rPr lang="en-US" dirty="0" smtClean="0"/>
              <a:t>)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7564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5807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Відкриття файлу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75209"/>
            <a:ext cx="10880324" cy="5098958"/>
          </a:xfrm>
        </p:spPr>
        <p:txBody>
          <a:bodyPr>
            <a:normAutofit fontScale="85000" lnSpcReduction="10000"/>
          </a:bodyPr>
          <a:lstStyle/>
          <a:p>
            <a:pPr marL="0" indent="457200">
              <a:buNone/>
            </a:pPr>
            <a:r>
              <a:rPr lang="ru-RU" sz="3200" dirty="0" err="1" smtClean="0"/>
              <a:t>Щоб</a:t>
            </a:r>
            <a:r>
              <a:rPr lang="ru-RU" sz="3200" dirty="0" smtClean="0"/>
              <a:t> </a:t>
            </a:r>
            <a:r>
              <a:rPr lang="ru-RU" sz="3200" dirty="0" err="1" smtClean="0"/>
              <a:t>почати</a:t>
            </a:r>
            <a:r>
              <a:rPr lang="ru-RU" sz="3200" dirty="0" smtClean="0"/>
              <a:t> роботу з файлом, </a:t>
            </a:r>
            <a:r>
              <a:rPr lang="ru-RU" sz="3200" dirty="0" err="1" smtClean="0"/>
              <a:t>його</a:t>
            </a:r>
            <a:r>
              <a:rPr lang="ru-RU" sz="3200" dirty="0" smtClean="0"/>
              <a:t> треба </a:t>
            </a:r>
            <a:r>
              <a:rPr lang="ru-RU" sz="3200" dirty="0" err="1" smtClean="0"/>
              <a:t>відкрити</a:t>
            </a:r>
            <a:r>
              <a:rPr lang="ru-RU" sz="3200" dirty="0" smtClean="0"/>
              <a:t> за </a:t>
            </a:r>
            <a:r>
              <a:rPr lang="ru-RU" sz="3200" dirty="0" err="1" smtClean="0"/>
              <a:t>допомогою</a:t>
            </a:r>
            <a:r>
              <a:rPr lang="ru-RU" sz="3200" dirty="0" smtClean="0"/>
              <a:t> </a:t>
            </a:r>
            <a:r>
              <a:rPr lang="ru-RU" sz="3200" dirty="0" err="1" smtClean="0"/>
              <a:t>функції</a:t>
            </a:r>
            <a:r>
              <a:rPr lang="ru-RU" sz="3200" dirty="0" smtClean="0"/>
              <a:t> </a:t>
            </a:r>
            <a:r>
              <a:rPr lang="ru-RU" sz="3200" b="1" dirty="0" err="1" smtClean="0"/>
              <a:t>open</a:t>
            </a:r>
            <a:r>
              <a:rPr lang="ru-RU" sz="3200" b="1" dirty="0" smtClean="0"/>
              <a:t> ()</a:t>
            </a:r>
            <a:r>
              <a:rPr lang="ru-RU" sz="3200" dirty="0" smtClean="0"/>
              <a:t>, яка </a:t>
            </a:r>
            <a:r>
              <a:rPr lang="ru-RU" sz="3200" dirty="0" err="1" smtClean="0"/>
              <a:t>має</a:t>
            </a:r>
            <a:r>
              <a:rPr lang="ru-RU" sz="3200" dirty="0" smtClean="0"/>
              <a:t> </a:t>
            </a:r>
            <a:r>
              <a:rPr lang="ru-RU" sz="3200" dirty="0" err="1" smtClean="0"/>
              <a:t>наступне</a:t>
            </a:r>
            <a:r>
              <a:rPr lang="ru-RU" sz="3200" dirty="0" smtClean="0"/>
              <a:t> </a:t>
            </a:r>
            <a:r>
              <a:rPr lang="ru-RU" sz="3200" dirty="0" err="1" smtClean="0"/>
              <a:t>формальне</a:t>
            </a:r>
            <a:r>
              <a:rPr lang="ru-RU" sz="3200" dirty="0" smtClean="0"/>
              <a:t> </a:t>
            </a:r>
            <a:r>
              <a:rPr lang="ru-RU" sz="3200" dirty="0" err="1" smtClean="0"/>
              <a:t>визначення</a:t>
            </a:r>
            <a:r>
              <a:rPr lang="ru-RU" sz="3200" dirty="0" smtClean="0"/>
              <a:t>:</a:t>
            </a:r>
          </a:p>
          <a:p>
            <a:pPr marL="0" indent="457200">
              <a:buNone/>
            </a:pPr>
            <a:r>
              <a:rPr lang="en-US" altLang="uk-UA" sz="3200" dirty="0"/>
              <a:t>f</a:t>
            </a:r>
            <a:r>
              <a:rPr kumimoji="0" lang="en-US" altLang="uk-UA" sz="3200" b="0" i="0" u="none" strike="noStrike" cap="none" normalizeH="0" baseline="0" dirty="0" smtClean="0">
                <a:ln>
                  <a:noFill/>
                </a:ln>
                <a:effectLst/>
              </a:rPr>
              <a:t>=</a:t>
            </a:r>
            <a:r>
              <a:rPr kumimoji="0" lang="uk-UA" altLang="uk-UA" sz="32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</a:rPr>
              <a:t>open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(</a:t>
            </a:r>
            <a:r>
              <a:rPr kumimoji="0" lang="uk-UA" altLang="uk-UA" sz="32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</a:rPr>
              <a:t>file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, </a:t>
            </a:r>
            <a:r>
              <a:rPr kumimoji="0" lang="uk-UA" altLang="uk-UA" sz="32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</a:rPr>
              <a:t>mode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)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indent="457200">
              <a:buNone/>
            </a:pP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Перший параметр функції представляє шлях до файлу або </a:t>
            </a:r>
            <a:r>
              <a:rPr kumimoji="0" lang="uk-UA" altLang="uk-UA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ім</a:t>
            </a:r>
            <a:r>
              <a:rPr kumimoji="0" lang="en-US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’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я. Шлях файлу може бути абсолютним, тобто починатися з літери диска, наприклад,</a:t>
            </a:r>
          </a:p>
          <a:p>
            <a:pPr marL="0" indent="457200">
              <a:buNone/>
            </a:pP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C: //</a:t>
            </a:r>
            <a:r>
              <a:rPr kumimoji="0" lang="en-US" altLang="uk-UA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somedir</a:t>
            </a:r>
            <a:r>
              <a:rPr kumimoji="0" lang="en-US" alt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/somefile.txt.</a:t>
            </a:r>
            <a:endParaRPr kumimoji="0" lang="ru-RU" altLang="uk-UA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457200">
              <a:buNone/>
            </a:pPr>
            <a:r>
              <a:rPr kumimoji="0" lang="en-US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Або можна бути відносним, наприклад, </a:t>
            </a:r>
          </a:p>
          <a:p>
            <a:pPr marL="0" indent="457200">
              <a:buNone/>
            </a:pPr>
            <a:r>
              <a:rPr kumimoji="0" lang="en-US" altLang="uk-UA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somedir</a:t>
            </a:r>
            <a:r>
              <a:rPr kumimoji="0" lang="en-US" alt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/ somefile.txt </a:t>
            </a:r>
            <a:r>
              <a:rPr kumimoji="0" lang="en-US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- 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в цьому випадку пошук файлу буде </a:t>
            </a:r>
            <a:r>
              <a:rPr lang="uk-UA" altLang="uk-UA" sz="3200" dirty="0" smtClean="0"/>
              <a:t>відбуватись,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щодо розташування запущеного </a:t>
            </a:r>
            <a:r>
              <a:rPr kumimoji="0" lang="uk-UA" altLang="uk-UA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скрипта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Python.</a:t>
            </a:r>
            <a:endParaRPr kumimoji="0" lang="ru-RU" alt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457200">
              <a:buNone/>
            </a:pP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Другий передається аргумент - </a:t>
            </a:r>
            <a:r>
              <a:rPr kumimoji="0" lang="en-US" alt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mode</a:t>
            </a:r>
            <a:r>
              <a:rPr kumimoji="0" lang="en-US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встановлює режим відкриття файлу в залежності від того, що ми збираємося з ним робити. </a:t>
            </a: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226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0094"/>
          </a:xfrm>
        </p:spPr>
        <p:txBody>
          <a:bodyPr/>
          <a:lstStyle/>
          <a:p>
            <a:pPr algn="ctr"/>
            <a:r>
              <a:rPr lang="ru-RU" dirty="0" err="1" smtClean="0"/>
              <a:t>Режими</a:t>
            </a:r>
            <a:r>
              <a:rPr lang="ru-RU" dirty="0" smtClean="0"/>
              <a:t> в</a:t>
            </a:r>
            <a:r>
              <a:rPr lang="uk-UA" dirty="0" err="1" smtClean="0"/>
              <a:t>ідкриття</a:t>
            </a:r>
            <a:r>
              <a:rPr lang="uk-UA" dirty="0" smtClean="0"/>
              <a:t> файлу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1650"/>
            <a:ext cx="10515600" cy="5060272"/>
          </a:xfrm>
        </p:spPr>
        <p:txBody>
          <a:bodyPr>
            <a:normAutofit/>
          </a:bodyPr>
          <a:lstStyle/>
          <a:p>
            <a:pPr marL="444500" indent="-444500">
              <a:buNone/>
            </a:pPr>
            <a:r>
              <a:rPr lang="uk-UA" i="1" dirty="0" smtClean="0"/>
              <a:t>Режим</a:t>
            </a:r>
            <a:r>
              <a:rPr lang="uk-UA" dirty="0" smtClean="0"/>
              <a:t> 	</a:t>
            </a:r>
            <a:r>
              <a:rPr lang="uk-UA" i="1" dirty="0" smtClean="0"/>
              <a:t> Можливості  </a:t>
            </a:r>
          </a:p>
          <a:p>
            <a:pPr marL="444500" indent="0">
              <a:buNone/>
            </a:pPr>
            <a:r>
              <a:rPr lang="en-US" b="1" dirty="0" smtClean="0"/>
              <a:t>r</a:t>
            </a:r>
            <a:r>
              <a:rPr lang="uk-UA" dirty="0" smtClean="0"/>
              <a:t> </a:t>
            </a:r>
            <a:r>
              <a:rPr lang="en-US" dirty="0" smtClean="0"/>
              <a:t> </a:t>
            </a:r>
            <a:r>
              <a:rPr lang="uk-UA" dirty="0" smtClean="0"/>
              <a:t>		 Тільки читання (по замовчуванню)</a:t>
            </a:r>
          </a:p>
          <a:p>
            <a:pPr marL="444500" indent="0">
              <a:buNone/>
            </a:pPr>
            <a:r>
              <a:rPr lang="en-US" b="1" dirty="0" smtClean="0"/>
              <a:t>w</a:t>
            </a:r>
            <a:r>
              <a:rPr lang="en-US" dirty="0" smtClean="0"/>
              <a:t> </a:t>
            </a:r>
            <a:r>
              <a:rPr lang="uk-UA" dirty="0" smtClean="0"/>
              <a:t> 		Запис. Якщо не знайдений, то створюється новий</a:t>
            </a:r>
          </a:p>
          <a:p>
            <a:pPr marL="444500" indent="0">
              <a:buNone/>
            </a:pPr>
            <a:r>
              <a:rPr lang="en-US" b="1" dirty="0" smtClean="0"/>
              <a:t>x </a:t>
            </a:r>
            <a:r>
              <a:rPr lang="uk-UA" dirty="0" smtClean="0"/>
              <a:t>		Запис. Якщо не знайдений, викликається виняток</a:t>
            </a:r>
          </a:p>
          <a:p>
            <a:pPr marL="444500" indent="0">
              <a:buNone/>
            </a:pPr>
            <a:r>
              <a:rPr lang="en-US" b="1" dirty="0" smtClean="0"/>
              <a:t>a</a:t>
            </a:r>
            <a:r>
              <a:rPr lang="en-US" dirty="0" smtClean="0"/>
              <a:t> </a:t>
            </a:r>
            <a:r>
              <a:rPr lang="uk-UA" dirty="0" smtClean="0"/>
              <a:t>		Запис. Не стирає дані, а додає в кінець</a:t>
            </a:r>
          </a:p>
          <a:p>
            <a:pPr marL="444500" indent="0">
              <a:buNone/>
            </a:pPr>
            <a:r>
              <a:rPr lang="en-US" b="1" dirty="0" smtClean="0"/>
              <a:t>t </a:t>
            </a:r>
            <a:r>
              <a:rPr lang="uk-UA" dirty="0" smtClean="0"/>
              <a:t>		Відкриття в форматі текстового файлу</a:t>
            </a:r>
          </a:p>
          <a:p>
            <a:pPr marL="444500" indent="0">
              <a:buNone/>
            </a:pPr>
            <a:r>
              <a:rPr lang="en-US" b="1" dirty="0" smtClean="0"/>
              <a:t>b</a:t>
            </a:r>
            <a:r>
              <a:rPr lang="en-US" dirty="0" smtClean="0"/>
              <a:t> </a:t>
            </a:r>
            <a:r>
              <a:rPr lang="uk-UA" dirty="0" smtClean="0"/>
              <a:t>		Відкриття у вигляді бінарного файлу</a:t>
            </a:r>
          </a:p>
          <a:p>
            <a:pPr marL="444500" indent="0">
              <a:buNone/>
            </a:pPr>
            <a:r>
              <a:rPr lang="uk-UA" b="1" dirty="0" smtClean="0"/>
              <a:t>+</a:t>
            </a:r>
            <a:r>
              <a:rPr lang="uk-UA" dirty="0" smtClean="0"/>
              <a:t> 		Робота в варіанті і записи, і читання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6395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458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Закриття файлу  </a:t>
            </a:r>
            <a:r>
              <a:rPr lang="en-US" dirty="0" smtClean="0"/>
              <a:t>close()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9710"/>
            <a:ext cx="10515600" cy="5067253"/>
          </a:xfrm>
        </p:spPr>
        <p:txBody>
          <a:bodyPr/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f = open(‘</a:t>
            </a:r>
            <a:r>
              <a:rPr lang="en-US" dirty="0" err="1" smtClean="0"/>
              <a:t>xyz.txt','r</a:t>
            </a:r>
            <a:r>
              <a:rPr lang="en-US" dirty="0" smtClean="0"/>
              <a:t>') </a:t>
            </a:r>
          </a:p>
          <a:p>
            <a:pPr marL="0" indent="0">
              <a:buNone/>
            </a:pPr>
            <a:r>
              <a:rPr lang="en-US" dirty="0" smtClean="0"/>
              <a:t># </a:t>
            </a:r>
            <a:r>
              <a:rPr lang="en-US" dirty="0" err="1" smtClean="0"/>
              <a:t>fp</a:t>
            </a:r>
            <a:r>
              <a:rPr lang="en-US" dirty="0" smtClean="0"/>
              <a:t> = open('C:/</a:t>
            </a:r>
            <a:r>
              <a:rPr lang="en-US" dirty="0" err="1" smtClean="0"/>
              <a:t>xyz.txt','r</a:t>
            </a:r>
            <a:r>
              <a:rPr lang="en-US" dirty="0" smtClean="0"/>
              <a:t>')</a:t>
            </a:r>
          </a:p>
          <a:p>
            <a:pPr marL="0" indent="0">
              <a:buNone/>
            </a:pPr>
            <a:r>
              <a:rPr lang="en-US" b="1" dirty="0" err="1" smtClean="0"/>
              <a:t>f.close</a:t>
            </a:r>
            <a:r>
              <a:rPr lang="en-US" b="1" dirty="0" smtClean="0"/>
              <a:t>()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 = open(‘</a:t>
            </a:r>
            <a:r>
              <a:rPr lang="en-US" dirty="0" err="1" smtClean="0"/>
              <a:t>xyz.txt','r</a:t>
            </a:r>
            <a:r>
              <a:rPr lang="en-US" dirty="0" smtClean="0"/>
              <a:t>') </a:t>
            </a:r>
          </a:p>
          <a:p>
            <a:pPr marL="0" indent="0">
              <a:buNone/>
            </a:pPr>
            <a:r>
              <a:rPr lang="en-US" dirty="0" smtClean="0"/>
              <a:t>try: # </a:t>
            </a:r>
            <a:r>
              <a:rPr lang="uk-UA" dirty="0" err="1" smtClean="0"/>
              <a:t>работа</a:t>
            </a:r>
            <a:r>
              <a:rPr lang="uk-UA" dirty="0" smtClean="0"/>
              <a:t> с файлом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except: </a:t>
            </a:r>
          </a:p>
          <a:p>
            <a:pPr marL="0" indent="0">
              <a:buNone/>
            </a:pPr>
            <a:r>
              <a:rPr lang="en-US" b="1" dirty="0" err="1" smtClean="0"/>
              <a:t>f.close</a:t>
            </a:r>
            <a:r>
              <a:rPr lang="en-US" b="1" dirty="0" smtClean="0"/>
              <a:t>()</a:t>
            </a:r>
            <a:endParaRPr lang="uk-UA" b="1" dirty="0" smtClean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59717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713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Інструкція </a:t>
            </a:r>
            <a:r>
              <a:rPr lang="en-US" b="1" dirty="0" smtClean="0"/>
              <a:t>with</a:t>
            </a:r>
            <a:r>
              <a:rPr lang="uk-UA" b="1" dirty="0" smtClean="0"/>
              <a:t>..</a:t>
            </a:r>
            <a:r>
              <a:rPr lang="en-US" b="1" dirty="0"/>
              <a:t> as</a:t>
            </a:r>
            <a:r>
              <a:rPr lang="en-US" b="1" dirty="0"/>
              <a:t/>
            </a:r>
            <a:br>
              <a:rPr lang="en-US" b="1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1953"/>
            <a:ext cx="10515600" cy="5085010"/>
          </a:xfrm>
        </p:spPr>
        <p:txBody>
          <a:bodyPr/>
          <a:lstStyle/>
          <a:p>
            <a:pPr marL="0" indent="457200">
              <a:spcBef>
                <a:spcPts val="0"/>
              </a:spcBef>
              <a:buNone/>
            </a:pPr>
            <a:r>
              <a:rPr lang="uk-UA" dirty="0" smtClean="0"/>
              <a:t>Ще один підхід - використовувати інструкцію </a:t>
            </a:r>
            <a:r>
              <a:rPr lang="en-US" dirty="0" smtClean="0"/>
              <a:t>with, </a:t>
            </a:r>
            <a:r>
              <a:rPr lang="uk-UA" dirty="0" smtClean="0"/>
              <a:t>яка спрощує обробку винятків за допомогою інкапсуляції початкових операцій, а також завдань щодо закриття і очищення.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uk-UA" dirty="0" smtClean="0"/>
              <a:t>В такому випадку інструкція </a:t>
            </a:r>
            <a:r>
              <a:rPr lang="en-US" dirty="0" smtClean="0"/>
              <a:t>close </a:t>
            </a:r>
            <a:r>
              <a:rPr lang="uk-UA" dirty="0" smtClean="0"/>
              <a:t>не потрібна, тому що </a:t>
            </a:r>
            <a:r>
              <a:rPr lang="en-US" dirty="0" smtClean="0"/>
              <a:t>with </a:t>
            </a:r>
            <a:r>
              <a:rPr lang="uk-UA" dirty="0" smtClean="0"/>
              <a:t>автоматично </a:t>
            </a:r>
            <a:r>
              <a:rPr lang="uk-UA" dirty="0" err="1" smtClean="0"/>
              <a:t>закриє</a:t>
            </a:r>
            <a:r>
              <a:rPr lang="uk-UA" dirty="0" smtClean="0"/>
              <a:t> файл</a:t>
            </a:r>
            <a:r>
              <a:rPr lang="uk-UA" dirty="0" smtClean="0"/>
              <a:t>. Ось </a:t>
            </a:r>
            <a:r>
              <a:rPr lang="uk-UA" dirty="0" smtClean="0"/>
              <a:t>як це реалізувати в коді.</a:t>
            </a:r>
          </a:p>
          <a:p>
            <a:pPr marL="0" indent="0">
              <a:buNone/>
            </a:pPr>
            <a:r>
              <a:rPr lang="en-US" sz="4000" b="1" dirty="0" smtClean="0"/>
              <a:t>with</a:t>
            </a:r>
            <a:r>
              <a:rPr lang="en-US" sz="4000" dirty="0" smtClean="0"/>
              <a:t> open (‘xyz.txt') </a:t>
            </a:r>
            <a:r>
              <a:rPr lang="en-US" sz="4000" b="1" dirty="0" smtClean="0"/>
              <a:t>as</a:t>
            </a:r>
            <a:r>
              <a:rPr lang="en-US" sz="4000" dirty="0" smtClean="0"/>
              <a:t> f:     </a:t>
            </a:r>
            <a:endParaRPr lang="uk-UA" sz="4000" dirty="0" smtClean="0"/>
          </a:p>
          <a:p>
            <a:pPr marL="0" indent="0">
              <a:buNone/>
            </a:pPr>
            <a:r>
              <a:rPr lang="uk-UA" dirty="0"/>
              <a:t>	</a:t>
            </a:r>
            <a:r>
              <a:rPr lang="en-US" dirty="0" smtClean="0"/>
              <a:t># </a:t>
            </a:r>
            <a:r>
              <a:rPr lang="uk-UA" dirty="0" smtClean="0"/>
              <a:t>Робота з файлом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17013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0315"/>
            <a:ext cx="10515600" cy="5546648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uk-UA" dirty="0" smtClean="0"/>
              <a:t>Відкривши файл і закінчивши всі маніпуляції з ним, необхідно його закрити, тим самим звільнивши ресурси і видаливши зайві дані. </a:t>
            </a:r>
          </a:p>
          <a:p>
            <a:pPr marL="0" indent="457200">
              <a:buNone/>
            </a:pPr>
            <a:r>
              <a:rPr lang="uk-UA" dirty="0" smtClean="0"/>
              <a:t>Варіанти коректного закриття:</a:t>
            </a:r>
          </a:p>
          <a:p>
            <a:pPr marL="0" indent="457200">
              <a:buNone/>
            </a:pPr>
            <a:endParaRPr lang="uk-UA" sz="1800" dirty="0" smtClean="0"/>
          </a:p>
          <a:p>
            <a:pPr marL="0" indent="457200">
              <a:spcBef>
                <a:spcPts val="600"/>
              </a:spcBef>
              <a:buNone/>
            </a:pPr>
            <a:r>
              <a:rPr lang="uk-UA" dirty="0" smtClean="0">
                <a:solidFill>
                  <a:srgbClr val="C00000"/>
                </a:solidFill>
              </a:rPr>
              <a:t>метод </a:t>
            </a:r>
            <a:r>
              <a:rPr lang="en-US" dirty="0" smtClean="0">
                <a:solidFill>
                  <a:srgbClr val="C00000"/>
                </a:solidFill>
              </a:rPr>
              <a:t>close (), </a:t>
            </a:r>
            <a:r>
              <a:rPr lang="uk-UA" dirty="0" smtClean="0"/>
              <a:t>прописаний після всіх необхідних дій;</a:t>
            </a:r>
          </a:p>
          <a:p>
            <a:pPr marL="0" indent="457200">
              <a:spcBef>
                <a:spcPts val="600"/>
              </a:spcBef>
              <a:buNone/>
            </a:pPr>
            <a:endParaRPr lang="uk-UA" sz="1800" dirty="0" smtClean="0"/>
          </a:p>
          <a:p>
            <a:pPr marL="0" indent="457200">
              <a:spcBef>
                <a:spcPts val="600"/>
              </a:spcBef>
              <a:buNone/>
            </a:pPr>
            <a:r>
              <a:rPr lang="uk-UA" dirty="0" smtClean="0">
                <a:solidFill>
                  <a:srgbClr val="C00000"/>
                </a:solidFill>
              </a:rPr>
              <a:t>метод </a:t>
            </a:r>
            <a:r>
              <a:rPr lang="en-US" dirty="0" smtClean="0">
                <a:solidFill>
                  <a:srgbClr val="C00000"/>
                </a:solidFill>
              </a:rPr>
              <a:t>try / except</a:t>
            </a:r>
            <a:r>
              <a:rPr lang="uk-UA" dirty="0" smtClean="0"/>
              <a:t> (</a:t>
            </a:r>
            <a:r>
              <a:rPr lang="en-US" dirty="0" smtClean="0">
                <a:solidFill>
                  <a:srgbClr val="C00000"/>
                </a:solidFill>
              </a:rPr>
              <a:t>finally</a:t>
            </a:r>
            <a:r>
              <a:rPr lang="uk-UA" dirty="0" smtClean="0">
                <a:solidFill>
                  <a:srgbClr val="C00000"/>
                </a:solidFill>
              </a:rPr>
              <a:t>)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- </a:t>
            </a:r>
            <a:r>
              <a:rPr lang="uk-UA" dirty="0" smtClean="0"/>
              <a:t>при появі операцій з винятками файл буде автоматично закритий;</a:t>
            </a:r>
          </a:p>
          <a:p>
            <a:pPr marL="0" indent="457200">
              <a:spcBef>
                <a:spcPts val="600"/>
              </a:spcBef>
              <a:buNone/>
            </a:pPr>
            <a:endParaRPr lang="uk-UA" sz="1800" dirty="0" smtClean="0"/>
          </a:p>
          <a:p>
            <a:pPr marL="0" indent="457200">
              <a:spcBef>
                <a:spcPts val="600"/>
              </a:spcBef>
              <a:buNone/>
            </a:pPr>
            <a:r>
              <a:rPr lang="uk-UA" dirty="0" smtClean="0"/>
              <a:t>інструкція </a:t>
            </a:r>
            <a:r>
              <a:rPr lang="en-US" dirty="0" smtClean="0">
                <a:solidFill>
                  <a:srgbClr val="C00000"/>
                </a:solidFill>
              </a:rPr>
              <a:t>with / as</a:t>
            </a:r>
            <a:r>
              <a:rPr lang="en-US" dirty="0" smtClean="0"/>
              <a:t>, </a:t>
            </a:r>
            <a:r>
              <a:rPr lang="uk-UA" dirty="0" smtClean="0"/>
              <a:t>яка спрощує обробку винятків, тому метод </a:t>
            </a:r>
            <a:r>
              <a:rPr lang="en-US" dirty="0" smtClean="0"/>
              <a:t>close () </a:t>
            </a:r>
            <a:r>
              <a:rPr lang="uk-UA" dirty="0" smtClean="0"/>
              <a:t>в цьому випадку буде не потрібен.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99720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590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Запис у текстовий файл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41034"/>
            <a:ext cx="10515600" cy="5344356"/>
          </a:xfrm>
        </p:spPr>
        <p:txBody>
          <a:bodyPr>
            <a:normAutofit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відкрити</a:t>
            </a:r>
            <a:r>
              <a:rPr lang="ru-RU" dirty="0" smtClean="0"/>
              <a:t> </a:t>
            </a:r>
            <a:r>
              <a:rPr lang="ru-RU" dirty="0" err="1" smtClean="0"/>
              <a:t>текстовий</a:t>
            </a:r>
            <a:r>
              <a:rPr lang="ru-RU" dirty="0" smtClean="0"/>
              <a:t> файл на </a:t>
            </a:r>
            <a:r>
              <a:rPr lang="ru-RU" dirty="0" err="1" smtClean="0"/>
              <a:t>запис</a:t>
            </a:r>
            <a:r>
              <a:rPr lang="ru-RU" dirty="0" smtClean="0"/>
              <a:t>,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застосувати</a:t>
            </a:r>
            <a:r>
              <a:rPr lang="ru-RU" dirty="0" smtClean="0"/>
              <a:t> режим </a:t>
            </a:r>
            <a:r>
              <a:rPr lang="ru-RU" b="1" dirty="0" smtClean="0"/>
              <a:t>w</a:t>
            </a:r>
            <a:r>
              <a:rPr lang="ru-RU" dirty="0" smtClean="0"/>
              <a:t> (</a:t>
            </a:r>
            <a:r>
              <a:rPr lang="ru-RU" dirty="0" err="1" smtClean="0"/>
              <a:t>перезапис</a:t>
            </a:r>
            <a:r>
              <a:rPr lang="ru-RU" dirty="0" smtClean="0"/>
              <a:t>)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b="1" dirty="0" smtClean="0"/>
              <a:t>a</a:t>
            </a:r>
            <a:r>
              <a:rPr lang="ru-RU" dirty="0" smtClean="0"/>
              <a:t> (</a:t>
            </a:r>
            <a:r>
              <a:rPr lang="ru-RU" dirty="0" err="1" smtClean="0"/>
              <a:t>дозапис</a:t>
            </a:r>
            <a:r>
              <a:rPr lang="ru-RU" dirty="0" smtClean="0"/>
              <a:t>). </a:t>
            </a:r>
            <a:r>
              <a:rPr lang="ru-RU" dirty="0" err="1" smtClean="0"/>
              <a:t>Потім</a:t>
            </a:r>
            <a:r>
              <a:rPr lang="ru-RU" dirty="0" smtClean="0"/>
              <a:t> для </a:t>
            </a:r>
            <a:r>
              <a:rPr lang="ru-RU" dirty="0" err="1" smtClean="0"/>
              <a:t>запису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метод </a:t>
            </a:r>
            <a:r>
              <a:rPr lang="ru-RU" b="1" dirty="0" err="1" smtClean="0"/>
              <a:t>write</a:t>
            </a:r>
            <a:r>
              <a:rPr lang="ru-RU" dirty="0" smtClean="0"/>
              <a:t> (</a:t>
            </a:r>
            <a:r>
              <a:rPr lang="ru-RU" dirty="0" err="1" smtClean="0"/>
              <a:t>str</a:t>
            </a:r>
            <a:r>
              <a:rPr lang="ru-RU" dirty="0" smtClean="0"/>
              <a:t>), в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передається</a:t>
            </a:r>
            <a:r>
              <a:rPr lang="ru-RU" dirty="0" smtClean="0"/>
              <a:t> (</a:t>
            </a:r>
            <a:r>
              <a:rPr lang="ru-RU" dirty="0" err="1" smtClean="0"/>
              <a:t>записується</a:t>
            </a:r>
            <a:r>
              <a:rPr lang="ru-RU" dirty="0" smtClean="0"/>
              <a:t>) рядок. 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!!!!! </a:t>
            </a:r>
            <a:r>
              <a:rPr lang="ru-RU" sz="2400" dirty="0" err="1" smtClean="0">
                <a:solidFill>
                  <a:srgbClr val="C00000"/>
                </a:solidFill>
              </a:rPr>
              <a:t>Варто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</a:rPr>
              <a:t>відзначити</a:t>
            </a:r>
            <a:r>
              <a:rPr lang="ru-RU" sz="2400" dirty="0" smtClean="0">
                <a:solidFill>
                  <a:srgbClr val="C00000"/>
                </a:solidFill>
              </a:rPr>
              <a:t>, </a:t>
            </a:r>
            <a:r>
              <a:rPr lang="ru-RU" sz="2400" dirty="0" err="1" smtClean="0">
                <a:solidFill>
                  <a:srgbClr val="C00000"/>
                </a:solidFill>
              </a:rPr>
              <a:t>що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</a:rPr>
              <a:t>записується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</a:rPr>
              <a:t>саме</a:t>
            </a:r>
            <a:r>
              <a:rPr lang="ru-RU" sz="2400" dirty="0" smtClean="0">
                <a:solidFill>
                  <a:srgbClr val="C00000"/>
                </a:solidFill>
              </a:rPr>
              <a:t> рядок, тому, </a:t>
            </a:r>
            <a:r>
              <a:rPr lang="ru-RU" sz="2400" dirty="0" err="1" smtClean="0">
                <a:solidFill>
                  <a:srgbClr val="C00000"/>
                </a:solidFill>
              </a:rPr>
              <a:t>якщо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</a:rPr>
              <a:t>потрібно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</a:rPr>
              <a:t>записати</a:t>
            </a:r>
            <a:r>
              <a:rPr lang="ru-RU" sz="2400" dirty="0" smtClean="0">
                <a:solidFill>
                  <a:srgbClr val="C00000"/>
                </a:solidFill>
              </a:rPr>
              <a:t> числа </a:t>
            </a:r>
            <a:r>
              <a:rPr lang="ru-RU" sz="2400" dirty="0" err="1" smtClean="0">
                <a:solidFill>
                  <a:srgbClr val="C00000"/>
                </a:solidFill>
              </a:rPr>
              <a:t>чи</a:t>
            </a:r>
            <a:r>
              <a:rPr lang="ru-RU" sz="2400" dirty="0" smtClean="0">
                <a:solidFill>
                  <a:srgbClr val="C00000"/>
                </a:solidFill>
              </a:rPr>
              <a:t>  </a:t>
            </a:r>
            <a:r>
              <a:rPr lang="ru-RU" sz="2400" dirty="0" err="1" smtClean="0">
                <a:solidFill>
                  <a:srgbClr val="C00000"/>
                </a:solidFill>
              </a:rPr>
              <a:t>дані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</a:rPr>
              <a:t>інших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</a:rPr>
              <a:t>типів</a:t>
            </a:r>
            <a:r>
              <a:rPr lang="ru-RU" sz="2400" dirty="0" smtClean="0">
                <a:solidFill>
                  <a:srgbClr val="C00000"/>
                </a:solidFill>
              </a:rPr>
              <a:t>, то </a:t>
            </a:r>
            <a:r>
              <a:rPr lang="ru-RU" sz="2400" dirty="0" err="1" smtClean="0">
                <a:solidFill>
                  <a:srgbClr val="C00000"/>
                </a:solidFill>
              </a:rPr>
              <a:t>їх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</a:rPr>
              <a:t>попередньо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</a:rPr>
              <a:t>потрібно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</a:rPr>
              <a:t>конвертувати</a:t>
            </a:r>
            <a:r>
              <a:rPr lang="ru-RU" sz="2400" dirty="0" smtClean="0">
                <a:solidFill>
                  <a:srgbClr val="C00000"/>
                </a:solidFill>
              </a:rPr>
              <a:t> в рядок.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with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("hello.txt", "w")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endParaRPr kumimoji="0" lang="uk-UA" alt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.write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hello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world</a:t>
            </a:r>
            <a:r>
              <a:rPr kumimoji="0" lang="uk-UA" alt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")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uk-UA" altLang="uk-UA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with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("hello.txt", "a")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endParaRPr kumimoji="0" lang="uk-UA" alt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rgbClr val="FF1493"/>
                </a:solidFill>
                <a:effectLst/>
                <a:latin typeface="Consolas" panose="020B0609020204030204" pitchFamily="49" charset="0"/>
              </a:rPr>
              <a:t>file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.write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("\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ngood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bye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kumimoji="0" lang="uk-UA" altLang="uk-UA" sz="3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world</a:t>
            </a:r>
            <a:r>
              <a:rPr kumimoji="0" lang="uk-UA" altLang="uk-UA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")</a:t>
            </a:r>
            <a:endParaRPr kumimoji="0" lang="uk-UA" altLang="uk-UA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uk-UA" altLang="uk-UA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457200">
              <a:spcBef>
                <a:spcPts val="0"/>
              </a:spcBef>
              <a:buNone/>
            </a:pPr>
            <a:endParaRPr lang="uk-UA" sz="2400" dirty="0">
              <a:solidFill>
                <a:srgbClr val="C0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5943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3523</TotalTime>
  <Words>1523</Words>
  <Application>Microsoft Office PowerPoint</Application>
  <PresentationFormat>Широкоэкранный</PresentationFormat>
  <Paragraphs>246</Paragraphs>
  <Slides>28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40" baseType="lpstr">
      <vt:lpstr>Arial Unicode MS</vt:lpstr>
      <vt:lpstr>Arial</vt:lpstr>
      <vt:lpstr>Calibri</vt:lpstr>
      <vt:lpstr>Calibri Light</vt:lpstr>
      <vt:lpstr>Consolas</vt:lpstr>
      <vt:lpstr>Courier New</vt:lpstr>
      <vt:lpstr>inherit</vt:lpstr>
      <vt:lpstr>JetBrains Mono</vt:lpstr>
      <vt:lpstr>Roboto Mono</vt:lpstr>
      <vt:lpstr>Times New Roman</vt:lpstr>
      <vt:lpstr>Verdana</vt:lpstr>
      <vt:lpstr>Тема Office</vt:lpstr>
      <vt:lpstr>Лекція 4</vt:lpstr>
      <vt:lpstr> Типи файлів </vt:lpstr>
      <vt:lpstr>Операції з файлами</vt:lpstr>
      <vt:lpstr>Відкриття файлу</vt:lpstr>
      <vt:lpstr>Режими відкриття файлу</vt:lpstr>
      <vt:lpstr> Закриття файлу  close() </vt:lpstr>
      <vt:lpstr> Інструкція with.. as </vt:lpstr>
      <vt:lpstr>Презентация PowerPoint</vt:lpstr>
      <vt:lpstr>Запис у текстовий файл</vt:lpstr>
      <vt:lpstr>Презентация PowerPoint</vt:lpstr>
      <vt:lpstr>Читання файлу</vt:lpstr>
      <vt:lpstr>Презентация PowerPoint</vt:lpstr>
      <vt:lpstr>Презентация PowerPoint</vt:lpstr>
      <vt:lpstr> Метод  tell()  </vt:lpstr>
      <vt:lpstr> Метод seek(n)  </vt:lpstr>
      <vt:lpstr>Запис та читання з текстового файлу нетекстових значень</vt:lpstr>
      <vt:lpstr>Презентация PowerPoint</vt:lpstr>
      <vt:lpstr>Презентация PowerPoint</vt:lpstr>
      <vt:lpstr>Як прочитати рядки з текстового файлу, якщо їх кількість невідома?  Способи визначення кількості рядків у файлі. </vt:lpstr>
      <vt:lpstr>Визначити кількість рядків у файлі.</vt:lpstr>
      <vt:lpstr>Презентация PowerPoint</vt:lpstr>
      <vt:lpstr> Заміна рядка у текстовому файлі.</vt:lpstr>
      <vt:lpstr>Презентация PowerPoint</vt:lpstr>
      <vt:lpstr>Об'єднання файлів</vt:lpstr>
      <vt:lpstr> Модуль OS </vt:lpstr>
      <vt:lpstr>Презентация PowerPoint</vt:lpstr>
      <vt:lpstr>Презентация PowerPoint</vt:lpstr>
      <vt:lpstr>Використані джерела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4</dc:title>
  <dc:creator>Admin</dc:creator>
  <cp:lastModifiedBy>Admin</cp:lastModifiedBy>
  <cp:revision>61</cp:revision>
  <dcterms:created xsi:type="dcterms:W3CDTF">2021-10-07T11:41:41Z</dcterms:created>
  <dcterms:modified xsi:type="dcterms:W3CDTF">2021-11-11T18:48:17Z</dcterms:modified>
</cp:coreProperties>
</file>