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2" r:id="rId2"/>
    <p:sldId id="329" r:id="rId3"/>
    <p:sldId id="354" r:id="rId4"/>
    <p:sldId id="355" r:id="rId5"/>
    <p:sldId id="328" r:id="rId6"/>
    <p:sldId id="351" r:id="rId7"/>
    <p:sldId id="356" r:id="rId8"/>
    <p:sldId id="357" r:id="rId9"/>
    <p:sldId id="333" r:id="rId10"/>
    <p:sldId id="352" r:id="rId11"/>
    <p:sldId id="349" r:id="rId12"/>
    <p:sldId id="358" r:id="rId13"/>
    <p:sldId id="347" r:id="rId14"/>
    <p:sldId id="348" r:id="rId15"/>
    <p:sldId id="353" r:id="rId16"/>
    <p:sldId id="350" r:id="rId17"/>
    <p:sldId id="332" r:id="rId18"/>
    <p:sldId id="334" r:id="rId19"/>
    <p:sldId id="359" r:id="rId20"/>
    <p:sldId id="262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3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84%D0%B2%D1%80%D0%BE%D0%BF%D0%B5%D0%B9%D1%81%D1%8C%D0%BA%D0%B8%D0%B9_%D0%A1%D0%BE%D1%8E%D0%B7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1%96%D0%BB%D1%8C%D1%81%D1%8C%D0%BA%D0%B5_%D0%B3%D0%BE%D1%81%D0%BF%D0%BE%D0%B4%D0%B0%D1%80%D1%81%D1%82%D0%B2%D0%BE" TargetMode="External"/><Relationship Id="rId5" Type="http://schemas.openxmlformats.org/officeDocument/2006/relationships/hyperlink" Target="https://uk.wikipedia.org/wiki/%D0%A8%D0%B2%D0%B5%D0%B9%D1%86%D0%B0%D1%80%D1%96%D1%8F" TargetMode="External"/><Relationship Id="rId4" Type="http://schemas.openxmlformats.org/officeDocument/2006/relationships/hyperlink" Target="https://uk.wikipedia.org/wiki/%D0%84%D0%B2%D1%80%D0%BE%D0%BF%D0%B5%D0%B9%D1%81%D1%8C%D0%BA%D0%B0_%D0%B0%D1%81%D0%BE%D1%86%D1%96%D0%B0%D1%86%D1%96%D1%8F_%D0%B2%D1%96%D0%BB%D1%8C%D0%BD%D0%BE%D1%97_%D1%82%D0%BE%D1%80%D0%B3%D1%96%D0%B2%D0%BB%D1%9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Glossary:European_Free_Trade_Association_(EFTA)" TargetMode="External"/><Relationship Id="rId2" Type="http://schemas.openxmlformats.org/officeDocument/2006/relationships/hyperlink" Target="https://ec.europa.eu/eurostat/statistics-explained/index.php?title=Glossary:European_Union_(EU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9263" y="2032182"/>
            <a:ext cx="1060900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простір: 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сутність, структура, тенденції розвитку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9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855" y="1037327"/>
            <a:ext cx="111989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Загальноприйнятною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класифікацією є поділ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 інтеграції 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–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вільної торгівлі,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діє на основі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Римського договору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Даний договір вперше скасовував митні податки, обмеження на взаємну торгівлю між країнами, а також встановив єдиний спільний митний тариф і запроваджував загальну митну політику стосовно третіх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у 1957 р. лідери Бельгії, Нідерландів, Люксембургу, Італії, Франції та Німеччини вирішили створити Європейське економічне співтовариство.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 собою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 союз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цього моменту почали запроваджуватися певні заходи зі створення єдиної правової бази та економічного середовища для господарської діяльності юридичних і фізичних осіб. На цьому етапі до шістки країн, що стали членами інтеграційного об’єднання, приєдналися Данія, Ірландія, Велика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Британія.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7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8089" y="2577942"/>
            <a:ext cx="107761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економічний союз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якого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розвивається валютний союз та пожвавлюється політична інтеграція. При цьому цікавим є те, що офіційна назва «Економічний союз» з’явилася набагато пізніше, а саме після ратифікації державами-членами Маастрихтських угод. На даному етапі приєдналися Іспанія та Португалія.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П'ятим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етапом є повна інтеграція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запроваджує єдиний ринок та валюту, створює наддержавні органи правління та ліквідує державні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089" y="492656"/>
            <a:ext cx="108843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етап -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спільного ринку,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скасував залишки перешкод та обмежень на шляху переміщення товарів, послуг, капіталу і робочої сили. Крім того, країни домовилися щодо скасування прикордонних митних постів та паспортного контролю, подолання відмінностей у стандартах, здійснення заходів взаємного визнання освітніх сертифікатів, забезпечення рівними правами всіх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 при державних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продукції, подолання відмінностей в системі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призвело до приєднання Греції до ЄС.</a:t>
            </a:r>
          </a:p>
        </p:txBody>
      </p:sp>
    </p:spTree>
    <p:extLst>
      <p:ext uri="{BB962C8B-B14F-4D97-AF65-F5344CB8AC3E}">
        <p14:creationId xmlns:p14="http://schemas.microsoft.com/office/powerpoint/2010/main" val="105330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57" y="1442760"/>
            <a:ext cx="8135485" cy="3972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0221" y="737108"/>
            <a:ext cx="601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Особливості етапів міжнародної економічної інтеграції</a:t>
            </a:r>
          </a:p>
        </p:txBody>
      </p:sp>
    </p:spTree>
    <p:extLst>
      <p:ext uri="{BB962C8B-B14F-4D97-AF65-F5344CB8AC3E}">
        <p14:creationId xmlns:p14="http://schemas.microsoft.com/office/powerpoint/2010/main" val="55191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5888" y="609289"/>
            <a:ext cx="76356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err="1">
                <a:latin typeface="Times New Roman" panose="02020603050405020304" pitchFamily="18" charset="0"/>
              </a:rPr>
              <a:t>Загальна</a:t>
            </a:r>
            <a:r>
              <a:rPr lang="ru-RU" sz="2200" b="1" dirty="0">
                <a:latin typeface="Times New Roman" panose="02020603050405020304" pitchFamily="18" charset="0"/>
              </a:rPr>
              <a:t> характеристика </a:t>
            </a:r>
            <a:r>
              <a:rPr lang="ru-RU" sz="2200" b="1" dirty="0" err="1">
                <a:latin typeface="Times New Roman" panose="02020603050405020304" pitchFamily="18" charset="0"/>
              </a:rPr>
              <a:t>договорів</a:t>
            </a:r>
            <a:r>
              <a:rPr lang="ru-RU" sz="2200" b="1" dirty="0"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</a:rPr>
              <a:t>Європейського</a:t>
            </a:r>
            <a:r>
              <a:rPr lang="ru-RU" sz="2200" b="1" dirty="0">
                <a:latin typeface="Times New Roman" panose="02020603050405020304" pitchFamily="18" charset="0"/>
              </a:rPr>
              <a:t> Союзу</a:t>
            </a:r>
            <a:endParaRPr lang="uk-UA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52" y="1383634"/>
            <a:ext cx="10936226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5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14" y="518268"/>
            <a:ext cx="10907647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2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664" y="602734"/>
            <a:ext cx="8517995" cy="6255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77962" y="77500"/>
            <a:ext cx="9953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6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0375" y="303642"/>
            <a:ext cx="9953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03" y="1046368"/>
            <a:ext cx="9297698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8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747" y="663196"/>
            <a:ext cx="106876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тим, для характеристики об’єму економічного простору доцільно використовувати передовсім такі показники: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виробництва (доданої вартості);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доходи та витрати просторових (інституційних) одиниць;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наявних (доступних) економічних ресурсів;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потенціал (можливість впливати на інші економічні простори).</a:t>
            </a:r>
          </a:p>
        </p:txBody>
      </p:sp>
    </p:spTree>
    <p:extLst>
      <p:ext uri="{BB962C8B-B14F-4D97-AF65-F5344CB8AC3E}">
        <p14:creationId xmlns:p14="http://schemas.microsoft.com/office/powerpoint/2010/main" val="1757369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04" y="892693"/>
            <a:ext cx="9259592" cy="4782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03891" y="461806"/>
            <a:ext cx="42230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економічного простору</a:t>
            </a:r>
          </a:p>
        </p:txBody>
      </p:sp>
    </p:spTree>
    <p:extLst>
      <p:ext uri="{BB962C8B-B14F-4D97-AF65-F5344CB8AC3E}">
        <p14:creationId xmlns:p14="http://schemas.microsoft.com/office/powerpoint/2010/main" val="725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eas.europa.eu/sites/default/files/styles/full_content_width/public/eea_benefits.jpg?itok=Rsts5dB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5" y="458889"/>
            <a:ext cx="10639425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6411" y="490952"/>
            <a:ext cx="107958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простір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насичена територія, що вміщує множину об'єктів 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ними: населені пункти, промислові підприємства, господарсько освоєні і рекреаційні площі, транспортні та інженерні мережі тощо. Кожен регіон має свій внутрішній простір і зв’язки із зовнішнім простором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6410" y="2187197"/>
            <a:ext cx="107958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простір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динамічна система,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включає потоки наявних ресурсів розвитку (трудові ресурси, інформація, виробничі сили тощо) та інфраструктурні об’єкти (інженерні,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-інформаційні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культурні), якими рухаються ці потоки. Сюди ж відносять і локалізовані центри політичного управління цими потоками.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6410" y="3883442"/>
            <a:ext cx="107958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простір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 економіки, сукупність взаємодіючих економічних агентів, певним чином розподілених у географічному просторі. Відтак, основним завданням просторової економіки є пошук найкращого способу задоволення потреб при заданих ресурсах, характері їх просторового розподілу та взаємодії просторово розподілених економічних агентів</a:t>
            </a:r>
          </a:p>
        </p:txBody>
      </p:sp>
    </p:spTree>
    <p:extLst>
      <p:ext uri="{BB962C8B-B14F-4D97-AF65-F5344CB8AC3E}">
        <p14:creationId xmlns:p14="http://schemas.microsoft.com/office/powerpoint/2010/main" val="163241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6581" y="261768"/>
            <a:ext cx="1077615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простір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581" y="1529788"/>
            <a:ext cx="1077615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простір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просторової організації економічної діяльності, яка формується виробничими відносинами, тобто зв’язками між функціонуючими економічними системами, об’єктами та суб’єктами підприємницької діяльності. Простір – це сфера господарської діяльності в межах певного середовища. Він формується лише завдяки зв’язкам, тобто взаємодіям між суб’єктами простору, що приводить до: розширення ринків; зростання участі в економічній діяльності та її інтенсивності; удосконалення координації та керованості економічними процесами загалом. Економічний простір являє собою господарську, регульовану людиною (суспільством) систему, функціонування якої взаємообумовлене відносинами, зв’язками між природою і суспільством та економічними відносинами між суб’єктами підприємництва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0658" y="4730664"/>
            <a:ext cx="10668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простір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потоками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4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5407" y="346867"/>
            <a:ext cx="10982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простір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утворений суб’єктами економічної діяльності шляхом формування функціональних та ієрархічних економічних взаємозв’язків між ними. Результатом цих взаємозв’язків є процеси та явища, що приводять до змін у часі багаторівневої та багатокомпонентної організації економічних відносин. Це сукупність економічних та інституційних форм організації діяльності, що впорядковують просторову поведінку суб’єктів господарювання і відносини між ними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5407" y="2601846"/>
            <a:ext cx="10982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простір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економічних процесів на території (норми, правила, традиції, кон’юнктура). Наявність відповідної інформації підвищує рівень організованості простору, збільшує ефективність функціонування суб’єктів господарювання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6245" y="4179717"/>
            <a:ext cx="11080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простір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 існуючих економічних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постійно розвиваються і поглиблюються в процесі взаємопроникнення, взаємного доповнення й забезпечення економічної доцільності господарюючих структур, між якими існує стійкий територіальний поділ праці</a:t>
            </a:r>
          </a:p>
        </p:txBody>
      </p:sp>
    </p:spTree>
    <p:extLst>
      <p:ext uri="{BB962C8B-B14F-4D97-AF65-F5344CB8AC3E}">
        <p14:creationId xmlns:p14="http://schemas.microsoft.com/office/powerpoint/2010/main" val="7789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411" y="1049703"/>
            <a:ext cx="105401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існуючих підходів щодо визначення змісту економічного простору можна виділити: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територіальний (є домінуючим серед інших), відповідно до якого економічний простір обмежується територією країни чи регіону;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ресурсний, відповідно до якого економічний простір може виникати будь-де, де люди здійснюють стійкий вибір з приводу використання обмежених ресурсів;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інституційний, відповідно до якого інституційне середовище формує економічний простір, в котрому відбуваються соціально-економічні процеси між суб’єктами, і, водночас, має місце зворотній вплив економічних агентів на інституційне середовище;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інформаційний, відповідно до якого економічний простір трактується через інформаційну складову економічного процесу</a:t>
            </a:r>
          </a:p>
        </p:txBody>
      </p:sp>
    </p:spTree>
    <p:extLst>
      <p:ext uri="{BB962C8B-B14F-4D97-AF65-F5344CB8AC3E}">
        <p14:creationId xmlns:p14="http://schemas.microsoft.com/office/powerpoint/2010/main" val="307989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082" y="754229"/>
            <a:ext cx="106483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Єди́ний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економі́чний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про́стір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(ЄЕП)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економічний простір, у межах якого відсутні бар'єри на шляху руху товарів, послуг, капіталів та робочої сили й функціонує єдина система інститутів економічного регулювання.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4733" y="2471482"/>
            <a:ext cx="1064833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Європе́йська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економі́чна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зо́на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ЄЕЗ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або </a:t>
            </a:r>
            <a:r>
              <a:rPr lang="uk-UA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Європе́йський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економі́чний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про́стір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ЄЕП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uk-UA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нглійська мова"/>
              </a:rPr>
              <a:t>англ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нглійська мова"/>
              </a:rPr>
              <a:t>.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Economic Area</a:t>
            </a:r>
            <a:r>
              <a:rPr lang="en-US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вільного руху товарів, послуг, капіталів і робочої сили, що включає в себе країни 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Європейський Союз"/>
              </a:rPr>
              <a:t>Європейського Союзу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країни 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Європейська асоціація вільної торгівлі"/>
              </a:rPr>
              <a:t>Європейської асоціації вільної торгівлі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(ЄАВТ), крім 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Швейцарія"/>
              </a:rPr>
              <a:t>Швейцарії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ЄЕЗ не поширюється на риболовлю та 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Сільське господарство"/>
              </a:rPr>
              <a:t>сільське господарство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42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586" y="1926469"/>
            <a:ext cx="106090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 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зона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, скорочена як 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ЄЕЗ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, складається з держав-членів Європейського 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Союзу (ЄС)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трьох країн Європейської 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асоціації вільної торгівлі (ЄАВТ)</a:t>
            </a:r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(Ісландія, Ліхтенштейн і Норвегія; за винятком Швейцарії</a:t>
            </a:r>
            <a:r>
              <a:rPr lang="uk-UA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uk-UA" sz="2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Угода про ЄЕЗ набула чинності 1 січня 1994 року. Вона спрямована на зміцнення торговельних та економічних відносин між договірними сторонами та головним чином стосується чотирьох основних стовпів внутрішнього ринку, а саме: вільного руху товарів, людей, послуг і капітал. Доступність порівнянних статистичних даних вважається актуальною для чотирьох свобод і тому включена в угоду.</a:t>
            </a:r>
            <a:endParaRPr lang="uk-UA" sz="2200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5792" y="843567"/>
            <a:ext cx="9812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solidFill>
                  <a:srgbClr val="065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Глосарій</a:t>
            </a:r>
            <a:r>
              <a:rPr lang="ru-RU" sz="2200" b="1" dirty="0" smtClean="0">
                <a:solidFill>
                  <a:srgbClr val="065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65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Євростату</a:t>
            </a:r>
            <a:r>
              <a:rPr lang="ru-RU" sz="2200" b="1" dirty="0" smtClean="0">
                <a:solidFill>
                  <a:srgbClr val="065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dirty="0" err="1">
                <a:solidFill>
                  <a:srgbClr val="065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2200" b="1" dirty="0">
                <a:solidFill>
                  <a:srgbClr val="065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65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200" b="1" dirty="0">
                <a:solidFill>
                  <a:srgbClr val="065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зона (ЄЕЗ)</a:t>
            </a:r>
          </a:p>
          <a:p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2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3" y="1571366"/>
            <a:ext cx="11126753" cy="37152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2490" y="539614"/>
            <a:ext cx="95372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Розширена </a:t>
            </a:r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ЄЕЗ тепер включає 30 країн (країни ЄАВТ курсивом)</a:t>
            </a:r>
          </a:p>
        </p:txBody>
      </p:sp>
    </p:spTree>
    <p:extLst>
      <p:ext uri="{BB962C8B-B14F-4D97-AF65-F5344CB8AC3E}">
        <p14:creationId xmlns:p14="http://schemas.microsoft.com/office/powerpoint/2010/main" val="302349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75" y="1170037"/>
            <a:ext cx="11301526" cy="4129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238864"/>
            <a:ext cx="914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Підписаний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1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 з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1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4903" y="363482"/>
            <a:ext cx="43013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 Європейського Союзу</a:t>
            </a:r>
          </a:p>
        </p:txBody>
      </p:sp>
    </p:spTree>
    <p:extLst>
      <p:ext uri="{BB962C8B-B14F-4D97-AF65-F5344CB8AC3E}">
        <p14:creationId xmlns:p14="http://schemas.microsoft.com/office/powerpoint/2010/main" val="1026131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1134</Words>
  <Application>Microsoft Office PowerPoint</Application>
  <PresentationFormat>Широкоэкранный</PresentationFormat>
  <Paragraphs>46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Aptos</vt:lpstr>
      <vt:lpstr>Arial</vt:lpstr>
      <vt:lpstr>Montserrat</vt:lpstr>
      <vt:lpstr>Montserrat ExtraBold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112</cp:revision>
  <dcterms:created xsi:type="dcterms:W3CDTF">2023-01-12T09:20:21Z</dcterms:created>
  <dcterms:modified xsi:type="dcterms:W3CDTF">2024-09-19T12:37:10Z</dcterms:modified>
</cp:coreProperties>
</file>