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9" r:id="rId14"/>
    <p:sldId id="271" r:id="rId15"/>
    <p:sldId id="272" r:id="rId16"/>
    <p:sldId id="270" r:id="rId17"/>
    <p:sldId id="266" r:id="rId18"/>
    <p:sldId id="276" r:id="rId19"/>
    <p:sldId id="279" r:id="rId20"/>
    <p:sldId id="280" r:id="rId21"/>
    <p:sldId id="273" r:id="rId22"/>
    <p:sldId id="275" r:id="rId23"/>
    <p:sldId id="281" r:id="rId24"/>
    <p:sldId id="282" r:id="rId25"/>
    <p:sldId id="283" r:id="rId26"/>
    <p:sldId id="284" r:id="rId27"/>
    <p:sldId id="285" r:id="rId28"/>
    <p:sldId id="286" r:id="rId29"/>
    <p:sldId id="289" r:id="rId30"/>
    <p:sldId id="290" r:id="rId31"/>
    <p:sldId id="291" r:id="rId32"/>
    <p:sldId id="287" r:id="rId33"/>
    <p:sldId id="292" r:id="rId34"/>
    <p:sldId id="288" r:id="rId35"/>
    <p:sldId id="293" r:id="rId36"/>
    <p:sldId id="294" r:id="rId37"/>
    <p:sldId id="295" r:id="rId38"/>
    <p:sldId id="296" r:id="rId39"/>
    <p:sldId id="297" r:id="rId40"/>
    <p:sldId id="298" r:id="rId41"/>
    <p:sldId id="299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VtQ8NNHrmI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eOn_yKCaOM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watch/?v=2218593394969705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watch/?v=2218593394969705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4YDp26q_N4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watch/?v=474632970143752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sk1tv/videos/1420055995095073/?locale=uk_UA" TargetMode="External"/><Relationship Id="rId2" Type="http://schemas.openxmlformats.org/officeDocument/2006/relationships/hyperlink" Target="https://www.facebook.com/watch/?v=2770658803237927" TargetMode="Externa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sk1tv/videos/1462444400838364/?locale=uk_UA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nv.ua/ukr/kultura/zabuzhko-poyasnila-chomu-kultura-ye-faktorom-bezpeki-ta-yak-maye-vidbuvatis-yevrointegraciya-50515363.html" TargetMode="Externa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592817-1FDD-414D-8073-F6D879165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1388" y="609600"/>
            <a:ext cx="7888007" cy="1705283"/>
          </a:xfrm>
        </p:spPr>
        <p:txBody>
          <a:bodyPr/>
          <a:lstStyle/>
          <a:p>
            <a:r>
              <a:rPr lang="uk-UA" dirty="0"/>
              <a:t>Принципи організації та проведення інтерв’ю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8F8932A-A786-493C-B946-A1BC37E67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0329" y="3429000"/>
            <a:ext cx="7350124" cy="2967317"/>
          </a:xfrm>
        </p:spPr>
        <p:txBody>
          <a:bodyPr>
            <a:normAutofit fontScale="85000" lnSpcReduction="10000"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uk-UA" dirty="0"/>
              <a:t>Інтерв'ю для друкованих ЗМІ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Інтерв'ю на радіо 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Інтерв'ю для телебачення 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Інтерв'ю та електронні медіа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Принципи організації інтерв'ю: ситуація та співрозмовник, час і місце 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Принципи побудови інтерв'ю: запитання та відповіді, запитай мене «як»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Дисципліна інтерв’ю</a:t>
            </a:r>
          </a:p>
          <a:p>
            <a:pPr marL="342900" indent="-342900" algn="l">
              <a:buFont typeface="+mj-lt"/>
              <a:buAutoNum type="arabicPeriod"/>
            </a:pPr>
            <a:r>
              <a:rPr lang="uk-UA" dirty="0"/>
              <a:t>Робота Після інтерв'ю</a:t>
            </a:r>
          </a:p>
        </p:txBody>
      </p:sp>
    </p:spTree>
    <p:extLst>
      <p:ext uri="{BB962C8B-B14F-4D97-AF65-F5344CB8AC3E}">
        <p14:creationId xmlns:p14="http://schemas.microsoft.com/office/powerpoint/2010/main" val="376104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45594-1A26-4F54-825C-55A2B3DE0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Інтерв’ю</a:t>
            </a:r>
            <a:r>
              <a:rPr lang="ru-RU" b="1" dirty="0"/>
              <a:t> на </a:t>
            </a:r>
            <a:r>
              <a:rPr lang="ru-RU" b="1" dirty="0" err="1"/>
              <a:t>радіо</a:t>
            </a:r>
            <a:r>
              <a:rPr lang="ru-RU" b="1" dirty="0"/>
              <a:t>: </a:t>
            </a:r>
            <a:r>
              <a:rPr lang="ru-RU" b="1" dirty="0" err="1"/>
              <a:t>організація</a:t>
            </a:r>
            <a:r>
              <a:rPr lang="ru-RU" b="1" dirty="0"/>
              <a:t> та </a:t>
            </a:r>
            <a:r>
              <a:rPr lang="ru-RU" b="1" dirty="0" err="1"/>
              <a:t>особливості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306BCC-9C47-471D-913D-E14DCDB854D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Два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формати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Запис</a:t>
            </a:r>
            <a:r>
              <a:rPr lang="ru-RU" dirty="0"/>
              <a:t> поза </a:t>
            </a:r>
            <a:r>
              <a:rPr lang="ru-RU" dirty="0" err="1"/>
              <a:t>студією</a:t>
            </a:r>
            <a:r>
              <a:rPr lang="ru-RU" dirty="0"/>
              <a:t> (як для </a:t>
            </a:r>
            <a:r>
              <a:rPr lang="ru-RU" dirty="0" err="1"/>
              <a:t>друкованих</a:t>
            </a:r>
            <a:r>
              <a:rPr lang="ru-RU" dirty="0"/>
              <a:t> ЗМІ).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Запис</a:t>
            </a:r>
            <a:r>
              <a:rPr lang="ru-RU" dirty="0"/>
              <a:t> у </a:t>
            </a:r>
            <a:r>
              <a:rPr lang="ru-RU" dirty="0" err="1"/>
              <a:t>студії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ефір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Мета: </a:t>
            </a:r>
            <a:r>
              <a:rPr lang="ru-RU" dirty="0" err="1"/>
              <a:t>адаптувати</a:t>
            </a:r>
            <a:r>
              <a:rPr lang="ru-RU" dirty="0"/>
              <a:t> </a:t>
            </a:r>
            <a:r>
              <a:rPr lang="ru-RU" dirty="0" err="1"/>
              <a:t>інтерв’ю</a:t>
            </a:r>
            <a:r>
              <a:rPr lang="ru-RU" dirty="0"/>
              <a:t> до формату </a:t>
            </a:r>
            <a:r>
              <a:rPr lang="ru-RU" dirty="0" err="1"/>
              <a:t>радіостанції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EC2382B-533C-4160-8553-96DF026F2E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437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724C1E-436A-4E1A-9353-E20F0BD91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Запис</a:t>
            </a:r>
            <a:r>
              <a:rPr lang="ru-RU" b="1" dirty="0"/>
              <a:t> поза </a:t>
            </a:r>
            <a:r>
              <a:rPr lang="ru-RU" b="1" dirty="0" err="1"/>
              <a:t>студією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2D72CD-3B3D-4BFF-883C-9AF2FEEFD5F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Використовується</a:t>
            </a:r>
            <a:r>
              <a:rPr lang="ru-RU" dirty="0"/>
              <a:t> </a:t>
            </a:r>
            <a:r>
              <a:rPr lang="ru-RU" dirty="0" err="1"/>
              <a:t>записувальне</a:t>
            </a:r>
            <a:r>
              <a:rPr lang="ru-RU" dirty="0"/>
              <a:t> </a:t>
            </a:r>
            <a:r>
              <a:rPr lang="ru-RU" dirty="0" err="1"/>
              <a:t>обладнання</a:t>
            </a:r>
            <a:r>
              <a:rPr lang="ru-RU" dirty="0"/>
              <a:t>, </a:t>
            </a:r>
            <a:r>
              <a:rPr lang="ru-RU" dirty="0" err="1"/>
              <a:t>сумісне</a:t>
            </a:r>
            <a:r>
              <a:rPr lang="ru-RU" dirty="0"/>
              <a:t> з </a:t>
            </a:r>
            <a:r>
              <a:rPr lang="ru-RU" dirty="0" err="1"/>
              <a:t>апаратним</a:t>
            </a:r>
            <a:r>
              <a:rPr lang="ru-RU" dirty="0"/>
              <a:t> </a:t>
            </a:r>
            <a:r>
              <a:rPr lang="ru-RU" dirty="0" err="1"/>
              <a:t>забезпеченням</a:t>
            </a:r>
            <a:r>
              <a:rPr lang="ru-RU" dirty="0"/>
              <a:t> </a:t>
            </a:r>
            <a:r>
              <a:rPr lang="ru-RU" dirty="0" err="1"/>
              <a:t>радіостанції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Рекомендації</a:t>
            </a:r>
            <a:r>
              <a:rPr lang="ru-RU" dirty="0"/>
              <a:t> для </a:t>
            </a:r>
            <a:r>
              <a:rPr lang="ru-RU" dirty="0" err="1"/>
              <a:t>друкованих</a:t>
            </a:r>
            <a:r>
              <a:rPr lang="ru-RU" dirty="0"/>
              <a:t> ЗМІ </a:t>
            </a:r>
            <a:r>
              <a:rPr lang="ru-RU" dirty="0" err="1"/>
              <a:t>застосовні</a:t>
            </a:r>
            <a:r>
              <a:rPr lang="ru-RU" dirty="0"/>
              <a:t>, але: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Узгодження</a:t>
            </a:r>
            <a:r>
              <a:rPr lang="ru-RU" dirty="0"/>
              <a:t> тексту не </a:t>
            </a:r>
            <a:r>
              <a:rPr lang="ru-RU" dirty="0" err="1"/>
              <a:t>потрібне</a:t>
            </a:r>
            <a:r>
              <a:rPr lang="ru-RU" dirty="0"/>
              <a:t> (</a:t>
            </a:r>
            <a:r>
              <a:rPr lang="ru-RU" dirty="0" err="1"/>
              <a:t>автентичність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Етична</a:t>
            </a:r>
            <a:r>
              <a:rPr lang="ru-RU" dirty="0"/>
              <a:t> проблема: </a:t>
            </a:r>
            <a:r>
              <a:rPr lang="ru-RU" dirty="0" err="1"/>
              <a:t>виривання</a:t>
            </a:r>
            <a:r>
              <a:rPr lang="ru-RU" dirty="0"/>
              <a:t> фраз </a:t>
            </a:r>
            <a:r>
              <a:rPr lang="ru-RU" dirty="0" err="1"/>
              <a:t>із</a:t>
            </a:r>
            <a:r>
              <a:rPr lang="ru-RU" dirty="0"/>
              <a:t> контексту.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етику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на </a:t>
            </a:r>
            <a:r>
              <a:rPr lang="ru-RU" dirty="0" err="1"/>
              <a:t>журналісті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787D8B4-218D-4E9C-B44A-9183AD8FE3B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1888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B0F8DD-2879-4AFA-9D88-FF14946B4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Формат і хронометраж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ECD89FE-98B1-4C89-A342-59CD304C44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Залежить від: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Серйозності теми.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Компетентності співрозмовника.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Форматних вимог радіостанції (</a:t>
            </a:r>
            <a:r>
              <a:rPr lang="tr-TR" dirty="0"/>
              <a:t>FM — </a:t>
            </a:r>
            <a:r>
              <a:rPr lang="uk-UA" dirty="0"/>
              <a:t>динамічний ритм).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Приклади: «Українське радіо», «Радіо Культура» — коментарі до подій; «Громадське радіо», «Радіо НВ» — аналітика.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D8F4F30-100F-41BF-AB33-05778E57FB2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https://www.youtube.com/watch?v=pVtQ8NNHrmI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2438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73A373-2465-48AC-900E-1E07243D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Запис</a:t>
            </a:r>
            <a:r>
              <a:rPr lang="ru-RU" b="1" dirty="0"/>
              <a:t> у </a:t>
            </a:r>
            <a:r>
              <a:rPr lang="ru-RU" b="1" dirty="0" err="1"/>
              <a:t>студії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D3539D1-E05B-49E2-8478-97A66092E40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Переваги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виправити</a:t>
            </a:r>
            <a:r>
              <a:rPr lang="ru-RU" dirty="0"/>
              <a:t> </a:t>
            </a:r>
            <a:r>
              <a:rPr lang="ru-RU" dirty="0" err="1"/>
              <a:t>обмовки</a:t>
            </a:r>
            <a:r>
              <a:rPr lang="ru-RU" dirty="0"/>
              <a:t>, кашель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Комфортні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Важливо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Розрахувати</a:t>
            </a:r>
            <a:r>
              <a:rPr lang="ru-RU" dirty="0"/>
              <a:t> час для </a:t>
            </a:r>
            <a:r>
              <a:rPr lang="ru-RU" dirty="0" err="1"/>
              <a:t>бесіди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Попередити</a:t>
            </a:r>
            <a:r>
              <a:rPr lang="ru-RU" dirty="0"/>
              <a:t> гостя про </a:t>
            </a:r>
            <a:r>
              <a:rPr lang="ru-RU" dirty="0" err="1"/>
              <a:t>нюанси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Приклад: акцент гостя в </a:t>
            </a:r>
            <a:r>
              <a:rPr lang="ru-RU" dirty="0" err="1"/>
              <a:t>ефірі</a:t>
            </a:r>
            <a:r>
              <a:rPr lang="ru-RU" dirty="0"/>
              <a:t> «</a:t>
            </a:r>
            <a:r>
              <a:rPr lang="ru-RU" dirty="0" err="1"/>
              <a:t>Радіо</a:t>
            </a:r>
            <a:r>
              <a:rPr lang="ru-RU" dirty="0"/>
              <a:t> Культура» (2023) </a:t>
            </a:r>
            <a:r>
              <a:rPr lang="ru-RU" dirty="0" err="1"/>
              <a:t>ускладнив</a:t>
            </a:r>
            <a:r>
              <a:rPr lang="ru-RU" dirty="0"/>
              <a:t> </a:t>
            </a:r>
            <a:r>
              <a:rPr lang="ru-RU" dirty="0" err="1"/>
              <a:t>сприйняття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772F6B9-6675-4CB7-B332-79F74AFE4D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4803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E0F69-FEB9-47EA-A2F8-EDC267DB0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Прямий ефір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2F42F78-2587-4813-A185-C7F4D68B20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Підготовка гостя</a:t>
            </a:r>
            <a:r>
              <a:rPr lang="uk-UA" dirty="0"/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Інструктаж: як говорити, коли робити паузи, як використовувати навушники.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Запас часу для адаптації в студії.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Технічні нюанси</a:t>
            </a:r>
            <a:r>
              <a:rPr lang="uk-UA" dirty="0"/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Налаштування кількох мікрофонів.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Тестування звуку перед записом/ефіром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676B328-7DAC-4828-8D06-B06083F564E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0564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99DEB1-9DE4-4898-83B9-5244446D1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Інтерактивність у прямому ефірі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87D25D7-4B1D-4757-B8F5-FB7C5A4C92F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Телефонні дзвінки: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Додають динаміки й психологічної насиченості.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Розширюють інтонаційну палітру.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Формати: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Відповіді на питання слухачів.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Розповіді про особистий досвід.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«Інтерв’ю навпаки» — питання від аудиторії.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AF8677B-3AC6-4A5F-867E-0C78114229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08072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FE58EA-BF1F-4AE8-B8AA-E89A1D928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1" dirty="0"/>
              <a:t>Інтерв’ю для телебачення: особливості та виклики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DDC184-E662-4828-935D-BE3C9ED23A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«Телебачення — це не те, що показують, а те, що дивляться».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Телебачення — найскладніше ЗМІ для інтерв’ю, особливо в прямому ефірі.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Дві моделі: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Виїзна зйомка.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Студійне інтерв’ю.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17DD177-01D3-4D9A-BA81-5230AC5406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>
                <a:hlinkClick r:id="rId2"/>
              </a:rPr>
              <a:t>Із </a:t>
            </a:r>
            <a:r>
              <a:rPr lang="uk-UA" dirty="0" err="1">
                <a:hlinkClick r:id="rId2"/>
              </a:rPr>
              <a:t>Сухомлином</a:t>
            </a:r>
            <a:endParaRPr lang="uk-UA" dirty="0">
              <a:hlinkClick r:id="rId2"/>
            </a:endParaRPr>
          </a:p>
          <a:p>
            <a:r>
              <a:rPr lang="tr-TR" dirty="0">
                <a:hlinkClick r:id="rId2"/>
              </a:rPr>
              <a:t>https://www.youtube.com/watch?v=XeOn_yKCaOM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44997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DF5343-C2A5-4EA1-975C-9F4C15191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Виїзна зйомка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BAF0CA6-2BB6-42DB-80D2-ACE0ED2BF7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Інтерв’ю на робочому місці чи в обумовленій локації.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Приклад: </a:t>
            </a:r>
            <a:r>
              <a:rPr lang="uk-UA" dirty="0" err="1"/>
              <a:t>проєкт</a:t>
            </a:r>
            <a:r>
              <a:rPr lang="uk-UA" dirty="0"/>
              <a:t> «Історії успіху» («1+1»), де місце зйомки (напр., для Дмитра Комарова) відповідало статусу гостя.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Локацію не можна приховувати — це може призвести до відмови.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8FADC04-0A17-4BA4-98FB-060184A4C1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err="1">
                <a:hlinkClick r:id="rId2"/>
              </a:rPr>
              <a:t>Оксютович</a:t>
            </a:r>
            <a:endParaRPr lang="uk-UA" dirty="0">
              <a:hlinkClick r:id="rId2"/>
            </a:endParaRPr>
          </a:p>
          <a:p>
            <a:r>
              <a:rPr lang="tr-TR" dirty="0">
                <a:hlinkClick r:id="rId2"/>
              </a:rPr>
              <a:t>https://www.youtube.com/watch?v=KVBPlQ5ghjI</a:t>
            </a:r>
            <a:endParaRPr lang="uk-UA" dirty="0">
              <a:hlinkClick r:id="rId2"/>
            </a:endParaRPr>
          </a:p>
          <a:p>
            <a:endParaRPr lang="uk-UA" dirty="0"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3843070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F38FF3-266C-4D4C-8FE2-BEDE7BB73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ED7C522-52EC-4F13-96D4-13011CAE1A2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b="1" dirty="0">
                <a:effectLst/>
              </a:rPr>
              <a:t>Технічні аспекти виїзної зйомки</a:t>
            </a:r>
            <a:endParaRPr lang="uk-UA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Оптимально: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Дві камери (для журналіста та гостя).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Монітор, </a:t>
            </a:r>
            <a:r>
              <a:rPr lang="uk-UA" dirty="0" err="1"/>
              <a:t>мікшерський</a:t>
            </a:r>
            <a:r>
              <a:rPr lang="uk-UA" dirty="0"/>
              <a:t> пульт, освітлення.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Заздалегідь: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Відвідати місце, обрати мізансцену.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Перевірити «картинку» через видошукач.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Погана зйомка може зіпсувати навіть цікаву бесіду.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CE0F8B6-7D23-4B7E-A31B-3C806FC6F85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6159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EA6DC-0AE3-4BF4-8B6A-AA839E714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Студійне</a:t>
            </a:r>
            <a:r>
              <a:rPr lang="ru-RU" b="1" dirty="0"/>
              <a:t> </a:t>
            </a:r>
            <a:r>
              <a:rPr lang="ru-RU" b="1" dirty="0" err="1"/>
              <a:t>інтерв’ю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2F6345-0F1F-4489-B405-CEC4D0B82E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циклових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(напр., «</a:t>
            </a:r>
            <a:r>
              <a:rPr lang="ru-RU" dirty="0" err="1"/>
              <a:t>Сніданок</a:t>
            </a:r>
            <a:r>
              <a:rPr lang="ru-RU" dirty="0"/>
              <a:t> з 1+1»).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Переваги</a:t>
            </a:r>
            <a:r>
              <a:rPr lang="ru-RU" dirty="0"/>
              <a:t> «</a:t>
            </a:r>
            <a:r>
              <a:rPr lang="ru-RU" dirty="0" err="1"/>
              <a:t>свого</a:t>
            </a:r>
            <a:r>
              <a:rPr lang="ru-RU" dirty="0"/>
              <a:t> поля»: контроль над </a:t>
            </a:r>
            <a:r>
              <a:rPr lang="ru-RU" dirty="0" err="1"/>
              <a:t>умовами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Варіанти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Запис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монтажем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Прямий</a:t>
            </a:r>
            <a:r>
              <a:rPr lang="ru-RU" dirty="0"/>
              <a:t> </a:t>
            </a:r>
            <a:r>
              <a:rPr lang="ru-RU" dirty="0" err="1"/>
              <a:t>ефір</a:t>
            </a:r>
            <a:r>
              <a:rPr lang="ru-RU" dirty="0"/>
              <a:t> (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інтерактивного</a:t>
            </a:r>
            <a:r>
              <a:rPr lang="ru-RU" dirty="0"/>
              <a:t> </a:t>
            </a:r>
            <a:r>
              <a:rPr lang="ru-RU" dirty="0" err="1"/>
              <a:t>проєкту</a:t>
            </a:r>
            <a:r>
              <a:rPr lang="ru-RU" dirty="0"/>
              <a:t>).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C0AACD7-F805-498F-80DD-D376800C95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https://www.facebook.com/watch/?v=2218593394969705</a:t>
            </a:r>
            <a:r>
              <a:rPr lang="uk-UA" dirty="0"/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1953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230367-F1D4-4496-93DA-1C15B0F1D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EE5F98C-BE6A-4B08-BD3C-0724CA8B5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r-TR" dirty="0">
                <a:hlinkClick r:id="rId2"/>
              </a:rPr>
              <a:t>https://www.youtube.com/watch?v=O4YDp26q_N4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48454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80E2A0-3F2C-4AA2-910A-1E395CF0A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Підготовка</a:t>
            </a:r>
            <a:r>
              <a:rPr lang="ru-RU" b="1" dirty="0"/>
              <a:t> до прямого </a:t>
            </a:r>
            <a:r>
              <a:rPr lang="ru-RU" b="1" dirty="0" err="1"/>
              <a:t>ефіру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48DF83-28EA-494D-9AA6-8461ADBC19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Запросити</a:t>
            </a:r>
            <a:r>
              <a:rPr lang="ru-RU" dirty="0"/>
              <a:t> гостя за 15–20 </a:t>
            </a:r>
            <a:r>
              <a:rPr lang="ru-RU" dirty="0" err="1"/>
              <a:t>хвилин</a:t>
            </a:r>
            <a:r>
              <a:rPr lang="ru-RU" dirty="0"/>
              <a:t> до початку.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«</a:t>
            </a:r>
            <a:r>
              <a:rPr lang="ru-RU" dirty="0" err="1"/>
              <a:t>Розминка</a:t>
            </a:r>
            <a:r>
              <a:rPr lang="ru-RU" dirty="0"/>
              <a:t>» перед </a:t>
            </a:r>
            <a:r>
              <a:rPr lang="ru-RU" dirty="0" err="1"/>
              <a:t>ефіром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Налагодження</a:t>
            </a:r>
            <a:r>
              <a:rPr lang="ru-RU" dirty="0"/>
              <a:t> контакту.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Зняття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у </a:t>
            </a:r>
            <a:r>
              <a:rPr lang="ru-RU" dirty="0" err="1"/>
              <a:t>недосвідчених</a:t>
            </a:r>
            <a:r>
              <a:rPr lang="ru-RU" dirty="0"/>
              <a:t> гостей.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Журналіст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зосередженим</a:t>
            </a:r>
            <a:r>
              <a:rPr lang="ru-RU" dirty="0"/>
              <a:t>, але </a:t>
            </a:r>
            <a:r>
              <a:rPr lang="ru-RU" dirty="0" err="1"/>
              <a:t>спокійним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0329BA8-14E0-4117-9260-AB516BF0B7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https://www.facebook.com/watch/?v=474632970143752</a:t>
            </a:r>
            <a:endParaRPr lang="en-US" dirty="0"/>
          </a:p>
          <a:p>
            <a:r>
              <a:rPr lang="uk-UA" dirty="0"/>
              <a:t>тероризм</a:t>
            </a:r>
          </a:p>
        </p:txBody>
      </p:sp>
    </p:spTree>
    <p:extLst>
      <p:ext uri="{BB962C8B-B14F-4D97-AF65-F5344CB8AC3E}">
        <p14:creationId xmlns:p14="http://schemas.microsoft.com/office/powerpoint/2010/main" val="4163044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8AAC4D-DDD5-4680-9FF1-05EB314C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Практика — основа успіху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E8EAC20-6496-4834-8557-688A03D1319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Найкращі інтерв’юери — з досвідом інформаційного мовлення.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Приклад: кореспонденти «Сніданок з 1+1» </a:t>
            </a:r>
            <a:r>
              <a:rPr lang="uk-UA" dirty="0" err="1"/>
              <a:t>вчаться</a:t>
            </a:r>
            <a:r>
              <a:rPr lang="uk-UA" dirty="0"/>
              <a:t> через </a:t>
            </a:r>
            <a:r>
              <a:rPr lang="uk-UA" dirty="0" err="1"/>
              <a:t>мікроінтерв’ю</a:t>
            </a:r>
            <a:r>
              <a:rPr lang="uk-UA" dirty="0"/>
              <a:t> для новин.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Людина — головне джерело інформації, інтерв’ю — найкоротший шлях до неї.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98DAB8D-B0F3-4621-8A2E-CAA87A46007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https://www.facebook.com/watch/?v=2770658803237927</a:t>
            </a:r>
            <a:r>
              <a:rPr lang="uk-UA" dirty="0"/>
              <a:t> </a:t>
            </a:r>
          </a:p>
          <a:p>
            <a:r>
              <a:rPr lang="uk-UA" dirty="0"/>
              <a:t>Олена </a:t>
            </a:r>
            <a:r>
              <a:rPr lang="uk-UA" dirty="0" err="1"/>
              <a:t>Светлов</a:t>
            </a:r>
            <a:endParaRPr lang="uk-UA" dirty="0"/>
          </a:p>
          <a:p>
            <a:endParaRPr lang="uk-UA" dirty="0"/>
          </a:p>
          <a:p>
            <a:r>
              <a:rPr lang="uk-UA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Мій найважчий репортаж</a:t>
            </a:r>
          </a:p>
          <a:p>
            <a:r>
              <a:rPr lang="tr-TR" dirty="0">
                <a:hlinkClick r:id="rId3"/>
              </a:rPr>
              <a:t>https://www.facebook.com/sk1tv/videos/1420055995095073/?locale=uk_UA</a:t>
            </a:r>
            <a:r>
              <a:rPr lang="uk-UA" dirty="0"/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024891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DD1BC9-1825-40D9-BA41-A26024FE7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Переваги</a:t>
            </a:r>
            <a:r>
              <a:rPr lang="ru-RU" b="1" dirty="0"/>
              <a:t> та </a:t>
            </a:r>
            <a:r>
              <a:rPr lang="ru-RU" b="1" dirty="0" err="1"/>
              <a:t>виклики</a:t>
            </a:r>
            <a:r>
              <a:rPr lang="ru-RU" b="1" dirty="0"/>
              <a:t> </a:t>
            </a:r>
            <a:r>
              <a:rPr lang="ru-RU" b="1" dirty="0" err="1"/>
              <a:t>телеінтерв’ю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D62556B-239B-4513-8B45-A2518F9DE2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Переваги</a:t>
            </a:r>
            <a:r>
              <a:rPr lang="ru-RU" dirty="0"/>
              <a:t>: </a:t>
            </a:r>
            <a:r>
              <a:rPr lang="ru-RU" dirty="0" err="1"/>
              <a:t>підтримка</a:t>
            </a:r>
            <a:r>
              <a:rPr lang="ru-RU" dirty="0"/>
              <a:t> </a:t>
            </a:r>
            <a:r>
              <a:rPr lang="ru-RU" dirty="0" err="1"/>
              <a:t>команди</a:t>
            </a:r>
            <a:r>
              <a:rPr lang="ru-RU" dirty="0"/>
              <a:t> (звук, монтаж, картинка).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Виклики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У прямому </a:t>
            </a:r>
            <a:r>
              <a:rPr lang="ru-RU" dirty="0" err="1"/>
              <a:t>ефірі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права на </a:t>
            </a:r>
            <a:r>
              <a:rPr lang="ru-RU" dirty="0" err="1"/>
              <a:t>помилку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Потрібно</a:t>
            </a:r>
            <a:r>
              <a:rPr lang="ru-RU" dirty="0"/>
              <a:t> </a:t>
            </a:r>
            <a:r>
              <a:rPr lang="ru-RU" dirty="0" err="1"/>
              <a:t>заздалегідь</a:t>
            </a:r>
            <a:r>
              <a:rPr lang="ru-RU" dirty="0"/>
              <a:t> </a:t>
            </a:r>
            <a:r>
              <a:rPr lang="ru-RU" dirty="0" err="1"/>
              <a:t>обговорити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деталі</a:t>
            </a:r>
            <a:r>
              <a:rPr lang="ru-RU" dirty="0"/>
              <a:t> з командою.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Дрібниць</a:t>
            </a:r>
            <a:r>
              <a:rPr lang="ru-RU" dirty="0"/>
              <a:t> у </a:t>
            </a:r>
            <a:r>
              <a:rPr lang="ru-RU" dirty="0" err="1"/>
              <a:t>телевізійному</a:t>
            </a:r>
            <a:r>
              <a:rPr lang="ru-RU" dirty="0"/>
              <a:t> </a:t>
            </a:r>
            <a:r>
              <a:rPr lang="ru-RU" dirty="0" err="1"/>
              <a:t>інтерв’ю</a:t>
            </a:r>
            <a:r>
              <a:rPr lang="ru-RU" dirty="0"/>
              <a:t> не </a:t>
            </a:r>
            <a:r>
              <a:rPr lang="ru-RU" dirty="0" err="1"/>
              <a:t>буває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CF546E3-0E35-40C6-94E1-1B75224D4F2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err="1">
                <a:solidFill>
                  <a:srgbClr val="C573D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Купринюк</a:t>
            </a:r>
            <a:endParaRPr lang="uk-UA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tr-TR" dirty="0">
                <a:solidFill>
                  <a:srgbClr val="C573D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https://www.facebook.com/sk1tv/videos/1462444400838364/?locale=uk_UA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4922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DC24D-5B15-409C-B885-912A87202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Інтерв’ю на сайтах традиційних ЗМІ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4FDBC4-D8D4-48D4-A09D-F45FC338E3E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Інтерв’ю з друкованих ЗМІ, радіо чи ТБ розміщують на сайтах.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Приклади: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«Україна молода»: текст + відеозапис інтерв’ю.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«Громадське радіо»: розшифровка + </a:t>
            </a:r>
            <a:r>
              <a:rPr lang="uk-UA" dirty="0" err="1"/>
              <a:t>аудіофайл</a:t>
            </a:r>
            <a:r>
              <a:rPr lang="uk-UA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«Суспільне»: відеозаписи.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Редагування: «пригладжування» для уникнення ненормативної лексики.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D8F909D-FE13-465E-9CFC-AE84C9B43A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6822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176E7B-1C29-43DF-AFE9-2C1F2CAE0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Ризики</a:t>
            </a:r>
            <a:r>
              <a:rPr lang="ru-RU" b="1" dirty="0"/>
              <a:t> </a:t>
            </a:r>
            <a:r>
              <a:rPr lang="ru-RU" b="1" dirty="0" err="1"/>
              <a:t>мережевих</a:t>
            </a:r>
            <a:r>
              <a:rPr lang="ru-RU" b="1" dirty="0"/>
              <a:t> </a:t>
            </a:r>
            <a:r>
              <a:rPr lang="ru-RU" b="1" dirty="0" err="1"/>
              <a:t>публікацій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508C82E-B8BE-4417-8C79-0482538D87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Відповідальність</a:t>
            </a:r>
            <a:r>
              <a:rPr lang="ru-RU" dirty="0"/>
              <a:t> за «</a:t>
            </a:r>
            <a:r>
              <a:rPr lang="ru-RU" dirty="0" err="1"/>
              <a:t>непричесані</a:t>
            </a:r>
            <a:r>
              <a:rPr lang="ru-RU" dirty="0"/>
              <a:t>» </a:t>
            </a:r>
            <a:r>
              <a:rPr lang="ru-RU" dirty="0" err="1"/>
              <a:t>висловлювання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Приклад: штраф порталу за </a:t>
            </a:r>
            <a:r>
              <a:rPr lang="ru-RU" dirty="0" err="1"/>
              <a:t>ненормативну</a:t>
            </a:r>
            <a:r>
              <a:rPr lang="ru-RU" dirty="0"/>
              <a:t> лексику в </a:t>
            </a:r>
            <a:r>
              <a:rPr lang="ru-RU" dirty="0" err="1"/>
              <a:t>інтерв’ю</a:t>
            </a:r>
            <a:r>
              <a:rPr lang="ru-RU" dirty="0"/>
              <a:t> (2022).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Закон не </a:t>
            </a:r>
            <a:r>
              <a:rPr lang="ru-RU" dirty="0" err="1"/>
              <a:t>розрізняє</a:t>
            </a:r>
            <a:r>
              <a:rPr lang="ru-RU" dirty="0"/>
              <a:t> </a:t>
            </a:r>
            <a:r>
              <a:rPr lang="ru-RU" dirty="0" err="1"/>
              <a:t>усний</a:t>
            </a:r>
            <a:r>
              <a:rPr lang="ru-RU" dirty="0"/>
              <a:t> і </a:t>
            </a:r>
            <a:r>
              <a:rPr lang="ru-RU" dirty="0" err="1"/>
              <a:t>письмовий</a:t>
            </a:r>
            <a:r>
              <a:rPr lang="ru-RU" dirty="0"/>
              <a:t> текст,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7DADA72-5030-4BD7-B779-BA08D4379F5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8506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49E4CD-2A95-4030-A109-49A44DF40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Інтерв’ю для електронних ЗМІ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DEC55D5-710F-4E40-BB02-F59CBD7F0DB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Бесіди для онлайн-ресурсів, напр., «Українська правда», «Лівий берег».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Теми: економіка, політика, соціум.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Відбір співрозмовників і тем: напр., «Українська правда» уникає проросійських діячів.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Проблема вибору співрозмовника залишається актуальною.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408FC1F-EF1A-4CE8-B54B-0B5C2BC5FA5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10603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0E4363-85D5-4A5C-94BC-9287E4FBF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Дистанційні інтерв’ю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0E955C-E941-45ED-A733-17BC9BFE09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uk-UA" dirty="0"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Запитання надсилаються поштою, відповіді готує часто прес-секретар.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Ознака: великі абзаци у відповідях.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Не варто перебільшувати ексклюзивність таких інтерв’ю.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F2DD46E-D0A8-44E9-A68D-8493142D17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431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38A1EB-6056-4491-9BE6-5C165CBED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Особливості публікації в мережі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BC59703-D314-4111-A173-CC94A40986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Текст зберігається роками, на відміну від аудіо/відео.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Переваги: можливість інформаційних досліджень.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Ризики: слова можуть бути використані проти співрозмовника.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</a:t>
            </a:r>
            <a:r>
              <a:rPr lang="ru-RU" dirty="0"/>
              <a:t>«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твоєї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є гарантом </a:t>
            </a:r>
            <a:r>
              <a:rPr lang="ru-RU" dirty="0" err="1"/>
              <a:t>безпеки</a:t>
            </a:r>
            <a:r>
              <a:rPr lang="ru-RU" dirty="0"/>
              <a:t>. </a:t>
            </a:r>
            <a:r>
              <a:rPr lang="ru-RU" dirty="0" err="1"/>
              <a:t>Рятують</a:t>
            </a:r>
            <a:r>
              <a:rPr lang="ru-RU" dirty="0"/>
              <a:t> тих, чию культуру </a:t>
            </a:r>
            <a:r>
              <a:rPr lang="ru-RU" dirty="0" err="1"/>
              <a:t>знають</a:t>
            </a:r>
            <a:r>
              <a:rPr lang="ru-RU" dirty="0"/>
              <a:t>», — </a:t>
            </a:r>
            <a:r>
              <a:rPr lang="ru-RU" dirty="0" err="1"/>
              <a:t>відкрита</a:t>
            </a:r>
            <a:r>
              <a:rPr lang="ru-RU" dirty="0"/>
              <a:t> </a:t>
            </a:r>
            <a:r>
              <a:rPr lang="ru-RU" dirty="0" err="1"/>
              <a:t>розмова</a:t>
            </a:r>
            <a:r>
              <a:rPr lang="ru-RU" dirty="0"/>
              <a:t> з Оксаною Забужко</a:t>
            </a:r>
            <a:endParaRPr lang="uk-UA" dirty="0"/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E21346B-62E3-412D-90A2-F84735FA59C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https://nv.ua/ukr/kultura/zabuzhko-poyasnila-chomu-kultura-ye-faktorom-bezpeki-ta-yak-maye-vidbuvatis-yevrointegraciya-50515363.html</a:t>
            </a:r>
            <a:r>
              <a:rPr lang="uk-U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3210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396A01-5EEE-4F83-A8ED-0A4FAC1F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Як привернути увагу читача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1D1568-929E-4299-A2B3-734C5A2B612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Посилення експресії: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Яскравий заголовок (короткий, з мінімальною інформацією).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Енергійний лід і перший абзац.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Фактор особистості співрозмовника підсилює інтерес.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74F8512-87C0-4E58-AEBA-DBFF7CFFE5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29555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66C286-6117-4734-BA14-F6D869B4F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b="1" dirty="0"/>
              <a:t>Принципи організації інтерв’ю: ситуація і співрозмовник</a:t>
            </a:r>
            <a:br>
              <a:rPr lang="uk-UA" sz="3100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A12956-6C8B-4AE5-B6BA-C5914A0179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Цитата Юліана Семенова</a:t>
            </a:r>
            <a:r>
              <a:rPr lang="uk-UA" dirty="0"/>
              <a:t>: «Усі вони: вчені, письменники, артисти — по-своєму неврівноважені. До них потрібен особливий підхід».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Отримання згоди на інтерв’ю — ключовий крок.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Ураховуйте: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Особистість співрозмовника.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Обставини його життя та роботи.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EF37FE1-F861-4EAE-8671-B39773A1F5B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8CDE4F2-FA6A-401C-8EFA-F202B90A4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sz="3100" b="1" dirty="0"/>
              <a:t>Інтерв’ю для друкованих ЗМІ: унікальність та значення</a:t>
            </a:r>
            <a:br>
              <a:rPr lang="uk-UA" sz="3100" dirty="0"/>
            </a:br>
            <a:endParaRPr lang="uk-UA" dirty="0"/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E432E6E6-34E6-4596-AA77-E8F138B491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Цитата Уільяма Р. </a:t>
            </a:r>
            <a:r>
              <a:rPr lang="uk-UA" b="1" dirty="0" err="1"/>
              <a:t>Герста</a:t>
            </a:r>
            <a:r>
              <a:rPr lang="uk-UA" dirty="0"/>
              <a:t>: </a:t>
            </a:r>
            <a:r>
              <a:rPr lang="uk-UA" i="1" dirty="0"/>
              <a:t>«Єдиний критерій якості газети — її тираж».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Інтерв’ю — ключовий елемент друкованих ЗМІ: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Джерело інформації.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Показник солідності видання.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Ексклюзивні інтерв’ю з </a:t>
            </a:r>
            <a:r>
              <a:rPr lang="tr-TR" dirty="0"/>
              <a:t>VIP-</a:t>
            </a:r>
            <a:r>
              <a:rPr lang="uk-UA" dirty="0"/>
              <a:t>персонами частіше дають друкованим медіа.</a:t>
            </a:r>
          </a:p>
          <a:p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779C1CA-B8A8-4D5A-B2AB-F325FB3F1FB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49756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D42302-D6E9-402F-A8FA-F5C11CABD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Контекст і доречність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A87E26-003C-4FF8-BEB8-504BBC26D7E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Обставини впливають на готовність до інтерв’ю: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Авіакатастрофа ≠ ювілей аеропорту.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інтерв’ю-портрет директора «Укренерго» взимку 2022 року було б недоречним.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Проблемне інтерв’ю у кризовій ситуації — доречніше.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E3F0640-5C12-4A4F-BF89-149D91F00B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744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02D59-497A-40CE-A346-C93EA5906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Правила домовленостей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7AECA8D-19FE-4DBE-883C-2B097DA8DC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Керівники установ</a:t>
            </a:r>
            <a:r>
              <a:rPr lang="uk-UA" dirty="0"/>
              <a:t>: уникайте дзвінків у понеділок вранці (наради).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Артисти</a:t>
            </a:r>
            <a:r>
              <a:rPr lang="uk-UA" dirty="0"/>
              <a:t>: домовляйтеся через продюсерів або після виступів.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зі Святославом Вакарчуком («Український тиждень», 2023) після концерту.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Час для дзвінків артистам: після 10–11 ранку.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4ABA17D-0CD1-4F7B-8D63-D893674E9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43942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500FBF-D311-4504-89EB-DCC69F55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Роль рекомендацій і помічників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410887-ADAE-4A5E-A86B-2939C3096B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Рекомендація від близького оточення полегшує контакт.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Оксаною Забужко завдяки рекомендації колеги.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Помічники </a:t>
            </a:r>
            <a:r>
              <a:rPr lang="tr-TR" dirty="0"/>
              <a:t>VIP-</a:t>
            </a:r>
            <a:r>
              <a:rPr lang="uk-UA" dirty="0"/>
              <a:t>персон відіграють ключову роль.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узгодження з помічниками Олександри Коваль для інтерв’ю.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28A960B-C089-4717-BACB-E1F0CBCD64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19008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B56C3-42AF-482A-BD2C-3C15236E6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Облік</a:t>
            </a:r>
            <a:r>
              <a:rPr lang="ru-RU" b="1" dirty="0"/>
              <a:t> </a:t>
            </a:r>
            <a:r>
              <a:rPr lang="ru-RU" b="1" dirty="0" err="1"/>
              <a:t>творчого</a:t>
            </a:r>
            <a:r>
              <a:rPr lang="ru-RU" b="1" dirty="0"/>
              <a:t> контексту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E2F4DFF-AF74-48F7-A8E9-D6FCEB525B9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: </a:t>
            </a:r>
            <a:r>
              <a:rPr lang="ru-RU" dirty="0" err="1"/>
              <a:t>прем’єри</a:t>
            </a:r>
            <a:r>
              <a:rPr lang="ru-RU" dirty="0"/>
              <a:t>, </a:t>
            </a:r>
            <a:r>
              <a:rPr lang="ru-RU" dirty="0" err="1"/>
              <a:t>проєкти</a:t>
            </a:r>
            <a:r>
              <a:rPr lang="ru-RU" dirty="0"/>
              <a:t>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Приклад: </a:t>
            </a:r>
            <a:r>
              <a:rPr lang="ru-RU" dirty="0" err="1"/>
              <a:t>Ірина</a:t>
            </a:r>
            <a:r>
              <a:rPr lang="ru-RU" dirty="0"/>
              <a:t> </a:t>
            </a:r>
            <a:r>
              <a:rPr lang="ru-RU" dirty="0" err="1"/>
              <a:t>Цілик</a:t>
            </a:r>
            <a:r>
              <a:rPr lang="ru-RU" dirty="0"/>
              <a:t> і Влада </a:t>
            </a:r>
            <a:r>
              <a:rPr lang="ru-RU" dirty="0" err="1"/>
              <a:t>Ралко</a:t>
            </a:r>
            <a:r>
              <a:rPr lang="ru-RU" dirty="0"/>
              <a:t> для «</a:t>
            </a:r>
            <a:r>
              <a:rPr lang="ru-RU" dirty="0" err="1"/>
              <a:t>Суспільного</a:t>
            </a:r>
            <a:r>
              <a:rPr lang="ru-RU" dirty="0"/>
              <a:t>» (2023) перед </a:t>
            </a:r>
            <a:r>
              <a:rPr lang="ru-RU" dirty="0" err="1"/>
              <a:t>прем’єрами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Інтерв’ю</a:t>
            </a:r>
            <a:r>
              <a:rPr lang="ru-RU" dirty="0"/>
              <a:t> як </a:t>
            </a:r>
            <a:r>
              <a:rPr lang="ru-RU" dirty="0" err="1"/>
              <a:t>можливість</a:t>
            </a:r>
            <a:r>
              <a:rPr lang="ru-RU" dirty="0"/>
              <a:t> для </a:t>
            </a:r>
            <a:r>
              <a:rPr lang="ru-RU" dirty="0" err="1"/>
              <a:t>реклами</a:t>
            </a:r>
            <a:r>
              <a:rPr lang="ru-RU" dirty="0"/>
              <a:t> </a:t>
            </a:r>
            <a:r>
              <a:rPr lang="ru-RU" dirty="0" err="1"/>
              <a:t>творчості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B48E23E-2AC8-493C-81EE-E8C1F71C54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68476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59976-6786-4A8D-8A90-30E845BB8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Політичні діячі та вибори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F07CE21-3ABB-4369-8B12-7B48F4FC65C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Готовність до інтерв’ю зростає перед виборами.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Уникайте агітаційного періоду, щоб не сприймалося як пропаганда.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Андрієм Садовим («Львівська хвиля», 2020).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C2A2BD2-897D-411F-9502-FFECF8CD65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4299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37203A-2AE1-4A91-8FD7-919E0958D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Офіційні канали та інформаційні приводи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14B3E2-A07A-4AA9-A875-3138FF36A4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Прес-служби — ефективний інструмент для контакту.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міністром культури через </a:t>
            </a:r>
            <a:r>
              <a:rPr lang="uk-UA" dirty="0" err="1"/>
              <a:t>пресслужбу</a:t>
            </a:r>
            <a:r>
              <a:rPr lang="uk-UA" dirty="0"/>
              <a:t> («Українська правда»).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Привід: призначення на посаду.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директором «Мистецького арсеналу» («Дзеркало тижня», 2023).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50A3AA4-67E4-4520-9762-DF869589146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60393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5A931D-C149-4E7D-8FEF-DFC600EC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Принципи організації інтерв’ю: час і місце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399ED98-BAB1-49BC-BABB-C14A3D18632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Вибір часу та місця залежить від типу ЗМІ та співрозмовника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Мінімум вимог: співрозмовник і диктофон.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Офіційні коментарі — у кабінеті.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Особисті теми — у кафе, холі.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Екстремальні ситуації — на місці події.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8432E39-44A6-4150-BB7F-4F0091BE16E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599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32177E-230D-4392-8E88-C8351588D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Час для інтерв’ю з посадовцями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E149F58-8ADA-4E75-85E8-FAC579A5E6A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Рекомендація</a:t>
            </a:r>
            <a:r>
              <a:rPr lang="uk-UA" dirty="0"/>
              <a:t>: друга половина робочого дня.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Менше </a:t>
            </a:r>
            <a:r>
              <a:rPr lang="uk-UA" dirty="0" err="1"/>
              <a:t>відволікань</a:t>
            </a:r>
            <a:r>
              <a:rPr lang="uk-UA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Втома сприяє невимушеному спілкуванню («ефект попутника»).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Уникайте нав’язливості («інтерв’ю на ходу»).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Олегом </a:t>
            </a:r>
            <a:r>
              <a:rPr lang="uk-UA" dirty="0" err="1"/>
              <a:t>Сенцовим</a:t>
            </a:r>
            <a:r>
              <a:rPr lang="uk-UA" dirty="0"/>
              <a:t> на прем’єрі («Суспільне», 2022).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2F9C7CA-EF03-4B1B-A60F-85B343EF6DF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389878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B11573-0AF9-4DFB-80D1-2AAAD9083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Інтерв’ю з артистами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F5DEA4B-C0FD-47DF-946E-90EBDBF229C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Час: після полудня, перед виступом чи в антракті.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Джамалою перед концертом («Український тиждень», 2023).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Місце: гримерка (менший контроль мови) або кафе (ризик </a:t>
            </a:r>
            <a:r>
              <a:rPr lang="uk-UA" dirty="0" err="1"/>
              <a:t>відволікань</a:t>
            </a:r>
            <a:r>
              <a:rPr lang="uk-UA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b="1" dirty="0"/>
              <a:t>Порада</a:t>
            </a:r>
            <a:r>
              <a:rPr lang="uk-UA" dirty="0"/>
              <a:t>: усамітніться зі співрозмовником.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F670F77-1757-4054-A817-E28B4C70903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54609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9A08EE-48EB-4BDA-8A1C-FED39954B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Технічні</a:t>
            </a:r>
            <a:r>
              <a:rPr lang="ru-RU" b="1" dirty="0"/>
              <a:t> </a:t>
            </a:r>
            <a:r>
              <a:rPr lang="ru-RU" b="1" dirty="0" err="1"/>
              <a:t>аспекти</a:t>
            </a:r>
            <a:r>
              <a:rPr lang="ru-RU" b="1" dirty="0"/>
              <a:t> </a:t>
            </a:r>
            <a:r>
              <a:rPr lang="ru-RU" b="1" dirty="0" err="1"/>
              <a:t>аудіоінтерв’ю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215853D-0F7E-48B1-B23B-314E0F609E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Замкнуте</a:t>
            </a:r>
            <a:r>
              <a:rPr lang="ru-RU" dirty="0"/>
              <a:t> </a:t>
            </a:r>
            <a:r>
              <a:rPr lang="ru-RU" dirty="0" err="1"/>
              <a:t>приміщення</a:t>
            </a:r>
            <a:r>
              <a:rPr lang="ru-RU" dirty="0"/>
              <a:t> — </a:t>
            </a:r>
            <a:r>
              <a:rPr lang="ru-RU" dirty="0" err="1"/>
              <a:t>найкраще</a:t>
            </a:r>
            <a:r>
              <a:rPr lang="ru-RU" dirty="0"/>
              <a:t> для </a:t>
            </a:r>
            <a:r>
              <a:rPr lang="ru-RU" dirty="0" err="1"/>
              <a:t>запису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Уникайте</a:t>
            </a:r>
            <a:r>
              <a:rPr lang="ru-RU" dirty="0"/>
              <a:t> </a:t>
            </a:r>
            <a:r>
              <a:rPr lang="ru-RU" dirty="0" err="1"/>
              <a:t>інтершуму</a:t>
            </a:r>
            <a:r>
              <a:rPr lang="ru-RU" dirty="0"/>
              <a:t>: куток у </a:t>
            </a:r>
            <a:r>
              <a:rPr lang="ru-RU" dirty="0" err="1"/>
              <a:t>приміщенні</a:t>
            </a:r>
            <a:r>
              <a:rPr lang="ru-RU" dirty="0"/>
              <a:t>, </a:t>
            </a:r>
            <a:r>
              <a:rPr lang="ru-RU" dirty="0" err="1"/>
              <a:t>укриття</a:t>
            </a:r>
            <a:r>
              <a:rPr lang="ru-RU" dirty="0"/>
              <a:t> на </a:t>
            </a:r>
            <a:r>
              <a:rPr lang="ru-RU" dirty="0" err="1"/>
              <a:t>пленері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У </a:t>
            </a:r>
            <a:r>
              <a:rPr lang="ru-RU" dirty="0" err="1"/>
              <a:t>студії</a:t>
            </a:r>
            <a:r>
              <a:rPr lang="ru-RU" dirty="0"/>
              <a:t>: один </a:t>
            </a:r>
            <a:r>
              <a:rPr lang="ru-RU" dirty="0" err="1"/>
              <a:t>мікрофон</a:t>
            </a:r>
            <a:r>
              <a:rPr lang="ru-RU" dirty="0"/>
              <a:t>, поворот до </a:t>
            </a:r>
            <a:r>
              <a:rPr lang="ru-RU" dirty="0" err="1"/>
              <a:t>співрозмовника</a:t>
            </a:r>
            <a:r>
              <a:rPr lang="ru-RU" dirty="0"/>
              <a:t>, жести для </a:t>
            </a:r>
            <a:r>
              <a:rPr lang="ru-RU" dirty="0" err="1"/>
              <a:t>корекції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9D1E6FC3-9CA4-4703-99BC-07F9E596F9F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29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ACA19F-44C3-46C9-AFC3-499200B9D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Чому</a:t>
            </a:r>
            <a:r>
              <a:rPr lang="ru-RU" b="1" dirty="0"/>
              <a:t> </a:t>
            </a:r>
            <a:r>
              <a:rPr lang="ru-RU" b="1" dirty="0" err="1"/>
              <a:t>друковані</a:t>
            </a:r>
            <a:r>
              <a:rPr lang="ru-RU" b="1" dirty="0"/>
              <a:t> </a:t>
            </a:r>
            <a:r>
              <a:rPr lang="ru-RU" b="1" dirty="0" err="1"/>
              <a:t>інтерв’ю</a:t>
            </a:r>
            <a:r>
              <a:rPr lang="ru-RU" b="1" dirty="0"/>
              <a:t> </a:t>
            </a:r>
            <a:r>
              <a:rPr lang="ru-RU" b="1" dirty="0" err="1"/>
              <a:t>особливі</a:t>
            </a:r>
            <a:r>
              <a:rPr lang="ru-RU" b="1" dirty="0"/>
              <a:t>?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3FC38F-7776-49C2-A59A-50B3F309CF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Довший</a:t>
            </a:r>
            <a:r>
              <a:rPr lang="ru-RU" b="1" dirty="0"/>
              <a:t> </a:t>
            </a:r>
            <a:r>
              <a:rPr lang="ru-RU" b="1" dirty="0" err="1"/>
              <a:t>термін</a:t>
            </a:r>
            <a:r>
              <a:rPr lang="ru-RU" b="1" dirty="0"/>
              <a:t> </a:t>
            </a:r>
            <a:r>
              <a:rPr lang="ru-RU" b="1" dirty="0" err="1"/>
              <a:t>життя</a:t>
            </a:r>
            <a:r>
              <a:rPr lang="ru-RU" dirty="0"/>
              <a:t>: </a:t>
            </a:r>
            <a:r>
              <a:rPr lang="ru-RU" dirty="0" err="1"/>
              <a:t>газети</a:t>
            </a:r>
            <a:r>
              <a:rPr lang="ru-RU" dirty="0"/>
              <a:t>/</a:t>
            </a:r>
            <a:r>
              <a:rPr lang="ru-RU" dirty="0" err="1"/>
              <a:t>журнали</a:t>
            </a:r>
            <a:r>
              <a:rPr lang="ru-RU" dirty="0"/>
              <a:t> </a:t>
            </a:r>
            <a:r>
              <a:rPr lang="ru-RU" dirty="0" err="1"/>
              <a:t>передаються</a:t>
            </a:r>
            <a:r>
              <a:rPr lang="ru-RU" dirty="0"/>
              <a:t> з рук у руки.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Ретельна</a:t>
            </a:r>
            <a:r>
              <a:rPr lang="ru-RU" b="1" dirty="0"/>
              <a:t> </a:t>
            </a:r>
            <a:r>
              <a:rPr lang="ru-RU" b="1" dirty="0" err="1"/>
              <a:t>коректура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Усунення</a:t>
            </a:r>
            <a:r>
              <a:rPr lang="ru-RU" dirty="0"/>
              <a:t> </a:t>
            </a:r>
            <a:r>
              <a:rPr lang="ru-RU" dirty="0" err="1"/>
              <a:t>обмовок</a:t>
            </a:r>
            <a:r>
              <a:rPr lang="ru-RU" dirty="0"/>
              <a:t>, </a:t>
            </a:r>
            <a:r>
              <a:rPr lang="ru-RU" dirty="0" err="1"/>
              <a:t>помилок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Узгодження</a:t>
            </a:r>
            <a:r>
              <a:rPr lang="ru-RU" dirty="0"/>
              <a:t> тексту з </a:t>
            </a:r>
            <a:r>
              <a:rPr lang="ru-RU" dirty="0" err="1"/>
              <a:t>інтерв’юйованим</a:t>
            </a:r>
            <a:r>
              <a:rPr lang="ru-RU" dirty="0"/>
              <a:t> (</a:t>
            </a:r>
            <a:r>
              <a:rPr lang="ru-RU" dirty="0" err="1"/>
              <a:t>етичний</a:t>
            </a:r>
            <a:r>
              <a:rPr lang="ru-RU" dirty="0"/>
              <a:t> стандарт).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Контроль за продуктом</a:t>
            </a:r>
            <a:r>
              <a:rPr lang="ru-RU" dirty="0"/>
              <a:t>: </a:t>
            </a:r>
            <a:r>
              <a:rPr lang="ru-RU" dirty="0" err="1"/>
              <a:t>співрозмовник</a:t>
            </a:r>
            <a:r>
              <a:rPr lang="ru-RU" dirty="0"/>
              <a:t> </a:t>
            </a:r>
            <a:r>
              <a:rPr lang="ru-RU" dirty="0" err="1"/>
              <a:t>перевіряє</a:t>
            </a:r>
            <a:r>
              <a:rPr lang="ru-RU" dirty="0"/>
              <a:t> текст,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репутаційних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7035B23-4B11-4502-8713-92B1A23A7DD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16392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3EFEC-D8D5-4438-9C62-858E117CC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Телезйомка інтерв’ю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BACADF-1184-461F-9792-AD19D35EC7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Офіційні особи: кабінет, нейтральний фон.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Оператор: крупні плани, «</a:t>
            </a:r>
            <a:r>
              <a:rPr lang="uk-UA" dirty="0" err="1"/>
              <a:t>перебивки</a:t>
            </a:r>
            <a:r>
              <a:rPr lang="uk-UA" dirty="0"/>
              <a:t>».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uk-UA" dirty="0"/>
              <a:t>Приклад: інтерв’ю з директоркою «Мистецького арсеналу» («Суспільне», 2023).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dirty="0"/>
              <a:t>Одяг: темні кольори, без логотипів чи смуг.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09E8D1B-456B-4A42-821A-64D9F79FDA6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57876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07CF23-8DEF-491E-8890-653D8B6F3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Студійна</a:t>
            </a:r>
            <a:r>
              <a:rPr lang="ru-RU" b="1" dirty="0"/>
              <a:t> </a:t>
            </a:r>
            <a:r>
              <a:rPr lang="ru-RU" b="1" dirty="0" err="1"/>
              <a:t>мізансцена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F67C4B-C9AF-49AB-994F-76D9A0C978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Паритет: </a:t>
            </a:r>
            <a:r>
              <a:rPr lang="ru-RU" dirty="0" err="1"/>
              <a:t>обидва</a:t>
            </a:r>
            <a:r>
              <a:rPr lang="ru-RU" dirty="0"/>
              <a:t>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сидять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стоять.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Оптимальна </a:t>
            </a:r>
            <a:r>
              <a:rPr lang="ru-RU" dirty="0" err="1"/>
              <a:t>відстань</a:t>
            </a:r>
            <a:r>
              <a:rPr lang="ru-RU" dirty="0"/>
              <a:t>: </a:t>
            </a:r>
            <a:r>
              <a:rPr lang="ru-RU" dirty="0" err="1"/>
              <a:t>соціальна</a:t>
            </a:r>
            <a:r>
              <a:rPr lang="ru-RU" dirty="0"/>
              <a:t> зона (120–360 см).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Проблеми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Великий </a:t>
            </a:r>
            <a:r>
              <a:rPr lang="ru-RU" dirty="0" err="1"/>
              <a:t>стіл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відстань</a:t>
            </a:r>
            <a:r>
              <a:rPr lang="ru-RU" dirty="0"/>
              <a:t>, як у «Право на </a:t>
            </a:r>
            <a:r>
              <a:rPr lang="ru-RU" dirty="0" err="1"/>
              <a:t>владу</a:t>
            </a:r>
            <a:r>
              <a:rPr lang="ru-RU" dirty="0"/>
              <a:t>» (ICTV).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Артисти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«</a:t>
            </a:r>
            <a:r>
              <a:rPr lang="ru-RU" dirty="0" err="1"/>
              <a:t>грати</a:t>
            </a:r>
            <a:r>
              <a:rPr lang="ru-RU" dirty="0"/>
              <a:t>» </a:t>
            </a:r>
            <a:r>
              <a:rPr lang="ru-RU" dirty="0" err="1"/>
              <a:t>спілкування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E9BF5AFD-1021-4F7D-971F-562284BBE0E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987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405953-8816-414C-AF2D-22CCBC8D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Візуальний образ в інтерв’ю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3D2B68B-D00F-4324-AF35-F403D770D6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8918" y="2065867"/>
            <a:ext cx="5080501" cy="379705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Читачі не бачать вимови чи зовнішності співрозмовника.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Фото супроводжує інтерв’ю: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Ретельний вибір зображення для розкриття образу.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dirty="0"/>
              <a:t>VIP-</a:t>
            </a:r>
            <a:r>
              <a:rPr lang="uk-UA" dirty="0"/>
              <a:t>персони можуть самі обирати фото.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Але навіть солідні видання допускають невдалі фото.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6DD6E27A-E4B5-4AC6-BEA2-E6D5BA5334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2336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DE2E1-717F-46DC-9E7A-EADAA19FE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Підготовка до інтерв’ю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9911DAC-B15C-4322-8B86-F8B46B6F28D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Узгодження кандидатури</a:t>
            </a:r>
            <a:r>
              <a:rPr lang="uk-UA" dirty="0"/>
              <a:t>: політичні, релігійні, статусні чинники.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Пріоритетність</a:t>
            </a:r>
            <a:r>
              <a:rPr lang="uk-UA" dirty="0"/>
              <a:t>: конкуренція за відомих осіб («полювання»).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Обговорення питань</a:t>
            </a:r>
            <a:r>
              <a:rPr lang="uk-UA" dirty="0"/>
              <a:t>: приклад — інтерв’ю з О. Коваль про підтримку книги в умовах війни (2023, «Український тиждень»).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Редакційна політика визначає зміст і обсяг.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AD27750-D556-42B3-BDE0-886B350ADB3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595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00270C-15EF-4410-B7D2-7198706D7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Обсяг і структура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74F11F2-DDF7-4DCD-AEB4-B00A35C77B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Обсяг</a:t>
            </a:r>
            <a:r>
              <a:rPr lang="uk-UA" dirty="0"/>
              <a:t>: 10–12 тис. знаків (≈ 30 хв бесіди).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Порада</a:t>
            </a:r>
            <a:r>
              <a:rPr lang="uk-UA" dirty="0"/>
              <a:t>: більше питань для легшого скорочення матеріалу.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Розміщення</a:t>
            </a:r>
            <a:r>
              <a:rPr lang="uk-UA" dirty="0"/>
              <a:t>: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Перша шпальта = ключові питання на початку.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uk-UA" dirty="0"/>
              <a:t>Авторський лід пояснює обставини.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Заголовок</a:t>
            </a:r>
            <a:r>
              <a:rPr lang="uk-UA" dirty="0"/>
              <a:t>: приклад — «Культура — це наша зброя» (інтерв’ю з С. </a:t>
            </a:r>
            <a:r>
              <a:rPr lang="uk-UA" dirty="0" err="1"/>
              <a:t>Жаданом</a:t>
            </a:r>
            <a:r>
              <a:rPr lang="uk-UA" dirty="0"/>
              <a:t>, 2022).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CE3EF4A-AEB0-4FB9-A532-37E44FBA3E4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430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0F543-3837-4E2E-BE32-541F24DBE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Авторизація</a:t>
            </a:r>
            <a:r>
              <a:rPr lang="ru-RU" b="1" dirty="0"/>
              <a:t> тексту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A3AAF4-A519-42E6-A1C8-AE4F66D52A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Перевірка</a:t>
            </a:r>
            <a:r>
              <a:rPr lang="ru-RU" dirty="0"/>
              <a:t>: </a:t>
            </a:r>
            <a:r>
              <a:rPr lang="ru-RU" dirty="0" err="1"/>
              <a:t>уточнення</a:t>
            </a:r>
            <a:r>
              <a:rPr lang="ru-RU" dirty="0"/>
              <a:t> </a:t>
            </a:r>
            <a:r>
              <a:rPr lang="ru-RU" dirty="0" err="1"/>
              <a:t>формулювань</a:t>
            </a:r>
            <a:r>
              <a:rPr lang="ru-RU" dirty="0"/>
              <a:t>, деталей.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/>
              <a:t>Мета</a:t>
            </a:r>
            <a:r>
              <a:rPr lang="ru-RU" dirty="0"/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репутації</a:t>
            </a:r>
            <a:r>
              <a:rPr lang="ru-RU" dirty="0"/>
              <a:t> </a:t>
            </a:r>
            <a:r>
              <a:rPr lang="ru-RU" dirty="0" err="1"/>
              <a:t>інтерв’юйованого</a:t>
            </a:r>
            <a:r>
              <a:rPr lang="ru-RU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/>
              <a:t>Ризики</a:t>
            </a:r>
            <a:r>
              <a:rPr lang="ru-RU" dirty="0"/>
              <a:t>: </a:t>
            </a:r>
            <a:r>
              <a:rPr lang="ru-RU" dirty="0" err="1"/>
              <a:t>неузгоджений</a:t>
            </a:r>
            <a:r>
              <a:rPr lang="ru-RU" dirty="0"/>
              <a:t> текст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призвести</a:t>
            </a:r>
            <a:r>
              <a:rPr lang="ru-RU" dirty="0"/>
              <a:t> до скандалу.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DD79C9E-25DF-41F1-9B7E-A56FEA73A9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50057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CBCBDE-98CD-4F20-9633-C6FC99D36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Фінальний етап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C8E1C2C-64A9-452E-9CD6-E07365FF96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Передача узгодженого тексту до редакції.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Правки: електронною поштою чи телефоном (з ризиком).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dirty="0"/>
              <a:t>Супровід: біографічна довідка про </a:t>
            </a:r>
            <a:r>
              <a:rPr lang="uk-UA" dirty="0" err="1"/>
              <a:t>інтерв’юйованого</a:t>
            </a:r>
            <a:r>
              <a:rPr lang="uk-UA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1" dirty="0"/>
              <a:t>Ключ до успіху</a:t>
            </a:r>
            <a:r>
              <a:rPr lang="uk-UA" dirty="0"/>
              <a:t>: доброзичливість і орієнтація на співрозмовника.</a:t>
            </a:r>
          </a:p>
          <a:p>
            <a:endParaRPr lang="uk-UA" dirty="0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FE1BACA-E49A-4772-B479-B3B16D1D52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8691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{E2358941-7DC7-486B-978E-A30FB526B9BC}TFb5ae2469-0bae-4978-b0e0-39dd046150ff394a3638-47a1155c9080</Template>
  <TotalTime>186</TotalTime>
  <Words>1858</Words>
  <Application>Microsoft Office PowerPoint</Application>
  <PresentationFormat>Широкий екран</PresentationFormat>
  <Paragraphs>244</Paragraphs>
  <Slides>41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41</vt:i4>
      </vt:variant>
    </vt:vector>
  </HeadingPairs>
  <TitlesOfParts>
    <vt:vector size="45" baseType="lpstr">
      <vt:lpstr>Arial</vt:lpstr>
      <vt:lpstr>Calibri</vt:lpstr>
      <vt:lpstr>Calibri Light</vt:lpstr>
      <vt:lpstr>Небеса</vt:lpstr>
      <vt:lpstr>Принципи організації та проведення інтерв’ю</vt:lpstr>
      <vt:lpstr>Презентація PowerPoint</vt:lpstr>
      <vt:lpstr>Інтерв’ю для друкованих ЗМІ: унікальність та значення </vt:lpstr>
      <vt:lpstr>Чому друковані інтерв’ю особливі? </vt:lpstr>
      <vt:lpstr>Візуальний образ в інтерв’ю </vt:lpstr>
      <vt:lpstr>Підготовка до інтерв’ю </vt:lpstr>
      <vt:lpstr>Обсяг і структура </vt:lpstr>
      <vt:lpstr>Авторизація тексту </vt:lpstr>
      <vt:lpstr>Фінальний етап </vt:lpstr>
      <vt:lpstr>Інтерв’ю на радіо: організація та особливості </vt:lpstr>
      <vt:lpstr>Запис поза студією </vt:lpstr>
      <vt:lpstr>Формат і хронометраж </vt:lpstr>
      <vt:lpstr>Запис у студії </vt:lpstr>
      <vt:lpstr>Прямий ефір </vt:lpstr>
      <vt:lpstr>Інтерактивність у прямому ефірі </vt:lpstr>
      <vt:lpstr>Інтерв’ю для телебачення: особливості та виклики </vt:lpstr>
      <vt:lpstr>Виїзна зйомка </vt:lpstr>
      <vt:lpstr>Презентація PowerPoint</vt:lpstr>
      <vt:lpstr>Студійне інтерв’ю </vt:lpstr>
      <vt:lpstr>Підготовка до прямого ефіру </vt:lpstr>
      <vt:lpstr>Практика — основа успіху </vt:lpstr>
      <vt:lpstr>Переваги та виклики телеінтерв’ю </vt:lpstr>
      <vt:lpstr>Інтерв’ю на сайтах традиційних ЗМІ </vt:lpstr>
      <vt:lpstr>Ризики мережевих публікацій </vt:lpstr>
      <vt:lpstr>Інтерв’ю для електронних ЗМІ </vt:lpstr>
      <vt:lpstr>Дистанційні інтерв’ю</vt:lpstr>
      <vt:lpstr>Особливості публікації в мережі </vt:lpstr>
      <vt:lpstr>Як привернути увагу читача </vt:lpstr>
      <vt:lpstr>Принципи організації інтерв’ю: ситуація і співрозмовник </vt:lpstr>
      <vt:lpstr>Контекст і доречність </vt:lpstr>
      <vt:lpstr>Правила домовленостей </vt:lpstr>
      <vt:lpstr>Роль рекомендацій і помічників </vt:lpstr>
      <vt:lpstr>Облік творчого контексту </vt:lpstr>
      <vt:lpstr>Політичні діячі та вибори </vt:lpstr>
      <vt:lpstr>Офіційні канали та інформаційні приводи </vt:lpstr>
      <vt:lpstr>Принципи організації інтерв’ю: час і місце </vt:lpstr>
      <vt:lpstr>Час для інтерв’ю з посадовцями </vt:lpstr>
      <vt:lpstr>Інтерв’ю з артистами </vt:lpstr>
      <vt:lpstr>Технічні аспекти аудіоінтерв’ю </vt:lpstr>
      <vt:lpstr>Телезйомка інтерв’ю </vt:lpstr>
      <vt:lpstr>Студійна мізансцена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Принципи організації та проведення інтерв’ю</dc:title>
  <dc:creator>Слюсар Вадим Миколайович</dc:creator>
  <cp:lastModifiedBy>Слюсар Вадим Миколайович</cp:lastModifiedBy>
  <cp:revision>10</cp:revision>
  <dcterms:created xsi:type="dcterms:W3CDTF">2025-10-09T19:44:39Z</dcterms:created>
  <dcterms:modified xsi:type="dcterms:W3CDTF">2025-10-09T22:50:40Z</dcterms:modified>
</cp:coreProperties>
</file>