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sldIdLst>
    <p:sldId id="256" r:id="rId2"/>
    <p:sldId id="257" r:id="rId3"/>
    <p:sldId id="258" r:id="rId4"/>
    <p:sldId id="259" r:id="rId5"/>
    <p:sldId id="260" r:id="rId6"/>
    <p:sldId id="261" r:id="rId7"/>
    <p:sldId id="262" r:id="rId8"/>
    <p:sldId id="290" r:id="rId9"/>
    <p:sldId id="292" r:id="rId10"/>
    <p:sldId id="293" r:id="rId11"/>
    <p:sldId id="263" r:id="rId12"/>
    <p:sldId id="264" r:id="rId13"/>
    <p:sldId id="295" r:id="rId14"/>
    <p:sldId id="265" r:id="rId15"/>
    <p:sldId id="266" r:id="rId16"/>
    <p:sldId id="267" r:id="rId17"/>
    <p:sldId id="296" r:id="rId18"/>
    <p:sldId id="29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98" r:id="rId32"/>
    <p:sldId id="280" r:id="rId33"/>
    <p:sldId id="281" r:id="rId34"/>
    <p:sldId id="282" r:id="rId35"/>
    <p:sldId id="283" r:id="rId36"/>
    <p:sldId id="284" r:id="rId37"/>
    <p:sldId id="285" r:id="rId38"/>
    <p:sldId id="286" r:id="rId39"/>
    <p:sldId id="299" r:id="rId40"/>
    <p:sldId id="300" r:id="rId41"/>
    <p:sldId id="301" r:id="rId42"/>
    <p:sldId id="302" r:id="rId43"/>
    <p:sldId id="303" r:id="rId44"/>
    <p:sldId id="304" r:id="rId45"/>
    <p:sldId id="305" r:id="rId46"/>
    <p:sldId id="306" r:id="rId47"/>
    <p:sldId id="307" r:id="rId48"/>
    <p:sldId id="308" r:id="rId49"/>
    <p:sldId id="287" r:id="rId50"/>
    <p:sldId id="289" r:id="rId51"/>
    <p:sldId id="309" r:id="rId52"/>
    <p:sldId id="310" r:id="rId53"/>
    <p:sldId id="311" r:id="rId54"/>
    <p:sldId id="312" r:id="rId55"/>
    <p:sldId id="313" r:id="rId56"/>
    <p:sldId id="314" r:id="rId57"/>
    <p:sldId id="288" r:id="rId58"/>
    <p:sldId id="315" r:id="rId59"/>
    <p:sldId id="316"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91" y="22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2BA468C0-21B3-4B2F-ABD9-22E4E84A628C}" type="datetimeFigureOut">
              <a:rPr lang="uk-UA" smtClean="0"/>
              <a:t>28.10.2021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8631776-B947-4132-BB62-C18A4A67702E}" type="slidenum">
              <a:rPr lang="uk-UA" smtClean="0"/>
              <a:t>‹#›</a:t>
            </a:fld>
            <a:endParaRPr lang="uk-UA"/>
          </a:p>
        </p:txBody>
      </p:sp>
    </p:spTree>
    <p:extLst>
      <p:ext uri="{BB962C8B-B14F-4D97-AF65-F5344CB8AC3E}">
        <p14:creationId xmlns:p14="http://schemas.microsoft.com/office/powerpoint/2010/main" val="2527875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2BA468C0-21B3-4B2F-ABD9-22E4E84A628C}" type="datetimeFigureOut">
              <a:rPr lang="uk-UA" smtClean="0"/>
              <a:t>28.10.2021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8631776-B947-4132-BB62-C18A4A67702E}" type="slidenum">
              <a:rPr lang="uk-UA" smtClean="0"/>
              <a:t>‹#›</a:t>
            </a:fld>
            <a:endParaRPr lang="uk-UA"/>
          </a:p>
        </p:txBody>
      </p:sp>
    </p:spTree>
    <p:extLst>
      <p:ext uri="{BB962C8B-B14F-4D97-AF65-F5344CB8AC3E}">
        <p14:creationId xmlns:p14="http://schemas.microsoft.com/office/powerpoint/2010/main" val="3435184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2BA468C0-21B3-4B2F-ABD9-22E4E84A628C}" type="datetimeFigureOut">
              <a:rPr lang="uk-UA" smtClean="0"/>
              <a:t>28.10.2021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8631776-B947-4132-BB62-C18A4A67702E}" type="slidenum">
              <a:rPr lang="uk-UA" smtClean="0"/>
              <a:t>‹#›</a:t>
            </a:fld>
            <a:endParaRPr lang="uk-UA"/>
          </a:p>
        </p:txBody>
      </p:sp>
    </p:spTree>
    <p:extLst>
      <p:ext uri="{BB962C8B-B14F-4D97-AF65-F5344CB8AC3E}">
        <p14:creationId xmlns:p14="http://schemas.microsoft.com/office/powerpoint/2010/main" val="3470777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uk-UA"/>
              <a:t>Клацніть, щоб редагувати стиль зразка заголовка</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2BA468C0-21B3-4B2F-ABD9-22E4E84A628C}" type="datetimeFigureOut">
              <a:rPr lang="uk-UA" smtClean="0"/>
              <a:t>28.10.2021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8631776-B947-4132-BB62-C18A4A67702E}" type="slidenum">
              <a:rPr lang="uk-UA" smtClean="0"/>
              <a:t>‹#›</a:t>
            </a:fld>
            <a:endParaRPr lang="uk-UA"/>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48580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2BA468C0-21B3-4B2F-ABD9-22E4E84A628C}" type="datetimeFigureOut">
              <a:rPr lang="uk-UA" smtClean="0"/>
              <a:t>28.10.2021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8631776-B947-4132-BB62-C18A4A67702E}" type="slidenum">
              <a:rPr lang="uk-UA" smtClean="0"/>
              <a:t>‹#›</a:t>
            </a:fld>
            <a:endParaRPr lang="uk-UA"/>
          </a:p>
        </p:txBody>
      </p:sp>
    </p:spTree>
    <p:extLst>
      <p:ext uri="{BB962C8B-B14F-4D97-AF65-F5344CB8AC3E}">
        <p14:creationId xmlns:p14="http://schemas.microsoft.com/office/powerpoint/2010/main" val="4076498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uk-UA"/>
              <a:t>Клацніть, щоб редагувати стиль зразка заголовка</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2BA468C0-21B3-4B2F-ABD9-22E4E84A628C}" type="datetimeFigureOut">
              <a:rPr lang="uk-UA" smtClean="0"/>
              <a:t>28.10.2021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D8631776-B947-4132-BB62-C18A4A67702E}" type="slidenum">
              <a:rPr lang="uk-UA" smtClean="0"/>
              <a:t>‹#›</a:t>
            </a:fld>
            <a:endParaRPr lang="uk-UA"/>
          </a:p>
        </p:txBody>
      </p:sp>
    </p:spTree>
    <p:extLst>
      <p:ext uri="{BB962C8B-B14F-4D97-AF65-F5344CB8AC3E}">
        <p14:creationId xmlns:p14="http://schemas.microsoft.com/office/powerpoint/2010/main" val="2831281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uk-UA"/>
              <a:t>Клацніть, щоб редагувати стиль зразка заголовка</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2BA468C0-21B3-4B2F-ABD9-22E4E84A628C}" type="datetimeFigureOut">
              <a:rPr lang="uk-UA" smtClean="0"/>
              <a:t>28.10.2021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D8631776-B947-4132-BB62-C18A4A67702E}" type="slidenum">
              <a:rPr lang="uk-UA" smtClean="0"/>
              <a:t>‹#›</a:t>
            </a:fld>
            <a:endParaRPr lang="uk-UA"/>
          </a:p>
        </p:txBody>
      </p:sp>
    </p:spTree>
    <p:extLst>
      <p:ext uri="{BB962C8B-B14F-4D97-AF65-F5344CB8AC3E}">
        <p14:creationId xmlns:p14="http://schemas.microsoft.com/office/powerpoint/2010/main" val="1747713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2BA468C0-21B3-4B2F-ABD9-22E4E84A628C}" type="datetimeFigureOut">
              <a:rPr lang="uk-UA" smtClean="0"/>
              <a:t>28.10.2021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8631776-B947-4132-BB62-C18A4A67702E}" type="slidenum">
              <a:rPr lang="uk-UA" smtClean="0"/>
              <a:t>‹#›</a:t>
            </a:fld>
            <a:endParaRPr lang="uk-UA"/>
          </a:p>
        </p:txBody>
      </p:sp>
    </p:spTree>
    <p:extLst>
      <p:ext uri="{BB962C8B-B14F-4D97-AF65-F5344CB8AC3E}">
        <p14:creationId xmlns:p14="http://schemas.microsoft.com/office/powerpoint/2010/main" val="294492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2BA468C0-21B3-4B2F-ABD9-22E4E84A628C}" type="datetimeFigureOut">
              <a:rPr lang="uk-UA" smtClean="0"/>
              <a:t>28.10.2021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8631776-B947-4132-BB62-C18A4A67702E}" type="slidenum">
              <a:rPr lang="uk-UA" smtClean="0"/>
              <a:t>‹#›</a:t>
            </a:fld>
            <a:endParaRPr lang="uk-UA"/>
          </a:p>
        </p:txBody>
      </p:sp>
    </p:spTree>
    <p:extLst>
      <p:ext uri="{BB962C8B-B14F-4D97-AF65-F5344CB8AC3E}">
        <p14:creationId xmlns:p14="http://schemas.microsoft.com/office/powerpoint/2010/main" val="4235121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2BA468C0-21B3-4B2F-ABD9-22E4E84A628C}" type="datetimeFigureOut">
              <a:rPr lang="uk-UA" smtClean="0"/>
              <a:t>28.10.2021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8631776-B947-4132-BB62-C18A4A67702E}" type="slidenum">
              <a:rPr lang="uk-UA" smtClean="0"/>
              <a:t>‹#›</a:t>
            </a:fld>
            <a:endParaRPr lang="uk-UA"/>
          </a:p>
        </p:txBody>
      </p:sp>
    </p:spTree>
    <p:extLst>
      <p:ext uri="{BB962C8B-B14F-4D97-AF65-F5344CB8AC3E}">
        <p14:creationId xmlns:p14="http://schemas.microsoft.com/office/powerpoint/2010/main" val="1941063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2BA468C0-21B3-4B2F-ABD9-22E4E84A628C}" type="datetimeFigureOut">
              <a:rPr lang="uk-UA" smtClean="0"/>
              <a:t>28.10.2021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8631776-B947-4132-BB62-C18A4A67702E}" type="slidenum">
              <a:rPr lang="uk-UA" smtClean="0"/>
              <a:t>‹#›</a:t>
            </a:fld>
            <a:endParaRPr lang="uk-UA"/>
          </a:p>
        </p:txBody>
      </p:sp>
    </p:spTree>
    <p:extLst>
      <p:ext uri="{BB962C8B-B14F-4D97-AF65-F5344CB8AC3E}">
        <p14:creationId xmlns:p14="http://schemas.microsoft.com/office/powerpoint/2010/main" val="806640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2BA468C0-21B3-4B2F-ABD9-22E4E84A628C}" type="datetimeFigureOut">
              <a:rPr lang="uk-UA" smtClean="0"/>
              <a:t>28.10.2021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8631776-B947-4132-BB62-C18A4A67702E}" type="slidenum">
              <a:rPr lang="uk-UA" smtClean="0"/>
              <a:t>‹#›</a:t>
            </a:fld>
            <a:endParaRPr lang="uk-UA"/>
          </a:p>
        </p:txBody>
      </p:sp>
    </p:spTree>
    <p:extLst>
      <p:ext uri="{BB962C8B-B14F-4D97-AF65-F5344CB8AC3E}">
        <p14:creationId xmlns:p14="http://schemas.microsoft.com/office/powerpoint/2010/main" val="2402656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913795" y="2912232"/>
            <a:ext cx="5107208" cy="287896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172200" y="2912232"/>
            <a:ext cx="5095357" cy="287896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2BA468C0-21B3-4B2F-ABD9-22E4E84A628C}" type="datetimeFigureOut">
              <a:rPr lang="uk-UA" smtClean="0"/>
              <a:t>28.10.2021</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D8631776-B947-4132-BB62-C18A4A67702E}" type="slidenum">
              <a:rPr lang="uk-UA" smtClean="0"/>
              <a:t>‹#›</a:t>
            </a:fld>
            <a:endParaRPr lang="uk-UA"/>
          </a:p>
        </p:txBody>
      </p:sp>
    </p:spTree>
    <p:extLst>
      <p:ext uri="{BB962C8B-B14F-4D97-AF65-F5344CB8AC3E}">
        <p14:creationId xmlns:p14="http://schemas.microsoft.com/office/powerpoint/2010/main" val="2427316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2BA468C0-21B3-4B2F-ABD9-22E4E84A628C}" type="datetimeFigureOut">
              <a:rPr lang="uk-UA" smtClean="0"/>
              <a:t>28.10.2021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D8631776-B947-4132-BB62-C18A4A67702E}" type="slidenum">
              <a:rPr lang="uk-UA" smtClean="0"/>
              <a:t>‹#›</a:t>
            </a:fld>
            <a:endParaRPr lang="uk-UA"/>
          </a:p>
        </p:txBody>
      </p:sp>
    </p:spTree>
    <p:extLst>
      <p:ext uri="{BB962C8B-B14F-4D97-AF65-F5344CB8AC3E}">
        <p14:creationId xmlns:p14="http://schemas.microsoft.com/office/powerpoint/2010/main" val="647612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A468C0-21B3-4B2F-ABD9-22E4E84A628C}" type="datetimeFigureOut">
              <a:rPr lang="uk-UA" smtClean="0"/>
              <a:t>28.10.2021</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D8631776-B947-4132-BB62-C18A4A67702E}" type="slidenum">
              <a:rPr lang="uk-UA" smtClean="0"/>
              <a:t>‹#›</a:t>
            </a:fld>
            <a:endParaRPr lang="uk-UA"/>
          </a:p>
        </p:txBody>
      </p:sp>
    </p:spTree>
    <p:extLst>
      <p:ext uri="{BB962C8B-B14F-4D97-AF65-F5344CB8AC3E}">
        <p14:creationId xmlns:p14="http://schemas.microsoft.com/office/powerpoint/2010/main" val="116889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2BA468C0-21B3-4B2F-ABD9-22E4E84A628C}" type="datetimeFigureOut">
              <a:rPr lang="uk-UA" smtClean="0"/>
              <a:t>28.10.2021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8631776-B947-4132-BB62-C18A4A67702E}" type="slidenum">
              <a:rPr lang="uk-UA" smtClean="0"/>
              <a:t>‹#›</a:t>
            </a:fld>
            <a:endParaRPr lang="uk-UA"/>
          </a:p>
        </p:txBody>
      </p:sp>
    </p:spTree>
    <p:extLst>
      <p:ext uri="{BB962C8B-B14F-4D97-AF65-F5344CB8AC3E}">
        <p14:creationId xmlns:p14="http://schemas.microsoft.com/office/powerpoint/2010/main" val="1656381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2BA468C0-21B3-4B2F-ABD9-22E4E84A628C}" type="datetimeFigureOut">
              <a:rPr lang="uk-UA" smtClean="0"/>
              <a:t>28.10.2021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8631776-B947-4132-BB62-C18A4A67702E}" type="slidenum">
              <a:rPr lang="uk-UA" smtClean="0"/>
              <a:t>‹#›</a:t>
            </a:fld>
            <a:endParaRPr lang="uk-UA"/>
          </a:p>
        </p:txBody>
      </p:sp>
    </p:spTree>
    <p:extLst>
      <p:ext uri="{BB962C8B-B14F-4D97-AF65-F5344CB8AC3E}">
        <p14:creationId xmlns:p14="http://schemas.microsoft.com/office/powerpoint/2010/main" val="1268333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BA468C0-21B3-4B2F-ABD9-22E4E84A628C}" type="datetimeFigureOut">
              <a:rPr lang="uk-UA" smtClean="0"/>
              <a:t>28.10.2021</a:t>
            </a:fld>
            <a:endParaRPr lang="uk-UA"/>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8631776-B947-4132-BB62-C18A4A67702E}" type="slidenum">
              <a:rPr lang="uk-UA" smtClean="0"/>
              <a:t>‹#›</a:t>
            </a:fld>
            <a:endParaRPr lang="uk-UA"/>
          </a:p>
        </p:txBody>
      </p:sp>
    </p:spTree>
    <p:extLst>
      <p:ext uri="{BB962C8B-B14F-4D97-AF65-F5344CB8AC3E}">
        <p14:creationId xmlns:p14="http://schemas.microsoft.com/office/powerpoint/2010/main" val="1522978433"/>
      </p:ext>
    </p:extLst>
  </p:cSld>
  <p:clrMap bg1="dk1" tx1="lt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48871D-579E-40D2-A442-077B779FBDAA}"/>
              </a:ext>
            </a:extLst>
          </p:cNvPr>
          <p:cNvSpPr>
            <a:spLocks noGrp="1"/>
          </p:cNvSpPr>
          <p:nvPr>
            <p:ph type="ctrTitle"/>
          </p:nvPr>
        </p:nvSpPr>
        <p:spPr>
          <a:xfrm>
            <a:off x="1595269" y="998034"/>
            <a:ext cx="9144000" cy="2976563"/>
          </a:xfrm>
        </p:spPr>
        <p:txBody>
          <a:bodyPr>
            <a:normAutofit/>
          </a:bodyPr>
          <a:lstStyle/>
          <a:p>
            <a:r>
              <a:rPr lang="ru-RU" dirty="0" err="1"/>
              <a:t>Управління</a:t>
            </a:r>
            <a:r>
              <a:rPr lang="ru-RU" dirty="0"/>
              <a:t> </a:t>
            </a:r>
            <a:r>
              <a:rPr lang="ru-RU" dirty="0" err="1"/>
              <a:t>товарним</a:t>
            </a:r>
            <a:r>
              <a:rPr lang="ru-RU" dirty="0"/>
              <a:t> </a:t>
            </a:r>
            <a:r>
              <a:rPr lang="ru-RU" dirty="0" err="1"/>
              <a:t>забезпеченням</a:t>
            </a:r>
            <a:br>
              <a:rPr lang="ru-RU" dirty="0"/>
            </a:br>
            <a:r>
              <a:rPr lang="ru-RU" dirty="0" err="1"/>
              <a:t>торговельного</a:t>
            </a:r>
            <a:r>
              <a:rPr lang="ru-RU" dirty="0"/>
              <a:t> </a:t>
            </a:r>
            <a:r>
              <a:rPr lang="ru-RU" dirty="0" err="1"/>
              <a:t>підприємства</a:t>
            </a:r>
            <a:endParaRPr lang="uk-UA" dirty="0"/>
          </a:p>
        </p:txBody>
      </p:sp>
      <p:sp>
        <p:nvSpPr>
          <p:cNvPr id="3" name="Підзаголовок 2">
            <a:extLst>
              <a:ext uri="{FF2B5EF4-FFF2-40B4-BE49-F238E27FC236}">
                <a16:creationId xmlns:a16="http://schemas.microsoft.com/office/drawing/2014/main" id="{96593DB2-5EE2-4D7E-8441-1D196F50C52D}"/>
              </a:ext>
            </a:extLst>
          </p:cNvPr>
          <p:cNvSpPr>
            <a:spLocks noGrp="1"/>
          </p:cNvSpPr>
          <p:nvPr>
            <p:ph type="subTitle" idx="1"/>
          </p:nvPr>
        </p:nvSpPr>
        <p:spPr>
          <a:xfrm>
            <a:off x="1666538" y="4204204"/>
            <a:ext cx="9001462" cy="1655762"/>
          </a:xfrm>
        </p:spPr>
        <p:txBody>
          <a:bodyPr/>
          <a:lstStyle/>
          <a:p>
            <a:r>
              <a:rPr lang="uk-UA" dirty="0"/>
              <a:t>Лекція з навчальної дисципліни «Економіка та управління в сфері торгівлі»</a:t>
            </a:r>
          </a:p>
        </p:txBody>
      </p:sp>
    </p:spTree>
    <p:extLst>
      <p:ext uri="{BB962C8B-B14F-4D97-AF65-F5344CB8AC3E}">
        <p14:creationId xmlns:p14="http://schemas.microsoft.com/office/powerpoint/2010/main" val="3838334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383CCAA-A1EC-4EBB-9A36-DFA8603E66F9}"/>
              </a:ext>
            </a:extLst>
          </p:cNvPr>
          <p:cNvSpPr/>
          <p:nvPr/>
        </p:nvSpPr>
        <p:spPr>
          <a:xfrm>
            <a:off x="1707822" y="2551837"/>
            <a:ext cx="8776355" cy="1754326"/>
          </a:xfrm>
          <a:prstGeom prst="rect">
            <a:avLst/>
          </a:prstGeom>
        </p:spPr>
        <p:txBody>
          <a:bodyPr wrap="square">
            <a:spAutoFit/>
          </a:bodyPr>
          <a:lstStyle/>
          <a:p>
            <a:r>
              <a:rPr lang="uk-UA" dirty="0">
                <a:latin typeface="Century Schoolbook" panose="02040604050505020304" pitchFamily="18" charset="0"/>
              </a:rPr>
              <a:t>Оскільки рішення щодо закупівлі товарної маси обумовлюють </a:t>
            </a:r>
            <a:r>
              <a:rPr lang="ru-RU" dirty="0" err="1">
                <a:latin typeface="Century Schoolbook" panose="02040604050505020304" pitchFamily="18" charset="0"/>
              </a:rPr>
              <a:t>розмір</a:t>
            </a:r>
            <a:r>
              <a:rPr lang="ru-RU" dirty="0">
                <a:latin typeface="Century Schoolbook" panose="02040604050505020304" pitchFamily="18" charset="0"/>
              </a:rPr>
              <a:t> </a:t>
            </a:r>
            <a:r>
              <a:rPr lang="ru-RU" dirty="0" err="1">
                <a:latin typeface="Century Schoolbook" panose="02040604050505020304" pitchFamily="18" charset="0"/>
              </a:rPr>
              <a:t>прибутку</a:t>
            </a:r>
            <a:r>
              <a:rPr lang="ru-RU" dirty="0">
                <a:latin typeface="Century Schoolbook" panose="02040604050505020304" pitchFamily="18" charset="0"/>
              </a:rPr>
              <a:t> </a:t>
            </a:r>
            <a:r>
              <a:rPr lang="ru-RU" dirty="0" err="1">
                <a:latin typeface="Century Schoolbook" panose="02040604050505020304" pitchFamily="18" charset="0"/>
              </a:rPr>
              <a:t>підприємства</a:t>
            </a:r>
            <a:r>
              <a:rPr lang="ru-RU" dirty="0">
                <a:latin typeface="Century Schoolbook" panose="02040604050505020304" pitchFamily="18" charset="0"/>
              </a:rPr>
              <a:t> </a:t>
            </a:r>
            <a:r>
              <a:rPr lang="ru-RU" dirty="0" err="1">
                <a:latin typeface="Century Schoolbook" panose="02040604050505020304" pitchFamily="18" charset="0"/>
              </a:rPr>
              <a:t>від</a:t>
            </a:r>
            <a:r>
              <a:rPr lang="ru-RU" dirty="0">
                <a:latin typeface="Century Schoolbook" panose="02040604050505020304" pitchFamily="18" charset="0"/>
              </a:rPr>
              <a:t> </a:t>
            </a:r>
            <a:r>
              <a:rPr lang="ru-RU" dirty="0" err="1">
                <a:latin typeface="Century Schoolbook" panose="02040604050505020304" pitchFamily="18" charset="0"/>
              </a:rPr>
              <a:t>реалізації</a:t>
            </a:r>
            <a:r>
              <a:rPr lang="ru-RU" dirty="0">
                <a:latin typeface="Century Schoolbook" panose="02040604050505020304" pitchFamily="18" charset="0"/>
              </a:rPr>
              <a:t> </a:t>
            </a:r>
            <a:r>
              <a:rPr lang="ru-RU" dirty="0" err="1">
                <a:latin typeface="Century Schoolbook" panose="02040604050505020304" pitchFamily="18" charset="0"/>
              </a:rPr>
              <a:t>товарів</a:t>
            </a:r>
            <a:r>
              <a:rPr lang="ru-RU" dirty="0">
                <a:latin typeface="Century Schoolbook" panose="02040604050505020304" pitchFamily="18" charset="0"/>
              </a:rPr>
              <a:t>, то </a:t>
            </a:r>
            <a:r>
              <a:rPr lang="ru-RU" dirty="0" err="1">
                <a:latin typeface="Century Schoolbook" panose="02040604050505020304" pitchFamily="18" charset="0"/>
              </a:rPr>
              <a:t>одночасно</a:t>
            </a:r>
            <a:r>
              <a:rPr lang="ru-RU" dirty="0">
                <a:latin typeface="Century Schoolbook" panose="02040604050505020304" pitchFamily="18" charset="0"/>
              </a:rPr>
              <a:t> вони </a:t>
            </a:r>
            <a:r>
              <a:rPr lang="ru-RU" dirty="0" err="1">
                <a:latin typeface="Century Schoolbook" panose="02040604050505020304" pitchFamily="18" charset="0"/>
              </a:rPr>
              <a:t>впливають</a:t>
            </a:r>
            <a:r>
              <a:rPr lang="ru-RU" dirty="0">
                <a:latin typeface="Century Schoolbook" panose="02040604050505020304" pitchFamily="18" charset="0"/>
              </a:rPr>
              <a:t> і на </a:t>
            </a:r>
            <a:r>
              <a:rPr lang="ru-RU" i="1" dirty="0">
                <a:latin typeface="Century Schoolbook" panose="02040604050505020304" pitchFamily="18" charset="0"/>
              </a:rPr>
              <a:t>стан </a:t>
            </a:r>
            <a:r>
              <a:rPr lang="ru-RU" i="1" dirty="0" err="1">
                <a:latin typeface="Century Schoolbook" panose="02040604050505020304" pitchFamily="18" charset="0"/>
              </a:rPr>
              <a:t>фінансів</a:t>
            </a:r>
            <a:r>
              <a:rPr lang="ru-RU" i="1" dirty="0">
                <a:latin typeface="Century Schoolbook" panose="02040604050505020304" pitchFamily="18" charset="0"/>
              </a:rPr>
              <a:t> </a:t>
            </a:r>
            <a:r>
              <a:rPr lang="ru-RU" i="1" dirty="0" err="1">
                <a:latin typeface="Century Schoolbook" panose="02040604050505020304" pitchFamily="18" charset="0"/>
              </a:rPr>
              <a:t>підприємства</a:t>
            </a:r>
            <a:r>
              <a:rPr lang="ru-RU" i="1" dirty="0">
                <a:latin typeface="Century Schoolbook" panose="02040604050505020304" pitchFamily="18" charset="0"/>
              </a:rPr>
              <a:t>, </a:t>
            </a:r>
            <a:r>
              <a:rPr lang="ru-RU" dirty="0" err="1">
                <a:latin typeface="Century Schoolbook" panose="02040604050505020304" pitchFamily="18" charset="0"/>
              </a:rPr>
              <a:t>можливість</a:t>
            </a:r>
            <a:r>
              <a:rPr lang="ru-RU" dirty="0">
                <a:latin typeface="Century Schoolbook" panose="02040604050505020304" pitchFamily="18" charset="0"/>
              </a:rPr>
              <a:t> </a:t>
            </a:r>
            <a:r>
              <a:rPr lang="ru-RU" dirty="0" err="1">
                <a:latin typeface="Century Schoolbook" panose="02040604050505020304" pitchFamily="18" charset="0"/>
              </a:rPr>
              <a:t>збільшення</a:t>
            </a:r>
            <a:r>
              <a:rPr lang="ru-RU" dirty="0">
                <a:latin typeface="Century Schoolbook" panose="02040604050505020304" pitchFamily="18" charset="0"/>
              </a:rPr>
              <a:t> </a:t>
            </a:r>
            <a:r>
              <a:rPr lang="ru-RU" dirty="0" err="1">
                <a:latin typeface="Century Schoolbook" panose="02040604050505020304" pitchFamily="18" charset="0"/>
              </a:rPr>
              <a:t>власних</a:t>
            </a:r>
            <a:r>
              <a:rPr lang="ru-RU" dirty="0">
                <a:latin typeface="Century Schoolbook" panose="02040604050505020304" pitchFamily="18" charset="0"/>
              </a:rPr>
              <a:t> </a:t>
            </a:r>
            <a:r>
              <a:rPr lang="ru-RU" dirty="0" err="1">
                <a:latin typeface="Century Schoolbook" panose="02040604050505020304" pitchFamily="18" charset="0"/>
              </a:rPr>
              <a:t>фінансових</a:t>
            </a:r>
            <a:r>
              <a:rPr lang="ru-RU" dirty="0">
                <a:latin typeface="Century Schoolbook" panose="02040604050505020304" pitchFamily="18" charset="0"/>
              </a:rPr>
              <a:t> </a:t>
            </a:r>
            <a:r>
              <a:rPr lang="ru-RU" dirty="0" err="1">
                <a:latin typeface="Century Schoolbook" panose="02040604050505020304" pitchFamily="18" charset="0"/>
              </a:rPr>
              <a:t>ресурсів</a:t>
            </a:r>
            <a:r>
              <a:rPr lang="ru-RU" dirty="0">
                <a:latin typeface="Century Schoolbook" panose="02040604050505020304" pitchFamily="18" charset="0"/>
              </a:rPr>
              <a:t> та </a:t>
            </a:r>
            <a:r>
              <a:rPr lang="ru-RU" dirty="0" err="1">
                <a:latin typeface="Century Schoolbook" panose="02040604050505020304" pitchFamily="18" charset="0"/>
              </a:rPr>
              <a:t>поліпшення</a:t>
            </a:r>
            <a:r>
              <a:rPr lang="ru-RU" dirty="0">
                <a:latin typeface="Century Schoolbook" panose="02040604050505020304" pitchFamily="18" charset="0"/>
              </a:rPr>
              <a:t> </a:t>
            </a:r>
            <a:r>
              <a:rPr lang="ru-RU" dirty="0" err="1">
                <a:latin typeface="Century Schoolbook" panose="02040604050505020304" pitchFamily="18" charset="0"/>
              </a:rPr>
              <a:t>структури</a:t>
            </a:r>
            <a:r>
              <a:rPr lang="ru-RU" dirty="0">
                <a:latin typeface="Century Schoolbook" panose="02040604050505020304" pitchFamily="18" charset="0"/>
              </a:rPr>
              <a:t> </a:t>
            </a:r>
            <a:r>
              <a:rPr lang="ru-RU" dirty="0" err="1">
                <a:latin typeface="Century Schoolbook" panose="02040604050505020304" pitchFamily="18" charset="0"/>
              </a:rPr>
              <a:t>капіта</a:t>
            </a:r>
            <a:r>
              <a:rPr lang="uk-UA" dirty="0" err="1">
                <a:latin typeface="Century Schoolbook" panose="02040604050505020304" pitchFamily="18" charset="0"/>
              </a:rPr>
              <a:t>лу</a:t>
            </a:r>
            <a:r>
              <a:rPr lang="uk-UA" dirty="0">
                <a:latin typeface="Century Schoolbook" panose="02040604050505020304" pitchFamily="18" charset="0"/>
              </a:rPr>
              <a:t>, фінансову стійкість підприємства. З іншого боку, закупівля </a:t>
            </a:r>
            <a:r>
              <a:rPr lang="ru-RU" dirty="0" err="1">
                <a:latin typeface="Century Schoolbook" panose="02040604050505020304" pitchFamily="18" charset="0"/>
              </a:rPr>
              <a:t>товарів</a:t>
            </a:r>
            <a:r>
              <a:rPr lang="ru-RU" dirty="0">
                <a:latin typeface="Century Schoolbook" panose="02040604050505020304" pitchFamily="18" charset="0"/>
              </a:rPr>
              <a:t>, </a:t>
            </a:r>
            <a:r>
              <a:rPr lang="ru-RU" dirty="0" err="1">
                <a:latin typeface="Century Schoolbook" panose="02040604050505020304" pitchFamily="18" charset="0"/>
              </a:rPr>
              <a:t>які</a:t>
            </a:r>
            <a:r>
              <a:rPr lang="ru-RU" dirty="0">
                <a:latin typeface="Century Schoolbook" panose="02040604050505020304" pitchFamily="18" charset="0"/>
              </a:rPr>
              <a:t> </a:t>
            </a:r>
            <a:r>
              <a:rPr lang="ru-RU" dirty="0" err="1">
                <a:latin typeface="Century Schoolbook" panose="02040604050505020304" pitchFamily="18" charset="0"/>
              </a:rPr>
              <a:t>швидко</a:t>
            </a:r>
            <a:r>
              <a:rPr lang="ru-RU" dirty="0">
                <a:latin typeface="Century Schoolbook" panose="02040604050505020304" pitchFamily="18" charset="0"/>
              </a:rPr>
              <a:t> </a:t>
            </a:r>
            <a:r>
              <a:rPr lang="ru-RU" dirty="0" err="1">
                <a:latin typeface="Century Schoolbook" panose="02040604050505020304" pitchFamily="18" charset="0"/>
              </a:rPr>
              <a:t>реалізуються</a:t>
            </a:r>
            <a:r>
              <a:rPr lang="ru-RU" dirty="0">
                <a:latin typeface="Century Schoolbook" panose="02040604050505020304" pitchFamily="18" charset="0"/>
              </a:rPr>
              <a:t>, </a:t>
            </a:r>
            <a:r>
              <a:rPr lang="ru-RU" dirty="0" err="1">
                <a:latin typeface="Century Schoolbook" panose="02040604050505020304" pitchFamily="18" charset="0"/>
              </a:rPr>
              <a:t>обумовлює</a:t>
            </a:r>
            <a:r>
              <a:rPr lang="ru-RU" dirty="0">
                <a:latin typeface="Century Schoolbook" panose="02040604050505020304" pitchFamily="18" charset="0"/>
              </a:rPr>
              <a:t> </a:t>
            </a:r>
            <a:r>
              <a:rPr lang="ru-RU" dirty="0" err="1">
                <a:latin typeface="Century Schoolbook" panose="02040604050505020304" pitchFamily="18" charset="0"/>
              </a:rPr>
              <a:t>поточну</a:t>
            </a:r>
            <a:r>
              <a:rPr lang="ru-RU" dirty="0">
                <a:latin typeface="Century Schoolbook" panose="02040604050505020304" pitchFamily="18" charset="0"/>
              </a:rPr>
              <a:t> та перспектив</a:t>
            </a:r>
            <a:r>
              <a:rPr lang="uk-UA" dirty="0">
                <a:latin typeface="Century Schoolbook" panose="02040604050505020304" pitchFamily="18" charset="0"/>
              </a:rPr>
              <a:t>ну платоспроможність підприємства.</a:t>
            </a:r>
            <a:endParaRPr lang="uk-UA" dirty="0"/>
          </a:p>
        </p:txBody>
      </p:sp>
    </p:spTree>
    <p:extLst>
      <p:ext uri="{BB962C8B-B14F-4D97-AF65-F5344CB8AC3E}">
        <p14:creationId xmlns:p14="http://schemas.microsoft.com/office/powerpoint/2010/main" val="2873384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A26C772-A1EC-4426-BA9B-1BF8EFAEDF88}"/>
              </a:ext>
            </a:extLst>
          </p:cNvPr>
          <p:cNvSpPr txBox="1"/>
          <p:nvPr/>
        </p:nvSpPr>
        <p:spPr>
          <a:xfrm>
            <a:off x="1219200" y="1277035"/>
            <a:ext cx="9753599" cy="3693319"/>
          </a:xfrm>
          <a:prstGeom prst="rect">
            <a:avLst/>
          </a:prstGeom>
          <a:noFill/>
        </p:spPr>
        <p:txBody>
          <a:bodyPr wrap="square">
            <a:spAutoFit/>
          </a:bodyPr>
          <a:lstStyle/>
          <a:p>
            <a:pPr algn="ctr"/>
            <a:r>
              <a:rPr lang="ru-RU" b="1" dirty="0"/>
              <a:t>2. </a:t>
            </a:r>
            <a:r>
              <a:rPr lang="ru-RU" b="1" dirty="0" err="1"/>
              <a:t>Форми</a:t>
            </a:r>
            <a:r>
              <a:rPr lang="ru-RU" b="1" dirty="0"/>
              <a:t> </a:t>
            </a:r>
            <a:r>
              <a:rPr lang="ru-RU" b="1" dirty="0" err="1"/>
              <a:t>ma</a:t>
            </a:r>
            <a:r>
              <a:rPr lang="ru-RU" b="1" dirty="0"/>
              <a:t> </a:t>
            </a:r>
            <a:r>
              <a:rPr lang="ru-RU" b="1" dirty="0" err="1"/>
              <a:t>механізм</a:t>
            </a:r>
            <a:r>
              <a:rPr lang="ru-RU" b="1" dirty="0"/>
              <a:t> </a:t>
            </a:r>
            <a:r>
              <a:rPr lang="ru-RU" b="1" dirty="0" err="1"/>
              <a:t>формування</a:t>
            </a:r>
            <a:r>
              <a:rPr lang="ru-RU" b="1" dirty="0"/>
              <a:t> товарного </a:t>
            </a:r>
            <a:r>
              <a:rPr lang="ru-RU" b="1" dirty="0" err="1"/>
              <a:t>забезпечення</a:t>
            </a:r>
            <a:r>
              <a:rPr lang="ru-RU" b="1" dirty="0"/>
              <a:t> обороту</a:t>
            </a:r>
          </a:p>
          <a:p>
            <a:endParaRPr lang="ru-RU" dirty="0"/>
          </a:p>
          <a:p>
            <a:pPr algn="just"/>
            <a:r>
              <a:rPr lang="ru-RU" dirty="0" err="1"/>
              <a:t>Пропозиція</a:t>
            </a:r>
            <a:r>
              <a:rPr lang="ru-RU" dirty="0"/>
              <a:t> ринку </a:t>
            </a:r>
            <a:r>
              <a:rPr lang="ru-RU" dirty="0" err="1"/>
              <a:t>товарних</a:t>
            </a:r>
            <a:r>
              <a:rPr lang="ru-RU" dirty="0"/>
              <a:t> </a:t>
            </a:r>
            <a:r>
              <a:rPr lang="ru-RU" dirty="0" err="1"/>
              <a:t>ресурсів</a:t>
            </a:r>
            <a:r>
              <a:rPr lang="ru-RU" dirty="0"/>
              <a:t> </a:t>
            </a:r>
            <a:r>
              <a:rPr lang="ru-RU" dirty="0" err="1"/>
              <a:t>формується</a:t>
            </a:r>
            <a:r>
              <a:rPr lang="ru-RU" dirty="0"/>
              <a:t> за </a:t>
            </a:r>
            <a:r>
              <a:rPr lang="ru-RU" dirty="0" err="1"/>
              <a:t>рахунок</a:t>
            </a:r>
            <a:r>
              <a:rPr lang="ru-RU" dirty="0"/>
              <a:t> </a:t>
            </a:r>
            <a:r>
              <a:rPr lang="ru-RU" dirty="0" err="1"/>
              <a:t>наступних</a:t>
            </a:r>
            <a:r>
              <a:rPr lang="ru-RU" dirty="0"/>
              <a:t> </a:t>
            </a:r>
            <a:r>
              <a:rPr lang="ru-RU" dirty="0" err="1"/>
              <a:t>джерел</a:t>
            </a:r>
            <a:r>
              <a:rPr lang="ru-RU" dirty="0"/>
              <a:t> </a:t>
            </a:r>
            <a:r>
              <a:rPr lang="ru-RU" dirty="0" err="1"/>
              <a:t>надходження</a:t>
            </a:r>
            <a:r>
              <a:rPr lang="ru-RU" dirty="0"/>
              <a:t> </a:t>
            </a:r>
            <a:r>
              <a:rPr lang="ru-RU" dirty="0" err="1"/>
              <a:t>товарів</a:t>
            </a:r>
            <a:r>
              <a:rPr lang="ru-RU" dirty="0"/>
              <a:t>:</a:t>
            </a:r>
          </a:p>
          <a:p>
            <a:pPr algn="just"/>
            <a:r>
              <a:rPr lang="ru-RU" dirty="0"/>
              <a:t>1. </a:t>
            </a:r>
            <a:r>
              <a:rPr lang="ru-RU" dirty="0" err="1"/>
              <a:t>Продукція</a:t>
            </a:r>
            <a:r>
              <a:rPr lang="ru-RU" dirty="0"/>
              <a:t> </a:t>
            </a:r>
            <a:r>
              <a:rPr lang="ru-RU" dirty="0" err="1"/>
              <a:t>галузей</a:t>
            </a:r>
            <a:r>
              <a:rPr lang="ru-RU" dirty="0"/>
              <a:t> народного </a:t>
            </a:r>
            <a:r>
              <a:rPr lang="ru-RU" dirty="0" err="1"/>
              <a:t>господарства</a:t>
            </a:r>
            <a:r>
              <a:rPr lang="ru-RU" dirty="0"/>
              <a:t> </a:t>
            </a:r>
            <a:r>
              <a:rPr lang="ru-RU" dirty="0" err="1"/>
              <a:t>України</a:t>
            </a:r>
            <a:r>
              <a:rPr lang="ru-RU" dirty="0"/>
              <a:t>, </a:t>
            </a:r>
            <a:r>
              <a:rPr lang="ru-RU" dirty="0" err="1"/>
              <a:t>які</a:t>
            </a:r>
            <a:r>
              <a:rPr lang="ru-RU" dirty="0"/>
              <a:t> </a:t>
            </a:r>
            <a:r>
              <a:rPr lang="ru-RU" dirty="0" err="1"/>
              <a:t>виробляють</a:t>
            </a:r>
            <a:r>
              <a:rPr lang="ru-RU" dirty="0"/>
              <a:t> </a:t>
            </a:r>
            <a:r>
              <a:rPr lang="ru-RU" dirty="0" err="1"/>
              <a:t>товари</a:t>
            </a:r>
            <a:r>
              <a:rPr lang="ru-RU" dirty="0"/>
              <a:t> народного </a:t>
            </a:r>
            <a:r>
              <a:rPr lang="ru-RU" dirty="0" err="1"/>
              <a:t>споживання</a:t>
            </a:r>
            <a:r>
              <a:rPr lang="ru-RU" dirty="0"/>
              <a:t> - </a:t>
            </a:r>
            <a:r>
              <a:rPr lang="ru-RU" dirty="0" err="1"/>
              <a:t>сільське</a:t>
            </a:r>
            <a:r>
              <a:rPr lang="ru-RU" dirty="0"/>
              <a:t> </a:t>
            </a:r>
            <a:r>
              <a:rPr lang="ru-RU" dirty="0" err="1"/>
              <a:t>господарство</a:t>
            </a:r>
            <a:r>
              <a:rPr lang="ru-RU" dirty="0"/>
              <a:t>, </a:t>
            </a:r>
            <a:r>
              <a:rPr lang="ru-RU" dirty="0" err="1"/>
              <a:t>підприємства</a:t>
            </a:r>
            <a:r>
              <a:rPr lang="ru-RU" dirty="0"/>
              <a:t> </a:t>
            </a:r>
            <a:r>
              <a:rPr lang="ru-RU" dirty="0" err="1"/>
              <a:t>агропромислового</a:t>
            </a:r>
            <a:r>
              <a:rPr lang="ru-RU" dirty="0"/>
              <a:t> комплексу, </a:t>
            </a:r>
            <a:r>
              <a:rPr lang="ru-RU" dirty="0" err="1"/>
              <a:t>легкої</a:t>
            </a:r>
            <a:r>
              <a:rPr lang="ru-RU" dirty="0"/>
              <a:t>, </a:t>
            </a:r>
            <a:r>
              <a:rPr lang="ru-RU" dirty="0" err="1"/>
              <a:t>харчової</a:t>
            </a:r>
            <a:r>
              <a:rPr lang="ru-RU" dirty="0"/>
              <a:t>, </a:t>
            </a:r>
            <a:r>
              <a:rPr lang="ru-RU" dirty="0" err="1"/>
              <a:t>м'ясо-молочної</a:t>
            </a:r>
            <a:r>
              <a:rPr lang="ru-RU" dirty="0"/>
              <a:t> </a:t>
            </a:r>
            <a:r>
              <a:rPr lang="ru-RU" dirty="0" err="1"/>
              <a:t>промисловостей</a:t>
            </a:r>
            <a:r>
              <a:rPr lang="ru-RU" dirty="0"/>
              <a:t>, </a:t>
            </a:r>
            <a:r>
              <a:rPr lang="ru-RU" dirty="0" err="1"/>
              <a:t>рибного</a:t>
            </a:r>
            <a:r>
              <a:rPr lang="ru-RU" dirty="0"/>
              <a:t> </a:t>
            </a:r>
            <a:r>
              <a:rPr lang="ru-RU" dirty="0" err="1"/>
              <a:t>господарства</a:t>
            </a:r>
            <a:r>
              <a:rPr lang="ru-RU" dirty="0"/>
              <a:t>, </a:t>
            </a:r>
            <a:r>
              <a:rPr lang="ru-RU" dirty="0" err="1"/>
              <a:t>важкої</a:t>
            </a:r>
            <a:r>
              <a:rPr lang="ru-RU" dirty="0"/>
              <a:t> </a:t>
            </a:r>
            <a:r>
              <a:rPr lang="ru-RU" dirty="0" err="1"/>
              <a:t>промисловості</a:t>
            </a:r>
            <a:r>
              <a:rPr lang="ru-RU" dirty="0"/>
              <a:t>, </a:t>
            </a:r>
            <a:r>
              <a:rPr lang="ru-RU" dirty="0" err="1"/>
              <a:t>машинобудування</a:t>
            </a:r>
            <a:r>
              <a:rPr lang="ru-RU" dirty="0"/>
              <a:t> та </a:t>
            </a:r>
            <a:r>
              <a:rPr lang="ru-RU" dirty="0" err="1"/>
              <a:t>інші</a:t>
            </a:r>
            <a:r>
              <a:rPr lang="ru-RU" dirty="0"/>
              <a:t>.</a:t>
            </a:r>
          </a:p>
          <a:p>
            <a:pPr algn="just"/>
            <a:r>
              <a:rPr lang="ru-RU" dirty="0"/>
              <a:t>2. </a:t>
            </a:r>
            <a:r>
              <a:rPr lang="ru-RU" dirty="0" err="1"/>
              <a:t>Продукція</a:t>
            </a:r>
            <a:r>
              <a:rPr lang="ru-RU" dirty="0"/>
              <a:t> </a:t>
            </a:r>
            <a:r>
              <a:rPr lang="ru-RU" dirty="0" err="1"/>
              <a:t>неорганізованого</a:t>
            </a:r>
            <a:r>
              <a:rPr lang="ru-RU" dirty="0"/>
              <a:t> ринку </a:t>
            </a:r>
            <a:r>
              <a:rPr lang="ru-RU" dirty="0" err="1"/>
              <a:t>України</a:t>
            </a:r>
            <a:r>
              <a:rPr lang="ru-RU" dirty="0"/>
              <a:t>, яка </a:t>
            </a:r>
            <a:r>
              <a:rPr lang="ru-RU" dirty="0" err="1"/>
              <a:t>виробляється</a:t>
            </a:r>
            <a:r>
              <a:rPr lang="ru-RU" dirty="0"/>
              <a:t> </a:t>
            </a:r>
            <a:r>
              <a:rPr lang="ru-RU" dirty="0" err="1"/>
              <a:t>населенням</a:t>
            </a:r>
            <a:r>
              <a:rPr lang="ru-RU" dirty="0"/>
              <a:t> на </a:t>
            </a:r>
            <a:r>
              <a:rPr lang="ru-RU" dirty="0" err="1"/>
              <a:t>присадибних</a:t>
            </a:r>
            <a:r>
              <a:rPr lang="ru-RU" dirty="0"/>
              <a:t> </a:t>
            </a:r>
            <a:r>
              <a:rPr lang="ru-RU" dirty="0" err="1"/>
              <a:t>ділянках</a:t>
            </a:r>
            <a:r>
              <a:rPr lang="ru-RU" dirty="0"/>
              <a:t>, в </a:t>
            </a:r>
            <a:r>
              <a:rPr lang="ru-RU" dirty="0" err="1"/>
              <a:t>результаті</a:t>
            </a:r>
            <a:r>
              <a:rPr lang="ru-RU" dirty="0"/>
              <a:t> </a:t>
            </a:r>
            <a:r>
              <a:rPr lang="ru-RU" dirty="0" err="1"/>
              <a:t>здійснення</a:t>
            </a:r>
            <a:r>
              <a:rPr lang="ru-RU" dirty="0"/>
              <a:t> </a:t>
            </a:r>
            <a:r>
              <a:rPr lang="ru-RU" dirty="0" err="1"/>
              <a:t>індивідуальної</a:t>
            </a:r>
            <a:r>
              <a:rPr lang="ru-RU" dirty="0"/>
              <a:t> </a:t>
            </a:r>
            <a:r>
              <a:rPr lang="ru-RU" dirty="0" err="1"/>
              <a:t>трудової</a:t>
            </a:r>
            <a:r>
              <a:rPr lang="ru-RU" dirty="0"/>
              <a:t> </a:t>
            </a:r>
            <a:r>
              <a:rPr lang="ru-RU" dirty="0" err="1"/>
              <a:t>діяльності</a:t>
            </a:r>
            <a:r>
              <a:rPr lang="ru-RU" dirty="0"/>
              <a:t> </a:t>
            </a:r>
            <a:r>
              <a:rPr lang="ru-RU" dirty="0" err="1"/>
              <a:t>або</a:t>
            </a:r>
            <a:r>
              <a:rPr lang="ru-RU" dirty="0"/>
              <a:t> </a:t>
            </a:r>
            <a:r>
              <a:rPr lang="ru-RU" dirty="0" err="1"/>
              <a:t>підприємницької</a:t>
            </a:r>
            <a:r>
              <a:rPr lang="ru-RU" dirty="0"/>
              <a:t> </a:t>
            </a:r>
            <a:r>
              <a:rPr lang="ru-RU" dirty="0" err="1"/>
              <a:t>діяльності</a:t>
            </a:r>
            <a:r>
              <a:rPr lang="ru-RU" dirty="0"/>
              <a:t> без </a:t>
            </a:r>
            <a:r>
              <a:rPr lang="ru-RU" dirty="0" err="1"/>
              <a:t>створення</a:t>
            </a:r>
            <a:r>
              <a:rPr lang="ru-RU" dirty="0"/>
              <a:t> </a:t>
            </a:r>
            <a:r>
              <a:rPr lang="ru-RU" dirty="0" err="1"/>
              <a:t>юридичної</a:t>
            </a:r>
            <a:r>
              <a:rPr lang="ru-RU" dirty="0"/>
              <a:t> особи.</a:t>
            </a:r>
          </a:p>
          <a:p>
            <a:pPr algn="just"/>
            <a:r>
              <a:rPr lang="ru-RU" dirty="0"/>
              <a:t>3. </a:t>
            </a:r>
            <a:r>
              <a:rPr lang="ru-RU" dirty="0" err="1"/>
              <a:t>Продукція</a:t>
            </a:r>
            <a:r>
              <a:rPr lang="ru-RU" dirty="0"/>
              <a:t>, </a:t>
            </a:r>
            <a:r>
              <a:rPr lang="ru-RU" dirty="0" err="1"/>
              <a:t>що</a:t>
            </a:r>
            <a:r>
              <a:rPr lang="ru-RU" dirty="0"/>
              <a:t> </a:t>
            </a:r>
            <a:r>
              <a:rPr lang="ru-RU" dirty="0" err="1"/>
              <a:t>надходить</a:t>
            </a:r>
            <a:r>
              <a:rPr lang="ru-RU" dirty="0"/>
              <a:t> </a:t>
            </a:r>
            <a:r>
              <a:rPr lang="ru-RU" dirty="0" err="1"/>
              <a:t>із</a:t>
            </a:r>
            <a:r>
              <a:rPr lang="ru-RU" dirty="0"/>
              <a:t>-за меж </a:t>
            </a:r>
            <a:r>
              <a:rPr lang="ru-RU" dirty="0" err="1"/>
              <a:t>України</a:t>
            </a:r>
            <a:r>
              <a:rPr lang="ru-RU" dirty="0"/>
              <a:t> за </a:t>
            </a:r>
            <a:r>
              <a:rPr lang="ru-RU" dirty="0" err="1"/>
              <a:t>зовнішньоекономічними</a:t>
            </a:r>
            <a:r>
              <a:rPr lang="ru-RU" dirty="0"/>
              <a:t> договорами та контрактами (за </a:t>
            </a:r>
            <a:r>
              <a:rPr lang="ru-RU" dirty="0" err="1"/>
              <a:t>імпортом</a:t>
            </a:r>
            <a:r>
              <a:rPr lang="ru-RU" dirty="0"/>
              <a:t>).</a:t>
            </a:r>
            <a:endParaRPr lang="uk-UA" dirty="0"/>
          </a:p>
        </p:txBody>
      </p:sp>
    </p:spTree>
    <p:extLst>
      <p:ext uri="{BB962C8B-B14F-4D97-AF65-F5344CB8AC3E}">
        <p14:creationId xmlns:p14="http://schemas.microsoft.com/office/powerpoint/2010/main" val="2196464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FB71F3-5D05-4411-94F9-196B7AED43A9}"/>
              </a:ext>
            </a:extLst>
          </p:cNvPr>
          <p:cNvSpPr txBox="1"/>
          <p:nvPr/>
        </p:nvSpPr>
        <p:spPr>
          <a:xfrm>
            <a:off x="576943" y="690379"/>
            <a:ext cx="10820400" cy="1200329"/>
          </a:xfrm>
          <a:prstGeom prst="rect">
            <a:avLst/>
          </a:prstGeom>
          <a:noFill/>
        </p:spPr>
        <p:txBody>
          <a:bodyPr wrap="square">
            <a:spAutoFit/>
          </a:bodyPr>
          <a:lstStyle/>
          <a:p>
            <a:r>
              <a:rPr lang="ru-RU" dirty="0" err="1"/>
              <a:t>Оскільки</a:t>
            </a:r>
            <a:r>
              <a:rPr lang="ru-RU" dirty="0"/>
              <a:t> </a:t>
            </a:r>
            <a:r>
              <a:rPr lang="ru-RU" dirty="0" err="1"/>
              <a:t>постачальниками</a:t>
            </a:r>
            <a:r>
              <a:rPr lang="ru-RU" dirty="0"/>
              <a:t> </a:t>
            </a:r>
            <a:r>
              <a:rPr lang="ru-RU" dirty="0" err="1"/>
              <a:t>товарних</a:t>
            </a:r>
            <a:r>
              <a:rPr lang="ru-RU" dirty="0"/>
              <a:t> </a:t>
            </a:r>
            <a:r>
              <a:rPr lang="ru-RU" dirty="0" err="1"/>
              <a:t>ресурсів</a:t>
            </a:r>
            <a:r>
              <a:rPr lang="ru-RU" dirty="0"/>
              <a:t>, </a:t>
            </a:r>
            <a:r>
              <a:rPr lang="ru-RU" dirty="0" err="1"/>
              <a:t>необхідних</a:t>
            </a:r>
            <a:r>
              <a:rPr lang="ru-RU" dirty="0"/>
              <a:t> </a:t>
            </a:r>
            <a:r>
              <a:rPr lang="ru-RU" dirty="0" err="1"/>
              <a:t>торговельному</a:t>
            </a:r>
            <a:r>
              <a:rPr lang="ru-RU" dirty="0"/>
              <a:t> </a:t>
            </a:r>
            <a:r>
              <a:rPr lang="ru-RU" dirty="0" err="1"/>
              <a:t>підприємству</a:t>
            </a:r>
            <a:r>
              <a:rPr lang="ru-RU" dirty="0"/>
              <a:t>, </a:t>
            </a:r>
            <a:r>
              <a:rPr lang="ru-RU" dirty="0" err="1"/>
              <a:t>можуть</a:t>
            </a:r>
            <a:r>
              <a:rPr lang="ru-RU" dirty="0"/>
              <a:t> бути </a:t>
            </a:r>
            <a:r>
              <a:rPr lang="ru-RU" dirty="0" err="1"/>
              <a:t>різні</a:t>
            </a:r>
            <a:r>
              <a:rPr lang="ru-RU" dirty="0"/>
              <a:t> </a:t>
            </a:r>
            <a:r>
              <a:rPr lang="ru-RU" dirty="0" err="1"/>
              <a:t>суб'єкти</a:t>
            </a:r>
            <a:r>
              <a:rPr lang="ru-RU" dirty="0"/>
              <a:t> </a:t>
            </a:r>
            <a:r>
              <a:rPr lang="ru-RU" dirty="0" err="1"/>
              <a:t>господарювання</a:t>
            </a:r>
            <a:r>
              <a:rPr lang="ru-RU" dirty="0"/>
              <a:t>, для </a:t>
            </a:r>
            <a:r>
              <a:rPr lang="ru-RU" dirty="0" err="1"/>
              <a:t>їх</a:t>
            </a:r>
            <a:r>
              <a:rPr lang="ru-RU" dirty="0"/>
              <a:t> </a:t>
            </a:r>
            <a:r>
              <a:rPr lang="ru-RU" dirty="0" err="1"/>
              <a:t>всебічної</a:t>
            </a:r>
            <a:r>
              <a:rPr lang="ru-RU" dirty="0"/>
              <a:t> характеристики </a:t>
            </a:r>
            <a:r>
              <a:rPr lang="ru-RU" dirty="0" err="1"/>
              <a:t>використовується</a:t>
            </a:r>
            <a:r>
              <a:rPr lang="ru-RU" dirty="0"/>
              <a:t> </a:t>
            </a:r>
            <a:r>
              <a:rPr lang="ru-RU" dirty="0" err="1"/>
              <a:t>наступна</a:t>
            </a:r>
            <a:r>
              <a:rPr lang="ru-RU" dirty="0"/>
              <a:t> </a:t>
            </a:r>
            <a:r>
              <a:rPr lang="ru-RU" dirty="0" err="1"/>
              <a:t>класифікація</a:t>
            </a:r>
            <a:r>
              <a:rPr lang="ru-RU" dirty="0"/>
              <a:t>.</a:t>
            </a:r>
          </a:p>
          <a:p>
            <a:endParaRPr lang="uk-UA" dirty="0"/>
          </a:p>
        </p:txBody>
      </p:sp>
      <p:pic>
        <p:nvPicPr>
          <p:cNvPr id="4" name="Рисунок 3">
            <a:extLst>
              <a:ext uri="{FF2B5EF4-FFF2-40B4-BE49-F238E27FC236}">
                <a16:creationId xmlns:a16="http://schemas.microsoft.com/office/drawing/2014/main" id="{52CD3FD3-3409-48FB-A95F-D5C29591DA98}"/>
              </a:ext>
            </a:extLst>
          </p:cNvPr>
          <p:cNvPicPr>
            <a:picLocks noChangeAspect="1"/>
          </p:cNvPicPr>
          <p:nvPr/>
        </p:nvPicPr>
        <p:blipFill>
          <a:blip r:embed="rId2">
            <a:duotone>
              <a:prstClr val="black"/>
              <a:schemeClr val="accent1">
                <a:lumMod val="50000"/>
                <a:tint val="45000"/>
                <a:satMod val="400000"/>
              </a:schemeClr>
            </a:duotone>
            <a:extLst>
              <a:ext uri="{28A0092B-C50C-407E-A947-70E740481C1C}">
                <a14:useLocalDpi xmlns:a14="http://schemas.microsoft.com/office/drawing/2010/main" val="0"/>
              </a:ext>
            </a:extLst>
          </a:blip>
          <a:stretch>
            <a:fillRect/>
          </a:stretch>
        </p:blipFill>
        <p:spPr>
          <a:xfrm>
            <a:off x="2579005" y="1640265"/>
            <a:ext cx="7094370" cy="4864230"/>
          </a:xfrm>
          <a:prstGeom prst="rect">
            <a:avLst/>
          </a:prstGeom>
        </p:spPr>
      </p:pic>
    </p:spTree>
    <p:extLst>
      <p:ext uri="{BB962C8B-B14F-4D97-AF65-F5344CB8AC3E}">
        <p14:creationId xmlns:p14="http://schemas.microsoft.com/office/powerpoint/2010/main" val="2146368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0E0047B-457B-4746-9451-66D5B8060023}"/>
              </a:ext>
            </a:extLst>
          </p:cNvPr>
          <p:cNvSpPr/>
          <p:nvPr/>
        </p:nvSpPr>
        <p:spPr>
          <a:xfrm>
            <a:off x="2243579" y="2413338"/>
            <a:ext cx="7711126" cy="1200329"/>
          </a:xfrm>
          <a:prstGeom prst="rect">
            <a:avLst/>
          </a:prstGeom>
        </p:spPr>
        <p:txBody>
          <a:bodyPr wrap="square">
            <a:spAutoFit/>
          </a:bodyPr>
          <a:lstStyle/>
          <a:p>
            <a:r>
              <a:rPr lang="uk-UA" dirty="0"/>
              <a:t>Наведена класифікація постачальників торговельного підприємства дозволяє визначити якість його комерційної роботи та ступінь ризикованості операцій із закупівлі товарів, сталість товарного забезпечення товарообороту.</a:t>
            </a:r>
          </a:p>
        </p:txBody>
      </p:sp>
    </p:spTree>
    <p:extLst>
      <p:ext uri="{BB962C8B-B14F-4D97-AF65-F5344CB8AC3E}">
        <p14:creationId xmlns:p14="http://schemas.microsoft.com/office/powerpoint/2010/main" val="976716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5E0D6E-7242-46B7-9217-08CC96338D51}"/>
              </a:ext>
            </a:extLst>
          </p:cNvPr>
          <p:cNvSpPr txBox="1"/>
          <p:nvPr/>
        </p:nvSpPr>
        <p:spPr>
          <a:xfrm>
            <a:off x="1251857" y="681335"/>
            <a:ext cx="9688286" cy="646331"/>
          </a:xfrm>
          <a:prstGeom prst="rect">
            <a:avLst/>
          </a:prstGeom>
          <a:noFill/>
        </p:spPr>
        <p:txBody>
          <a:bodyPr wrap="square">
            <a:spAutoFit/>
          </a:bodyPr>
          <a:lstStyle/>
          <a:p>
            <a:pPr algn="ctr"/>
            <a:r>
              <a:rPr lang="ru-RU" b="1" dirty="0"/>
              <a:t>3. </a:t>
            </a:r>
            <a:r>
              <a:rPr lang="ru-RU" b="1" dirty="0" err="1"/>
              <a:t>Вихідні</a:t>
            </a:r>
            <a:r>
              <a:rPr lang="ru-RU" b="1" dirty="0"/>
              <a:t> </a:t>
            </a:r>
            <a:r>
              <a:rPr lang="ru-RU" b="1" dirty="0" err="1"/>
              <a:t>передумови</a:t>
            </a:r>
            <a:r>
              <a:rPr lang="ru-RU" b="1" dirty="0"/>
              <a:t> </a:t>
            </a:r>
            <a:r>
              <a:rPr lang="ru-RU" b="1" dirty="0" err="1"/>
              <a:t>ma</a:t>
            </a:r>
            <a:r>
              <a:rPr lang="ru-RU" b="1" dirty="0"/>
              <a:t> </a:t>
            </a:r>
            <a:r>
              <a:rPr lang="ru-RU" b="1" dirty="0" err="1"/>
              <a:t>зміст</a:t>
            </a:r>
            <a:r>
              <a:rPr lang="ru-RU" b="1" dirty="0"/>
              <a:t> </a:t>
            </a:r>
            <a:r>
              <a:rPr lang="ru-RU" b="1" dirty="0" err="1"/>
              <a:t>стратегії</a:t>
            </a:r>
            <a:r>
              <a:rPr lang="ru-RU" b="1" dirty="0"/>
              <a:t> </a:t>
            </a:r>
            <a:r>
              <a:rPr lang="ru-RU" b="1" dirty="0" err="1"/>
              <a:t>формування</a:t>
            </a:r>
            <a:r>
              <a:rPr lang="ru-RU" b="1" dirty="0"/>
              <a:t> товарного </a:t>
            </a:r>
            <a:r>
              <a:rPr lang="ru-RU" b="1" dirty="0" err="1"/>
              <a:t>забезпечення</a:t>
            </a:r>
            <a:r>
              <a:rPr lang="ru-RU" b="1" dirty="0"/>
              <a:t> обороту </a:t>
            </a:r>
            <a:r>
              <a:rPr lang="ru-RU" b="1" dirty="0" err="1"/>
              <a:t>торговельного</a:t>
            </a:r>
            <a:r>
              <a:rPr lang="ru-RU" b="1" dirty="0"/>
              <a:t> </a:t>
            </a:r>
            <a:r>
              <a:rPr lang="ru-RU" b="1" dirty="0" err="1"/>
              <a:t>підприємства</a:t>
            </a:r>
            <a:endParaRPr lang="uk-UA" dirty="0"/>
          </a:p>
        </p:txBody>
      </p:sp>
      <p:pic>
        <p:nvPicPr>
          <p:cNvPr id="4" name="Рисунок 3">
            <a:extLst>
              <a:ext uri="{FF2B5EF4-FFF2-40B4-BE49-F238E27FC236}">
                <a16:creationId xmlns:a16="http://schemas.microsoft.com/office/drawing/2014/main" id="{E61AE45E-3211-4FB7-8ADA-D688C909D061}"/>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464052" y="1327666"/>
            <a:ext cx="5075360" cy="5326842"/>
          </a:xfrm>
          <a:prstGeom prst="rect">
            <a:avLst/>
          </a:prstGeom>
          <a:solidFill>
            <a:schemeClr val="accent1">
              <a:alpha val="0"/>
            </a:schemeClr>
          </a:solidFill>
        </p:spPr>
      </p:pic>
    </p:spTree>
    <p:extLst>
      <p:ext uri="{BB962C8B-B14F-4D97-AF65-F5344CB8AC3E}">
        <p14:creationId xmlns:p14="http://schemas.microsoft.com/office/powerpoint/2010/main" val="1240186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207FA6-0FA8-4065-B0C4-2D9D7FFEF898}"/>
              </a:ext>
            </a:extLst>
          </p:cNvPr>
          <p:cNvSpPr txBox="1"/>
          <p:nvPr/>
        </p:nvSpPr>
        <p:spPr>
          <a:xfrm>
            <a:off x="1415143" y="1119112"/>
            <a:ext cx="8937171" cy="3693319"/>
          </a:xfrm>
          <a:prstGeom prst="rect">
            <a:avLst/>
          </a:prstGeom>
          <a:noFill/>
        </p:spPr>
        <p:txBody>
          <a:bodyPr wrap="square">
            <a:spAutoFit/>
          </a:bodyPr>
          <a:lstStyle/>
          <a:p>
            <a:r>
              <a:rPr lang="uk-UA" dirty="0"/>
              <a:t>1. Вивчення ринку закупівлі та каналів розподілу товарних ресурсів</a:t>
            </a:r>
          </a:p>
          <a:p>
            <a:pPr algn="just"/>
            <a:r>
              <a:rPr lang="uk-UA" dirty="0"/>
              <a:t>Метою проведення цього етапу роботи є збір та аналіз інформації про стан та кон'юнктуру ринку необхідних торговельному підприємству товарних ресурсів, обсяги пропозиції товарів, ціни та умови їх постачання, перелік основних постачальників, місця їх розташування, статус та інше.</a:t>
            </a:r>
          </a:p>
          <a:p>
            <a:pPr algn="just"/>
            <a:endParaRPr lang="ru-RU" dirty="0"/>
          </a:p>
          <a:p>
            <a:pPr algn="just"/>
            <a:r>
              <a:rPr lang="ru-RU" dirty="0" err="1"/>
              <a:t>Під</a:t>
            </a:r>
            <a:r>
              <a:rPr lang="ru-RU" dirty="0"/>
              <a:t> каналом </a:t>
            </a:r>
            <a:r>
              <a:rPr lang="ru-RU" dirty="0" err="1"/>
              <a:t>розподілу</a:t>
            </a:r>
            <a:r>
              <a:rPr lang="ru-RU" dirty="0"/>
              <a:t> в </a:t>
            </a:r>
            <a:r>
              <a:rPr lang="ru-RU" dirty="0" err="1"/>
              <a:t>логістиці</a:t>
            </a:r>
            <a:r>
              <a:rPr lang="ru-RU" dirty="0"/>
              <a:t> </a:t>
            </a:r>
            <a:r>
              <a:rPr lang="ru-RU" dirty="0" err="1"/>
              <a:t>розуміють</a:t>
            </a:r>
            <a:r>
              <a:rPr lang="ru-RU" dirty="0"/>
              <a:t> </a:t>
            </a:r>
            <a:r>
              <a:rPr lang="ru-RU" dirty="0" err="1"/>
              <a:t>сукупність</a:t>
            </a:r>
            <a:r>
              <a:rPr lang="ru-RU" dirty="0"/>
              <a:t> </a:t>
            </a:r>
            <a:r>
              <a:rPr lang="ru-RU" dirty="0" err="1"/>
              <a:t>організацій</a:t>
            </a:r>
            <a:r>
              <a:rPr lang="ru-RU" dirty="0"/>
              <a:t> </a:t>
            </a:r>
            <a:r>
              <a:rPr lang="ru-RU" dirty="0" err="1"/>
              <a:t>або</a:t>
            </a:r>
            <a:r>
              <a:rPr lang="ru-RU" dirty="0"/>
              <a:t> </a:t>
            </a:r>
            <a:r>
              <a:rPr lang="ru-RU" dirty="0" err="1"/>
              <a:t>окремих</a:t>
            </a:r>
            <a:r>
              <a:rPr lang="ru-RU" dirty="0"/>
              <a:t> </a:t>
            </a:r>
            <a:r>
              <a:rPr lang="ru-RU" dirty="0" err="1"/>
              <a:t>осіб</a:t>
            </a:r>
            <a:r>
              <a:rPr lang="ru-RU" dirty="0"/>
              <a:t>, </a:t>
            </a:r>
            <a:r>
              <a:rPr lang="ru-RU" dirty="0" err="1"/>
              <a:t>які</a:t>
            </a:r>
            <a:r>
              <a:rPr lang="ru-RU" dirty="0"/>
              <a:t> </a:t>
            </a:r>
            <a:r>
              <a:rPr lang="ru-RU" dirty="0" err="1"/>
              <a:t>беруть</a:t>
            </a:r>
            <a:r>
              <a:rPr lang="ru-RU" dirty="0"/>
              <a:t> на себе </a:t>
            </a:r>
            <a:r>
              <a:rPr lang="ru-RU" dirty="0" err="1"/>
              <a:t>або</a:t>
            </a:r>
            <a:r>
              <a:rPr lang="ru-RU" dirty="0"/>
              <a:t> </a:t>
            </a:r>
            <a:r>
              <a:rPr lang="ru-RU" dirty="0" err="1"/>
              <a:t>допомагають</a:t>
            </a:r>
            <a:r>
              <a:rPr lang="ru-RU" dirty="0"/>
              <a:t> </a:t>
            </a:r>
            <a:r>
              <a:rPr lang="ru-RU" dirty="0" err="1"/>
              <a:t>передати</a:t>
            </a:r>
            <a:r>
              <a:rPr lang="ru-RU" dirty="0"/>
              <a:t> </a:t>
            </a:r>
            <a:r>
              <a:rPr lang="ru-RU" dirty="0" err="1"/>
              <a:t>іншому</a:t>
            </a:r>
            <a:r>
              <a:rPr lang="ru-RU" dirty="0"/>
              <a:t> право </a:t>
            </a:r>
            <a:r>
              <a:rPr lang="ru-RU" dirty="0" err="1"/>
              <a:t>власності</a:t>
            </a:r>
            <a:r>
              <a:rPr lang="ru-RU" dirty="0"/>
              <a:t> на </a:t>
            </a:r>
            <a:r>
              <a:rPr lang="ru-RU" dirty="0" err="1"/>
              <a:t>конкретний</a:t>
            </a:r>
            <a:r>
              <a:rPr lang="ru-RU" dirty="0"/>
              <a:t> товар </a:t>
            </a:r>
            <a:r>
              <a:rPr lang="ru-RU" dirty="0" err="1"/>
              <a:t>чи</a:t>
            </a:r>
            <a:r>
              <a:rPr lang="ru-RU" dirty="0"/>
              <a:t> </a:t>
            </a:r>
            <a:r>
              <a:rPr lang="ru-RU" dirty="0" err="1"/>
              <a:t>послугу</a:t>
            </a:r>
            <a:r>
              <a:rPr lang="ru-RU" dirty="0"/>
              <a:t> на шляху </a:t>
            </a:r>
            <a:r>
              <a:rPr lang="ru-RU" dirty="0" err="1"/>
              <a:t>від</a:t>
            </a:r>
            <a:r>
              <a:rPr lang="ru-RU" dirty="0"/>
              <a:t> </a:t>
            </a:r>
            <a:r>
              <a:rPr lang="ru-RU" dirty="0" err="1"/>
              <a:t>виробника</a:t>
            </a:r>
            <a:r>
              <a:rPr lang="ru-RU" dirty="0"/>
              <a:t> до </a:t>
            </a:r>
            <a:r>
              <a:rPr lang="ru-RU" dirty="0" err="1"/>
              <a:t>споживача</a:t>
            </a:r>
            <a:r>
              <a:rPr lang="ru-RU" dirty="0"/>
              <a:t>.</a:t>
            </a:r>
          </a:p>
          <a:p>
            <a:pPr algn="just"/>
            <a:endParaRPr lang="ru-RU" dirty="0"/>
          </a:p>
          <a:p>
            <a:pPr algn="just"/>
            <a:r>
              <a:rPr lang="ru-RU" dirty="0"/>
              <a:t>Канали </a:t>
            </a:r>
            <a:r>
              <a:rPr lang="ru-RU" dirty="0" err="1"/>
              <a:t>розподілу</a:t>
            </a:r>
            <a:r>
              <a:rPr lang="ru-RU" dirty="0"/>
              <a:t> </a:t>
            </a:r>
            <a:r>
              <a:rPr lang="ru-RU" dirty="0" err="1"/>
              <a:t>товарів</a:t>
            </a:r>
            <a:r>
              <a:rPr lang="ru-RU" dirty="0"/>
              <a:t> </a:t>
            </a:r>
            <a:r>
              <a:rPr lang="ru-RU" dirty="0" err="1"/>
              <a:t>характеризують</a:t>
            </a:r>
            <a:r>
              <a:rPr lang="ru-RU" dirty="0"/>
              <a:t> за </a:t>
            </a:r>
            <a:r>
              <a:rPr lang="ru-RU" dirty="0" err="1"/>
              <a:t>кількістю</a:t>
            </a:r>
            <a:r>
              <a:rPr lang="ru-RU" dirty="0"/>
              <a:t> </a:t>
            </a:r>
            <a:r>
              <a:rPr lang="ru-RU" dirty="0" err="1"/>
              <a:t>складових</a:t>
            </a:r>
            <a:r>
              <a:rPr lang="ru-RU" dirty="0"/>
              <a:t> </a:t>
            </a:r>
            <a:r>
              <a:rPr lang="ru-RU" dirty="0" err="1"/>
              <a:t>їх</a:t>
            </a:r>
            <a:r>
              <a:rPr lang="ru-RU" dirty="0"/>
              <a:t> </a:t>
            </a:r>
            <a:r>
              <a:rPr lang="ru-RU" dirty="0" err="1"/>
              <a:t>рівнів</a:t>
            </a:r>
            <a:r>
              <a:rPr lang="ru-RU" dirty="0"/>
              <a:t>. </a:t>
            </a:r>
            <a:r>
              <a:rPr lang="ru-RU" dirty="0" err="1"/>
              <a:t>Рівень</a:t>
            </a:r>
            <a:r>
              <a:rPr lang="ru-RU" dirty="0"/>
              <a:t> каналу - </a:t>
            </a:r>
            <a:r>
              <a:rPr lang="ru-RU" dirty="0" err="1"/>
              <a:t>це</a:t>
            </a:r>
            <a:r>
              <a:rPr lang="ru-RU" dirty="0"/>
              <a:t> </a:t>
            </a:r>
            <a:r>
              <a:rPr lang="ru-RU" dirty="0" err="1"/>
              <a:t>посередник</a:t>
            </a:r>
            <a:r>
              <a:rPr lang="ru-RU" dirty="0"/>
              <a:t>, </a:t>
            </a:r>
            <a:r>
              <a:rPr lang="ru-RU" dirty="0" err="1"/>
              <a:t>який</a:t>
            </a:r>
            <a:r>
              <a:rPr lang="ru-RU" dirty="0"/>
              <a:t> </a:t>
            </a:r>
            <a:r>
              <a:rPr lang="ru-RU" dirty="0" err="1"/>
              <a:t>виконує</a:t>
            </a:r>
            <a:r>
              <a:rPr lang="ru-RU" dirty="0"/>
              <a:t> роботу з </a:t>
            </a:r>
            <a:r>
              <a:rPr lang="ru-RU" dirty="0" err="1"/>
              <a:t>наближення</a:t>
            </a:r>
            <a:r>
              <a:rPr lang="ru-RU" dirty="0"/>
              <a:t> товару та права </a:t>
            </a:r>
            <a:r>
              <a:rPr lang="ru-RU" dirty="0" err="1"/>
              <a:t>власності</a:t>
            </a:r>
            <a:r>
              <a:rPr lang="ru-RU" dirty="0"/>
              <a:t> на </a:t>
            </a:r>
            <a:r>
              <a:rPr lang="ru-RU" dirty="0" err="1"/>
              <a:t>нього</a:t>
            </a:r>
            <a:r>
              <a:rPr lang="ru-RU" dirty="0"/>
              <a:t> до </a:t>
            </a:r>
            <a:r>
              <a:rPr lang="ru-RU" dirty="0" err="1"/>
              <a:t>кінцевого</a:t>
            </a:r>
            <a:r>
              <a:rPr lang="ru-RU" dirty="0"/>
              <a:t> </a:t>
            </a:r>
            <a:r>
              <a:rPr lang="ru-RU" dirty="0" err="1"/>
              <a:t>споживача</a:t>
            </a:r>
            <a:r>
              <a:rPr lang="ru-RU" dirty="0"/>
              <a:t>.</a:t>
            </a:r>
            <a:endParaRPr lang="uk-UA" dirty="0"/>
          </a:p>
        </p:txBody>
      </p:sp>
    </p:spTree>
    <p:extLst>
      <p:ext uri="{BB962C8B-B14F-4D97-AF65-F5344CB8AC3E}">
        <p14:creationId xmlns:p14="http://schemas.microsoft.com/office/powerpoint/2010/main" val="1632917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622DDB0E-9169-4796-A7AC-012FB085A714}"/>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487881" y="952107"/>
            <a:ext cx="8943957" cy="5109327"/>
          </a:xfrm>
          <a:prstGeom prst="rect">
            <a:avLst/>
          </a:prstGeom>
        </p:spPr>
      </p:pic>
    </p:spTree>
    <p:extLst>
      <p:ext uri="{BB962C8B-B14F-4D97-AF65-F5344CB8AC3E}">
        <p14:creationId xmlns:p14="http://schemas.microsoft.com/office/powerpoint/2010/main" val="3500450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37E25168-6061-4BB5-BD76-1BDE50C7BA7C}"/>
              </a:ext>
            </a:extLst>
          </p:cNvPr>
          <p:cNvSpPr/>
          <p:nvPr/>
        </p:nvSpPr>
        <p:spPr>
          <a:xfrm>
            <a:off x="1259840" y="994123"/>
            <a:ext cx="9672320" cy="3970318"/>
          </a:xfrm>
          <a:prstGeom prst="rect">
            <a:avLst/>
          </a:prstGeom>
        </p:spPr>
        <p:txBody>
          <a:bodyPr wrap="square">
            <a:spAutoFit/>
          </a:bodyPr>
          <a:lstStyle/>
          <a:p>
            <a:r>
              <a:rPr lang="ru-RU" dirty="0" err="1">
                <a:latin typeface="Century Schoolbook" panose="02040604050505020304" pitchFamily="18" charset="0"/>
              </a:rPr>
              <a:t>Посередники</a:t>
            </a:r>
            <a:r>
              <a:rPr lang="ru-RU" dirty="0">
                <a:latin typeface="Century Schoolbook" panose="02040604050505020304" pitchFamily="18" charset="0"/>
              </a:rPr>
              <a:t>, </a:t>
            </a:r>
            <a:r>
              <a:rPr lang="ru-RU" dirty="0" err="1">
                <a:latin typeface="Century Schoolbook" panose="02040604050505020304" pitchFamily="18" charset="0"/>
              </a:rPr>
              <a:t>що</a:t>
            </a:r>
            <a:r>
              <a:rPr lang="ru-RU" dirty="0">
                <a:latin typeface="Century Schoolbook" panose="02040604050505020304" pitchFamily="18" charset="0"/>
              </a:rPr>
              <a:t> </a:t>
            </a:r>
            <a:r>
              <a:rPr lang="ru-RU" dirty="0" err="1">
                <a:latin typeface="Century Schoolbook" panose="02040604050505020304" pitchFamily="18" charset="0"/>
              </a:rPr>
              <a:t>обслуговують</a:t>
            </a:r>
            <a:r>
              <a:rPr lang="ru-RU" dirty="0">
                <a:latin typeface="Century Schoolbook" panose="02040604050505020304" pitchFamily="18" charset="0"/>
              </a:rPr>
              <a:t> канал </a:t>
            </a:r>
            <a:r>
              <a:rPr lang="ru-RU" dirty="0" err="1">
                <a:latin typeface="Century Schoolbook" panose="02040604050505020304" pitchFamily="18" charset="0"/>
              </a:rPr>
              <a:t>розподілу</a:t>
            </a:r>
            <a:r>
              <a:rPr lang="ru-RU" dirty="0">
                <a:latin typeface="Century Schoolbook" panose="02040604050505020304" pitchFamily="18" charset="0"/>
              </a:rPr>
              <a:t> </a:t>
            </a:r>
            <a:r>
              <a:rPr lang="ru-RU" dirty="0" err="1">
                <a:latin typeface="Century Schoolbook" panose="02040604050505020304" pitchFamily="18" charset="0"/>
              </a:rPr>
              <a:t>товарів</a:t>
            </a:r>
            <a:r>
              <a:rPr lang="ru-RU" dirty="0">
                <a:latin typeface="Century Schoolbook" panose="02040604050505020304" pitchFamily="18" charset="0"/>
              </a:rPr>
              <a:t>, </a:t>
            </a:r>
            <a:r>
              <a:rPr lang="ru-RU" dirty="0" err="1">
                <a:latin typeface="Century Schoolbook" panose="02040604050505020304" pitchFamily="18" charset="0"/>
              </a:rPr>
              <a:t>можуть</a:t>
            </a:r>
            <a:r>
              <a:rPr lang="ru-RU" dirty="0">
                <a:latin typeface="Century Schoolbook" panose="02040604050505020304" pitchFamily="18" charset="0"/>
              </a:rPr>
              <a:t> бути </a:t>
            </a:r>
            <a:r>
              <a:rPr lang="ru-RU" dirty="0" err="1">
                <a:latin typeface="Century Schoolbook" panose="02040604050505020304" pitchFamily="18" charset="0"/>
              </a:rPr>
              <a:t>незалежними</a:t>
            </a:r>
            <a:r>
              <a:rPr lang="ru-RU" dirty="0">
                <a:latin typeface="Century Schoolbook" panose="02040604050505020304" pitchFamily="18" charset="0"/>
              </a:rPr>
              <a:t> </a:t>
            </a:r>
            <a:r>
              <a:rPr lang="ru-RU" dirty="0" err="1">
                <a:latin typeface="Century Schoolbook" panose="02040604050505020304" pitchFamily="18" charset="0"/>
              </a:rPr>
              <a:t>або</a:t>
            </a:r>
            <a:r>
              <a:rPr lang="ru-RU" dirty="0">
                <a:latin typeface="Century Schoolbook" panose="02040604050505020304" pitchFamily="18" charset="0"/>
              </a:rPr>
              <a:t> </a:t>
            </a:r>
            <a:r>
              <a:rPr lang="ru-RU" dirty="0" err="1">
                <a:latin typeface="Century Schoolbook" panose="02040604050505020304" pitchFamily="18" charset="0"/>
              </a:rPr>
              <a:t>виступають</a:t>
            </a:r>
            <a:r>
              <a:rPr lang="ru-RU" dirty="0">
                <a:latin typeface="Century Schoolbook" panose="02040604050505020304" pitchFamily="18" charset="0"/>
              </a:rPr>
              <a:t> як </a:t>
            </a:r>
            <a:r>
              <a:rPr lang="ru-RU" dirty="0" err="1">
                <a:latin typeface="Century Schoolbook" panose="02040604050505020304" pitchFamily="18" charset="0"/>
              </a:rPr>
              <a:t>єдина</a:t>
            </a:r>
            <a:r>
              <a:rPr lang="ru-RU" dirty="0">
                <a:latin typeface="Century Schoolbook" panose="02040604050505020304" pitchFamily="18" charset="0"/>
              </a:rPr>
              <a:t> система.</a:t>
            </a:r>
          </a:p>
          <a:p>
            <a:r>
              <a:rPr lang="ru-RU" dirty="0">
                <a:latin typeface="Century Schoolbook" panose="02040604050505020304" pitchFamily="18" charset="0"/>
              </a:rPr>
              <a:t>У </a:t>
            </a:r>
            <a:r>
              <a:rPr lang="ru-RU" dirty="0" err="1">
                <a:latin typeface="Century Schoolbook" panose="02040604050505020304" pitchFamily="18" charset="0"/>
              </a:rPr>
              <a:t>першому</a:t>
            </a:r>
            <a:r>
              <a:rPr lang="ru-RU" dirty="0">
                <a:latin typeface="Century Schoolbook" panose="02040604050505020304" pitchFamily="18" charset="0"/>
              </a:rPr>
              <a:t> </a:t>
            </a:r>
            <a:r>
              <a:rPr lang="ru-RU" dirty="0" err="1">
                <a:latin typeface="Century Schoolbook" panose="02040604050505020304" pitchFamily="18" charset="0"/>
              </a:rPr>
              <a:t>випадку</a:t>
            </a:r>
            <a:r>
              <a:rPr lang="ru-RU" dirty="0">
                <a:latin typeface="Century Schoolbook" panose="02040604050505020304" pitchFamily="18" charset="0"/>
              </a:rPr>
              <a:t> </a:t>
            </a:r>
            <a:r>
              <a:rPr lang="ru-RU" dirty="0" err="1">
                <a:latin typeface="Century Schoolbook" panose="02040604050505020304" pitchFamily="18" charset="0"/>
              </a:rPr>
              <a:t>кожен</a:t>
            </a:r>
            <a:r>
              <a:rPr lang="ru-RU" dirty="0">
                <a:latin typeface="Century Schoolbook" panose="02040604050505020304" pitchFamily="18" charset="0"/>
              </a:rPr>
              <a:t> член каналу </a:t>
            </a:r>
            <a:r>
              <a:rPr lang="ru-RU" dirty="0" err="1">
                <a:latin typeface="Century Schoolbook" panose="02040604050505020304" pitchFamily="18" charset="0"/>
              </a:rPr>
              <a:t>це</a:t>
            </a:r>
            <a:r>
              <a:rPr lang="ru-RU" dirty="0">
                <a:latin typeface="Century Schoolbook" panose="02040604050505020304" pitchFamily="18" charset="0"/>
              </a:rPr>
              <a:t> - </a:t>
            </a:r>
            <a:r>
              <a:rPr lang="ru-RU" dirty="0" err="1">
                <a:latin typeface="Century Schoolbook" panose="02040604050505020304" pitchFamily="18" charset="0"/>
              </a:rPr>
              <a:t>окреме</a:t>
            </a:r>
            <a:r>
              <a:rPr lang="ru-RU" dirty="0">
                <a:latin typeface="Century Schoolbook" panose="02040604050505020304" pitchFamily="18" charset="0"/>
              </a:rPr>
              <a:t> </a:t>
            </a:r>
            <a:r>
              <a:rPr lang="ru-RU" dirty="0" err="1">
                <a:latin typeface="Century Schoolbook" panose="02040604050505020304" pitchFamily="18" charset="0"/>
              </a:rPr>
              <a:t>підприємство</a:t>
            </a:r>
            <a:r>
              <a:rPr lang="ru-RU" dirty="0">
                <a:latin typeface="Century Schoolbook" panose="02040604050505020304" pitchFamily="18" charset="0"/>
              </a:rPr>
              <a:t>, </a:t>
            </a:r>
            <a:r>
              <a:rPr lang="ru-RU" dirty="0" err="1">
                <a:latin typeface="Century Schoolbook" panose="02040604050505020304" pitchFamily="18" charset="0"/>
              </a:rPr>
              <a:t>що</a:t>
            </a:r>
            <a:r>
              <a:rPr lang="ru-RU" dirty="0">
                <a:latin typeface="Century Schoolbook" panose="02040604050505020304" pitchFamily="18" charset="0"/>
              </a:rPr>
              <a:t> </a:t>
            </a:r>
            <a:r>
              <a:rPr lang="ru-RU" dirty="0" err="1">
                <a:latin typeface="Century Schoolbook" panose="02040604050505020304" pitchFamily="18" charset="0"/>
              </a:rPr>
              <a:t>прагне</a:t>
            </a:r>
            <a:r>
              <a:rPr lang="ru-RU" dirty="0">
                <a:latin typeface="Century Schoolbook" panose="02040604050505020304" pitchFamily="18" charset="0"/>
              </a:rPr>
              <a:t> </a:t>
            </a:r>
            <a:r>
              <a:rPr lang="ru-RU" dirty="0" err="1">
                <a:latin typeface="Century Schoolbook" panose="02040604050505020304" pitchFamily="18" charset="0"/>
              </a:rPr>
              <a:t>забезпечити</a:t>
            </a:r>
            <a:r>
              <a:rPr lang="ru-RU" dirty="0">
                <a:latin typeface="Century Schoolbook" panose="02040604050505020304" pitchFamily="18" charset="0"/>
              </a:rPr>
              <a:t> </a:t>
            </a:r>
            <a:r>
              <a:rPr lang="ru-RU" dirty="0" err="1">
                <a:latin typeface="Century Schoolbook" panose="02040604050505020304" pitchFamily="18" charset="0"/>
              </a:rPr>
              <a:t>собі</a:t>
            </a:r>
            <a:r>
              <a:rPr lang="ru-RU" dirty="0">
                <a:latin typeface="Century Schoolbook" panose="02040604050505020304" pitchFamily="18" charset="0"/>
              </a:rPr>
              <a:t> </a:t>
            </a:r>
            <a:r>
              <a:rPr lang="ru-RU" dirty="0" err="1">
                <a:latin typeface="Century Schoolbook" panose="02040604050505020304" pitchFamily="18" charset="0"/>
              </a:rPr>
              <a:t>максимальний</a:t>
            </a:r>
            <a:r>
              <a:rPr lang="ru-RU" dirty="0">
                <a:latin typeface="Century Schoolbook" panose="02040604050505020304" pitchFamily="18" charset="0"/>
              </a:rPr>
              <a:t> </a:t>
            </a:r>
            <a:r>
              <a:rPr lang="ru-RU" dirty="0" err="1">
                <a:latin typeface="Century Schoolbook" panose="02040604050505020304" pitchFamily="18" charset="0"/>
              </a:rPr>
              <a:t>прибуток</a:t>
            </a:r>
            <a:r>
              <a:rPr lang="ru-RU" dirty="0">
                <a:latin typeface="Century Schoolbook" panose="02040604050505020304" pitchFamily="18" charset="0"/>
              </a:rPr>
              <a:t>. Максимально </a:t>
            </a:r>
            <a:r>
              <a:rPr lang="ru-RU" dirty="0" err="1">
                <a:latin typeface="Century Schoolbook" panose="02040604050505020304" pitchFamily="18" charset="0"/>
              </a:rPr>
              <a:t>можливий</a:t>
            </a:r>
            <a:r>
              <a:rPr lang="ru-RU" dirty="0">
                <a:latin typeface="Century Schoolbook" panose="02040604050505020304" pitchFamily="18" charset="0"/>
              </a:rPr>
              <a:t> </a:t>
            </a:r>
            <a:r>
              <a:rPr lang="ru-RU" dirty="0" err="1">
                <a:latin typeface="Century Schoolbook" panose="02040604050505020304" pitchFamily="18" charset="0"/>
              </a:rPr>
              <a:t>прибуток</a:t>
            </a:r>
            <a:r>
              <a:rPr lang="ru-RU" dirty="0">
                <a:latin typeface="Century Schoolbook" panose="02040604050505020304" pitchFamily="18" charset="0"/>
              </a:rPr>
              <a:t> </a:t>
            </a:r>
            <a:r>
              <a:rPr lang="ru-RU" dirty="0" err="1">
                <a:latin typeface="Century Schoolbook" panose="02040604050505020304" pitchFamily="18" charset="0"/>
              </a:rPr>
              <a:t>окремого</a:t>
            </a:r>
            <a:r>
              <a:rPr lang="ru-RU" dirty="0">
                <a:latin typeface="Century Schoolbook" panose="02040604050505020304" pitchFamily="18" charset="0"/>
              </a:rPr>
              <a:t> члена каналу </a:t>
            </a:r>
            <a:r>
              <a:rPr lang="ru-RU" dirty="0" err="1">
                <a:latin typeface="Century Schoolbook" panose="02040604050505020304" pitchFamily="18" charset="0"/>
              </a:rPr>
              <a:t>може</a:t>
            </a:r>
            <a:r>
              <a:rPr lang="ru-RU" dirty="0">
                <a:latin typeface="Century Schoolbook" panose="02040604050505020304" pitchFamily="18" charset="0"/>
              </a:rPr>
              <a:t> </a:t>
            </a:r>
            <a:r>
              <a:rPr lang="ru-RU" dirty="0" err="1">
                <a:latin typeface="Century Schoolbook" panose="02040604050505020304" pitchFamily="18" charset="0"/>
              </a:rPr>
              <a:t>призвести</a:t>
            </a:r>
            <a:r>
              <a:rPr lang="ru-RU" dirty="0">
                <a:latin typeface="Century Schoolbook" panose="02040604050505020304" pitchFamily="18" charset="0"/>
              </a:rPr>
              <a:t> до </a:t>
            </a:r>
            <a:r>
              <a:rPr lang="ru-RU" dirty="0" err="1">
                <a:latin typeface="Century Schoolbook" panose="02040604050505020304" pitchFamily="18" charset="0"/>
              </a:rPr>
              <a:t>втрат</a:t>
            </a:r>
            <a:r>
              <a:rPr lang="ru-RU" dirty="0">
                <a:latin typeface="Century Schoolbook" panose="02040604050505020304" pitchFamily="18" charset="0"/>
              </a:rPr>
              <a:t> максимального </a:t>
            </a:r>
            <a:r>
              <a:rPr lang="ru-RU" dirty="0" err="1">
                <a:latin typeface="Century Schoolbook" panose="02040604050505020304" pitchFamily="18" charset="0"/>
              </a:rPr>
              <a:t>прибутку</a:t>
            </a:r>
            <a:r>
              <a:rPr lang="ru-RU" dirty="0">
                <a:latin typeface="Century Schoolbook" panose="02040604050505020304" pitchFamily="18" charset="0"/>
              </a:rPr>
              <a:t> системою в </a:t>
            </a:r>
            <a:r>
              <a:rPr lang="ru-RU" dirty="0" err="1">
                <a:latin typeface="Century Schoolbook" panose="02040604050505020304" pitchFamily="18" charset="0"/>
              </a:rPr>
              <a:t>цілому</a:t>
            </a:r>
            <a:r>
              <a:rPr lang="ru-RU" dirty="0">
                <a:latin typeface="Century Schoolbook" panose="02040604050505020304" pitchFamily="18" charset="0"/>
              </a:rPr>
              <a:t>, </a:t>
            </a:r>
            <a:r>
              <a:rPr lang="ru-RU" dirty="0" err="1">
                <a:latin typeface="Century Schoolbook" panose="02040604050505020304" pitchFamily="18" charset="0"/>
              </a:rPr>
              <a:t>позаяк</a:t>
            </a:r>
            <a:r>
              <a:rPr lang="ru-RU" dirty="0">
                <a:latin typeface="Century Schoolbook" panose="02040604050505020304" pitchFamily="18" charset="0"/>
              </a:rPr>
              <a:t> </a:t>
            </a:r>
            <a:r>
              <a:rPr lang="ru-RU" dirty="0" err="1">
                <a:latin typeface="Century Schoolbook" panose="02040604050505020304" pitchFamily="18" charset="0"/>
              </a:rPr>
              <a:t>жоден</a:t>
            </a:r>
            <a:r>
              <a:rPr lang="ru-RU" dirty="0">
                <a:latin typeface="Century Schoolbook" panose="02040604050505020304" pitchFamily="18" charset="0"/>
              </a:rPr>
              <a:t> з </a:t>
            </a:r>
            <a:r>
              <a:rPr lang="ru-RU" dirty="0" err="1">
                <a:latin typeface="Century Schoolbook" panose="02040604050505020304" pitchFamily="18" charset="0"/>
              </a:rPr>
              <a:t>членів</a:t>
            </a:r>
            <a:r>
              <a:rPr lang="ru-RU" dirty="0">
                <a:latin typeface="Century Schoolbook" panose="02040604050505020304" pitchFamily="18" charset="0"/>
              </a:rPr>
              <a:t> каналу не </a:t>
            </a:r>
            <a:r>
              <a:rPr lang="ru-RU" dirty="0" err="1">
                <a:latin typeface="Century Schoolbook" panose="02040604050505020304" pitchFamily="18" charset="0"/>
              </a:rPr>
              <a:t>має</a:t>
            </a:r>
            <a:r>
              <a:rPr lang="ru-RU" dirty="0">
                <a:latin typeface="Century Schoolbook" panose="02040604050505020304" pitchFamily="18" charset="0"/>
              </a:rPr>
              <a:t> </a:t>
            </a:r>
            <a:r>
              <a:rPr lang="ru-RU" dirty="0" err="1">
                <a:latin typeface="Century Schoolbook" panose="02040604050505020304" pitchFamily="18" charset="0"/>
              </a:rPr>
              <a:t>повного</a:t>
            </a:r>
            <a:r>
              <a:rPr lang="ru-RU" dirty="0">
                <a:latin typeface="Century Schoolbook" panose="02040604050505020304" pitchFamily="18" charset="0"/>
              </a:rPr>
              <a:t> </a:t>
            </a:r>
            <a:r>
              <a:rPr lang="ru-RU" dirty="0" err="1">
                <a:latin typeface="Century Schoolbook" panose="02040604050505020304" pitchFamily="18" charset="0"/>
              </a:rPr>
              <a:t>або</a:t>
            </a:r>
            <a:r>
              <a:rPr lang="ru-RU" dirty="0">
                <a:latin typeface="Century Schoolbook" panose="02040604050505020304" pitchFamily="18" charset="0"/>
              </a:rPr>
              <a:t> </a:t>
            </a:r>
            <a:r>
              <a:rPr lang="ru-RU" dirty="0" err="1">
                <a:latin typeface="Century Schoolbook" panose="02040604050505020304" pitchFamily="18" charset="0"/>
              </a:rPr>
              <a:t>достатнього</a:t>
            </a:r>
            <a:r>
              <a:rPr lang="ru-RU" dirty="0">
                <a:latin typeface="Century Schoolbook" panose="02040604050505020304" pitchFamily="18" charset="0"/>
              </a:rPr>
              <a:t> контролю над </a:t>
            </a:r>
            <a:r>
              <a:rPr lang="ru-RU" dirty="0" err="1">
                <a:latin typeface="Century Schoolbook" panose="02040604050505020304" pitchFamily="18" charset="0"/>
              </a:rPr>
              <a:t>діяльністю</a:t>
            </a:r>
            <a:r>
              <a:rPr lang="ru-RU" dirty="0">
                <a:latin typeface="Century Schoolbook" panose="02040604050505020304" pitchFamily="18" charset="0"/>
              </a:rPr>
              <a:t> </a:t>
            </a:r>
            <a:r>
              <a:rPr lang="ru-RU" dirty="0" err="1">
                <a:latin typeface="Century Schoolbook" panose="02040604050505020304" pitchFamily="18" charset="0"/>
              </a:rPr>
              <a:t>окремих</a:t>
            </a:r>
            <a:r>
              <a:rPr lang="ru-RU" dirty="0">
                <a:latin typeface="Century Schoolbook" panose="02040604050505020304" pitchFamily="18" charset="0"/>
              </a:rPr>
              <a:t> </a:t>
            </a:r>
            <a:r>
              <a:rPr lang="ru-RU" dirty="0" err="1">
                <a:latin typeface="Century Schoolbook" panose="02040604050505020304" pitchFamily="18" charset="0"/>
              </a:rPr>
              <a:t>членів</a:t>
            </a:r>
            <a:r>
              <a:rPr lang="ru-RU" dirty="0">
                <a:latin typeface="Century Schoolbook" panose="02040604050505020304" pitchFamily="18" charset="0"/>
              </a:rPr>
              <a:t>. </a:t>
            </a:r>
            <a:r>
              <a:rPr lang="ru-RU" dirty="0" err="1">
                <a:latin typeface="Century Schoolbook" panose="02040604050505020304" pitchFamily="18" charset="0"/>
              </a:rPr>
              <a:t>Такі</a:t>
            </a:r>
            <a:r>
              <a:rPr lang="ru-RU" dirty="0">
                <a:latin typeface="Century Schoolbook" panose="02040604050505020304" pitchFamily="18" charset="0"/>
              </a:rPr>
              <a:t> канали </a:t>
            </a:r>
            <a:r>
              <a:rPr lang="ru-RU" dirty="0" err="1">
                <a:latin typeface="Century Schoolbook" panose="02040604050505020304" pitchFamily="18" charset="0"/>
              </a:rPr>
              <a:t>розподілу</a:t>
            </a:r>
            <a:r>
              <a:rPr lang="ru-RU" dirty="0">
                <a:latin typeface="Century Schoolbook" panose="02040604050505020304" pitchFamily="18" charset="0"/>
              </a:rPr>
              <a:t> </a:t>
            </a:r>
            <a:r>
              <a:rPr lang="ru-RU" dirty="0" err="1">
                <a:latin typeface="Century Schoolbook" panose="02040604050505020304" pitchFamily="18" charset="0"/>
              </a:rPr>
              <a:t>називають</a:t>
            </a:r>
            <a:r>
              <a:rPr lang="ru-RU" dirty="0">
                <a:latin typeface="Century Schoolbook" panose="02040604050505020304" pitchFamily="18" charset="0"/>
              </a:rPr>
              <a:t> горизонталь</a:t>
            </a:r>
            <a:r>
              <a:rPr lang="uk-UA" dirty="0">
                <a:latin typeface="Century Schoolbook" panose="02040604050505020304" pitchFamily="18" charset="0"/>
              </a:rPr>
              <a:t>ними.</a:t>
            </a:r>
          </a:p>
          <a:p>
            <a:endParaRPr lang="ru-RU" dirty="0"/>
          </a:p>
          <a:p>
            <a:r>
              <a:rPr lang="ru-RU" dirty="0" err="1"/>
              <a:t>Можуть</a:t>
            </a:r>
            <a:r>
              <a:rPr lang="ru-RU" dirty="0"/>
              <a:t> </a:t>
            </a:r>
            <a:r>
              <a:rPr lang="ru-RU" dirty="0" err="1"/>
              <a:t>мати</a:t>
            </a:r>
            <a:r>
              <a:rPr lang="ru-RU" dirty="0"/>
              <a:t> </a:t>
            </a:r>
            <a:r>
              <a:rPr lang="ru-RU" dirty="0" err="1"/>
              <a:t>місце</a:t>
            </a:r>
            <a:r>
              <a:rPr lang="ru-RU" dirty="0"/>
              <a:t> </a:t>
            </a:r>
            <a:r>
              <a:rPr lang="ru-RU" dirty="0" err="1"/>
              <a:t>вертикальні</a:t>
            </a:r>
            <a:r>
              <a:rPr lang="ru-RU" dirty="0"/>
              <a:t> канали </a:t>
            </a:r>
            <a:r>
              <a:rPr lang="ru-RU" dirty="0" err="1"/>
              <a:t>розподілу</a:t>
            </a:r>
            <a:r>
              <a:rPr lang="ru-RU" dirty="0"/>
              <a:t>, </a:t>
            </a:r>
            <a:r>
              <a:rPr lang="ru-RU" dirty="0" err="1"/>
              <a:t>тобто</a:t>
            </a:r>
            <a:r>
              <a:rPr lang="ru-RU" dirty="0"/>
              <a:t> канали, </a:t>
            </a:r>
            <a:r>
              <a:rPr lang="ru-RU" dirty="0" err="1"/>
              <a:t>що</a:t>
            </a:r>
            <a:r>
              <a:rPr lang="ru-RU" dirty="0"/>
              <a:t> </a:t>
            </a:r>
            <a:r>
              <a:rPr lang="ru-RU" dirty="0" err="1"/>
              <a:t>складаються</a:t>
            </a:r>
            <a:r>
              <a:rPr lang="ru-RU" dirty="0"/>
              <a:t> з </a:t>
            </a:r>
            <a:r>
              <a:rPr lang="ru-RU" dirty="0" err="1"/>
              <a:t>виробника</a:t>
            </a:r>
            <a:r>
              <a:rPr lang="ru-RU" dirty="0"/>
              <a:t> та одного </a:t>
            </a:r>
            <a:r>
              <a:rPr lang="ru-RU" dirty="0" err="1"/>
              <a:t>або</a:t>
            </a:r>
            <a:r>
              <a:rPr lang="ru-RU" dirty="0"/>
              <a:t> </a:t>
            </a:r>
            <a:r>
              <a:rPr lang="ru-RU" dirty="0" err="1"/>
              <a:t>кількох</a:t>
            </a:r>
            <a:r>
              <a:rPr lang="ru-RU" dirty="0"/>
              <a:t> </a:t>
            </a:r>
            <a:r>
              <a:rPr lang="ru-RU" dirty="0" err="1"/>
              <a:t>посередників</a:t>
            </a:r>
            <a:r>
              <a:rPr lang="ru-RU" dirty="0"/>
              <a:t>, </a:t>
            </a:r>
            <a:r>
              <a:rPr lang="ru-RU" dirty="0" err="1"/>
              <a:t>що</a:t>
            </a:r>
            <a:r>
              <a:rPr lang="ru-RU" dirty="0"/>
              <a:t> </a:t>
            </a:r>
            <a:r>
              <a:rPr lang="ru-RU" dirty="0" err="1"/>
              <a:t>діють</a:t>
            </a:r>
            <a:r>
              <a:rPr lang="ru-RU" dirty="0"/>
              <a:t> як одна </a:t>
            </a:r>
            <a:r>
              <a:rPr lang="ru-RU" dirty="0" err="1"/>
              <a:t>єдина</a:t>
            </a:r>
            <a:r>
              <a:rPr lang="ru-RU" dirty="0"/>
              <a:t> система. Один з </a:t>
            </a:r>
            <a:r>
              <a:rPr lang="ru-RU" dirty="0" err="1"/>
              <a:t>членів</a:t>
            </a:r>
            <a:r>
              <a:rPr lang="ru-RU" dirty="0"/>
              <a:t> каналу, як правило, є </a:t>
            </a:r>
            <a:r>
              <a:rPr lang="ru-RU" dirty="0" err="1"/>
              <a:t>власником</a:t>
            </a:r>
            <a:r>
              <a:rPr lang="ru-RU" dirty="0"/>
              <a:t> </a:t>
            </a:r>
            <a:r>
              <a:rPr lang="ru-RU" dirty="0" err="1"/>
              <a:t>останніх</a:t>
            </a:r>
            <a:r>
              <a:rPr lang="ru-RU" dirty="0"/>
              <a:t>, </a:t>
            </a:r>
            <a:r>
              <a:rPr lang="ru-RU" dirty="0" err="1"/>
              <a:t>або</a:t>
            </a:r>
            <a:r>
              <a:rPr lang="ru-RU" dirty="0"/>
              <a:t> </a:t>
            </a:r>
            <a:r>
              <a:rPr lang="ru-RU" dirty="0" err="1"/>
              <a:t>надає</a:t>
            </a:r>
            <a:r>
              <a:rPr lang="ru-RU" dirty="0"/>
              <a:t> </a:t>
            </a:r>
            <a:r>
              <a:rPr lang="ru-RU" dirty="0" err="1"/>
              <a:t>їм</a:t>
            </a:r>
            <a:r>
              <a:rPr lang="ru-RU" dirty="0"/>
              <a:t> </a:t>
            </a:r>
            <a:r>
              <a:rPr lang="ru-RU" dirty="0" err="1"/>
              <a:t>визначені</a:t>
            </a:r>
            <a:r>
              <a:rPr lang="ru-RU" dirty="0"/>
              <a:t> </a:t>
            </a:r>
            <a:r>
              <a:rPr lang="ru-RU" dirty="0" err="1"/>
              <a:t>привілеї</a:t>
            </a:r>
            <a:r>
              <a:rPr lang="ru-RU" dirty="0"/>
              <a:t>. Таким членом </a:t>
            </a:r>
            <a:r>
              <a:rPr lang="ru-RU" dirty="0" err="1"/>
              <a:t>може</a:t>
            </a:r>
            <a:r>
              <a:rPr lang="ru-RU" dirty="0"/>
              <a:t> бути </a:t>
            </a:r>
            <a:r>
              <a:rPr lang="ru-RU" dirty="0" err="1"/>
              <a:t>виробник</a:t>
            </a:r>
            <a:r>
              <a:rPr lang="ru-RU" dirty="0"/>
              <a:t>, </a:t>
            </a:r>
            <a:r>
              <a:rPr lang="ru-RU" dirty="0" err="1"/>
              <a:t>гуртовий</a:t>
            </a:r>
            <a:r>
              <a:rPr lang="ru-RU" dirty="0"/>
              <a:t> </a:t>
            </a:r>
            <a:r>
              <a:rPr lang="ru-RU" dirty="0" err="1"/>
              <a:t>або</a:t>
            </a:r>
            <a:r>
              <a:rPr lang="ru-RU" dirty="0"/>
              <a:t> </a:t>
            </a:r>
            <a:r>
              <a:rPr lang="ru-RU" dirty="0" err="1"/>
              <a:t>роздрібний</a:t>
            </a:r>
            <a:r>
              <a:rPr lang="ru-RU" dirty="0"/>
              <a:t> </a:t>
            </a:r>
            <a:r>
              <a:rPr lang="ru-RU" dirty="0" err="1"/>
              <a:t>посередник</a:t>
            </a:r>
            <a:r>
              <a:rPr lang="ru-RU" dirty="0"/>
              <a:t>. </a:t>
            </a:r>
            <a:r>
              <a:rPr lang="ru-RU" dirty="0" err="1"/>
              <a:t>Вертикальні</a:t>
            </a:r>
            <a:r>
              <a:rPr lang="ru-RU" dirty="0"/>
              <a:t> канали </a:t>
            </a:r>
            <a:r>
              <a:rPr lang="ru-RU" dirty="0" err="1"/>
              <a:t>виникли</a:t>
            </a:r>
            <a:r>
              <a:rPr lang="ru-RU" dirty="0"/>
              <a:t> як </a:t>
            </a:r>
            <a:r>
              <a:rPr lang="ru-RU" dirty="0" err="1"/>
              <a:t>засіб</a:t>
            </a:r>
            <a:r>
              <a:rPr lang="ru-RU" dirty="0"/>
              <a:t> контролю за </a:t>
            </a:r>
            <a:r>
              <a:rPr lang="ru-RU" dirty="0" err="1"/>
              <a:t>поведінкою</a:t>
            </a:r>
            <a:r>
              <a:rPr lang="ru-RU" dirty="0"/>
              <a:t> каналу. Вони </a:t>
            </a:r>
            <a:r>
              <a:rPr lang="ru-RU" dirty="0" err="1"/>
              <a:t>економічні</a:t>
            </a:r>
            <a:r>
              <a:rPr lang="ru-RU" dirty="0"/>
              <a:t> та </a:t>
            </a:r>
            <a:r>
              <a:rPr lang="ru-RU" dirty="0" err="1"/>
              <a:t>виключають</a:t>
            </a:r>
            <a:r>
              <a:rPr lang="ru-RU" dirty="0"/>
              <a:t> </a:t>
            </a:r>
            <a:r>
              <a:rPr lang="ru-RU" dirty="0" err="1"/>
              <a:t>дублювання</a:t>
            </a:r>
            <a:r>
              <a:rPr lang="ru-RU" dirty="0"/>
              <a:t> членами каналу </a:t>
            </a:r>
            <a:r>
              <a:rPr lang="ru-RU" dirty="0" err="1"/>
              <a:t>функцій</a:t>
            </a:r>
            <a:r>
              <a:rPr lang="ru-RU" dirty="0"/>
              <a:t>, </a:t>
            </a:r>
            <a:r>
              <a:rPr lang="uk-UA" dirty="0"/>
              <a:t>які вони виконують.</a:t>
            </a:r>
          </a:p>
        </p:txBody>
      </p:sp>
    </p:spTree>
    <p:extLst>
      <p:ext uri="{BB962C8B-B14F-4D97-AF65-F5344CB8AC3E}">
        <p14:creationId xmlns:p14="http://schemas.microsoft.com/office/powerpoint/2010/main" val="3780426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507591D-2747-4AAD-9E8E-D8F7C4BB6671}"/>
              </a:ext>
            </a:extLst>
          </p:cNvPr>
          <p:cNvSpPr/>
          <p:nvPr/>
        </p:nvSpPr>
        <p:spPr>
          <a:xfrm>
            <a:off x="1381760" y="2136339"/>
            <a:ext cx="9235440" cy="1477328"/>
          </a:xfrm>
          <a:prstGeom prst="rect">
            <a:avLst/>
          </a:prstGeom>
        </p:spPr>
        <p:txBody>
          <a:bodyPr wrap="square">
            <a:spAutoFit/>
          </a:bodyPr>
          <a:lstStyle/>
          <a:p>
            <a:r>
              <a:rPr lang="ru-RU" dirty="0" err="1">
                <a:latin typeface="Century Schoolbook" panose="02040604050505020304" pitchFamily="18" charset="0"/>
              </a:rPr>
              <a:t>Торговельне</a:t>
            </a:r>
            <a:r>
              <a:rPr lang="ru-RU" dirty="0">
                <a:latin typeface="Century Schoolbook" panose="02040604050505020304" pitchFamily="18" charset="0"/>
              </a:rPr>
              <a:t> </a:t>
            </a:r>
            <a:r>
              <a:rPr lang="ru-RU" dirty="0" err="1">
                <a:latin typeface="Century Schoolbook" panose="02040604050505020304" pitchFamily="18" charset="0"/>
              </a:rPr>
              <a:t>підприємство</a:t>
            </a:r>
            <a:r>
              <a:rPr lang="ru-RU" dirty="0">
                <a:latin typeface="Century Schoolbook" panose="02040604050505020304" pitchFamily="18" charset="0"/>
              </a:rPr>
              <a:t> </a:t>
            </a:r>
            <a:r>
              <a:rPr lang="ru-RU" dirty="0" err="1">
                <a:latin typeface="Century Schoolbook" panose="02040604050505020304" pitchFamily="18" charset="0"/>
              </a:rPr>
              <a:t>має</a:t>
            </a:r>
            <a:r>
              <a:rPr lang="ru-RU" dirty="0">
                <a:latin typeface="Century Schoolbook" panose="02040604050505020304" pitchFamily="18" charset="0"/>
              </a:rPr>
              <a:t> </a:t>
            </a:r>
            <a:r>
              <a:rPr lang="ru-RU" dirty="0" err="1">
                <a:latin typeface="Century Schoolbook" panose="02040604050505020304" pitchFamily="18" charset="0"/>
              </a:rPr>
              <a:t>постійно</a:t>
            </a:r>
            <a:r>
              <a:rPr lang="ru-RU" dirty="0">
                <a:latin typeface="Century Schoolbook" panose="02040604050505020304" pitchFamily="18" charset="0"/>
              </a:rPr>
              <a:t> </a:t>
            </a:r>
            <a:r>
              <a:rPr lang="ru-RU" dirty="0" err="1">
                <a:latin typeface="Century Schoolbook" panose="02040604050505020304" pitchFamily="18" charset="0"/>
              </a:rPr>
              <a:t>відстежувати</a:t>
            </a:r>
            <a:r>
              <a:rPr lang="ru-RU" dirty="0">
                <a:latin typeface="Century Schoolbook" panose="02040604050505020304" pitchFamily="18" charset="0"/>
              </a:rPr>
              <a:t> стан </a:t>
            </a:r>
            <a:r>
              <a:rPr lang="ru-RU" dirty="0" err="1">
                <a:latin typeface="Century Schoolbook" panose="02040604050505020304" pitchFamily="18" charset="0"/>
              </a:rPr>
              <a:t>каналів</a:t>
            </a:r>
            <a:r>
              <a:rPr lang="ru-RU" dirty="0">
                <a:latin typeface="Century Schoolbook" panose="02040604050505020304" pitchFamily="18" charset="0"/>
              </a:rPr>
              <a:t>  </a:t>
            </a:r>
            <a:r>
              <a:rPr lang="ru-RU" dirty="0" err="1">
                <a:latin typeface="Century Schoolbook" panose="02040604050505020304" pitchFamily="18" charset="0"/>
              </a:rPr>
              <a:t>розподілу</a:t>
            </a:r>
            <a:r>
              <a:rPr lang="ru-RU" dirty="0">
                <a:latin typeface="Century Schoolbook" panose="02040604050505020304" pitchFamily="18" charset="0"/>
              </a:rPr>
              <a:t> </a:t>
            </a:r>
            <a:r>
              <a:rPr lang="ru-RU" dirty="0" err="1">
                <a:latin typeface="Century Schoolbook" panose="02040604050505020304" pitchFamily="18" charset="0"/>
              </a:rPr>
              <a:t>товарів</a:t>
            </a:r>
            <a:r>
              <a:rPr lang="ru-RU" dirty="0">
                <a:latin typeface="Century Schoolbook" panose="02040604050505020304" pitchFamily="18" charset="0"/>
              </a:rPr>
              <a:t>, </a:t>
            </a:r>
            <a:r>
              <a:rPr lang="ru-RU" dirty="0" err="1">
                <a:latin typeface="Century Schoolbook" panose="02040604050505020304" pitchFamily="18" charset="0"/>
              </a:rPr>
              <a:t>збирати</a:t>
            </a:r>
            <a:r>
              <a:rPr lang="ru-RU" dirty="0">
                <a:latin typeface="Century Schoolbook" panose="02040604050505020304" pitchFamily="18" charset="0"/>
              </a:rPr>
              <a:t> </a:t>
            </a:r>
            <a:r>
              <a:rPr lang="ru-RU" dirty="0" err="1">
                <a:latin typeface="Century Schoolbook" panose="02040604050505020304" pitchFamily="18" charset="0"/>
              </a:rPr>
              <a:t>інформацію</a:t>
            </a:r>
            <a:r>
              <a:rPr lang="ru-RU" dirty="0">
                <a:latin typeface="Century Schoolbook" panose="02040604050505020304" pitchFamily="18" charset="0"/>
              </a:rPr>
              <a:t> про </a:t>
            </a:r>
            <a:r>
              <a:rPr lang="ru-RU" dirty="0" err="1">
                <a:latin typeface="Century Schoolbook" panose="02040604050505020304" pitchFamily="18" charset="0"/>
              </a:rPr>
              <a:t>кількість</a:t>
            </a:r>
            <a:r>
              <a:rPr lang="ru-RU" dirty="0">
                <a:latin typeface="Century Schoolbook" panose="02040604050505020304" pitchFamily="18" charset="0"/>
              </a:rPr>
              <a:t> </a:t>
            </a:r>
            <a:r>
              <a:rPr lang="ru-RU" dirty="0" err="1">
                <a:latin typeface="Century Schoolbook" panose="02040604050505020304" pitchFamily="18" charset="0"/>
              </a:rPr>
              <a:t>рівнів</a:t>
            </a:r>
            <a:r>
              <a:rPr lang="ru-RU" dirty="0">
                <a:latin typeface="Century Schoolbook" panose="02040604050505020304" pitchFamily="18" charset="0"/>
              </a:rPr>
              <a:t> </a:t>
            </a:r>
            <a:r>
              <a:rPr lang="ru-RU" dirty="0" err="1">
                <a:latin typeface="Century Schoolbook" panose="02040604050505020304" pitchFamily="18" charset="0"/>
              </a:rPr>
              <a:t>каналів</a:t>
            </a:r>
            <a:r>
              <a:rPr lang="ru-RU" dirty="0">
                <a:latin typeface="Century Schoolbook" panose="02040604050505020304" pitchFamily="18" charset="0"/>
              </a:rPr>
              <a:t> та </a:t>
            </a:r>
            <a:r>
              <a:rPr lang="ru-RU" dirty="0" err="1">
                <a:latin typeface="Century Schoolbook" panose="02040604050505020304" pitchFamily="18" charset="0"/>
              </a:rPr>
              <a:t>конкретний</a:t>
            </a:r>
            <a:r>
              <a:rPr lang="ru-RU" dirty="0">
                <a:latin typeface="Century Schoolbook" panose="02040604050505020304" pitchFamily="18" charset="0"/>
              </a:rPr>
              <a:t> склад </a:t>
            </a:r>
            <a:r>
              <a:rPr lang="ru-RU" dirty="0" err="1">
                <a:latin typeface="Century Schoolbook" panose="02040604050505020304" pitchFamily="18" charset="0"/>
              </a:rPr>
              <a:t>його</a:t>
            </a:r>
            <a:r>
              <a:rPr lang="ru-RU" dirty="0">
                <a:latin typeface="Century Schoolbook" panose="02040604050505020304" pitchFamily="18" charset="0"/>
              </a:rPr>
              <a:t> </a:t>
            </a:r>
            <a:r>
              <a:rPr lang="ru-RU" dirty="0" err="1">
                <a:latin typeface="Century Schoolbook" panose="02040604050505020304" pitchFamily="18" charset="0"/>
              </a:rPr>
              <a:t>учасників</a:t>
            </a:r>
            <a:r>
              <a:rPr lang="ru-RU" dirty="0">
                <a:latin typeface="Century Schoolbook" panose="02040604050505020304" pitchFamily="18" charset="0"/>
              </a:rPr>
              <a:t>. </a:t>
            </a:r>
            <a:r>
              <a:rPr lang="ru-RU" dirty="0" err="1">
                <a:latin typeface="Century Schoolbook" panose="02040604050505020304" pitchFamily="18" charset="0"/>
              </a:rPr>
              <a:t>Ця</a:t>
            </a:r>
            <a:r>
              <a:rPr lang="ru-RU" dirty="0">
                <a:latin typeface="Century Schoolbook" panose="02040604050505020304" pitchFamily="18" charset="0"/>
              </a:rPr>
              <a:t> </a:t>
            </a:r>
            <a:r>
              <a:rPr lang="ru-RU" dirty="0" err="1">
                <a:latin typeface="Century Schoolbook" panose="02040604050505020304" pitchFamily="18" charset="0"/>
              </a:rPr>
              <a:t>інформація</a:t>
            </a:r>
            <a:r>
              <a:rPr lang="ru-RU" dirty="0">
                <a:latin typeface="Century Schoolbook" panose="02040604050505020304" pitchFamily="18" charset="0"/>
              </a:rPr>
              <a:t> </a:t>
            </a:r>
            <a:r>
              <a:rPr lang="ru-RU" dirty="0" err="1">
                <a:latin typeface="Century Schoolbook" panose="02040604050505020304" pitchFamily="18" charset="0"/>
              </a:rPr>
              <a:t>дозволяє</a:t>
            </a:r>
            <a:r>
              <a:rPr lang="ru-RU" dirty="0">
                <a:latin typeface="Century Schoolbook" panose="02040604050505020304" pitchFamily="18" charset="0"/>
              </a:rPr>
              <a:t> </a:t>
            </a:r>
            <a:r>
              <a:rPr lang="ru-RU" dirty="0" err="1">
                <a:latin typeface="Century Schoolbook" panose="02040604050505020304" pitchFamily="18" charset="0"/>
              </a:rPr>
              <a:t>оцінити</a:t>
            </a:r>
            <a:r>
              <a:rPr lang="ru-RU" dirty="0">
                <a:latin typeface="Century Schoolbook" panose="02040604050505020304" pitchFamily="18" charset="0"/>
              </a:rPr>
              <a:t> </a:t>
            </a:r>
            <a:r>
              <a:rPr lang="ru-RU" dirty="0" err="1">
                <a:latin typeface="Century Schoolbook" panose="02040604050505020304" pitchFamily="18" charset="0"/>
              </a:rPr>
              <a:t>швидкість</a:t>
            </a:r>
            <a:r>
              <a:rPr lang="ru-RU" dirty="0">
                <a:latin typeface="Century Schoolbook" panose="02040604050505020304" pitchFamily="18" charset="0"/>
              </a:rPr>
              <a:t>, час, </a:t>
            </a:r>
            <a:r>
              <a:rPr lang="ru-RU" dirty="0" err="1">
                <a:latin typeface="Century Schoolbook" panose="02040604050505020304" pitchFamily="18" charset="0"/>
              </a:rPr>
              <a:t>ефективність</a:t>
            </a:r>
            <a:r>
              <a:rPr lang="ru-RU" dirty="0">
                <a:latin typeface="Century Schoolbook" panose="02040604050505020304" pitchFamily="18" charset="0"/>
              </a:rPr>
              <a:t> руху та </a:t>
            </a:r>
            <a:r>
              <a:rPr lang="ru-RU" dirty="0" err="1">
                <a:latin typeface="Century Schoolbook" panose="02040604050505020304" pitchFamily="18" charset="0"/>
              </a:rPr>
              <a:t>збереження</a:t>
            </a:r>
            <a:r>
              <a:rPr lang="ru-RU" dirty="0">
                <a:latin typeface="Century Schoolbook" panose="02040604050505020304" pitchFamily="18" charset="0"/>
              </a:rPr>
              <a:t> </a:t>
            </a:r>
            <a:r>
              <a:rPr lang="ru-RU" dirty="0" err="1">
                <a:latin typeface="Century Schoolbook" panose="02040604050505020304" pitchFamily="18" charset="0"/>
              </a:rPr>
              <a:t>товарів</a:t>
            </a:r>
            <a:r>
              <a:rPr lang="ru-RU" dirty="0">
                <a:latin typeface="Century Schoolbook" panose="02040604050505020304" pitchFamily="18" charset="0"/>
              </a:rPr>
              <a:t> при </a:t>
            </a:r>
            <a:r>
              <a:rPr lang="ru-RU" dirty="0" err="1">
                <a:latin typeface="Century Schoolbook" panose="02040604050505020304" pitchFamily="18" charset="0"/>
              </a:rPr>
              <a:t>їх</a:t>
            </a:r>
            <a:r>
              <a:rPr lang="ru-RU" dirty="0">
                <a:latin typeface="Century Schoolbook" panose="02040604050505020304" pitchFamily="18" charset="0"/>
              </a:rPr>
              <a:t> </a:t>
            </a:r>
            <a:r>
              <a:rPr lang="ru-RU" dirty="0" err="1">
                <a:latin typeface="Century Schoolbook" panose="02040604050505020304" pitchFamily="18" charset="0"/>
              </a:rPr>
              <a:t>доставці</a:t>
            </a:r>
            <a:r>
              <a:rPr lang="ru-RU" dirty="0">
                <a:latin typeface="Century Schoolbook" panose="02040604050505020304" pitchFamily="18" charset="0"/>
              </a:rPr>
              <a:t> </a:t>
            </a:r>
            <a:r>
              <a:rPr lang="ru-RU" dirty="0" err="1">
                <a:latin typeface="Century Schoolbook" panose="02040604050505020304" pitchFamily="18" charset="0"/>
              </a:rPr>
              <a:t>від</a:t>
            </a:r>
            <a:r>
              <a:rPr lang="ru-RU" dirty="0">
                <a:latin typeface="Century Schoolbook" panose="02040604050505020304" pitchFamily="18" charset="0"/>
              </a:rPr>
              <a:t> </a:t>
            </a:r>
            <a:r>
              <a:rPr lang="ru-RU" dirty="0" err="1">
                <a:latin typeface="Century Schoolbook" panose="02040604050505020304" pitchFamily="18" charset="0"/>
              </a:rPr>
              <a:t>виробника</a:t>
            </a:r>
            <a:r>
              <a:rPr lang="ru-RU" dirty="0">
                <a:latin typeface="Century Schoolbook" panose="02040604050505020304" pitchFamily="18" charset="0"/>
              </a:rPr>
              <a:t> до </a:t>
            </a:r>
            <a:r>
              <a:rPr lang="ru-RU" dirty="0" err="1">
                <a:latin typeface="Century Schoolbook" panose="02040604050505020304" pitchFamily="18" charset="0"/>
              </a:rPr>
              <a:t>кінцевого</a:t>
            </a:r>
            <a:r>
              <a:rPr lang="ru-RU" dirty="0">
                <a:latin typeface="Century Schoolbook" panose="02040604050505020304" pitchFamily="18" charset="0"/>
              </a:rPr>
              <a:t> </a:t>
            </a:r>
            <a:r>
              <a:rPr lang="ru-RU" dirty="0" err="1">
                <a:latin typeface="Century Schoolbook" panose="02040604050505020304" pitchFamily="18" charset="0"/>
              </a:rPr>
              <a:t>споживача</a:t>
            </a:r>
            <a:r>
              <a:rPr lang="ru-RU" dirty="0">
                <a:latin typeface="Century Schoolbook" panose="02040604050505020304" pitchFamily="18" charset="0"/>
              </a:rPr>
              <a:t>.</a:t>
            </a:r>
            <a:endParaRPr lang="uk-UA" dirty="0"/>
          </a:p>
        </p:txBody>
      </p:sp>
    </p:spTree>
    <p:extLst>
      <p:ext uri="{BB962C8B-B14F-4D97-AF65-F5344CB8AC3E}">
        <p14:creationId xmlns:p14="http://schemas.microsoft.com/office/powerpoint/2010/main" val="4084125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B4C619-0017-4A46-8E57-DA4C997B33A9}"/>
              </a:ext>
            </a:extLst>
          </p:cNvPr>
          <p:cNvSpPr txBox="1"/>
          <p:nvPr/>
        </p:nvSpPr>
        <p:spPr>
          <a:xfrm>
            <a:off x="1687284" y="1397675"/>
            <a:ext cx="8523515" cy="2308324"/>
          </a:xfrm>
          <a:prstGeom prst="rect">
            <a:avLst/>
          </a:prstGeom>
          <a:noFill/>
        </p:spPr>
        <p:txBody>
          <a:bodyPr wrap="square">
            <a:spAutoFit/>
          </a:bodyPr>
          <a:lstStyle/>
          <a:p>
            <a:r>
              <a:rPr lang="ru-RU" dirty="0" err="1"/>
              <a:t>Класифікація</a:t>
            </a:r>
            <a:r>
              <a:rPr lang="ru-RU" dirty="0"/>
              <a:t> </a:t>
            </a:r>
            <a:r>
              <a:rPr lang="ru-RU" dirty="0" err="1"/>
              <a:t>посередників</a:t>
            </a:r>
            <a:r>
              <a:rPr lang="ru-RU" dirty="0"/>
              <a:t> проводиться за </a:t>
            </a:r>
            <a:r>
              <a:rPr lang="ru-RU" dirty="0" err="1"/>
              <a:t>двома</a:t>
            </a:r>
            <a:r>
              <a:rPr lang="ru-RU" dirty="0"/>
              <a:t> </a:t>
            </a:r>
            <a:r>
              <a:rPr lang="ru-RU" dirty="0" err="1"/>
              <a:t>ознаками</a:t>
            </a:r>
            <a:r>
              <a:rPr lang="ru-RU" dirty="0"/>
              <a:t>: </a:t>
            </a:r>
            <a:r>
              <a:rPr lang="ru-RU" dirty="0" err="1"/>
              <a:t>від</a:t>
            </a:r>
            <a:r>
              <a:rPr lang="ru-RU" dirty="0"/>
              <a:t> </a:t>
            </a:r>
            <a:r>
              <a:rPr lang="ru-RU" dirty="0" err="1"/>
              <a:t>чийого</a:t>
            </a:r>
            <a:r>
              <a:rPr lang="ru-RU" dirty="0"/>
              <a:t> </a:t>
            </a:r>
            <a:r>
              <a:rPr lang="ru-RU" dirty="0" err="1"/>
              <a:t>імені</a:t>
            </a:r>
            <a:r>
              <a:rPr lang="ru-RU" dirty="0"/>
              <a:t> </a:t>
            </a:r>
            <a:r>
              <a:rPr lang="ru-RU" dirty="0" err="1"/>
              <a:t>працює</a:t>
            </a:r>
            <a:r>
              <a:rPr lang="ru-RU" dirty="0"/>
              <a:t> </a:t>
            </a:r>
            <a:r>
              <a:rPr lang="ru-RU" dirty="0" err="1"/>
              <a:t>посередник</a:t>
            </a:r>
            <a:r>
              <a:rPr lang="ru-RU" dirty="0"/>
              <a:t> та за чий </a:t>
            </a:r>
            <a:r>
              <a:rPr lang="ru-RU" dirty="0" err="1"/>
              <a:t>рахунок</a:t>
            </a:r>
            <a:r>
              <a:rPr lang="ru-RU" dirty="0"/>
              <a:t> </a:t>
            </a:r>
            <a:r>
              <a:rPr lang="ru-RU" dirty="0" err="1"/>
              <a:t>посередник</a:t>
            </a:r>
            <a:r>
              <a:rPr lang="ru-RU" dirty="0"/>
              <a:t> </a:t>
            </a:r>
            <a:r>
              <a:rPr lang="ru-RU" dirty="0" err="1"/>
              <a:t>веде</a:t>
            </a:r>
            <a:r>
              <a:rPr lang="ru-RU" dirty="0"/>
              <a:t> </a:t>
            </a:r>
            <a:r>
              <a:rPr lang="ru-RU" dirty="0" err="1"/>
              <a:t>свої</a:t>
            </a:r>
            <a:r>
              <a:rPr lang="ru-RU" dirty="0"/>
              <a:t> </a:t>
            </a:r>
            <a:r>
              <a:rPr lang="ru-RU" dirty="0" err="1"/>
              <a:t>операції</a:t>
            </a:r>
            <a:r>
              <a:rPr lang="ru-RU" dirty="0"/>
              <a:t>. Як видно </a:t>
            </a:r>
            <a:r>
              <a:rPr lang="ru-RU" dirty="0" err="1"/>
              <a:t>можливе</a:t>
            </a:r>
            <a:r>
              <a:rPr lang="ru-RU" dirty="0"/>
              <a:t> </a:t>
            </a:r>
            <a:r>
              <a:rPr lang="ru-RU" dirty="0" err="1"/>
              <a:t>виділення</a:t>
            </a:r>
            <a:r>
              <a:rPr lang="ru-RU" dirty="0"/>
              <a:t> </a:t>
            </a:r>
            <a:r>
              <a:rPr lang="ru-RU" dirty="0" err="1"/>
              <a:t>чотирьох</a:t>
            </a:r>
            <a:r>
              <a:rPr lang="ru-RU" dirty="0"/>
              <a:t> </a:t>
            </a:r>
            <a:r>
              <a:rPr lang="ru-RU" dirty="0" err="1"/>
              <a:t>типів</a:t>
            </a:r>
            <a:r>
              <a:rPr lang="ru-RU" dirty="0"/>
              <a:t> </a:t>
            </a:r>
            <a:r>
              <a:rPr lang="ru-RU" dirty="0" err="1"/>
              <a:t>посередників</a:t>
            </a:r>
            <a:r>
              <a:rPr lang="ru-RU" dirty="0"/>
              <a:t>:</a:t>
            </a:r>
          </a:p>
          <a:p>
            <a:endParaRPr lang="ru-RU" dirty="0"/>
          </a:p>
          <a:p>
            <a:pPr marL="342900" indent="-342900">
              <a:buAutoNum type="arabicPeriod"/>
            </a:pPr>
            <a:r>
              <a:rPr lang="ru-RU" dirty="0" err="1"/>
              <a:t>Працюють</a:t>
            </a:r>
            <a:r>
              <a:rPr lang="ru-RU" dirty="0"/>
              <a:t> </a:t>
            </a:r>
            <a:r>
              <a:rPr lang="ru-RU" dirty="0" err="1"/>
              <a:t>від</a:t>
            </a:r>
            <a:r>
              <a:rPr lang="ru-RU" dirty="0"/>
              <a:t> </a:t>
            </a:r>
            <a:r>
              <a:rPr lang="ru-RU" dirty="0" err="1"/>
              <a:t>власного</a:t>
            </a:r>
            <a:r>
              <a:rPr lang="ru-RU" dirty="0"/>
              <a:t> </a:t>
            </a:r>
            <a:r>
              <a:rPr lang="ru-RU" dirty="0" err="1"/>
              <a:t>імені</a:t>
            </a:r>
            <a:r>
              <a:rPr lang="ru-RU" dirty="0"/>
              <a:t> та за </a:t>
            </a:r>
            <a:r>
              <a:rPr lang="ru-RU" dirty="0" err="1"/>
              <a:t>власний</a:t>
            </a:r>
            <a:r>
              <a:rPr lang="ru-RU" dirty="0"/>
              <a:t> </a:t>
            </a:r>
            <a:r>
              <a:rPr lang="ru-RU" dirty="0" err="1"/>
              <a:t>рахунок</a:t>
            </a:r>
            <a:endParaRPr lang="ru-RU" dirty="0"/>
          </a:p>
          <a:p>
            <a:pPr marL="342900" indent="-342900">
              <a:buAutoNum type="arabicPeriod"/>
            </a:pPr>
            <a:r>
              <a:rPr lang="ru-RU" dirty="0" err="1"/>
              <a:t>Працюють</a:t>
            </a:r>
            <a:r>
              <a:rPr lang="ru-RU" dirty="0"/>
              <a:t> </a:t>
            </a:r>
            <a:r>
              <a:rPr lang="ru-RU" dirty="0" err="1"/>
              <a:t>від</a:t>
            </a:r>
            <a:r>
              <a:rPr lang="ru-RU" dirty="0"/>
              <a:t> </a:t>
            </a:r>
            <a:r>
              <a:rPr lang="ru-RU" dirty="0" err="1"/>
              <a:t>чожого</a:t>
            </a:r>
            <a:r>
              <a:rPr lang="ru-RU" dirty="0"/>
              <a:t> </a:t>
            </a:r>
            <a:r>
              <a:rPr lang="ru-RU" dirty="0" err="1"/>
              <a:t>імені</a:t>
            </a:r>
            <a:r>
              <a:rPr lang="ru-RU" dirty="0"/>
              <a:t> та за </a:t>
            </a:r>
            <a:r>
              <a:rPr lang="ru-RU" dirty="0" err="1"/>
              <a:t>власний</a:t>
            </a:r>
            <a:r>
              <a:rPr lang="ru-RU" dirty="0"/>
              <a:t> </a:t>
            </a:r>
            <a:r>
              <a:rPr lang="ru-RU" dirty="0" err="1"/>
              <a:t>рахунок</a:t>
            </a:r>
            <a:endParaRPr lang="ru-RU" dirty="0"/>
          </a:p>
          <a:p>
            <a:pPr marL="342900" indent="-342900">
              <a:buAutoNum type="arabicPeriod"/>
            </a:pPr>
            <a:r>
              <a:rPr lang="ru-RU" dirty="0" err="1"/>
              <a:t>Працюють</a:t>
            </a:r>
            <a:r>
              <a:rPr lang="ru-RU" dirty="0"/>
              <a:t> </a:t>
            </a:r>
            <a:r>
              <a:rPr lang="ru-RU" dirty="0" err="1"/>
              <a:t>від</a:t>
            </a:r>
            <a:r>
              <a:rPr lang="ru-RU" dirty="0"/>
              <a:t> </a:t>
            </a:r>
            <a:r>
              <a:rPr lang="ru-RU" dirty="0" err="1"/>
              <a:t>свого</a:t>
            </a:r>
            <a:r>
              <a:rPr lang="ru-RU" dirty="0"/>
              <a:t> </a:t>
            </a:r>
            <a:r>
              <a:rPr lang="ru-RU" dirty="0" err="1"/>
              <a:t>імені</a:t>
            </a:r>
            <a:r>
              <a:rPr lang="ru-RU" dirty="0"/>
              <a:t> та за </a:t>
            </a:r>
            <a:r>
              <a:rPr lang="ru-RU" dirty="0" err="1"/>
              <a:t>чужий</a:t>
            </a:r>
            <a:r>
              <a:rPr lang="ru-RU" dirty="0"/>
              <a:t> </a:t>
            </a:r>
            <a:r>
              <a:rPr lang="ru-RU" dirty="0" err="1"/>
              <a:t>рахунок</a:t>
            </a:r>
            <a:endParaRPr lang="ru-RU" dirty="0"/>
          </a:p>
          <a:p>
            <a:pPr marL="342900" indent="-342900">
              <a:buAutoNum type="arabicPeriod"/>
            </a:pPr>
            <a:r>
              <a:rPr lang="ru-RU" dirty="0" err="1"/>
              <a:t>Працюють</a:t>
            </a:r>
            <a:r>
              <a:rPr lang="ru-RU" dirty="0"/>
              <a:t> </a:t>
            </a:r>
            <a:r>
              <a:rPr lang="ru-RU" dirty="0" err="1"/>
              <a:t>від</a:t>
            </a:r>
            <a:r>
              <a:rPr lang="ru-RU" dirty="0"/>
              <a:t> чужого </a:t>
            </a:r>
            <a:r>
              <a:rPr lang="ru-RU" dirty="0" err="1"/>
              <a:t>імені</a:t>
            </a:r>
            <a:r>
              <a:rPr lang="ru-RU" dirty="0"/>
              <a:t> та за </a:t>
            </a:r>
            <a:r>
              <a:rPr lang="ru-RU" dirty="0" err="1"/>
              <a:t>чужий</a:t>
            </a:r>
            <a:r>
              <a:rPr lang="ru-RU" dirty="0"/>
              <a:t> </a:t>
            </a:r>
            <a:r>
              <a:rPr lang="ru-RU" dirty="0" err="1"/>
              <a:t>рахунок</a:t>
            </a:r>
            <a:endParaRPr lang="uk-UA" dirty="0"/>
          </a:p>
        </p:txBody>
      </p:sp>
    </p:spTree>
    <p:extLst>
      <p:ext uri="{BB962C8B-B14F-4D97-AF65-F5344CB8AC3E}">
        <p14:creationId xmlns:p14="http://schemas.microsoft.com/office/powerpoint/2010/main" val="2687343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714D1D-4ACC-42E5-B94D-A63BAA373B96}"/>
              </a:ext>
            </a:extLst>
          </p:cNvPr>
          <p:cNvSpPr txBox="1"/>
          <p:nvPr/>
        </p:nvSpPr>
        <p:spPr>
          <a:xfrm>
            <a:off x="1469571" y="1859340"/>
            <a:ext cx="9666515" cy="2308324"/>
          </a:xfrm>
          <a:prstGeom prst="rect">
            <a:avLst/>
          </a:prstGeom>
          <a:noFill/>
        </p:spPr>
        <p:txBody>
          <a:bodyPr wrap="square">
            <a:spAutoFit/>
          </a:bodyPr>
          <a:lstStyle/>
          <a:p>
            <a:pPr algn="ctr"/>
            <a:r>
              <a:rPr lang="uk-UA" dirty="0"/>
              <a:t>ПЛАН</a:t>
            </a:r>
          </a:p>
          <a:p>
            <a:r>
              <a:rPr lang="uk-UA" dirty="0"/>
              <a:t>1. Товарне забезпечення товарообороту в системі управління діяльністю торговельного підприємства</a:t>
            </a:r>
          </a:p>
          <a:p>
            <a:r>
              <a:rPr lang="uk-UA" dirty="0"/>
              <a:t>2. Форми та механізм формування товарного забезпечення обороту</a:t>
            </a:r>
          </a:p>
          <a:p>
            <a:r>
              <a:rPr lang="uk-UA" dirty="0"/>
              <a:t>3. Вихідні передумови та зміст стратегії формування товарного забезпечення обороту торговельного підприємства</a:t>
            </a:r>
          </a:p>
          <a:p>
            <a:r>
              <a:rPr lang="uk-UA" dirty="0"/>
              <a:t>4. Аналіз формування товарного забезпечення обороту торговельного підприємства</a:t>
            </a:r>
          </a:p>
          <a:p>
            <a:r>
              <a:rPr lang="uk-UA" dirty="0"/>
              <a:t>5. Оцінка ефективності комерційних угод із закупівлі товарів</a:t>
            </a:r>
          </a:p>
        </p:txBody>
      </p:sp>
    </p:spTree>
    <p:extLst>
      <p:ext uri="{BB962C8B-B14F-4D97-AF65-F5344CB8AC3E}">
        <p14:creationId xmlns:p14="http://schemas.microsoft.com/office/powerpoint/2010/main" val="3296996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B438DD-4A3B-4CB1-8FB7-CD876300ECB9}"/>
              </a:ext>
            </a:extLst>
          </p:cNvPr>
          <p:cNvSpPr txBox="1"/>
          <p:nvPr/>
        </p:nvSpPr>
        <p:spPr>
          <a:xfrm>
            <a:off x="1660071" y="1616172"/>
            <a:ext cx="8871857" cy="2585323"/>
          </a:xfrm>
          <a:prstGeom prst="rect">
            <a:avLst/>
          </a:prstGeom>
          <a:noFill/>
        </p:spPr>
        <p:txBody>
          <a:bodyPr wrap="square">
            <a:spAutoFit/>
          </a:bodyPr>
          <a:lstStyle/>
          <a:p>
            <a:r>
              <a:rPr lang="uk-UA" dirty="0"/>
              <a:t>Кількість посередників, що обслуговують канал розподілу, визначається типом системи розподілу, яка використовується. Як відомо, в маркетингу розрізняють:</a:t>
            </a:r>
          </a:p>
          <a:p>
            <a:endParaRPr lang="uk-UA" dirty="0"/>
          </a:p>
          <a:p>
            <a:r>
              <a:rPr lang="uk-UA" dirty="0"/>
              <a:t>- інтенсивний розподіл, який передбачає забезпечення запасами продукції можливо більшої кількості торговельних підприємств;</a:t>
            </a:r>
          </a:p>
          <a:p>
            <a:r>
              <a:rPr lang="uk-UA" dirty="0"/>
              <a:t>- ексклюзивний розподіл, суть якого полягає в обмеженні кількості посередників, що торгують певною продукцією в межах збутових територій;</a:t>
            </a:r>
          </a:p>
          <a:p>
            <a:r>
              <a:rPr lang="uk-UA" dirty="0"/>
              <a:t>- селективний розподіл, який становить проміжний варіант між методами інтенсивного та ексклюзивного розподілу.</a:t>
            </a:r>
          </a:p>
        </p:txBody>
      </p:sp>
    </p:spTree>
    <p:extLst>
      <p:ext uri="{BB962C8B-B14F-4D97-AF65-F5344CB8AC3E}">
        <p14:creationId xmlns:p14="http://schemas.microsoft.com/office/powerpoint/2010/main" val="3568140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5559BE-F8D8-4EC9-8F6D-C097112ECDE4}"/>
              </a:ext>
            </a:extLst>
          </p:cNvPr>
          <p:cNvSpPr txBox="1"/>
          <p:nvPr/>
        </p:nvSpPr>
        <p:spPr>
          <a:xfrm>
            <a:off x="1224642" y="1342349"/>
            <a:ext cx="9895115" cy="3139321"/>
          </a:xfrm>
          <a:prstGeom prst="rect">
            <a:avLst/>
          </a:prstGeom>
          <a:noFill/>
        </p:spPr>
        <p:txBody>
          <a:bodyPr wrap="square">
            <a:spAutoFit/>
          </a:bodyPr>
          <a:lstStyle/>
          <a:p>
            <a:r>
              <a:rPr lang="ru-RU" dirty="0"/>
              <a:t>2. </a:t>
            </a:r>
            <a:r>
              <a:rPr lang="ru-RU" dirty="0" err="1"/>
              <a:t>Аналіз</a:t>
            </a:r>
            <a:r>
              <a:rPr lang="ru-RU" dirty="0"/>
              <a:t> </a:t>
            </a:r>
            <a:r>
              <a:rPr lang="ru-RU" dirty="0" err="1"/>
              <a:t>надходження</a:t>
            </a:r>
            <a:r>
              <a:rPr lang="ru-RU" dirty="0"/>
              <a:t> та </a:t>
            </a:r>
            <a:r>
              <a:rPr lang="ru-RU" dirty="0" err="1"/>
              <a:t>закупівлі</a:t>
            </a:r>
            <a:r>
              <a:rPr lang="ru-RU" dirty="0"/>
              <a:t> </a:t>
            </a:r>
            <a:r>
              <a:rPr lang="ru-RU" dirty="0" err="1"/>
              <a:t>товарів</a:t>
            </a:r>
            <a:r>
              <a:rPr lang="ru-RU" dirty="0"/>
              <a:t> у </a:t>
            </a:r>
            <a:r>
              <a:rPr lang="ru-RU" dirty="0" err="1"/>
              <a:t>передплановому</a:t>
            </a:r>
            <a:r>
              <a:rPr lang="ru-RU" dirty="0"/>
              <a:t> </a:t>
            </a:r>
            <a:r>
              <a:rPr lang="ru-RU" dirty="0" err="1"/>
              <a:t>періоді</a:t>
            </a:r>
            <a:endParaRPr lang="ru-RU" dirty="0"/>
          </a:p>
          <a:p>
            <a:r>
              <a:rPr lang="ru-RU" dirty="0" err="1"/>
              <a:t>Проведення</a:t>
            </a:r>
            <a:r>
              <a:rPr lang="ru-RU" dirty="0"/>
              <a:t> </a:t>
            </a:r>
            <a:r>
              <a:rPr lang="ru-RU" dirty="0" err="1"/>
              <a:t>аналізу</a:t>
            </a:r>
            <a:r>
              <a:rPr lang="ru-RU" dirty="0"/>
              <a:t> </a:t>
            </a:r>
            <a:r>
              <a:rPr lang="ru-RU" dirty="0" err="1"/>
              <a:t>надходження</a:t>
            </a:r>
            <a:r>
              <a:rPr lang="ru-RU" dirty="0"/>
              <a:t> та </a:t>
            </a:r>
            <a:r>
              <a:rPr lang="ru-RU" dirty="0" err="1"/>
              <a:t>закупівлі</a:t>
            </a:r>
            <a:r>
              <a:rPr lang="ru-RU" dirty="0"/>
              <a:t> </a:t>
            </a:r>
            <a:r>
              <a:rPr lang="ru-RU" dirty="0" err="1"/>
              <a:t>товарів</a:t>
            </a:r>
            <a:r>
              <a:rPr lang="ru-RU" dirty="0"/>
              <a:t> </a:t>
            </a:r>
            <a:r>
              <a:rPr lang="ru-RU" dirty="0" err="1"/>
              <a:t>має</a:t>
            </a:r>
            <a:r>
              <a:rPr lang="ru-RU" dirty="0"/>
              <a:t> за мету </a:t>
            </a:r>
            <a:r>
              <a:rPr lang="ru-RU" dirty="0" err="1"/>
              <a:t>вивчення</a:t>
            </a:r>
            <a:r>
              <a:rPr lang="ru-RU" dirty="0"/>
              <a:t> </a:t>
            </a:r>
            <a:r>
              <a:rPr lang="ru-RU" dirty="0" err="1"/>
              <a:t>обсягів</a:t>
            </a:r>
            <a:r>
              <a:rPr lang="ru-RU" dirty="0"/>
              <a:t>, </a:t>
            </a:r>
            <a:r>
              <a:rPr lang="ru-RU" dirty="0" err="1"/>
              <a:t>динаміки</a:t>
            </a:r>
            <a:r>
              <a:rPr lang="ru-RU" dirty="0"/>
              <a:t> та складу товарного </a:t>
            </a:r>
            <a:r>
              <a:rPr lang="ru-RU" dirty="0" err="1"/>
              <a:t>забезпечення</a:t>
            </a:r>
            <a:r>
              <a:rPr lang="ru-RU" dirty="0"/>
              <a:t> товарообороту </a:t>
            </a:r>
            <a:r>
              <a:rPr lang="ru-RU" dirty="0" err="1"/>
              <a:t>підприємства</a:t>
            </a:r>
            <a:r>
              <a:rPr lang="ru-RU" dirty="0"/>
              <a:t>, </a:t>
            </a:r>
            <a:r>
              <a:rPr lang="ru-RU" dirty="0" err="1"/>
              <a:t>його</a:t>
            </a:r>
            <a:r>
              <a:rPr lang="ru-RU" dirty="0"/>
              <a:t> </a:t>
            </a:r>
            <a:r>
              <a:rPr lang="ru-RU" dirty="0" err="1"/>
              <a:t>відповідності</a:t>
            </a:r>
            <a:r>
              <a:rPr lang="ru-RU" dirty="0"/>
              <a:t> </a:t>
            </a:r>
            <a:r>
              <a:rPr lang="ru-RU" dirty="0" err="1"/>
              <a:t>обсягові</a:t>
            </a:r>
            <a:r>
              <a:rPr lang="ru-RU" dirty="0"/>
              <a:t> та </a:t>
            </a:r>
            <a:r>
              <a:rPr lang="ru-RU" dirty="0" err="1"/>
              <a:t>структурі</a:t>
            </a:r>
            <a:r>
              <a:rPr lang="ru-RU" dirty="0"/>
              <a:t> товарообороту </a:t>
            </a:r>
            <a:r>
              <a:rPr lang="ru-RU" dirty="0" err="1"/>
              <a:t>підприємства</a:t>
            </a:r>
            <a:r>
              <a:rPr lang="ru-RU" dirty="0"/>
              <a:t>, </a:t>
            </a:r>
            <a:r>
              <a:rPr lang="ru-RU" dirty="0" err="1"/>
              <a:t>оцінки</a:t>
            </a:r>
            <a:r>
              <a:rPr lang="ru-RU" dirty="0"/>
              <a:t> </a:t>
            </a:r>
            <a:r>
              <a:rPr lang="ru-RU" dirty="0" err="1"/>
              <a:t>якості</a:t>
            </a:r>
            <a:r>
              <a:rPr lang="ru-RU" dirty="0"/>
              <a:t> та </a:t>
            </a:r>
            <a:r>
              <a:rPr lang="ru-RU" dirty="0" err="1"/>
              <a:t>надійності</a:t>
            </a:r>
            <a:r>
              <a:rPr lang="ru-RU" dirty="0"/>
              <a:t> </a:t>
            </a:r>
            <a:r>
              <a:rPr lang="ru-RU" dirty="0" err="1"/>
              <a:t>постачальників</a:t>
            </a:r>
            <a:r>
              <a:rPr lang="ru-RU" dirty="0"/>
              <a:t> </a:t>
            </a:r>
            <a:r>
              <a:rPr lang="ru-RU" dirty="0" err="1"/>
              <a:t>підприємства</a:t>
            </a:r>
            <a:r>
              <a:rPr lang="ru-RU" dirty="0"/>
              <a:t>, </a:t>
            </a:r>
            <a:r>
              <a:rPr lang="ru-RU" dirty="0" err="1"/>
              <a:t>ефективності</a:t>
            </a:r>
            <a:r>
              <a:rPr lang="ru-RU" dirty="0"/>
              <a:t> </a:t>
            </a:r>
            <a:r>
              <a:rPr lang="ru-RU" dirty="0" err="1"/>
              <a:t>укладення</a:t>
            </a:r>
            <a:r>
              <a:rPr lang="ru-RU" dirty="0"/>
              <a:t> з ними </a:t>
            </a:r>
            <a:r>
              <a:rPr lang="ru-RU" dirty="0" err="1"/>
              <a:t>комерційних</a:t>
            </a:r>
            <a:r>
              <a:rPr lang="ru-RU" dirty="0"/>
              <a:t> </a:t>
            </a:r>
            <a:r>
              <a:rPr lang="ru-RU" dirty="0" err="1"/>
              <a:t>угод</a:t>
            </a:r>
            <a:r>
              <a:rPr lang="ru-RU" dirty="0"/>
              <a:t>, </a:t>
            </a:r>
            <a:r>
              <a:rPr lang="ru-RU" dirty="0" err="1"/>
              <a:t>обраних</a:t>
            </a:r>
            <a:r>
              <a:rPr lang="ru-RU" dirty="0"/>
              <a:t> </a:t>
            </a:r>
            <a:r>
              <a:rPr lang="ru-RU" dirty="0" err="1"/>
              <a:t>методів</a:t>
            </a:r>
            <a:r>
              <a:rPr lang="ru-RU" dirty="0"/>
              <a:t> </a:t>
            </a:r>
            <a:r>
              <a:rPr lang="ru-RU" dirty="0" err="1"/>
              <a:t>закупівлі</a:t>
            </a:r>
            <a:r>
              <a:rPr lang="ru-RU" dirty="0"/>
              <a:t> </a:t>
            </a:r>
            <a:r>
              <a:rPr lang="ru-RU" dirty="0" err="1"/>
              <a:t>товарів</a:t>
            </a:r>
            <a:r>
              <a:rPr lang="ru-RU" dirty="0"/>
              <a:t>, </a:t>
            </a:r>
            <a:r>
              <a:rPr lang="ru-RU" dirty="0" err="1"/>
              <a:t>видів</a:t>
            </a:r>
            <a:r>
              <a:rPr lang="ru-RU" dirty="0"/>
              <a:t> </a:t>
            </a:r>
            <a:r>
              <a:rPr lang="ru-RU" dirty="0" err="1"/>
              <a:t>комерційних</a:t>
            </a:r>
            <a:r>
              <a:rPr lang="ru-RU" dirty="0"/>
              <a:t> </a:t>
            </a:r>
            <a:r>
              <a:rPr lang="ru-RU" dirty="0" err="1"/>
              <a:t>зв'язків</a:t>
            </a:r>
            <a:r>
              <a:rPr lang="ru-RU" dirty="0"/>
              <a:t> </a:t>
            </a:r>
            <a:r>
              <a:rPr lang="ru-RU" dirty="0" err="1"/>
              <a:t>тощо</a:t>
            </a:r>
            <a:r>
              <a:rPr lang="ru-RU" dirty="0"/>
              <a:t>.</a:t>
            </a:r>
          </a:p>
          <a:p>
            <a:endParaRPr lang="ru-RU" dirty="0"/>
          </a:p>
          <a:p>
            <a:r>
              <a:rPr lang="uk-UA" dirty="0"/>
              <a:t>3. Планування обсягу та структури надходження (закупівлі) товарів</a:t>
            </a:r>
          </a:p>
          <a:p>
            <a:r>
              <a:rPr lang="uk-UA" dirty="0"/>
              <a:t>План обсягу та асортиментної структури надходження (закупівлі) товарів є похідним від плану товарообороту підприємства на відповідний період та плану формування товарних запасів.</a:t>
            </a:r>
          </a:p>
        </p:txBody>
      </p:sp>
    </p:spTree>
    <p:extLst>
      <p:ext uri="{BB962C8B-B14F-4D97-AF65-F5344CB8AC3E}">
        <p14:creationId xmlns:p14="http://schemas.microsoft.com/office/powerpoint/2010/main" val="3341528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316B83-F015-41F7-88F6-8953BEB4DD0F}"/>
              </a:ext>
            </a:extLst>
          </p:cNvPr>
          <p:cNvSpPr txBox="1"/>
          <p:nvPr/>
        </p:nvSpPr>
        <p:spPr>
          <a:xfrm>
            <a:off x="1328057" y="1171031"/>
            <a:ext cx="9535886" cy="3693319"/>
          </a:xfrm>
          <a:prstGeom prst="rect">
            <a:avLst/>
          </a:prstGeom>
          <a:noFill/>
        </p:spPr>
        <p:txBody>
          <a:bodyPr wrap="square">
            <a:spAutoFit/>
          </a:bodyPr>
          <a:lstStyle/>
          <a:p>
            <a:r>
              <a:rPr lang="ru-RU" dirty="0" err="1"/>
              <a:t>Обсяги</a:t>
            </a:r>
            <a:r>
              <a:rPr lang="ru-RU" dirty="0"/>
              <a:t> </a:t>
            </a:r>
            <a:r>
              <a:rPr lang="ru-RU" dirty="0" err="1"/>
              <a:t>необхідного</a:t>
            </a:r>
            <a:r>
              <a:rPr lang="ru-RU" dirty="0"/>
              <a:t> </a:t>
            </a:r>
            <a:r>
              <a:rPr lang="ru-RU" dirty="0" err="1"/>
              <a:t>надходження</a:t>
            </a:r>
            <a:r>
              <a:rPr lang="ru-RU" dirty="0"/>
              <a:t> </a:t>
            </a:r>
            <a:r>
              <a:rPr lang="ru-RU" dirty="0" err="1"/>
              <a:t>товарів</a:t>
            </a:r>
            <a:r>
              <a:rPr lang="ru-RU" dirty="0"/>
              <a:t> </a:t>
            </a:r>
            <a:r>
              <a:rPr lang="ru-RU" dirty="0" err="1"/>
              <a:t>розраховують</a:t>
            </a:r>
            <a:r>
              <a:rPr lang="ru-RU" dirty="0"/>
              <a:t> по </a:t>
            </a:r>
            <a:r>
              <a:rPr lang="ru-RU" dirty="0" err="1"/>
              <a:t>окремих</a:t>
            </a:r>
            <a:r>
              <a:rPr lang="ru-RU" dirty="0"/>
              <a:t> </a:t>
            </a:r>
            <a:r>
              <a:rPr lang="ru-RU" dirty="0" err="1"/>
              <a:t>товарних</a:t>
            </a:r>
            <a:r>
              <a:rPr lang="ru-RU" dirty="0"/>
              <a:t> </a:t>
            </a:r>
            <a:r>
              <a:rPr lang="ru-RU" dirty="0" err="1"/>
              <a:t>групах</a:t>
            </a:r>
            <a:r>
              <a:rPr lang="ru-RU" dirty="0"/>
              <a:t> та по </a:t>
            </a:r>
            <a:r>
              <a:rPr lang="ru-RU" dirty="0" err="1"/>
              <a:t>підприємству</a:t>
            </a:r>
            <a:r>
              <a:rPr lang="ru-RU" dirty="0"/>
              <a:t> в </a:t>
            </a:r>
            <a:r>
              <a:rPr lang="ru-RU" dirty="0" err="1"/>
              <a:t>цілому</a:t>
            </a:r>
            <a:r>
              <a:rPr lang="ru-RU" dirty="0"/>
              <a:t>. </a:t>
            </a:r>
            <a:r>
              <a:rPr lang="ru-RU" dirty="0" err="1"/>
              <a:t>Планові</a:t>
            </a:r>
            <a:r>
              <a:rPr lang="ru-RU" dirty="0"/>
              <a:t> </a:t>
            </a:r>
            <a:r>
              <a:rPr lang="ru-RU" dirty="0" err="1"/>
              <a:t>розрахунки</a:t>
            </a:r>
            <a:r>
              <a:rPr lang="ru-RU" dirty="0"/>
              <a:t> </a:t>
            </a:r>
            <a:r>
              <a:rPr lang="ru-RU" dirty="0" err="1"/>
              <a:t>проводяться</a:t>
            </a:r>
            <a:r>
              <a:rPr lang="ru-RU" dirty="0"/>
              <a:t> за формулами:</a:t>
            </a:r>
          </a:p>
          <a:p>
            <a:pPr algn="ctr"/>
            <a:endParaRPr lang="ru-RU" dirty="0"/>
          </a:p>
          <a:p>
            <a:pPr algn="ctr"/>
            <a:r>
              <a:rPr lang="ru-RU" dirty="0"/>
              <a:t>П=</a:t>
            </a:r>
            <a:r>
              <a:rPr lang="ru-RU" dirty="0" err="1"/>
              <a:t>ТО+ТЗк</a:t>
            </a:r>
            <a:r>
              <a:rPr lang="ru-RU" dirty="0"/>
              <a:t> - Т3п+В </a:t>
            </a:r>
            <a:r>
              <a:rPr lang="ru-RU" dirty="0" err="1"/>
              <a:t>або</a:t>
            </a:r>
            <a:r>
              <a:rPr lang="ru-RU" dirty="0"/>
              <a:t> П=Т0±ДТЗ+В,</a:t>
            </a:r>
          </a:p>
          <a:p>
            <a:pPr algn="ctr"/>
            <a:endParaRPr lang="ru-RU" dirty="0"/>
          </a:p>
          <a:p>
            <a:r>
              <a:rPr lang="ru-RU" dirty="0"/>
              <a:t>де П - </a:t>
            </a:r>
            <a:r>
              <a:rPr lang="ru-RU" dirty="0" err="1"/>
              <a:t>плановий</a:t>
            </a:r>
            <a:r>
              <a:rPr lang="ru-RU" dirty="0"/>
              <a:t> </a:t>
            </a:r>
            <a:r>
              <a:rPr lang="ru-RU" dirty="0" err="1"/>
              <a:t>обсяг</a:t>
            </a:r>
            <a:r>
              <a:rPr lang="ru-RU" dirty="0"/>
              <a:t> </a:t>
            </a:r>
            <a:r>
              <a:rPr lang="ru-RU" dirty="0" err="1"/>
              <a:t>надходження</a:t>
            </a:r>
            <a:r>
              <a:rPr lang="ru-RU" dirty="0"/>
              <a:t> </a:t>
            </a:r>
            <a:r>
              <a:rPr lang="ru-RU" dirty="0" err="1"/>
              <a:t>товарів</a:t>
            </a:r>
            <a:r>
              <a:rPr lang="ru-RU" dirty="0"/>
              <a:t> на </a:t>
            </a:r>
            <a:r>
              <a:rPr lang="ru-RU" dirty="0" err="1"/>
              <a:t>підприємство</a:t>
            </a:r>
            <a:r>
              <a:rPr lang="ru-RU" dirty="0"/>
              <a:t> (в </a:t>
            </a:r>
            <a:r>
              <a:rPr lang="ru-RU" dirty="0" err="1"/>
              <a:t>роздрібних</a:t>
            </a:r>
            <a:r>
              <a:rPr lang="ru-RU" dirty="0"/>
              <a:t> </a:t>
            </a:r>
            <a:r>
              <a:rPr lang="ru-RU" dirty="0" err="1"/>
              <a:t>цінах</a:t>
            </a:r>
            <a:r>
              <a:rPr lang="ru-RU" dirty="0"/>
              <a:t>);</a:t>
            </a:r>
          </a:p>
          <a:p>
            <a:r>
              <a:rPr lang="ru-RU" dirty="0"/>
              <a:t>ТО - </a:t>
            </a:r>
            <a:r>
              <a:rPr lang="ru-RU" dirty="0" err="1"/>
              <a:t>плановий</a:t>
            </a:r>
            <a:r>
              <a:rPr lang="ru-RU" dirty="0"/>
              <a:t> </a:t>
            </a:r>
            <a:r>
              <a:rPr lang="ru-RU" dirty="0" err="1"/>
              <a:t>обсяг</a:t>
            </a:r>
            <a:r>
              <a:rPr lang="ru-RU" dirty="0"/>
              <a:t> товарообороту;</a:t>
            </a:r>
          </a:p>
          <a:p>
            <a:r>
              <a:rPr lang="ru-RU" dirty="0"/>
              <a:t>Т3п - </a:t>
            </a:r>
            <a:r>
              <a:rPr lang="ru-RU" dirty="0" err="1"/>
              <a:t>фактична</a:t>
            </a:r>
            <a:r>
              <a:rPr lang="ru-RU" dirty="0"/>
              <a:t> сума </a:t>
            </a:r>
            <a:r>
              <a:rPr lang="ru-RU" dirty="0" err="1"/>
              <a:t>товарних</a:t>
            </a:r>
            <a:r>
              <a:rPr lang="ru-RU" dirty="0"/>
              <a:t> </a:t>
            </a:r>
            <a:r>
              <a:rPr lang="ru-RU" dirty="0" err="1"/>
              <a:t>запасів</a:t>
            </a:r>
            <a:r>
              <a:rPr lang="ru-RU" dirty="0"/>
              <a:t> на початок планового </a:t>
            </a:r>
            <a:r>
              <a:rPr lang="ru-RU" dirty="0" err="1"/>
              <a:t>періоду</a:t>
            </a:r>
            <a:r>
              <a:rPr lang="ru-RU" dirty="0"/>
              <a:t>;</a:t>
            </a:r>
          </a:p>
          <a:p>
            <a:r>
              <a:rPr lang="ru-RU" dirty="0"/>
              <a:t>Т3к - </a:t>
            </a:r>
            <a:r>
              <a:rPr lang="ru-RU" dirty="0" err="1"/>
              <a:t>планована</a:t>
            </a:r>
            <a:r>
              <a:rPr lang="ru-RU" dirty="0"/>
              <a:t> сума </a:t>
            </a:r>
            <a:r>
              <a:rPr lang="ru-RU" dirty="0" err="1"/>
              <a:t>товарних</a:t>
            </a:r>
            <a:r>
              <a:rPr lang="ru-RU" dirty="0"/>
              <a:t> </a:t>
            </a:r>
            <a:r>
              <a:rPr lang="ru-RU" dirty="0" err="1"/>
              <a:t>запасів</a:t>
            </a:r>
            <a:r>
              <a:rPr lang="ru-RU" dirty="0"/>
              <a:t> на </a:t>
            </a:r>
            <a:r>
              <a:rPr lang="ru-RU" dirty="0" err="1"/>
              <a:t>кінець</a:t>
            </a:r>
            <a:r>
              <a:rPr lang="ru-RU" dirty="0"/>
              <a:t> </a:t>
            </a:r>
            <a:r>
              <a:rPr lang="ru-RU" dirty="0" err="1"/>
              <a:t>періоду</a:t>
            </a:r>
            <a:r>
              <a:rPr lang="ru-RU" dirty="0"/>
              <a:t>;</a:t>
            </a:r>
          </a:p>
          <a:p>
            <a:r>
              <a:rPr lang="ru-RU" dirty="0"/>
              <a:t>ДТЗ - </a:t>
            </a:r>
            <a:r>
              <a:rPr lang="ru-RU" dirty="0" err="1"/>
              <a:t>передбачена</a:t>
            </a:r>
            <a:r>
              <a:rPr lang="ru-RU" dirty="0"/>
              <a:t> </a:t>
            </a:r>
            <a:r>
              <a:rPr lang="ru-RU" dirty="0" err="1"/>
              <a:t>зміна</a:t>
            </a:r>
            <a:r>
              <a:rPr lang="ru-RU" dirty="0"/>
              <a:t> (</a:t>
            </a:r>
            <a:r>
              <a:rPr lang="ru-RU" dirty="0" err="1"/>
              <a:t>приріст</a:t>
            </a:r>
            <a:r>
              <a:rPr lang="ru-RU" dirty="0"/>
              <a:t>, </a:t>
            </a:r>
            <a:r>
              <a:rPr lang="ru-RU" dirty="0" err="1"/>
              <a:t>зниження</a:t>
            </a:r>
            <a:r>
              <a:rPr lang="ru-RU" dirty="0"/>
              <a:t>) </a:t>
            </a:r>
            <a:r>
              <a:rPr lang="ru-RU" dirty="0" err="1"/>
              <a:t>обсягу</a:t>
            </a:r>
            <a:r>
              <a:rPr lang="ru-RU" dirty="0"/>
              <a:t> </a:t>
            </a:r>
            <a:r>
              <a:rPr lang="ru-RU" dirty="0" err="1"/>
              <a:t>товарних</a:t>
            </a:r>
            <a:r>
              <a:rPr lang="ru-RU" dirty="0"/>
              <a:t> </a:t>
            </a:r>
            <a:r>
              <a:rPr lang="ru-RU" dirty="0" err="1"/>
              <a:t>запасів</a:t>
            </a:r>
            <a:r>
              <a:rPr lang="ru-RU" dirty="0"/>
              <a:t> у плановому </a:t>
            </a:r>
            <a:r>
              <a:rPr lang="ru-RU" dirty="0" err="1"/>
              <a:t>періоді</a:t>
            </a:r>
            <a:r>
              <a:rPr lang="ru-RU" dirty="0"/>
              <a:t>;</a:t>
            </a:r>
          </a:p>
          <a:p>
            <a:r>
              <a:rPr lang="ru-RU" dirty="0"/>
              <a:t>В - </a:t>
            </a:r>
            <a:r>
              <a:rPr lang="ru-RU" dirty="0" err="1"/>
              <a:t>очікуване</a:t>
            </a:r>
            <a:r>
              <a:rPr lang="ru-RU" dirty="0"/>
              <a:t> </a:t>
            </a:r>
            <a:r>
              <a:rPr lang="ru-RU" dirty="0" err="1"/>
              <a:t>вибуття</a:t>
            </a:r>
            <a:r>
              <a:rPr lang="ru-RU" dirty="0"/>
              <a:t> </a:t>
            </a:r>
            <a:r>
              <a:rPr lang="ru-RU" dirty="0" err="1"/>
              <a:t>товарів</a:t>
            </a:r>
            <a:r>
              <a:rPr lang="ru-RU" dirty="0"/>
              <a:t> у </a:t>
            </a:r>
            <a:r>
              <a:rPr lang="ru-RU" dirty="0" err="1"/>
              <a:t>зв'язку</a:t>
            </a:r>
            <a:r>
              <a:rPr lang="ru-RU" dirty="0"/>
              <a:t> з </a:t>
            </a:r>
            <a:r>
              <a:rPr lang="ru-RU" dirty="0" err="1"/>
              <a:t>природнім</a:t>
            </a:r>
            <a:r>
              <a:rPr lang="ru-RU" dirty="0"/>
              <a:t> </a:t>
            </a:r>
            <a:r>
              <a:rPr lang="ru-RU" dirty="0" err="1"/>
              <a:t>вибуттям</a:t>
            </a:r>
            <a:r>
              <a:rPr lang="ru-RU" dirty="0"/>
              <a:t> та з </a:t>
            </a:r>
            <a:r>
              <a:rPr lang="ru-RU" dirty="0" err="1"/>
              <a:t>інших</a:t>
            </a:r>
            <a:r>
              <a:rPr lang="ru-RU" dirty="0"/>
              <a:t> причин (</a:t>
            </a:r>
            <a:r>
              <a:rPr lang="ru-RU" dirty="0" err="1"/>
              <a:t>уцінка</a:t>
            </a:r>
            <a:r>
              <a:rPr lang="ru-RU" dirty="0"/>
              <a:t>, </a:t>
            </a:r>
            <a:r>
              <a:rPr lang="ru-RU" dirty="0" err="1"/>
              <a:t>сезонний</a:t>
            </a:r>
            <a:r>
              <a:rPr lang="ru-RU" dirty="0"/>
              <a:t> </a:t>
            </a:r>
            <a:r>
              <a:rPr lang="ru-RU" dirty="0" err="1"/>
              <a:t>розпродаж</a:t>
            </a:r>
            <a:r>
              <a:rPr lang="ru-RU" dirty="0"/>
              <a:t> та </a:t>
            </a:r>
            <a:r>
              <a:rPr lang="ru-RU" dirty="0" err="1"/>
              <a:t>інше</a:t>
            </a:r>
            <a:r>
              <a:rPr lang="ru-RU" dirty="0"/>
              <a:t>).</a:t>
            </a:r>
            <a:endParaRPr lang="uk-UA" dirty="0"/>
          </a:p>
        </p:txBody>
      </p:sp>
    </p:spTree>
    <p:extLst>
      <p:ext uri="{BB962C8B-B14F-4D97-AF65-F5344CB8AC3E}">
        <p14:creationId xmlns:p14="http://schemas.microsoft.com/office/powerpoint/2010/main" val="2218443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A5D8FF7-D6BD-4C54-A5A2-7E3B4416955E}"/>
                  </a:ext>
                </a:extLst>
              </p:cNvPr>
              <p:cNvSpPr txBox="1"/>
              <p:nvPr/>
            </p:nvSpPr>
            <p:spPr>
              <a:xfrm>
                <a:off x="1143000" y="826370"/>
                <a:ext cx="9906000" cy="4234364"/>
              </a:xfrm>
              <a:prstGeom prst="rect">
                <a:avLst/>
              </a:prstGeom>
              <a:noFill/>
            </p:spPr>
            <p:txBody>
              <a:bodyPr wrap="square">
                <a:spAutoFit/>
              </a:bodyPr>
              <a:lstStyle/>
              <a:p>
                <a:r>
                  <a:rPr lang="uk-UA" dirty="0"/>
                  <a:t>Плановий обсяг закупівлі товарів визначається на основі планового обсягу надходження товарів на підприємство. Різниця між цими показниками полягає в тому, що обсяг надходження товарів розраховується у роздрібних цінах, у той час як обсяг закупівлі товарів – в цінах їх закупівлі (різниця між цими показниками складає суму торговельних надбавок або валовий доход від реалізації товарів). Перерахунок планового обсягу надходження товарів в закупівельні ціни здійснюється за наступною формулою:</a:t>
                </a:r>
              </a:p>
              <a:p>
                <a:endParaRPr lang="uk-UA" dirty="0"/>
              </a:p>
              <a:p>
                <a:pPr algn="ctr"/>
                <a:r>
                  <a:rPr lang="uk-UA" dirty="0"/>
                  <a:t>ОЗ = П - ВДР або 03= </a:t>
                </a:r>
                <a14:m>
                  <m:oMath xmlns:m="http://schemas.openxmlformats.org/officeDocument/2006/math">
                    <m:f>
                      <m:fPr>
                        <m:ctrlPr>
                          <a:rPr lang="uk-UA" sz="2400" i="1" smtClean="0">
                            <a:latin typeface="Cambria Math" panose="02040503050406030204" pitchFamily="18" charset="0"/>
                          </a:rPr>
                        </m:ctrlPr>
                      </m:fPr>
                      <m:num>
                        <m:r>
                          <a:rPr lang="uk-UA" sz="2400" b="0" i="1" smtClean="0">
                            <a:latin typeface="Cambria Math" panose="02040503050406030204" pitchFamily="18" charset="0"/>
                          </a:rPr>
                          <m:t>П</m:t>
                        </m:r>
                        <m:r>
                          <a:rPr lang="uk-UA" sz="2400" b="0" i="1" smtClean="0">
                            <a:latin typeface="Cambria Math" panose="02040503050406030204" pitchFamily="18" charset="0"/>
                            <a:ea typeface="Cambria Math" panose="02040503050406030204" pitchFamily="18" charset="0"/>
                          </a:rPr>
                          <m:t>×(100−Рнадб)</m:t>
                        </m:r>
                      </m:num>
                      <m:den>
                        <m:r>
                          <a:rPr lang="uk-UA" sz="2400" b="0" i="1" smtClean="0">
                            <a:latin typeface="Cambria Math" panose="02040503050406030204" pitchFamily="18" charset="0"/>
                          </a:rPr>
                          <m:t>100</m:t>
                        </m:r>
                      </m:den>
                    </m:f>
                  </m:oMath>
                </a14:m>
                <a:endParaRPr lang="uk-UA" sz="2400" dirty="0"/>
              </a:p>
              <a:p>
                <a:pPr algn="just"/>
                <a:r>
                  <a:rPr lang="uk-UA" dirty="0"/>
                  <a:t>де 03 - обсяг закупівлі товарів торговельним підприємством з їх поставкою в плановому періоді (в цінах закупівлі);</a:t>
                </a:r>
              </a:p>
              <a:p>
                <a:pPr algn="just"/>
                <a:r>
                  <a:rPr lang="uk-UA" dirty="0"/>
                  <a:t>П - плановий обсяг надходження товарів на підприємство (в роздрібних цінах);</a:t>
                </a:r>
              </a:p>
              <a:p>
                <a:pPr algn="just"/>
                <a:r>
                  <a:rPr lang="uk-UA" dirty="0"/>
                  <a:t>ВДР - планований обсяг валового доходу від реалізації товарів (сума торгових надбавок);</a:t>
                </a:r>
              </a:p>
              <a:p>
                <a:pPr algn="just"/>
                <a:r>
                  <a:rPr lang="uk-UA" dirty="0"/>
                  <a:t>Р </a:t>
                </a:r>
                <a:r>
                  <a:rPr lang="uk-UA" dirty="0" err="1"/>
                  <a:t>надб</a:t>
                </a:r>
                <a:r>
                  <a:rPr lang="uk-UA" dirty="0"/>
                  <a:t> - планований рівень валового доходу від реалізації товарів, що склався на підприємстві, у відсотках до товарообороту.</a:t>
                </a:r>
              </a:p>
            </p:txBody>
          </p:sp>
        </mc:Choice>
        <mc:Fallback xmlns="">
          <p:sp>
            <p:nvSpPr>
              <p:cNvPr id="3" name="TextBox 2">
                <a:extLst>
                  <a:ext uri="{FF2B5EF4-FFF2-40B4-BE49-F238E27FC236}">
                    <a16:creationId xmlns:a16="http://schemas.microsoft.com/office/drawing/2014/main" id="{FA5D8FF7-D6BD-4C54-A5A2-7E3B4416955E}"/>
                  </a:ext>
                </a:extLst>
              </p:cNvPr>
              <p:cNvSpPr txBox="1">
                <a:spLocks noRot="1" noChangeAspect="1" noMove="1" noResize="1" noEditPoints="1" noAdjustHandles="1" noChangeArrowheads="1" noChangeShapeType="1" noTextEdit="1"/>
              </p:cNvSpPr>
              <p:nvPr/>
            </p:nvSpPr>
            <p:spPr>
              <a:xfrm>
                <a:off x="1143000" y="826370"/>
                <a:ext cx="9906000" cy="4234364"/>
              </a:xfrm>
              <a:prstGeom prst="rect">
                <a:avLst/>
              </a:prstGeom>
              <a:blipFill>
                <a:blip r:embed="rId2"/>
                <a:stretch>
                  <a:fillRect l="-554" t="-1009" r="-492" b="-1441"/>
                </a:stretch>
              </a:blipFill>
            </p:spPr>
            <p:txBody>
              <a:bodyPr/>
              <a:lstStyle/>
              <a:p>
                <a:r>
                  <a:rPr lang="uk-UA">
                    <a:noFill/>
                  </a:rPr>
                  <a:t> </a:t>
                </a:r>
              </a:p>
            </p:txBody>
          </p:sp>
        </mc:Fallback>
      </mc:AlternateContent>
    </p:spTree>
    <p:extLst>
      <p:ext uri="{BB962C8B-B14F-4D97-AF65-F5344CB8AC3E}">
        <p14:creationId xmlns:p14="http://schemas.microsoft.com/office/powerpoint/2010/main" val="3170880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24A6A2-C163-4401-9E54-7114605796C3}"/>
              </a:ext>
            </a:extLst>
          </p:cNvPr>
          <p:cNvSpPr txBox="1"/>
          <p:nvPr/>
        </p:nvSpPr>
        <p:spPr>
          <a:xfrm>
            <a:off x="1415142" y="903906"/>
            <a:ext cx="9241971" cy="2308324"/>
          </a:xfrm>
          <a:prstGeom prst="rect">
            <a:avLst/>
          </a:prstGeom>
          <a:noFill/>
        </p:spPr>
        <p:txBody>
          <a:bodyPr wrap="square">
            <a:spAutoFit/>
          </a:bodyPr>
          <a:lstStyle/>
          <a:p>
            <a:pPr algn="ctr"/>
            <a:r>
              <a:rPr lang="ru-RU" dirty="0"/>
              <a:t>4. </a:t>
            </a:r>
            <a:r>
              <a:rPr lang="ru-RU" dirty="0" err="1"/>
              <a:t>Визначення</a:t>
            </a:r>
            <a:r>
              <a:rPr lang="ru-RU" dirty="0"/>
              <a:t> методу </a:t>
            </a:r>
            <a:r>
              <a:rPr lang="ru-RU" dirty="0" err="1"/>
              <a:t>закупівлі</a:t>
            </a:r>
            <a:r>
              <a:rPr lang="ru-RU" dirty="0"/>
              <a:t> </a:t>
            </a:r>
            <a:r>
              <a:rPr lang="ru-RU" dirty="0" err="1"/>
              <a:t>товарів</a:t>
            </a:r>
            <a:endParaRPr lang="ru-RU" dirty="0"/>
          </a:p>
          <a:p>
            <a:pPr algn="ctr"/>
            <a:endParaRPr lang="ru-RU" dirty="0"/>
          </a:p>
          <a:p>
            <a:pPr algn="just"/>
            <a:r>
              <a:rPr lang="uk-UA" dirty="0"/>
              <a:t>Основними методами закупки товарів є:</a:t>
            </a:r>
          </a:p>
          <a:p>
            <a:pPr algn="just"/>
            <a:r>
              <a:rPr lang="uk-UA" dirty="0"/>
              <a:t>1. Гуртові закупки товарів однією партією.</a:t>
            </a:r>
          </a:p>
          <a:p>
            <a:pPr algn="just"/>
            <a:r>
              <a:rPr lang="uk-UA" dirty="0"/>
              <a:t>2. Гуртові закупки з періодичною поставкою узгодженими партіями.</a:t>
            </a:r>
          </a:p>
          <a:p>
            <a:pPr algn="just"/>
            <a:r>
              <a:rPr lang="uk-UA" dirty="0"/>
              <a:t>3. Гуртові закупки з одержанням товарів по мірі необхідності.</a:t>
            </a:r>
          </a:p>
          <a:p>
            <a:pPr algn="just"/>
            <a:r>
              <a:rPr lang="uk-UA" dirty="0"/>
              <a:t>4. Разові закупки.</a:t>
            </a:r>
          </a:p>
          <a:p>
            <a:pPr algn="just"/>
            <a:r>
              <a:rPr lang="uk-UA" dirty="0"/>
              <a:t>5. Різні комбінації перерахованих методів.</a:t>
            </a:r>
          </a:p>
        </p:txBody>
      </p:sp>
    </p:spTree>
    <p:extLst>
      <p:ext uri="{BB962C8B-B14F-4D97-AF65-F5344CB8AC3E}">
        <p14:creationId xmlns:p14="http://schemas.microsoft.com/office/powerpoint/2010/main" val="247632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B8C49C99-80A6-48E5-B2A3-1290B1F3B0C5}"/>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940639" y="1432560"/>
            <a:ext cx="10147804" cy="3799839"/>
          </a:xfrm>
          <a:prstGeom prst="rect">
            <a:avLst/>
          </a:prstGeom>
        </p:spPr>
      </p:pic>
    </p:spTree>
    <p:extLst>
      <p:ext uri="{BB962C8B-B14F-4D97-AF65-F5344CB8AC3E}">
        <p14:creationId xmlns:p14="http://schemas.microsoft.com/office/powerpoint/2010/main" val="298261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E972C523-3824-452B-A0D5-05941235DD30}"/>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943966" y="1046480"/>
            <a:ext cx="10439350" cy="4704080"/>
          </a:xfrm>
          <a:prstGeom prst="rect">
            <a:avLst/>
          </a:prstGeom>
        </p:spPr>
      </p:pic>
    </p:spTree>
    <p:extLst>
      <p:ext uri="{BB962C8B-B14F-4D97-AF65-F5344CB8AC3E}">
        <p14:creationId xmlns:p14="http://schemas.microsoft.com/office/powerpoint/2010/main" val="2928403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8F6E7A4E-4101-41E7-965D-82C95A69D10E}"/>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26054" y="1351280"/>
            <a:ext cx="10839475" cy="4043679"/>
          </a:xfrm>
          <a:prstGeom prst="rect">
            <a:avLst/>
          </a:prstGeom>
        </p:spPr>
      </p:pic>
    </p:spTree>
    <p:extLst>
      <p:ext uri="{BB962C8B-B14F-4D97-AF65-F5344CB8AC3E}">
        <p14:creationId xmlns:p14="http://schemas.microsoft.com/office/powerpoint/2010/main" val="1976284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A38DAB4F-ACB2-4052-8692-A4DB034A8E95}"/>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1742" y="965200"/>
            <a:ext cx="10726445" cy="4937760"/>
          </a:xfrm>
          <a:prstGeom prst="rect">
            <a:avLst/>
          </a:prstGeom>
        </p:spPr>
      </p:pic>
    </p:spTree>
    <p:extLst>
      <p:ext uri="{BB962C8B-B14F-4D97-AF65-F5344CB8AC3E}">
        <p14:creationId xmlns:p14="http://schemas.microsoft.com/office/powerpoint/2010/main" val="257692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583D39-9BB1-444F-A8D0-E28C09607301}"/>
              </a:ext>
            </a:extLst>
          </p:cNvPr>
          <p:cNvSpPr txBox="1"/>
          <p:nvPr/>
        </p:nvSpPr>
        <p:spPr>
          <a:xfrm>
            <a:off x="1410063" y="1418388"/>
            <a:ext cx="9568543" cy="2585323"/>
          </a:xfrm>
          <a:prstGeom prst="rect">
            <a:avLst/>
          </a:prstGeom>
          <a:noFill/>
        </p:spPr>
        <p:txBody>
          <a:bodyPr wrap="square">
            <a:spAutoFit/>
          </a:bodyPr>
          <a:lstStyle/>
          <a:p>
            <a:r>
              <a:rPr lang="uk-UA" dirty="0"/>
              <a:t>Вибір методу закупівлі товарів здійснюється окремо за кожним видом (групою) товарів. Він визначається станом ринку закупок, каналами розподілу, необхідною кількістю товарів, що закуповуються, жорсткістю обмежень щодо обсягу складських приміщень та фінансових ресурсів, чутливістю цін закупок до методу закупки, умовами оплати, характером та ступенем довіри у відносинах з постачальниками.</a:t>
            </a:r>
          </a:p>
          <a:p>
            <a:endParaRPr lang="uk-UA" dirty="0"/>
          </a:p>
          <a:p>
            <a:r>
              <a:rPr lang="uk-UA" dirty="0"/>
              <a:t>Обраний метод закупівлі товарів визначає потребу в грошових коштах на придбання товарних ресурсів, можливість та характер планування грошових потоків підприємства, пов'язаних із закупкою товарів.</a:t>
            </a:r>
          </a:p>
        </p:txBody>
      </p:sp>
    </p:spTree>
    <p:extLst>
      <p:ext uri="{BB962C8B-B14F-4D97-AF65-F5344CB8AC3E}">
        <p14:creationId xmlns:p14="http://schemas.microsoft.com/office/powerpoint/2010/main" val="2697794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891A85-374E-4F6A-9E11-B921E742E5E6}"/>
              </a:ext>
            </a:extLst>
          </p:cNvPr>
          <p:cNvSpPr txBox="1"/>
          <p:nvPr/>
        </p:nvSpPr>
        <p:spPr>
          <a:xfrm>
            <a:off x="1028700" y="1472978"/>
            <a:ext cx="10504714" cy="2862322"/>
          </a:xfrm>
          <a:prstGeom prst="rect">
            <a:avLst/>
          </a:prstGeom>
          <a:noFill/>
        </p:spPr>
        <p:txBody>
          <a:bodyPr wrap="square">
            <a:spAutoFit/>
          </a:bodyPr>
          <a:lstStyle/>
          <a:p>
            <a:pPr marL="342900" indent="-342900">
              <a:buAutoNum type="arabicPeriod"/>
            </a:pPr>
            <a:r>
              <a:rPr lang="ru-RU" b="1" dirty="0" err="1"/>
              <a:t>Товарне</a:t>
            </a:r>
            <a:r>
              <a:rPr lang="ru-RU" b="1" dirty="0"/>
              <a:t> </a:t>
            </a:r>
            <a:r>
              <a:rPr lang="ru-RU" b="1" dirty="0" err="1"/>
              <a:t>забезпечення</a:t>
            </a:r>
            <a:r>
              <a:rPr lang="ru-RU" b="1" dirty="0"/>
              <a:t> товарообороту в </a:t>
            </a:r>
            <a:r>
              <a:rPr lang="ru-RU" b="1" dirty="0" err="1"/>
              <a:t>системі</a:t>
            </a:r>
            <a:r>
              <a:rPr lang="ru-RU" b="1" dirty="0"/>
              <a:t> </a:t>
            </a:r>
            <a:r>
              <a:rPr lang="ru-RU" b="1" dirty="0" err="1"/>
              <a:t>управління</a:t>
            </a:r>
            <a:r>
              <a:rPr lang="ru-RU" b="1" dirty="0"/>
              <a:t> </a:t>
            </a:r>
            <a:r>
              <a:rPr lang="ru-RU" b="1" dirty="0" err="1"/>
              <a:t>діяльністю</a:t>
            </a:r>
            <a:r>
              <a:rPr lang="ru-RU" b="1" dirty="0"/>
              <a:t> </a:t>
            </a:r>
            <a:r>
              <a:rPr lang="ru-RU" b="1" dirty="0" err="1"/>
              <a:t>торговельного</a:t>
            </a:r>
            <a:r>
              <a:rPr lang="ru-RU" b="1" dirty="0"/>
              <a:t> </a:t>
            </a:r>
            <a:r>
              <a:rPr lang="ru-RU" b="1" dirty="0" err="1"/>
              <a:t>підприємства</a:t>
            </a:r>
            <a:endParaRPr lang="ru-RU" b="1" dirty="0"/>
          </a:p>
          <a:p>
            <a:endParaRPr lang="ru-RU" dirty="0"/>
          </a:p>
          <a:p>
            <a:r>
              <a:rPr lang="ru-RU" dirty="0" err="1"/>
              <a:t>Товарне</a:t>
            </a:r>
            <a:r>
              <a:rPr lang="ru-RU" dirty="0"/>
              <a:t> </a:t>
            </a:r>
            <a:r>
              <a:rPr lang="ru-RU" dirty="0" err="1"/>
              <a:t>забезпечення</a:t>
            </a:r>
            <a:r>
              <a:rPr lang="ru-RU" dirty="0"/>
              <a:t>, обороту - </a:t>
            </a:r>
            <a:r>
              <a:rPr lang="ru-RU" dirty="0" err="1"/>
              <a:t>це</a:t>
            </a:r>
            <a:r>
              <a:rPr lang="ru-RU" dirty="0"/>
              <a:t> </a:t>
            </a:r>
            <a:r>
              <a:rPr lang="ru-RU" dirty="0" err="1"/>
              <a:t>підпорядкована</a:t>
            </a:r>
            <a:r>
              <a:rPr lang="ru-RU" dirty="0"/>
              <a:t> </a:t>
            </a:r>
            <a:r>
              <a:rPr lang="ru-RU" dirty="0" err="1"/>
              <a:t>генеральній</a:t>
            </a:r>
            <a:r>
              <a:rPr lang="ru-RU" dirty="0"/>
              <a:t> </a:t>
            </a:r>
            <a:r>
              <a:rPr lang="ru-RU" dirty="0" err="1"/>
              <a:t>меті</a:t>
            </a:r>
            <a:r>
              <a:rPr lang="ru-RU" dirty="0"/>
              <a:t> </a:t>
            </a:r>
            <a:r>
              <a:rPr lang="ru-RU" dirty="0" err="1"/>
              <a:t>торговельного</a:t>
            </a:r>
            <a:r>
              <a:rPr lang="ru-RU" dirty="0"/>
              <a:t> </a:t>
            </a:r>
            <a:r>
              <a:rPr lang="ru-RU" dirty="0" err="1"/>
              <a:t>підприємства</a:t>
            </a:r>
            <a:r>
              <a:rPr lang="ru-RU" dirty="0"/>
              <a:t> </a:t>
            </a:r>
            <a:r>
              <a:rPr lang="ru-RU" dirty="0" err="1"/>
              <a:t>діяльність</a:t>
            </a:r>
            <a:r>
              <a:rPr lang="ru-RU" dirty="0"/>
              <a:t> </a:t>
            </a:r>
            <a:r>
              <a:rPr lang="ru-RU" dirty="0" err="1"/>
              <a:t>із</a:t>
            </a:r>
            <a:r>
              <a:rPr lang="ru-RU" dirty="0"/>
              <a:t> </a:t>
            </a:r>
            <a:r>
              <a:rPr lang="ru-RU" dirty="0" err="1"/>
              <a:t>закупівлі</a:t>
            </a:r>
            <a:r>
              <a:rPr lang="ru-RU" dirty="0"/>
              <a:t> та доставки на </a:t>
            </a:r>
            <a:r>
              <a:rPr lang="ru-RU" dirty="0" err="1"/>
              <a:t>підприємство</a:t>
            </a:r>
            <a:r>
              <a:rPr lang="ru-RU" dirty="0"/>
              <a:t> </a:t>
            </a:r>
            <a:r>
              <a:rPr lang="ru-RU" dirty="0" err="1"/>
              <a:t>товарних</a:t>
            </a:r>
            <a:r>
              <a:rPr lang="ru-RU" dirty="0"/>
              <a:t> </a:t>
            </a:r>
            <a:r>
              <a:rPr lang="ru-RU" dirty="0" err="1"/>
              <a:t>ресурсів</a:t>
            </a:r>
            <a:r>
              <a:rPr lang="ru-RU" dirty="0"/>
              <a:t> </a:t>
            </a:r>
            <a:r>
              <a:rPr lang="ru-RU" dirty="0" err="1"/>
              <a:t>необхідного</a:t>
            </a:r>
            <a:r>
              <a:rPr lang="ru-RU" dirty="0"/>
              <a:t> </a:t>
            </a:r>
            <a:r>
              <a:rPr lang="ru-RU" dirty="0" err="1"/>
              <a:t>обсягу</a:t>
            </a:r>
            <a:r>
              <a:rPr lang="ru-RU" dirty="0"/>
              <a:t>, </a:t>
            </a:r>
            <a:r>
              <a:rPr lang="ru-RU" dirty="0" err="1"/>
              <a:t>асортименту</a:t>
            </a:r>
            <a:r>
              <a:rPr lang="ru-RU" dirty="0"/>
              <a:t> та </a:t>
            </a:r>
            <a:r>
              <a:rPr lang="ru-RU" dirty="0" err="1"/>
              <a:t>якості</a:t>
            </a:r>
            <a:r>
              <a:rPr lang="ru-RU" dirty="0"/>
              <a:t>.</a:t>
            </a:r>
          </a:p>
          <a:p>
            <a:endParaRPr lang="ru-RU" dirty="0"/>
          </a:p>
          <a:p>
            <a:r>
              <a:rPr lang="ru-RU" dirty="0"/>
              <a:t>Головною метою </a:t>
            </a:r>
            <a:r>
              <a:rPr lang="ru-RU" dirty="0" err="1"/>
              <a:t>формування</a:t>
            </a:r>
            <a:r>
              <a:rPr lang="ru-RU" dirty="0"/>
              <a:t> товарного </a:t>
            </a:r>
            <a:r>
              <a:rPr lang="ru-RU" dirty="0" err="1"/>
              <a:t>забезпечення</a:t>
            </a:r>
            <a:r>
              <a:rPr lang="ru-RU" dirty="0"/>
              <a:t> обороту </a:t>
            </a:r>
            <a:r>
              <a:rPr lang="ru-RU" dirty="0" err="1"/>
              <a:t>торговельного</a:t>
            </a:r>
            <a:r>
              <a:rPr lang="ru-RU" dirty="0"/>
              <a:t> </a:t>
            </a:r>
            <a:r>
              <a:rPr lang="ru-RU" dirty="0" err="1"/>
              <a:t>підприємства</a:t>
            </a:r>
            <a:r>
              <a:rPr lang="ru-RU" dirty="0"/>
              <a:t> є </a:t>
            </a:r>
            <a:r>
              <a:rPr lang="ru-RU" dirty="0" err="1"/>
              <a:t>створення</a:t>
            </a:r>
            <a:r>
              <a:rPr lang="ru-RU" dirty="0"/>
              <a:t> умов для </a:t>
            </a:r>
            <a:r>
              <a:rPr lang="ru-RU" dirty="0" err="1"/>
              <a:t>реалізації</a:t>
            </a:r>
            <a:r>
              <a:rPr lang="ru-RU" dirty="0"/>
              <a:t> </a:t>
            </a:r>
            <a:r>
              <a:rPr lang="ru-RU" dirty="0" err="1"/>
              <a:t>генеральної</a:t>
            </a:r>
            <a:r>
              <a:rPr lang="ru-RU" dirty="0"/>
              <a:t> мети </a:t>
            </a:r>
            <a:r>
              <a:rPr lang="ru-RU" dirty="0" err="1"/>
              <a:t>діяльності</a:t>
            </a:r>
            <a:r>
              <a:rPr lang="ru-RU" dirty="0"/>
              <a:t> </a:t>
            </a:r>
            <a:r>
              <a:rPr lang="ru-RU" dirty="0" err="1"/>
              <a:t>підприємства</a:t>
            </a:r>
            <a:r>
              <a:rPr lang="ru-RU" dirty="0"/>
              <a:t> на ринку, </a:t>
            </a:r>
            <a:r>
              <a:rPr lang="ru-RU" dirty="0" err="1"/>
              <a:t>виконання</a:t>
            </a:r>
            <a:r>
              <a:rPr lang="ru-RU" dirty="0"/>
              <a:t> </a:t>
            </a:r>
            <a:r>
              <a:rPr lang="ru-RU" dirty="0" err="1"/>
              <a:t>розроблених</a:t>
            </a:r>
            <a:r>
              <a:rPr lang="ru-RU" dirty="0"/>
              <a:t> </a:t>
            </a:r>
            <a:r>
              <a:rPr lang="ru-RU" dirty="0" err="1"/>
              <a:t>планів</a:t>
            </a:r>
            <a:r>
              <a:rPr lang="ru-RU" dirty="0"/>
              <a:t> товарообороту та </a:t>
            </a:r>
            <a:r>
              <a:rPr lang="ru-RU" dirty="0" err="1"/>
              <a:t>прибутку</a:t>
            </a:r>
            <a:r>
              <a:rPr lang="ru-RU" dirty="0"/>
              <a:t>.</a:t>
            </a:r>
          </a:p>
        </p:txBody>
      </p:sp>
    </p:spTree>
    <p:extLst>
      <p:ext uri="{BB962C8B-B14F-4D97-AF65-F5344CB8AC3E}">
        <p14:creationId xmlns:p14="http://schemas.microsoft.com/office/powerpoint/2010/main" val="3430153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486848-B925-4734-8DB8-FEE572F2DBB5}"/>
              </a:ext>
            </a:extLst>
          </p:cNvPr>
          <p:cNvSpPr txBox="1"/>
          <p:nvPr/>
        </p:nvSpPr>
        <p:spPr>
          <a:xfrm>
            <a:off x="424543" y="348733"/>
            <a:ext cx="10863943" cy="5909310"/>
          </a:xfrm>
          <a:prstGeom prst="rect">
            <a:avLst/>
          </a:prstGeom>
          <a:noFill/>
        </p:spPr>
        <p:txBody>
          <a:bodyPr wrap="square">
            <a:spAutoFit/>
          </a:bodyPr>
          <a:lstStyle/>
          <a:p>
            <a:pPr algn="ctr"/>
            <a:r>
              <a:rPr lang="ru-RU" dirty="0"/>
              <a:t>5. </a:t>
            </a:r>
            <a:r>
              <a:rPr lang="ru-RU" dirty="0" err="1"/>
              <a:t>Вибір</a:t>
            </a:r>
            <a:r>
              <a:rPr lang="ru-RU" dirty="0"/>
              <a:t> </a:t>
            </a:r>
            <a:r>
              <a:rPr lang="ru-RU" dirty="0" err="1"/>
              <a:t>постачальника</a:t>
            </a:r>
            <a:r>
              <a:rPr lang="ru-RU" dirty="0"/>
              <a:t> </a:t>
            </a:r>
            <a:r>
              <a:rPr lang="ru-RU" dirty="0" err="1"/>
              <a:t>товарних</a:t>
            </a:r>
            <a:r>
              <a:rPr lang="ru-RU" dirty="0"/>
              <a:t> </a:t>
            </a:r>
            <a:r>
              <a:rPr lang="ru-RU" dirty="0" err="1"/>
              <a:t>ресурсів</a:t>
            </a:r>
            <a:endParaRPr lang="ru-RU" dirty="0"/>
          </a:p>
          <a:p>
            <a:endParaRPr lang="ru-RU" dirty="0"/>
          </a:p>
          <a:p>
            <a:pPr algn="just"/>
            <a:r>
              <a:rPr lang="ru-RU" dirty="0" err="1"/>
              <a:t>Вибір</a:t>
            </a:r>
            <a:r>
              <a:rPr lang="ru-RU" dirty="0"/>
              <a:t> </a:t>
            </a:r>
            <a:r>
              <a:rPr lang="ru-RU" dirty="0" err="1"/>
              <a:t>постачальника</a:t>
            </a:r>
            <a:r>
              <a:rPr lang="ru-RU" dirty="0"/>
              <a:t> </a:t>
            </a:r>
            <a:r>
              <a:rPr lang="ru-RU" dirty="0" err="1"/>
              <a:t>здійснюється</a:t>
            </a:r>
            <a:r>
              <a:rPr lang="ru-RU" dirty="0"/>
              <a:t> на </a:t>
            </a:r>
            <a:r>
              <a:rPr lang="ru-RU" dirty="0" err="1"/>
              <a:t>підставі</a:t>
            </a:r>
            <a:r>
              <a:rPr lang="ru-RU" dirty="0"/>
              <a:t> </a:t>
            </a:r>
            <a:r>
              <a:rPr lang="ru-RU" dirty="0" err="1"/>
              <a:t>основних</a:t>
            </a:r>
            <a:r>
              <a:rPr lang="ru-RU" dirty="0"/>
              <a:t> та </a:t>
            </a:r>
            <a:r>
              <a:rPr lang="ru-RU" dirty="0" err="1"/>
              <a:t>додаткових</a:t>
            </a:r>
            <a:r>
              <a:rPr lang="ru-RU" dirty="0"/>
              <a:t> </a:t>
            </a:r>
            <a:r>
              <a:rPr lang="ru-RU" dirty="0" err="1"/>
              <a:t>критеріїв</a:t>
            </a:r>
            <a:r>
              <a:rPr lang="ru-RU" dirty="0"/>
              <a:t>, </a:t>
            </a:r>
            <a:r>
              <a:rPr lang="ru-RU" dirty="0" err="1"/>
              <a:t>які</a:t>
            </a:r>
            <a:r>
              <a:rPr lang="ru-RU" dirty="0"/>
              <a:t> </a:t>
            </a:r>
            <a:r>
              <a:rPr lang="ru-RU" dirty="0" err="1"/>
              <a:t>визначають</a:t>
            </a:r>
            <a:r>
              <a:rPr lang="ru-RU" dirty="0"/>
              <a:t> </a:t>
            </a:r>
            <a:r>
              <a:rPr lang="ru-RU" dirty="0" err="1"/>
              <a:t>доцільність</a:t>
            </a:r>
            <a:r>
              <a:rPr lang="ru-RU" dirty="0"/>
              <a:t> </a:t>
            </a:r>
            <a:r>
              <a:rPr lang="ru-RU" dirty="0" err="1"/>
              <a:t>укладення</a:t>
            </a:r>
            <a:r>
              <a:rPr lang="ru-RU" dirty="0"/>
              <a:t> угоди закупки з </a:t>
            </a:r>
            <a:r>
              <a:rPr lang="ru-RU" dirty="0" err="1"/>
              <a:t>конкретним</a:t>
            </a:r>
            <a:r>
              <a:rPr lang="ru-RU" dirty="0"/>
              <a:t> </a:t>
            </a:r>
            <a:r>
              <a:rPr lang="ru-RU" dirty="0" err="1"/>
              <a:t>постачальником</a:t>
            </a:r>
            <a:r>
              <a:rPr lang="ru-RU" dirty="0"/>
              <a:t> </a:t>
            </a:r>
            <a:r>
              <a:rPr lang="ru-RU" dirty="0" err="1"/>
              <a:t>порівняно</a:t>
            </a:r>
            <a:r>
              <a:rPr lang="ru-RU" dirty="0"/>
              <a:t> з </a:t>
            </a:r>
            <a:r>
              <a:rPr lang="ru-RU" dirty="0" err="1"/>
              <a:t>іншими</a:t>
            </a:r>
            <a:r>
              <a:rPr lang="ru-RU" dirty="0"/>
              <a:t> </a:t>
            </a:r>
            <a:r>
              <a:rPr lang="ru-RU" dirty="0" err="1"/>
              <a:t>альтернативними</a:t>
            </a:r>
            <a:r>
              <a:rPr lang="ru-RU" dirty="0"/>
              <a:t> </a:t>
            </a:r>
            <a:r>
              <a:rPr lang="ru-RU" dirty="0" err="1"/>
              <a:t>варіантами</a:t>
            </a:r>
            <a:r>
              <a:rPr lang="ru-RU" dirty="0"/>
              <a:t>.</a:t>
            </a:r>
          </a:p>
          <a:p>
            <a:endParaRPr lang="ru-RU" dirty="0"/>
          </a:p>
          <a:p>
            <a:r>
              <a:rPr lang="ru-RU" dirty="0" err="1"/>
              <a:t>Основними</a:t>
            </a:r>
            <a:r>
              <a:rPr lang="ru-RU" dirty="0"/>
              <a:t> </a:t>
            </a:r>
            <a:r>
              <a:rPr lang="ru-RU" dirty="0" err="1"/>
              <a:t>критеріями</a:t>
            </a:r>
            <a:r>
              <a:rPr lang="ru-RU" dirty="0"/>
              <a:t> </a:t>
            </a:r>
            <a:r>
              <a:rPr lang="ru-RU" dirty="0" err="1"/>
              <a:t>вибору</a:t>
            </a:r>
            <a:r>
              <a:rPr lang="ru-RU" dirty="0"/>
              <a:t> </a:t>
            </a:r>
            <a:r>
              <a:rPr lang="ru-RU" dirty="0" err="1"/>
              <a:t>постачальника</a:t>
            </a:r>
            <a:r>
              <a:rPr lang="ru-RU" dirty="0"/>
              <a:t> є: </a:t>
            </a:r>
          </a:p>
          <a:p>
            <a:pPr marL="342900" indent="-342900">
              <a:buAutoNum type="arabicParenR"/>
            </a:pPr>
            <a:r>
              <a:rPr lang="ru-RU" dirty="0" err="1"/>
              <a:t>вартість</a:t>
            </a:r>
            <a:r>
              <a:rPr lang="ru-RU" dirty="0"/>
              <a:t> </a:t>
            </a:r>
            <a:r>
              <a:rPr lang="ru-RU" dirty="0" err="1"/>
              <a:t>придбання</a:t>
            </a:r>
            <a:r>
              <a:rPr lang="ru-RU" dirty="0"/>
              <a:t> (</a:t>
            </a:r>
            <a:r>
              <a:rPr lang="ru-RU" dirty="0" err="1"/>
              <a:t>ціна</a:t>
            </a:r>
            <a:r>
              <a:rPr lang="ru-RU" dirty="0"/>
              <a:t> закупки) </a:t>
            </a:r>
            <a:r>
              <a:rPr lang="ru-RU" dirty="0" err="1"/>
              <a:t>товарів</a:t>
            </a:r>
            <a:r>
              <a:rPr lang="ru-RU" dirty="0"/>
              <a:t>; </a:t>
            </a:r>
          </a:p>
          <a:p>
            <a:r>
              <a:rPr lang="ru-RU" dirty="0"/>
              <a:t>2) </a:t>
            </a:r>
            <a:r>
              <a:rPr lang="ru-RU" dirty="0" err="1"/>
              <a:t>якість</a:t>
            </a:r>
            <a:r>
              <a:rPr lang="ru-RU" dirty="0"/>
              <a:t> </a:t>
            </a:r>
            <a:r>
              <a:rPr lang="ru-RU" dirty="0" err="1"/>
              <a:t>обслуговування</a:t>
            </a:r>
            <a:r>
              <a:rPr lang="ru-RU" dirty="0"/>
              <a:t>.</a:t>
            </a:r>
          </a:p>
          <a:p>
            <a:endParaRPr lang="ru-RU" dirty="0"/>
          </a:p>
          <a:p>
            <a:r>
              <a:rPr lang="ru-RU" dirty="0" err="1"/>
              <a:t>Крім</a:t>
            </a:r>
            <a:r>
              <a:rPr lang="ru-RU" dirty="0"/>
              <a:t> </a:t>
            </a:r>
            <a:r>
              <a:rPr lang="ru-RU" dirty="0" err="1"/>
              <a:t>основних</a:t>
            </a:r>
            <a:r>
              <a:rPr lang="ru-RU" dirty="0"/>
              <a:t> </a:t>
            </a:r>
            <a:r>
              <a:rPr lang="ru-RU" dirty="0" err="1"/>
              <a:t>критеріїв</a:t>
            </a:r>
            <a:r>
              <a:rPr lang="ru-RU" dirty="0"/>
              <a:t> </a:t>
            </a:r>
            <a:r>
              <a:rPr lang="ru-RU" dirty="0" err="1"/>
              <a:t>вибору</a:t>
            </a:r>
            <a:r>
              <a:rPr lang="ru-RU" dirty="0"/>
              <a:t> </a:t>
            </a:r>
            <a:r>
              <a:rPr lang="ru-RU" dirty="0" err="1"/>
              <a:t>постачальника</a:t>
            </a:r>
            <a:r>
              <a:rPr lang="ru-RU" dirty="0"/>
              <a:t>, </a:t>
            </a:r>
            <a:r>
              <a:rPr lang="ru-RU" dirty="0" err="1"/>
              <a:t>існують</a:t>
            </a:r>
            <a:r>
              <a:rPr lang="ru-RU" dirty="0"/>
              <a:t> і </a:t>
            </a:r>
            <a:r>
              <a:rPr lang="ru-RU" dirty="0" err="1"/>
              <a:t>додаткові</a:t>
            </a:r>
            <a:r>
              <a:rPr lang="ru-RU" dirty="0"/>
              <a:t> </a:t>
            </a:r>
            <a:r>
              <a:rPr lang="ru-RU" dirty="0" err="1"/>
              <a:t>критерії</a:t>
            </a:r>
            <a:r>
              <a:rPr lang="ru-RU" dirty="0"/>
              <a:t>. До них </a:t>
            </a:r>
            <a:r>
              <a:rPr lang="ru-RU" dirty="0" err="1"/>
              <a:t>відносять</a:t>
            </a:r>
            <a:r>
              <a:rPr lang="ru-RU" dirty="0"/>
              <a:t>:</a:t>
            </a:r>
          </a:p>
          <a:p>
            <a:r>
              <a:rPr lang="ru-RU" dirty="0"/>
              <a:t>- </a:t>
            </a:r>
            <a:r>
              <a:rPr lang="ru-RU" dirty="0" err="1"/>
              <a:t>віддаленість</a:t>
            </a:r>
            <a:r>
              <a:rPr lang="ru-RU" dirty="0"/>
              <a:t> </a:t>
            </a:r>
            <a:r>
              <a:rPr lang="ru-RU" dirty="0" err="1"/>
              <a:t>постачальника</a:t>
            </a:r>
            <a:r>
              <a:rPr lang="ru-RU" dirty="0"/>
              <a:t> </a:t>
            </a:r>
            <a:r>
              <a:rPr lang="ru-RU" dirty="0" err="1"/>
              <a:t>від</a:t>
            </a:r>
            <a:r>
              <a:rPr lang="ru-RU" dirty="0"/>
              <a:t> </a:t>
            </a:r>
            <a:r>
              <a:rPr lang="ru-RU" dirty="0" err="1"/>
              <a:t>споживача</a:t>
            </a:r>
            <a:r>
              <a:rPr lang="ru-RU" dirty="0"/>
              <a:t>;</a:t>
            </a:r>
          </a:p>
          <a:p>
            <a:r>
              <a:rPr lang="ru-RU" dirty="0"/>
              <a:t>- строки </a:t>
            </a:r>
            <a:r>
              <a:rPr lang="ru-RU" dirty="0" err="1"/>
              <a:t>виконання</a:t>
            </a:r>
            <a:r>
              <a:rPr lang="ru-RU" dirty="0"/>
              <a:t> </a:t>
            </a:r>
            <a:r>
              <a:rPr lang="ru-RU" dirty="0" err="1"/>
              <a:t>поточних</a:t>
            </a:r>
            <a:r>
              <a:rPr lang="ru-RU" dirty="0"/>
              <a:t> та </a:t>
            </a:r>
            <a:r>
              <a:rPr lang="ru-RU" dirty="0" err="1"/>
              <a:t>термінових</a:t>
            </a:r>
            <a:r>
              <a:rPr lang="ru-RU" dirty="0"/>
              <a:t> </a:t>
            </a:r>
            <a:r>
              <a:rPr lang="ru-RU" dirty="0" err="1"/>
              <a:t>замовлень</a:t>
            </a:r>
            <a:r>
              <a:rPr lang="ru-RU" dirty="0"/>
              <a:t>;</a:t>
            </a:r>
          </a:p>
          <a:p>
            <a:r>
              <a:rPr lang="ru-RU" dirty="0"/>
              <a:t>- </a:t>
            </a:r>
            <a:r>
              <a:rPr lang="ru-RU" dirty="0" err="1"/>
              <a:t>наявність</a:t>
            </a:r>
            <a:r>
              <a:rPr lang="ru-RU" dirty="0"/>
              <a:t> у </a:t>
            </a:r>
            <a:r>
              <a:rPr lang="ru-RU" dirty="0" err="1"/>
              <a:t>постачальника</a:t>
            </a:r>
            <a:r>
              <a:rPr lang="ru-RU" dirty="0"/>
              <a:t> </a:t>
            </a:r>
            <a:r>
              <a:rPr lang="ru-RU" dirty="0" err="1"/>
              <a:t>резервних</a:t>
            </a:r>
            <a:r>
              <a:rPr lang="ru-RU" dirty="0"/>
              <a:t> </a:t>
            </a:r>
            <a:r>
              <a:rPr lang="ru-RU" dirty="0" err="1"/>
              <a:t>потужностей</a:t>
            </a:r>
            <a:r>
              <a:rPr lang="ru-RU" dirty="0"/>
              <a:t> (</a:t>
            </a:r>
            <a:r>
              <a:rPr lang="ru-RU" dirty="0" err="1"/>
              <a:t>запасів</a:t>
            </a:r>
            <a:r>
              <a:rPr lang="ru-RU" dirty="0"/>
              <a:t> </a:t>
            </a:r>
            <a:r>
              <a:rPr lang="ru-RU" dirty="0" err="1"/>
              <a:t>товарів</a:t>
            </a:r>
            <a:r>
              <a:rPr lang="ru-RU" dirty="0"/>
              <a:t>);</a:t>
            </a:r>
          </a:p>
          <a:p>
            <a:r>
              <a:rPr lang="ru-RU" dirty="0"/>
              <a:t>- </a:t>
            </a:r>
            <a:r>
              <a:rPr lang="ru-RU" dirty="0" err="1"/>
              <a:t>організація</a:t>
            </a:r>
            <a:r>
              <a:rPr lang="ru-RU" dirty="0"/>
              <a:t> </a:t>
            </a:r>
            <a:r>
              <a:rPr lang="ru-RU" dirty="0" err="1"/>
              <a:t>управління</a:t>
            </a:r>
            <a:r>
              <a:rPr lang="ru-RU" dirty="0"/>
              <a:t> </a:t>
            </a:r>
            <a:r>
              <a:rPr lang="ru-RU" dirty="0" err="1"/>
              <a:t>якістю</a:t>
            </a:r>
            <a:r>
              <a:rPr lang="ru-RU" dirty="0"/>
              <a:t> </a:t>
            </a:r>
            <a:r>
              <a:rPr lang="ru-RU" dirty="0" err="1"/>
              <a:t>продукції</a:t>
            </a:r>
            <a:r>
              <a:rPr lang="ru-RU" dirty="0"/>
              <a:t> у </a:t>
            </a:r>
            <a:r>
              <a:rPr lang="ru-RU" dirty="0" err="1"/>
              <a:t>постачальника</a:t>
            </a:r>
            <a:r>
              <a:rPr lang="ru-RU" dirty="0"/>
              <a:t>;</a:t>
            </a:r>
          </a:p>
          <a:p>
            <a:pPr marL="285750" indent="-285750">
              <a:buFontTx/>
              <a:buChar char="-"/>
            </a:pPr>
            <a:r>
              <a:rPr lang="ru-RU" dirty="0" err="1"/>
              <a:t>психологічний</a:t>
            </a:r>
            <a:r>
              <a:rPr lang="ru-RU" dirty="0"/>
              <a:t> </a:t>
            </a:r>
            <a:r>
              <a:rPr lang="ru-RU" dirty="0" err="1"/>
              <a:t>клімат</a:t>
            </a:r>
            <a:r>
              <a:rPr lang="ru-RU" dirty="0"/>
              <a:t> в трудовому </a:t>
            </a:r>
            <a:r>
              <a:rPr lang="ru-RU" dirty="0" err="1"/>
              <a:t>колективі</a:t>
            </a:r>
            <a:r>
              <a:rPr lang="ru-RU" dirty="0"/>
              <a:t> </a:t>
            </a:r>
            <a:r>
              <a:rPr lang="ru-RU" dirty="0" err="1"/>
              <a:t>постачальника</a:t>
            </a:r>
            <a:r>
              <a:rPr lang="ru-RU" dirty="0"/>
              <a:t>;</a:t>
            </a:r>
          </a:p>
          <a:p>
            <a:r>
              <a:rPr lang="ru-RU" dirty="0"/>
              <a:t>-  </a:t>
            </a:r>
            <a:r>
              <a:rPr lang="ru-RU" dirty="0" err="1"/>
              <a:t>ризик</a:t>
            </a:r>
            <a:r>
              <a:rPr lang="ru-RU" dirty="0"/>
              <a:t> страйку у </a:t>
            </a:r>
            <a:r>
              <a:rPr lang="ru-RU" dirty="0" err="1"/>
              <a:t>постачальника</a:t>
            </a:r>
            <a:r>
              <a:rPr lang="ru-RU" dirty="0"/>
              <a:t>;</a:t>
            </a:r>
          </a:p>
          <a:p>
            <a:r>
              <a:rPr lang="ru-RU" dirty="0"/>
              <a:t>- </a:t>
            </a:r>
            <a:r>
              <a:rPr lang="ru-RU" dirty="0" err="1"/>
              <a:t>спроможність</a:t>
            </a:r>
            <a:r>
              <a:rPr lang="ru-RU" dirty="0"/>
              <a:t> </a:t>
            </a:r>
            <a:r>
              <a:rPr lang="ru-RU" dirty="0" err="1"/>
              <a:t>постачальника</a:t>
            </a:r>
            <a:r>
              <a:rPr lang="ru-RU" dirty="0"/>
              <a:t> </a:t>
            </a:r>
            <a:r>
              <a:rPr lang="ru-RU" dirty="0" err="1"/>
              <a:t>забезпечити</a:t>
            </a:r>
            <a:r>
              <a:rPr lang="ru-RU" dirty="0"/>
              <a:t> </a:t>
            </a:r>
            <a:r>
              <a:rPr lang="ru-RU" dirty="0" err="1"/>
              <a:t>заміну</a:t>
            </a:r>
            <a:r>
              <a:rPr lang="ru-RU" dirty="0"/>
              <a:t> </a:t>
            </a:r>
            <a:r>
              <a:rPr lang="ru-RU" dirty="0" err="1"/>
              <a:t>неякісних</a:t>
            </a:r>
            <a:r>
              <a:rPr lang="ru-RU" dirty="0"/>
              <a:t> </a:t>
            </a:r>
            <a:r>
              <a:rPr lang="ru-RU" dirty="0" err="1"/>
              <a:t>товарів</a:t>
            </a:r>
            <a:r>
              <a:rPr lang="ru-RU" dirty="0"/>
              <a:t> та </a:t>
            </a:r>
            <a:r>
              <a:rPr lang="ru-RU" dirty="0" err="1"/>
              <a:t>післяпродажне</a:t>
            </a:r>
            <a:r>
              <a:rPr lang="ru-RU" dirty="0"/>
              <a:t> </a:t>
            </a:r>
            <a:r>
              <a:rPr lang="ru-RU" dirty="0" err="1"/>
              <a:t>обслуговування</a:t>
            </a:r>
            <a:r>
              <a:rPr lang="ru-RU" dirty="0"/>
              <a:t>;</a:t>
            </a:r>
          </a:p>
          <a:p>
            <a:pPr marL="285750" indent="-285750">
              <a:buFontTx/>
              <a:buChar char="-"/>
            </a:pPr>
            <a:r>
              <a:rPr lang="ru-RU" dirty="0" err="1"/>
              <a:t>кредитоспроможність</a:t>
            </a:r>
            <a:r>
              <a:rPr lang="ru-RU" dirty="0"/>
              <a:t> та </a:t>
            </a:r>
            <a:r>
              <a:rPr lang="ru-RU" dirty="0" err="1"/>
              <a:t>фінансове</a:t>
            </a:r>
            <a:r>
              <a:rPr lang="ru-RU" dirty="0"/>
              <a:t> становище </a:t>
            </a:r>
            <a:r>
              <a:rPr lang="ru-RU" dirty="0" err="1"/>
              <a:t>постачальника</a:t>
            </a:r>
            <a:r>
              <a:rPr lang="ru-RU" dirty="0"/>
              <a:t>;</a:t>
            </a:r>
          </a:p>
          <a:p>
            <a:r>
              <a:rPr lang="ru-RU" dirty="0"/>
              <a:t>-  </a:t>
            </a:r>
            <a:r>
              <a:rPr lang="ru-RU" dirty="0" err="1"/>
              <a:t>ризик</a:t>
            </a:r>
            <a:r>
              <a:rPr lang="ru-RU" dirty="0"/>
              <a:t> </a:t>
            </a:r>
            <a:r>
              <a:rPr lang="ru-RU" dirty="0" err="1"/>
              <a:t>недобросовісності</a:t>
            </a:r>
            <a:r>
              <a:rPr lang="ru-RU" dirty="0"/>
              <a:t> та </a:t>
            </a:r>
            <a:r>
              <a:rPr lang="ru-RU" dirty="0" err="1"/>
              <a:t>банкрутства</a:t>
            </a:r>
            <a:r>
              <a:rPr lang="ru-RU" dirty="0"/>
              <a:t> </a:t>
            </a:r>
            <a:r>
              <a:rPr lang="ru-RU" dirty="0" err="1"/>
              <a:t>постачальника</a:t>
            </a:r>
            <a:r>
              <a:rPr lang="ru-RU" dirty="0"/>
              <a:t> та </a:t>
            </a:r>
            <a:r>
              <a:rPr lang="ru-RU" dirty="0" err="1"/>
              <a:t>інше</a:t>
            </a:r>
            <a:r>
              <a:rPr lang="ru-RU" dirty="0"/>
              <a:t>.</a:t>
            </a:r>
            <a:endParaRPr lang="uk-UA" dirty="0"/>
          </a:p>
        </p:txBody>
      </p:sp>
    </p:spTree>
    <p:extLst>
      <p:ext uri="{BB962C8B-B14F-4D97-AF65-F5344CB8AC3E}">
        <p14:creationId xmlns:p14="http://schemas.microsoft.com/office/powerpoint/2010/main" val="3372123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94D9E74-5EFB-4BA7-8C77-22A9E6B4BA10}"/>
              </a:ext>
            </a:extLst>
          </p:cNvPr>
          <p:cNvSpPr/>
          <p:nvPr/>
        </p:nvSpPr>
        <p:spPr>
          <a:xfrm>
            <a:off x="579120" y="335845"/>
            <a:ext cx="11135360" cy="6186309"/>
          </a:xfrm>
          <a:prstGeom prst="rect">
            <a:avLst/>
          </a:prstGeom>
        </p:spPr>
        <p:txBody>
          <a:bodyPr wrap="square">
            <a:spAutoFit/>
          </a:bodyPr>
          <a:lstStyle/>
          <a:p>
            <a:r>
              <a:rPr lang="ru-RU" dirty="0" err="1"/>
              <a:t>Значну</a:t>
            </a:r>
            <a:r>
              <a:rPr lang="ru-RU" dirty="0"/>
              <a:t> </a:t>
            </a:r>
            <a:r>
              <a:rPr lang="ru-RU" dirty="0" err="1"/>
              <a:t>допомогу</a:t>
            </a:r>
            <a:r>
              <a:rPr lang="ru-RU" dirty="0"/>
              <a:t> в </a:t>
            </a:r>
            <a:r>
              <a:rPr lang="ru-RU" dirty="0" err="1"/>
              <a:t>обгрунтуванні</a:t>
            </a:r>
            <a:r>
              <a:rPr lang="ru-RU" dirty="0"/>
              <a:t> </a:t>
            </a:r>
            <a:r>
              <a:rPr lang="ru-RU" dirty="0" err="1"/>
              <a:t>вибору</a:t>
            </a:r>
            <a:r>
              <a:rPr lang="ru-RU" dirty="0"/>
              <a:t> </a:t>
            </a:r>
            <a:r>
              <a:rPr lang="ru-RU" dirty="0" err="1"/>
              <a:t>постачальника</a:t>
            </a:r>
            <a:r>
              <a:rPr lang="ru-RU" dirty="0"/>
              <a:t> </a:t>
            </a:r>
            <a:r>
              <a:rPr lang="ru-RU" dirty="0" err="1"/>
              <a:t>може</a:t>
            </a:r>
            <a:r>
              <a:rPr lang="ru-RU" dirty="0"/>
              <a:t> </a:t>
            </a:r>
            <a:r>
              <a:rPr lang="ru-RU" dirty="0" err="1"/>
              <a:t>надати</a:t>
            </a:r>
            <a:r>
              <a:rPr lang="ru-RU" dirty="0"/>
              <a:t> </a:t>
            </a:r>
            <a:r>
              <a:rPr lang="ru-RU" dirty="0" err="1"/>
              <a:t>розрахунок</a:t>
            </a:r>
            <a:r>
              <a:rPr lang="ru-RU" dirty="0"/>
              <a:t> </a:t>
            </a:r>
            <a:r>
              <a:rPr lang="ru-RU" dirty="0" err="1"/>
              <a:t>сукупних</a:t>
            </a:r>
            <a:r>
              <a:rPr lang="ru-RU" dirty="0"/>
              <a:t> </a:t>
            </a:r>
            <a:r>
              <a:rPr lang="ru-RU" dirty="0" err="1"/>
              <a:t>витрат</a:t>
            </a:r>
            <a:r>
              <a:rPr lang="ru-RU" dirty="0"/>
              <a:t> </a:t>
            </a:r>
            <a:r>
              <a:rPr lang="ru-RU" dirty="0" err="1"/>
              <a:t>підприємства</a:t>
            </a:r>
            <a:r>
              <a:rPr lang="ru-RU" dirty="0"/>
              <a:t> на </a:t>
            </a:r>
            <a:r>
              <a:rPr lang="ru-RU" dirty="0" err="1"/>
              <a:t>закупівлю</a:t>
            </a:r>
            <a:r>
              <a:rPr lang="ru-RU" dirty="0"/>
              <a:t> </a:t>
            </a:r>
            <a:r>
              <a:rPr lang="ru-RU" dirty="0" err="1"/>
              <a:t>товарів</a:t>
            </a:r>
            <a:r>
              <a:rPr lang="ru-RU" dirty="0"/>
              <a:t> у конкретного </a:t>
            </a:r>
            <a:r>
              <a:rPr lang="ru-RU" dirty="0" err="1"/>
              <a:t>постачальника</a:t>
            </a:r>
            <a:r>
              <a:rPr lang="ru-RU" dirty="0"/>
              <a:t> (В). </a:t>
            </a:r>
            <a:r>
              <a:rPr lang="ru-RU" dirty="0" err="1"/>
              <a:t>Цей</a:t>
            </a:r>
            <a:r>
              <a:rPr lang="ru-RU" dirty="0"/>
              <a:t> </a:t>
            </a:r>
            <a:r>
              <a:rPr lang="ru-RU" dirty="0" err="1"/>
              <a:t>розрахунок</a:t>
            </a:r>
            <a:r>
              <a:rPr lang="ru-RU" dirty="0"/>
              <a:t> </a:t>
            </a:r>
            <a:r>
              <a:rPr lang="ru-RU" dirty="0" err="1"/>
              <a:t>здійснюється</a:t>
            </a:r>
            <a:r>
              <a:rPr lang="ru-RU" dirty="0"/>
              <a:t> за формулою:</a:t>
            </a:r>
          </a:p>
          <a:p>
            <a:pPr algn="ctr"/>
            <a:r>
              <a:rPr lang="ru-RU" dirty="0"/>
              <a:t>В=В</a:t>
            </a:r>
            <a:r>
              <a:rPr lang="ru-RU" baseline="-25000" dirty="0"/>
              <a:t>3</a:t>
            </a:r>
            <a:r>
              <a:rPr lang="ru-RU" dirty="0"/>
              <a:t>+В</a:t>
            </a:r>
            <a:r>
              <a:rPr lang="ru-RU" baseline="-25000" dirty="0"/>
              <a:t>ТР</a:t>
            </a:r>
            <a:r>
              <a:rPr lang="ru-RU" dirty="0"/>
              <a:t>+В</a:t>
            </a:r>
            <a:r>
              <a:rPr lang="ru-RU" baseline="-25000" dirty="0"/>
              <a:t>ЗБ</a:t>
            </a:r>
            <a:r>
              <a:rPr lang="ru-RU" dirty="0"/>
              <a:t>+В</a:t>
            </a:r>
            <a:r>
              <a:rPr lang="ru-RU" baseline="-25000" dirty="0"/>
              <a:t>ЗАМ</a:t>
            </a:r>
            <a:r>
              <a:rPr lang="ru-RU" dirty="0"/>
              <a:t>+В</a:t>
            </a:r>
            <a:r>
              <a:rPr lang="ru-RU" baseline="-25000" dirty="0"/>
              <a:t>ФІН</a:t>
            </a:r>
            <a:r>
              <a:rPr lang="ru-RU" dirty="0"/>
              <a:t>,</a:t>
            </a:r>
          </a:p>
          <a:p>
            <a:r>
              <a:rPr lang="ru-RU" dirty="0"/>
              <a:t>де В</a:t>
            </a:r>
            <a:r>
              <a:rPr lang="ru-RU" baseline="-25000" dirty="0"/>
              <a:t>3</a:t>
            </a:r>
            <a:r>
              <a:rPr lang="ru-RU" dirty="0"/>
              <a:t> - </a:t>
            </a:r>
            <a:r>
              <a:rPr lang="ru-RU" dirty="0" err="1"/>
              <a:t>витрати</a:t>
            </a:r>
            <a:r>
              <a:rPr lang="ru-RU" dirty="0"/>
              <a:t> </a:t>
            </a:r>
            <a:r>
              <a:rPr lang="ru-RU" dirty="0" err="1"/>
              <a:t>безпосередньо</a:t>
            </a:r>
            <a:r>
              <a:rPr lang="ru-RU" dirty="0"/>
              <a:t> на закупку </a:t>
            </a:r>
            <a:r>
              <a:rPr lang="ru-RU" dirty="0" err="1"/>
              <a:t>товарів</a:t>
            </a:r>
            <a:r>
              <a:rPr lang="ru-RU" dirty="0"/>
              <a:t>, </a:t>
            </a:r>
            <a:r>
              <a:rPr lang="ru-RU" dirty="0" err="1"/>
              <a:t>що</a:t>
            </a:r>
            <a:r>
              <a:rPr lang="ru-RU" dirty="0"/>
              <a:t> </a:t>
            </a:r>
            <a:r>
              <a:rPr lang="ru-RU" dirty="0" err="1"/>
              <a:t>визначаються</a:t>
            </a:r>
            <a:r>
              <a:rPr lang="ru-RU" dirty="0"/>
              <a:t> </a:t>
            </a:r>
            <a:r>
              <a:rPr lang="ru-RU" dirty="0" err="1"/>
              <a:t>залежно</a:t>
            </a:r>
            <a:r>
              <a:rPr lang="ru-RU" dirty="0"/>
              <a:t> </a:t>
            </a:r>
            <a:r>
              <a:rPr lang="ru-RU" dirty="0" err="1"/>
              <a:t>від</a:t>
            </a:r>
            <a:r>
              <a:rPr lang="ru-RU" dirty="0"/>
              <a:t> </a:t>
            </a:r>
            <a:r>
              <a:rPr lang="ru-RU" dirty="0" err="1"/>
              <a:t>узгодженої</a:t>
            </a:r>
            <a:r>
              <a:rPr lang="ru-RU" dirty="0"/>
              <a:t> </a:t>
            </a:r>
            <a:r>
              <a:rPr lang="ru-RU" dirty="0" err="1"/>
              <a:t>ціни</a:t>
            </a:r>
            <a:r>
              <a:rPr lang="ru-RU" dirty="0"/>
              <a:t> </a:t>
            </a:r>
            <a:r>
              <a:rPr lang="ru-RU" dirty="0" err="1"/>
              <a:t>одиниці</a:t>
            </a:r>
            <a:r>
              <a:rPr lang="ru-RU" dirty="0"/>
              <a:t> товару (Ц</a:t>
            </a:r>
            <a:r>
              <a:rPr lang="ru-RU" baseline="-25000" dirty="0"/>
              <a:t>З</a:t>
            </a:r>
            <a:r>
              <a:rPr lang="ru-RU" dirty="0"/>
              <a:t>), </a:t>
            </a:r>
            <a:r>
              <a:rPr lang="ru-RU" dirty="0" err="1"/>
              <a:t>кількості</a:t>
            </a:r>
            <a:r>
              <a:rPr lang="ru-RU" dirty="0"/>
              <a:t> </a:t>
            </a:r>
            <a:r>
              <a:rPr lang="ru-RU" dirty="0" err="1"/>
              <a:t>закуплених</a:t>
            </a:r>
            <a:r>
              <a:rPr lang="ru-RU" dirty="0"/>
              <a:t> </a:t>
            </a:r>
            <a:r>
              <a:rPr lang="ru-RU" dirty="0" err="1"/>
              <a:t>товарів</a:t>
            </a:r>
            <a:r>
              <a:rPr lang="ru-RU" dirty="0"/>
              <a:t> (К) та </a:t>
            </a:r>
            <a:r>
              <a:rPr lang="ru-RU" dirty="0" err="1"/>
              <a:t>розміру</a:t>
            </a:r>
            <a:r>
              <a:rPr lang="ru-RU" dirty="0"/>
              <a:t> </a:t>
            </a:r>
            <a:r>
              <a:rPr lang="ru-RU" dirty="0" err="1"/>
              <a:t>цінових</a:t>
            </a:r>
            <a:r>
              <a:rPr lang="ru-RU" dirty="0"/>
              <a:t> </a:t>
            </a:r>
            <a:r>
              <a:rPr lang="ru-RU" dirty="0" err="1"/>
              <a:t>знижок</a:t>
            </a:r>
            <a:r>
              <a:rPr lang="ru-RU" dirty="0"/>
              <a:t>, </a:t>
            </a:r>
            <a:r>
              <a:rPr lang="ru-RU" dirty="0" err="1"/>
              <a:t>що</a:t>
            </a:r>
            <a:r>
              <a:rPr lang="ru-RU" dirty="0"/>
              <a:t> </a:t>
            </a:r>
            <a:r>
              <a:rPr lang="ru-RU" dirty="0" err="1"/>
              <a:t>надаються</a:t>
            </a:r>
            <a:r>
              <a:rPr lang="ru-RU" dirty="0"/>
              <a:t> (</a:t>
            </a:r>
            <a:r>
              <a:rPr lang="ru-RU" dirty="0" err="1"/>
              <a:t>Зн</a:t>
            </a:r>
            <a:r>
              <a:rPr lang="ru-RU" dirty="0"/>
              <a:t>):</a:t>
            </a:r>
          </a:p>
          <a:p>
            <a:pPr algn="ctr"/>
            <a:r>
              <a:rPr lang="ru-RU" dirty="0"/>
              <a:t>В =Ц</a:t>
            </a:r>
            <a:r>
              <a:rPr lang="ru-RU" baseline="-25000" dirty="0"/>
              <a:t>З</a:t>
            </a:r>
            <a:r>
              <a:rPr lang="ru-RU" dirty="0"/>
              <a:t>×К - </a:t>
            </a:r>
            <a:r>
              <a:rPr lang="ru-RU" dirty="0" err="1"/>
              <a:t>Зн</a:t>
            </a:r>
            <a:r>
              <a:rPr lang="ru-RU" dirty="0"/>
              <a:t>;</a:t>
            </a:r>
          </a:p>
          <a:p>
            <a:r>
              <a:rPr lang="ru-RU" dirty="0"/>
              <a:t>В</a:t>
            </a:r>
            <a:r>
              <a:rPr lang="ru-RU" baseline="-25000" dirty="0"/>
              <a:t>ТР</a:t>
            </a:r>
            <a:r>
              <a:rPr lang="ru-RU" dirty="0"/>
              <a:t> - </a:t>
            </a:r>
            <a:r>
              <a:rPr lang="ru-RU" dirty="0" err="1"/>
              <a:t>витрати</a:t>
            </a:r>
            <a:r>
              <a:rPr lang="ru-RU" dirty="0"/>
              <a:t> на </a:t>
            </a:r>
            <a:r>
              <a:rPr lang="ru-RU" dirty="0" err="1"/>
              <a:t>транспортування</a:t>
            </a:r>
            <a:r>
              <a:rPr lang="ru-RU" dirty="0"/>
              <a:t> </a:t>
            </a:r>
            <a:r>
              <a:rPr lang="ru-RU" dirty="0" err="1"/>
              <a:t>товарів</a:t>
            </a:r>
            <a:r>
              <a:rPr lang="ru-RU" dirty="0"/>
              <a:t> </a:t>
            </a:r>
            <a:r>
              <a:rPr lang="ru-RU" dirty="0" err="1"/>
              <a:t>від</a:t>
            </a:r>
            <a:r>
              <a:rPr lang="ru-RU" dirty="0"/>
              <a:t> </a:t>
            </a:r>
            <a:r>
              <a:rPr lang="ru-RU" dirty="0" err="1"/>
              <a:t>продавця</a:t>
            </a:r>
            <a:r>
              <a:rPr lang="ru-RU" dirty="0"/>
              <a:t> (</a:t>
            </a:r>
            <a:r>
              <a:rPr lang="ru-RU" dirty="0" err="1"/>
              <a:t>постачальника</a:t>
            </a:r>
            <a:r>
              <a:rPr lang="ru-RU" dirty="0"/>
              <a:t>) до </a:t>
            </a:r>
            <a:r>
              <a:rPr lang="ru-RU" dirty="0" err="1"/>
              <a:t>торговельного</a:t>
            </a:r>
            <a:r>
              <a:rPr lang="ru-RU" dirty="0"/>
              <a:t> </a:t>
            </a:r>
            <a:r>
              <a:rPr lang="ru-RU" dirty="0" err="1"/>
              <a:t>підприємства</a:t>
            </a:r>
            <a:r>
              <a:rPr lang="ru-RU" dirty="0"/>
              <a:t>, </a:t>
            </a:r>
            <a:r>
              <a:rPr lang="ru-RU" dirty="0" err="1"/>
              <a:t>якщо</a:t>
            </a:r>
            <a:r>
              <a:rPr lang="ru-RU" dirty="0"/>
              <a:t> доставка </a:t>
            </a:r>
            <a:r>
              <a:rPr lang="ru-RU" dirty="0" err="1"/>
              <a:t>товарів</a:t>
            </a:r>
            <a:r>
              <a:rPr lang="ru-RU" dirty="0"/>
              <a:t> </a:t>
            </a:r>
            <a:r>
              <a:rPr lang="ru-RU" dirty="0" err="1"/>
              <a:t>здійснюється</a:t>
            </a:r>
            <a:r>
              <a:rPr lang="ru-RU" dirty="0"/>
              <a:t> за </a:t>
            </a:r>
            <a:r>
              <a:rPr lang="ru-RU" dirty="0" err="1"/>
              <a:t>рахунок</a:t>
            </a:r>
            <a:r>
              <a:rPr lang="ru-RU" dirty="0"/>
              <a:t> </a:t>
            </a:r>
            <a:r>
              <a:rPr lang="ru-RU" dirty="0" err="1"/>
              <a:t>покупця</a:t>
            </a:r>
            <a:r>
              <a:rPr lang="ru-RU" dirty="0"/>
              <a:t>, і не входить до </a:t>
            </a:r>
            <a:r>
              <a:rPr lang="ru-RU" dirty="0" err="1"/>
              <a:t>базової</a:t>
            </a:r>
            <a:r>
              <a:rPr lang="ru-RU" dirty="0"/>
              <a:t> </a:t>
            </a:r>
            <a:r>
              <a:rPr lang="ru-RU" dirty="0" err="1"/>
              <a:t>вартості</a:t>
            </a:r>
            <a:r>
              <a:rPr lang="ru-RU" dirty="0"/>
              <a:t> поставки. </a:t>
            </a:r>
            <a:r>
              <a:rPr lang="ru-RU" dirty="0" err="1"/>
              <a:t>Розмір</a:t>
            </a:r>
            <a:r>
              <a:rPr lang="ru-RU" dirty="0"/>
              <a:t> </a:t>
            </a:r>
            <a:r>
              <a:rPr lang="ru-RU" dirty="0" err="1"/>
              <a:t>цих</a:t>
            </a:r>
            <a:r>
              <a:rPr lang="ru-RU" dirty="0"/>
              <a:t> </a:t>
            </a:r>
            <a:r>
              <a:rPr lang="ru-RU" dirty="0" err="1"/>
              <a:t>витрат</a:t>
            </a:r>
            <a:r>
              <a:rPr lang="ru-RU" dirty="0"/>
              <a:t> </a:t>
            </a:r>
            <a:r>
              <a:rPr lang="ru-RU" dirty="0" err="1"/>
              <a:t>залежить</a:t>
            </a:r>
            <a:r>
              <a:rPr lang="ru-RU" dirty="0"/>
              <a:t> </a:t>
            </a:r>
            <a:r>
              <a:rPr lang="ru-RU" dirty="0" err="1"/>
              <a:t>від</a:t>
            </a:r>
            <a:r>
              <a:rPr lang="ru-RU" dirty="0"/>
              <a:t> </a:t>
            </a:r>
            <a:r>
              <a:rPr lang="ru-RU" dirty="0" err="1"/>
              <a:t>місцезнаходження</a:t>
            </a:r>
            <a:r>
              <a:rPr lang="ru-RU" dirty="0"/>
              <a:t> </a:t>
            </a:r>
            <a:r>
              <a:rPr lang="ru-RU" dirty="0" err="1"/>
              <a:t>постачальника</a:t>
            </a:r>
            <a:r>
              <a:rPr lang="ru-RU" dirty="0"/>
              <a:t>, виду транспорту, </a:t>
            </a:r>
            <a:r>
              <a:rPr lang="ru-RU" dirty="0" err="1"/>
              <a:t>обсягу</a:t>
            </a:r>
            <a:r>
              <a:rPr lang="ru-RU" dirty="0"/>
              <a:t> одного </a:t>
            </a:r>
            <a:r>
              <a:rPr lang="ru-RU" dirty="0" err="1"/>
              <a:t>перевезення</a:t>
            </a:r>
            <a:r>
              <a:rPr lang="ru-RU" dirty="0"/>
              <a:t>;</a:t>
            </a:r>
          </a:p>
          <a:p>
            <a:r>
              <a:rPr lang="ru-RU" dirty="0"/>
              <a:t>В</a:t>
            </a:r>
            <a:r>
              <a:rPr lang="ru-RU" baseline="-25000" dirty="0"/>
              <a:t>ЗБ</a:t>
            </a:r>
            <a:r>
              <a:rPr lang="ru-RU" dirty="0"/>
              <a:t> - </a:t>
            </a:r>
            <a:r>
              <a:rPr lang="ru-RU" dirty="0" err="1"/>
              <a:t>витрати</a:t>
            </a:r>
            <a:r>
              <a:rPr lang="ru-RU" dirty="0"/>
              <a:t> на </a:t>
            </a:r>
            <a:r>
              <a:rPr lang="ru-RU" dirty="0" err="1"/>
              <a:t>зберігання</a:t>
            </a:r>
            <a:r>
              <a:rPr lang="ru-RU" dirty="0"/>
              <a:t> </a:t>
            </a:r>
            <a:r>
              <a:rPr lang="ru-RU" dirty="0" err="1"/>
              <a:t>товарів</a:t>
            </a:r>
            <a:r>
              <a:rPr lang="ru-RU" dirty="0"/>
              <a:t>, </a:t>
            </a:r>
            <a:r>
              <a:rPr lang="ru-RU" dirty="0" err="1"/>
              <a:t>обсяг</a:t>
            </a:r>
            <a:r>
              <a:rPr lang="ru-RU" dirty="0"/>
              <a:t> </a:t>
            </a:r>
            <a:r>
              <a:rPr lang="ru-RU" dirty="0" err="1"/>
              <a:t>яких</a:t>
            </a:r>
            <a:r>
              <a:rPr lang="ru-RU" dirty="0"/>
              <a:t> </a:t>
            </a:r>
            <a:r>
              <a:rPr lang="ru-RU" dirty="0" err="1"/>
              <a:t>залежить</a:t>
            </a:r>
            <a:r>
              <a:rPr lang="ru-RU" dirty="0"/>
              <a:t> </a:t>
            </a:r>
            <a:r>
              <a:rPr lang="ru-RU" dirty="0" err="1"/>
              <a:t>від</a:t>
            </a:r>
            <a:r>
              <a:rPr lang="ru-RU" dirty="0"/>
              <a:t> методу закупки, </a:t>
            </a:r>
            <a:r>
              <a:rPr lang="ru-RU" dirty="0" err="1"/>
              <a:t>зокрема</a:t>
            </a:r>
            <a:r>
              <a:rPr lang="ru-RU" dirty="0"/>
              <a:t> </a:t>
            </a:r>
            <a:r>
              <a:rPr lang="ru-RU" dirty="0" err="1"/>
              <a:t>від</a:t>
            </a:r>
            <a:r>
              <a:rPr lang="ru-RU" dirty="0"/>
              <a:t> </a:t>
            </a:r>
            <a:r>
              <a:rPr lang="ru-RU" dirty="0" err="1"/>
              <a:t>обсягу</a:t>
            </a:r>
            <a:r>
              <a:rPr lang="ru-RU" dirty="0"/>
              <a:t> </a:t>
            </a:r>
            <a:r>
              <a:rPr lang="ru-RU" dirty="0" err="1"/>
              <a:t>однієї</a:t>
            </a:r>
            <a:r>
              <a:rPr lang="ru-RU" dirty="0"/>
              <a:t> </a:t>
            </a:r>
            <a:r>
              <a:rPr lang="ru-RU" dirty="0" err="1"/>
              <a:t>партії</a:t>
            </a:r>
            <a:r>
              <a:rPr lang="ru-RU" dirty="0"/>
              <a:t> поставки та </a:t>
            </a:r>
            <a:r>
              <a:rPr lang="ru-RU" dirty="0" err="1"/>
              <a:t>одноденної</a:t>
            </a:r>
            <a:r>
              <a:rPr lang="ru-RU" dirty="0"/>
              <a:t> </a:t>
            </a:r>
            <a:r>
              <a:rPr lang="uk-UA" dirty="0"/>
              <a:t>планової реалізації товарів;</a:t>
            </a:r>
          </a:p>
          <a:p>
            <a:r>
              <a:rPr lang="ru-RU" dirty="0"/>
              <a:t> В</a:t>
            </a:r>
            <a:r>
              <a:rPr lang="ru-RU" baseline="-25000" dirty="0"/>
              <a:t>ЗАМ</a:t>
            </a:r>
            <a:r>
              <a:rPr lang="ru-RU" dirty="0"/>
              <a:t> - </a:t>
            </a:r>
            <a:r>
              <a:rPr lang="ru-RU" dirty="0" err="1"/>
              <a:t>витрати</a:t>
            </a:r>
            <a:r>
              <a:rPr lang="ru-RU" dirty="0"/>
              <a:t> на </a:t>
            </a:r>
            <a:r>
              <a:rPr lang="ru-RU" dirty="0" err="1"/>
              <a:t>організацію</a:t>
            </a:r>
            <a:r>
              <a:rPr lang="ru-RU" dirty="0"/>
              <a:t> завозу (</a:t>
            </a:r>
            <a:r>
              <a:rPr lang="ru-RU" dirty="0" err="1"/>
              <a:t>замовлення</a:t>
            </a:r>
            <a:r>
              <a:rPr lang="ru-RU" dirty="0"/>
              <a:t>) </a:t>
            </a:r>
            <a:r>
              <a:rPr lang="ru-RU" dirty="0" err="1"/>
              <a:t>товарів</a:t>
            </a:r>
            <a:r>
              <a:rPr lang="ru-RU" dirty="0"/>
              <a:t>, </a:t>
            </a:r>
            <a:r>
              <a:rPr lang="ru-RU" dirty="0" err="1"/>
              <a:t>обсяг</a:t>
            </a:r>
            <a:r>
              <a:rPr lang="ru-RU" dirty="0"/>
              <a:t> </a:t>
            </a:r>
            <a:r>
              <a:rPr lang="ru-RU" dirty="0" err="1"/>
              <a:t>яких</a:t>
            </a:r>
            <a:r>
              <a:rPr lang="ru-RU" dirty="0"/>
              <a:t> </a:t>
            </a:r>
            <a:r>
              <a:rPr lang="ru-RU" dirty="0" err="1"/>
              <a:t>залежить</a:t>
            </a:r>
            <a:r>
              <a:rPr lang="ru-RU" dirty="0"/>
              <a:t> </a:t>
            </a:r>
            <a:r>
              <a:rPr lang="ru-RU" dirty="0" err="1"/>
              <a:t>від</a:t>
            </a:r>
            <a:r>
              <a:rPr lang="ru-RU" dirty="0"/>
              <a:t> </a:t>
            </a:r>
            <a:r>
              <a:rPr lang="ru-RU" dirty="0" err="1"/>
              <a:t>ступеня</a:t>
            </a:r>
            <a:r>
              <a:rPr lang="ru-RU" dirty="0"/>
              <a:t> </a:t>
            </a:r>
            <a:r>
              <a:rPr lang="ru-RU" dirty="0" err="1"/>
              <a:t>узгодженості</a:t>
            </a:r>
            <a:r>
              <a:rPr lang="ru-RU" dirty="0"/>
              <a:t> сторонами </a:t>
            </a:r>
            <a:r>
              <a:rPr lang="ru-RU" dirty="0" err="1"/>
              <a:t>періодичності</a:t>
            </a:r>
            <a:r>
              <a:rPr lang="ru-RU" dirty="0"/>
              <a:t>, </a:t>
            </a:r>
            <a:r>
              <a:rPr lang="ru-RU" dirty="0" err="1"/>
              <a:t>обсягу</a:t>
            </a:r>
            <a:r>
              <a:rPr lang="ru-RU" dirty="0"/>
              <a:t> та </a:t>
            </a:r>
            <a:r>
              <a:rPr lang="ru-RU" dirty="0" err="1"/>
              <a:t>асортименту</a:t>
            </a:r>
            <a:r>
              <a:rPr lang="ru-RU" dirty="0"/>
              <a:t> </a:t>
            </a:r>
            <a:r>
              <a:rPr lang="ru-RU" dirty="0" err="1"/>
              <a:t>товарів</a:t>
            </a:r>
            <a:r>
              <a:rPr lang="ru-RU" dirty="0"/>
              <a:t>, </a:t>
            </a:r>
            <a:r>
              <a:rPr lang="ru-RU" dirty="0" err="1"/>
              <a:t>що</a:t>
            </a:r>
            <a:r>
              <a:rPr lang="ru-RU" dirty="0"/>
              <a:t> </a:t>
            </a:r>
            <a:r>
              <a:rPr lang="ru-RU" dirty="0" err="1"/>
              <a:t>поставляються</a:t>
            </a:r>
            <a:r>
              <a:rPr lang="ru-RU" dirty="0"/>
              <a:t>, </a:t>
            </a:r>
            <a:r>
              <a:rPr lang="ru-RU" dirty="0" err="1"/>
              <a:t>місцезнаходження</a:t>
            </a:r>
            <a:r>
              <a:rPr lang="ru-RU" dirty="0"/>
              <a:t> </a:t>
            </a:r>
            <a:r>
              <a:rPr lang="uk-UA" dirty="0"/>
              <a:t>постачальника;</a:t>
            </a:r>
          </a:p>
          <a:p>
            <a:r>
              <a:rPr lang="ru-RU" dirty="0"/>
              <a:t>З</a:t>
            </a:r>
            <a:r>
              <a:rPr lang="ru-RU" baseline="-25000" dirty="0"/>
              <a:t>ФІН</a:t>
            </a:r>
            <a:r>
              <a:rPr lang="ru-RU" dirty="0"/>
              <a:t> - </a:t>
            </a:r>
            <a:r>
              <a:rPr lang="ru-RU" dirty="0" err="1"/>
              <a:t>витрати</a:t>
            </a:r>
            <a:r>
              <a:rPr lang="ru-RU" dirty="0"/>
              <a:t> на </a:t>
            </a:r>
            <a:r>
              <a:rPr lang="ru-RU" dirty="0" err="1"/>
              <a:t>фінансове</a:t>
            </a:r>
            <a:r>
              <a:rPr lang="ru-RU" dirty="0"/>
              <a:t> </a:t>
            </a:r>
            <a:r>
              <a:rPr lang="ru-RU" dirty="0" err="1"/>
              <a:t>забезпечення</a:t>
            </a:r>
            <a:r>
              <a:rPr lang="ru-RU" dirty="0"/>
              <a:t> угоди </a:t>
            </a:r>
            <a:r>
              <a:rPr lang="ru-RU" dirty="0" err="1"/>
              <a:t>щодо</a:t>
            </a:r>
            <a:r>
              <a:rPr lang="ru-RU" dirty="0"/>
              <a:t> </a:t>
            </a:r>
            <a:r>
              <a:rPr lang="ru-RU" dirty="0" err="1"/>
              <a:t>закупівлі</a:t>
            </a:r>
            <a:r>
              <a:rPr lang="ru-RU" dirty="0"/>
              <a:t> </a:t>
            </a:r>
            <a:r>
              <a:rPr lang="ru-RU" dirty="0" err="1"/>
              <a:t>товарів</a:t>
            </a:r>
            <a:r>
              <a:rPr lang="ru-RU" dirty="0"/>
              <a:t>. </a:t>
            </a:r>
            <a:r>
              <a:rPr lang="ru-RU" dirty="0" err="1"/>
              <a:t>Розмір</a:t>
            </a:r>
            <a:r>
              <a:rPr lang="ru-RU" dirty="0"/>
              <a:t> </a:t>
            </a:r>
            <a:r>
              <a:rPr lang="ru-RU" dirty="0" err="1"/>
              <a:t>цих</a:t>
            </a:r>
            <a:r>
              <a:rPr lang="ru-RU" dirty="0"/>
              <a:t> </a:t>
            </a:r>
            <a:r>
              <a:rPr lang="ru-RU" dirty="0" err="1"/>
              <a:t>витрат</a:t>
            </a:r>
            <a:r>
              <a:rPr lang="ru-RU" dirty="0"/>
              <a:t> </a:t>
            </a:r>
            <a:r>
              <a:rPr lang="ru-RU" dirty="0" err="1"/>
              <a:t>залежить</a:t>
            </a:r>
            <a:r>
              <a:rPr lang="ru-RU" dirty="0"/>
              <a:t> </a:t>
            </a:r>
            <a:r>
              <a:rPr lang="ru-RU" dirty="0" err="1"/>
              <a:t>від</a:t>
            </a:r>
            <a:r>
              <a:rPr lang="ru-RU" dirty="0"/>
              <a:t> </a:t>
            </a:r>
            <a:r>
              <a:rPr lang="ru-RU" dirty="0" err="1"/>
              <a:t>форми</a:t>
            </a:r>
            <a:r>
              <a:rPr lang="ru-RU" dirty="0"/>
              <a:t> </a:t>
            </a:r>
            <a:r>
              <a:rPr lang="ru-RU" dirty="0" err="1"/>
              <a:t>розрахунків</a:t>
            </a:r>
            <a:r>
              <a:rPr lang="ru-RU" dirty="0"/>
              <a:t> </a:t>
            </a:r>
            <a:r>
              <a:rPr lang="ru-RU" dirty="0" err="1"/>
              <a:t>згідно</a:t>
            </a:r>
            <a:r>
              <a:rPr lang="ru-RU" dirty="0"/>
              <a:t> з </a:t>
            </a:r>
            <a:r>
              <a:rPr lang="ru-RU" dirty="0" err="1"/>
              <a:t>угодою</a:t>
            </a:r>
            <a:r>
              <a:rPr lang="ru-RU" dirty="0"/>
              <a:t>, </a:t>
            </a:r>
            <a:r>
              <a:rPr lang="ru-RU" dirty="0" err="1"/>
              <a:t>необхідності</a:t>
            </a:r>
            <a:r>
              <a:rPr lang="ru-RU" dirty="0"/>
              <a:t> і </a:t>
            </a:r>
            <a:r>
              <a:rPr lang="ru-RU" dirty="0" err="1"/>
              <a:t>обсягів</a:t>
            </a:r>
            <a:r>
              <a:rPr lang="ru-RU" dirty="0"/>
              <a:t> </a:t>
            </a:r>
            <a:r>
              <a:rPr lang="ru-RU" dirty="0" err="1"/>
              <a:t>авансової</a:t>
            </a:r>
            <a:r>
              <a:rPr lang="ru-RU" dirty="0"/>
              <a:t> (</a:t>
            </a:r>
            <a:r>
              <a:rPr lang="ru-RU" dirty="0" err="1"/>
              <a:t>попередньої</a:t>
            </a:r>
            <a:r>
              <a:rPr lang="ru-RU" dirty="0"/>
              <a:t>) оплати </a:t>
            </a:r>
            <a:r>
              <a:rPr lang="ru-RU" dirty="0" err="1"/>
              <a:t>товарів</a:t>
            </a:r>
            <a:r>
              <a:rPr lang="ru-RU" dirty="0"/>
              <a:t>, </a:t>
            </a:r>
            <a:r>
              <a:rPr lang="ru-RU" dirty="0" err="1"/>
              <a:t>що</a:t>
            </a:r>
            <a:r>
              <a:rPr lang="ru-RU" dirty="0"/>
              <a:t> </a:t>
            </a:r>
            <a:r>
              <a:rPr lang="ru-RU" dirty="0" err="1"/>
              <a:t>закуповуються</a:t>
            </a:r>
            <a:r>
              <a:rPr lang="ru-RU" dirty="0"/>
              <a:t>, та часу </a:t>
            </a:r>
            <a:r>
              <a:rPr lang="ru-RU" dirty="0" err="1"/>
              <a:t>задоволення</a:t>
            </a:r>
            <a:r>
              <a:rPr lang="ru-RU" dirty="0"/>
              <a:t> </a:t>
            </a:r>
            <a:r>
              <a:rPr lang="ru-RU" dirty="0" err="1"/>
              <a:t>замовлення</a:t>
            </a:r>
            <a:r>
              <a:rPr lang="ru-RU" dirty="0"/>
              <a:t>. В </a:t>
            </a:r>
            <a:r>
              <a:rPr lang="ru-RU" dirty="0" err="1"/>
              <a:t>разі</a:t>
            </a:r>
            <a:r>
              <a:rPr lang="ru-RU" dirty="0"/>
              <a:t> </a:t>
            </a:r>
            <a:r>
              <a:rPr lang="ru-RU" dirty="0" err="1"/>
              <a:t>надання</a:t>
            </a:r>
            <a:r>
              <a:rPr lang="ru-RU" dirty="0"/>
              <a:t> </a:t>
            </a:r>
            <a:r>
              <a:rPr lang="ru-RU" dirty="0" err="1"/>
              <a:t>постачальником</a:t>
            </a:r>
            <a:r>
              <a:rPr lang="ru-RU" dirty="0"/>
              <a:t> </a:t>
            </a:r>
            <a:r>
              <a:rPr lang="ru-RU" dirty="0" err="1"/>
              <a:t>відстрочки</a:t>
            </a:r>
            <a:r>
              <a:rPr lang="ru-RU" dirty="0"/>
              <a:t> платежу за </a:t>
            </a:r>
            <a:r>
              <a:rPr lang="ru-RU" dirty="0" err="1"/>
              <a:t>угодою</a:t>
            </a:r>
            <a:r>
              <a:rPr lang="ru-RU" dirty="0"/>
              <a:t> </a:t>
            </a:r>
            <a:r>
              <a:rPr lang="ru-RU" dirty="0" err="1"/>
              <a:t>економія</a:t>
            </a:r>
            <a:r>
              <a:rPr lang="ru-RU" dirty="0"/>
              <a:t>, </a:t>
            </a:r>
            <a:r>
              <a:rPr lang="ru-RU" dirty="0" err="1"/>
              <a:t>що</a:t>
            </a:r>
            <a:r>
              <a:rPr lang="ru-RU" dirty="0"/>
              <a:t> </a:t>
            </a:r>
            <a:r>
              <a:rPr lang="ru-RU" dirty="0" err="1"/>
              <a:t>виникає</a:t>
            </a:r>
            <a:r>
              <a:rPr lang="ru-RU" dirty="0"/>
              <a:t> у </a:t>
            </a:r>
            <a:r>
              <a:rPr lang="ru-RU" dirty="0" err="1"/>
              <a:t>витратах</a:t>
            </a:r>
            <a:r>
              <a:rPr lang="ru-RU" dirty="0"/>
              <a:t>, </a:t>
            </a:r>
            <a:r>
              <a:rPr lang="ru-RU" dirty="0" err="1"/>
              <a:t>зменшить</a:t>
            </a:r>
            <a:r>
              <a:rPr lang="ru-RU" dirty="0"/>
              <a:t> </a:t>
            </a:r>
            <a:r>
              <a:rPr lang="ru-RU" dirty="0" err="1"/>
              <a:t>сукупні</a:t>
            </a:r>
            <a:r>
              <a:rPr lang="ru-RU" dirty="0"/>
              <a:t> </a:t>
            </a:r>
            <a:r>
              <a:rPr lang="ru-RU" dirty="0" err="1"/>
              <a:t>витрати</a:t>
            </a:r>
            <a:r>
              <a:rPr lang="ru-RU" dirty="0"/>
              <a:t> </a:t>
            </a:r>
            <a:r>
              <a:rPr lang="ru-RU" dirty="0" err="1"/>
              <a:t>підприємства</a:t>
            </a:r>
            <a:r>
              <a:rPr lang="ru-RU" dirty="0"/>
              <a:t> </a:t>
            </a:r>
            <a:r>
              <a:rPr lang="ru-RU" dirty="0" err="1"/>
              <a:t>із</a:t>
            </a:r>
            <a:r>
              <a:rPr lang="ru-RU" dirty="0"/>
              <a:t> </a:t>
            </a:r>
            <a:r>
              <a:rPr lang="ru-RU" dirty="0" err="1"/>
              <a:t>закупівлі</a:t>
            </a:r>
            <a:r>
              <a:rPr lang="ru-RU" dirty="0"/>
              <a:t> то</a:t>
            </a:r>
            <a:r>
              <a:rPr lang="uk-UA" dirty="0" err="1"/>
              <a:t>варів</a:t>
            </a:r>
            <a:r>
              <a:rPr lang="uk-UA" dirty="0"/>
              <a:t>.</a:t>
            </a:r>
          </a:p>
          <a:p>
            <a:r>
              <a:rPr lang="ru-RU" dirty="0" err="1"/>
              <a:t>Співставлення</a:t>
            </a:r>
            <a:r>
              <a:rPr lang="ru-RU" dirty="0"/>
              <a:t> </a:t>
            </a:r>
            <a:r>
              <a:rPr lang="ru-RU" dirty="0" err="1"/>
              <a:t>сукупних</a:t>
            </a:r>
            <a:r>
              <a:rPr lang="ru-RU" dirty="0"/>
              <a:t> </a:t>
            </a:r>
            <a:r>
              <a:rPr lang="ru-RU" dirty="0" err="1"/>
              <a:t>витрат</a:t>
            </a:r>
            <a:r>
              <a:rPr lang="ru-RU" dirty="0"/>
              <a:t> на закупку </a:t>
            </a:r>
            <a:r>
              <a:rPr lang="ru-RU" dirty="0" err="1"/>
              <a:t>товарів</a:t>
            </a:r>
            <a:r>
              <a:rPr lang="ru-RU" dirty="0"/>
              <a:t> у </a:t>
            </a:r>
            <a:r>
              <a:rPr lang="ru-RU" dirty="0" err="1"/>
              <a:t>різних</a:t>
            </a:r>
            <a:r>
              <a:rPr lang="ru-RU" dirty="0"/>
              <a:t> </a:t>
            </a:r>
            <a:r>
              <a:rPr lang="ru-RU" dirty="0" err="1"/>
              <a:t>постачальників</a:t>
            </a:r>
            <a:r>
              <a:rPr lang="ru-RU" dirty="0"/>
              <a:t> </a:t>
            </a:r>
            <a:r>
              <a:rPr lang="ru-RU" dirty="0" err="1"/>
              <a:t>дозволяє</a:t>
            </a:r>
            <a:r>
              <a:rPr lang="ru-RU" dirty="0"/>
              <a:t> </a:t>
            </a:r>
            <a:r>
              <a:rPr lang="ru-RU" dirty="0" err="1"/>
              <a:t>обгрунтовано</a:t>
            </a:r>
            <a:r>
              <a:rPr lang="ru-RU" dirty="0"/>
              <a:t> </a:t>
            </a:r>
            <a:r>
              <a:rPr lang="ru-RU" dirty="0" err="1"/>
              <a:t>вибрати</a:t>
            </a:r>
            <a:r>
              <a:rPr lang="ru-RU" dirty="0"/>
              <a:t> </a:t>
            </a:r>
            <a:r>
              <a:rPr lang="ru-RU" dirty="0" err="1"/>
              <a:t>найбільш</a:t>
            </a:r>
            <a:r>
              <a:rPr lang="ru-RU" dirty="0"/>
              <a:t> </a:t>
            </a:r>
            <a:r>
              <a:rPr lang="ru-RU" dirty="0" err="1"/>
              <a:t>доцільного</a:t>
            </a:r>
            <a:r>
              <a:rPr lang="ru-RU" dirty="0"/>
              <a:t> </a:t>
            </a:r>
            <a:r>
              <a:rPr lang="ru-RU" dirty="0" err="1"/>
              <a:t>постачальника</a:t>
            </a:r>
            <a:r>
              <a:rPr lang="ru-RU" dirty="0"/>
              <a:t> за </a:t>
            </a:r>
            <a:r>
              <a:rPr lang="ru-RU" dirty="0" err="1"/>
              <a:t>критерієм</a:t>
            </a:r>
            <a:r>
              <a:rPr lang="ru-RU" dirty="0"/>
              <a:t> </a:t>
            </a:r>
            <a:r>
              <a:rPr lang="ru-RU" dirty="0" err="1"/>
              <a:t>мінімальних</a:t>
            </a:r>
            <a:r>
              <a:rPr lang="ru-RU" dirty="0"/>
              <a:t> </a:t>
            </a:r>
            <a:r>
              <a:rPr lang="ru-RU" dirty="0" err="1"/>
              <a:t>витрат</a:t>
            </a:r>
            <a:r>
              <a:rPr lang="ru-RU" dirty="0"/>
              <a:t>: B=&gt;</a:t>
            </a:r>
            <a:r>
              <a:rPr lang="ru-RU" dirty="0" err="1"/>
              <a:t>min</a:t>
            </a:r>
            <a:r>
              <a:rPr lang="ru-RU" dirty="0"/>
              <a:t>.</a:t>
            </a:r>
            <a:endParaRPr lang="uk-UA" b="1" dirty="0"/>
          </a:p>
        </p:txBody>
      </p:sp>
    </p:spTree>
    <p:extLst>
      <p:ext uri="{BB962C8B-B14F-4D97-AF65-F5344CB8AC3E}">
        <p14:creationId xmlns:p14="http://schemas.microsoft.com/office/powerpoint/2010/main" val="410114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294830-4D7E-4AD4-A239-34B60A8EB8BE}"/>
              </a:ext>
            </a:extLst>
          </p:cNvPr>
          <p:cNvSpPr txBox="1"/>
          <p:nvPr/>
        </p:nvSpPr>
        <p:spPr>
          <a:xfrm>
            <a:off x="1148443" y="751344"/>
            <a:ext cx="9895114" cy="5355312"/>
          </a:xfrm>
          <a:prstGeom prst="rect">
            <a:avLst/>
          </a:prstGeom>
          <a:noFill/>
        </p:spPr>
        <p:txBody>
          <a:bodyPr wrap="square">
            <a:spAutoFit/>
          </a:bodyPr>
          <a:lstStyle/>
          <a:p>
            <a:pPr algn="ctr"/>
            <a:r>
              <a:rPr lang="ru-RU" dirty="0"/>
              <a:t>6. </a:t>
            </a:r>
            <a:r>
              <a:rPr lang="ru-RU" dirty="0" err="1"/>
              <a:t>Узгодження</a:t>
            </a:r>
            <a:r>
              <a:rPr lang="ru-RU" dirty="0"/>
              <a:t> та </a:t>
            </a:r>
            <a:r>
              <a:rPr lang="ru-RU" dirty="0" err="1"/>
              <a:t>укладення</a:t>
            </a:r>
            <a:r>
              <a:rPr lang="ru-RU" dirty="0"/>
              <a:t> угоди на закупку </a:t>
            </a:r>
            <a:r>
              <a:rPr lang="ru-RU" dirty="0" err="1"/>
              <a:t>товарів</a:t>
            </a:r>
            <a:endParaRPr lang="ru-RU" dirty="0"/>
          </a:p>
          <a:p>
            <a:pPr algn="just"/>
            <a:r>
              <a:rPr lang="ru-RU" dirty="0" err="1"/>
              <a:t>Вимоги</a:t>
            </a:r>
            <a:r>
              <a:rPr lang="ru-RU" dirty="0"/>
              <a:t> до </a:t>
            </a:r>
            <a:r>
              <a:rPr lang="ru-RU" dirty="0" err="1"/>
              <a:t>змісту</a:t>
            </a:r>
            <a:r>
              <a:rPr lang="ru-RU" dirty="0"/>
              <a:t> та </a:t>
            </a:r>
            <a:r>
              <a:rPr lang="ru-RU" dirty="0" err="1"/>
              <a:t>суттєві</a:t>
            </a:r>
            <a:r>
              <a:rPr lang="ru-RU" dirty="0"/>
              <a:t> </a:t>
            </a:r>
            <a:r>
              <a:rPr lang="ru-RU" dirty="0" err="1"/>
              <a:t>умови</a:t>
            </a:r>
            <a:r>
              <a:rPr lang="ru-RU" dirty="0"/>
              <a:t> кожного виду </a:t>
            </a:r>
            <a:r>
              <a:rPr lang="ru-RU" dirty="0" err="1"/>
              <a:t>договорів</a:t>
            </a:r>
            <a:r>
              <a:rPr lang="ru-RU" dirty="0"/>
              <a:t> </a:t>
            </a:r>
            <a:r>
              <a:rPr lang="ru-RU" dirty="0" err="1"/>
              <a:t>визнчаються</a:t>
            </a:r>
            <a:r>
              <a:rPr lang="ru-RU" dirty="0"/>
              <a:t> нормами </a:t>
            </a:r>
            <a:r>
              <a:rPr lang="ru-RU" dirty="0" err="1"/>
              <a:t>господарського</a:t>
            </a:r>
            <a:r>
              <a:rPr lang="ru-RU" dirty="0"/>
              <a:t> права.</a:t>
            </a:r>
          </a:p>
          <a:p>
            <a:pPr algn="just"/>
            <a:r>
              <a:rPr lang="ru-RU" dirty="0" err="1"/>
              <a:t>Суттєвими</a:t>
            </a:r>
            <a:r>
              <a:rPr lang="ru-RU" dirty="0"/>
              <a:t> </a:t>
            </a:r>
            <a:r>
              <a:rPr lang="ru-RU" dirty="0" err="1"/>
              <a:t>умовами</a:t>
            </a:r>
            <a:r>
              <a:rPr lang="ru-RU" dirty="0"/>
              <a:t> будь-</a:t>
            </a:r>
            <a:r>
              <a:rPr lang="ru-RU" dirty="0" err="1"/>
              <a:t>якого</a:t>
            </a:r>
            <a:r>
              <a:rPr lang="ru-RU" dirty="0"/>
              <a:t> договору закупки </a:t>
            </a:r>
            <a:r>
              <a:rPr lang="ru-RU" dirty="0" err="1"/>
              <a:t>товарів</a:t>
            </a:r>
            <a:r>
              <a:rPr lang="ru-RU" dirty="0"/>
              <a:t> є:</a:t>
            </a:r>
          </a:p>
          <a:p>
            <a:pPr algn="just"/>
            <a:r>
              <a:rPr lang="ru-RU" dirty="0"/>
              <a:t>- </a:t>
            </a:r>
            <a:r>
              <a:rPr lang="ru-RU" dirty="0" err="1"/>
              <a:t>визначення</a:t>
            </a:r>
            <a:r>
              <a:rPr lang="ru-RU" dirty="0"/>
              <a:t> предмету договору, </a:t>
            </a:r>
            <a:r>
              <a:rPr lang="ru-RU" dirty="0" err="1"/>
              <a:t>тобто</a:t>
            </a:r>
            <a:r>
              <a:rPr lang="ru-RU" dirty="0"/>
              <a:t> виду </a:t>
            </a:r>
            <a:r>
              <a:rPr lang="ru-RU" dirty="0" err="1"/>
              <a:t>або</a:t>
            </a:r>
            <a:r>
              <a:rPr lang="ru-RU" dirty="0"/>
              <a:t> </a:t>
            </a:r>
            <a:r>
              <a:rPr lang="ru-RU" dirty="0" err="1"/>
              <a:t>різновиду</a:t>
            </a:r>
            <a:r>
              <a:rPr lang="ru-RU" dirty="0"/>
              <a:t> товару;</a:t>
            </a:r>
          </a:p>
          <a:p>
            <a:pPr algn="just"/>
            <a:r>
              <a:rPr lang="ru-RU" dirty="0"/>
              <a:t>- </a:t>
            </a:r>
            <a:r>
              <a:rPr lang="ru-RU" dirty="0" err="1"/>
              <a:t>кількість</a:t>
            </a:r>
            <a:r>
              <a:rPr lang="ru-RU" dirty="0"/>
              <a:t> та </a:t>
            </a:r>
            <a:r>
              <a:rPr lang="ru-RU" dirty="0" err="1"/>
              <a:t>якість</a:t>
            </a:r>
            <a:r>
              <a:rPr lang="ru-RU" dirty="0"/>
              <a:t> товару, </a:t>
            </a:r>
            <a:r>
              <a:rPr lang="ru-RU" dirty="0" err="1"/>
              <a:t>що</a:t>
            </a:r>
            <a:r>
              <a:rPr lang="ru-RU" dirty="0"/>
              <a:t> </a:t>
            </a:r>
            <a:r>
              <a:rPr lang="ru-RU" dirty="0" err="1"/>
              <a:t>надходить</a:t>
            </a:r>
            <a:r>
              <a:rPr lang="ru-RU" dirty="0"/>
              <a:t> (</a:t>
            </a:r>
            <a:r>
              <a:rPr lang="ru-RU" dirty="0" err="1"/>
              <a:t>перелік</a:t>
            </a:r>
            <a:r>
              <a:rPr lang="ru-RU" dirty="0"/>
              <a:t> </a:t>
            </a:r>
            <a:r>
              <a:rPr lang="ru-RU" dirty="0" err="1"/>
              <a:t>документів</a:t>
            </a:r>
            <a:r>
              <a:rPr lang="ru-RU" dirty="0"/>
              <a:t>, </a:t>
            </a:r>
            <a:r>
              <a:rPr lang="ru-RU" dirty="0" err="1"/>
              <a:t>що</a:t>
            </a:r>
            <a:r>
              <a:rPr lang="ru-RU" dirty="0"/>
              <a:t> </a:t>
            </a:r>
            <a:r>
              <a:rPr lang="ru-RU" dirty="0" err="1"/>
              <a:t>його</a:t>
            </a:r>
            <a:r>
              <a:rPr lang="ru-RU" dirty="0"/>
              <a:t> </a:t>
            </a:r>
            <a:r>
              <a:rPr lang="ru-RU" dirty="0" err="1"/>
              <a:t>підтверджують</a:t>
            </a:r>
            <a:r>
              <a:rPr lang="ru-RU" dirty="0"/>
              <a:t>);</a:t>
            </a:r>
          </a:p>
          <a:p>
            <a:pPr algn="just"/>
            <a:r>
              <a:rPr lang="ru-RU" dirty="0"/>
              <a:t>- сума угоди, </a:t>
            </a:r>
            <a:r>
              <a:rPr lang="ru-RU" dirty="0" err="1"/>
              <a:t>ціни</a:t>
            </a:r>
            <a:r>
              <a:rPr lang="ru-RU" dirty="0"/>
              <a:t> </a:t>
            </a:r>
            <a:r>
              <a:rPr lang="ru-RU" dirty="0" err="1"/>
              <a:t>одиниці</a:t>
            </a:r>
            <a:r>
              <a:rPr lang="ru-RU" dirty="0"/>
              <a:t> </a:t>
            </a:r>
            <a:r>
              <a:rPr lang="ru-RU" dirty="0" err="1"/>
              <a:t>або</a:t>
            </a:r>
            <a:r>
              <a:rPr lang="ru-RU" dirty="0"/>
              <a:t> </a:t>
            </a:r>
            <a:r>
              <a:rPr lang="ru-RU" dirty="0" err="1"/>
              <a:t>партії</a:t>
            </a:r>
            <a:r>
              <a:rPr lang="ru-RU" dirty="0"/>
              <a:t> товару;</a:t>
            </a:r>
          </a:p>
          <a:p>
            <a:pPr algn="just"/>
            <a:r>
              <a:rPr lang="ru-RU" dirty="0"/>
              <a:t>- порядок </a:t>
            </a:r>
            <a:r>
              <a:rPr lang="ru-RU" dirty="0" err="1"/>
              <a:t>розрахунків</a:t>
            </a:r>
            <a:r>
              <a:rPr lang="ru-RU" dirty="0"/>
              <a:t>;</a:t>
            </a:r>
          </a:p>
          <a:p>
            <a:pPr algn="just"/>
            <a:r>
              <a:rPr lang="ru-RU" dirty="0"/>
              <a:t>- порядок (</a:t>
            </a:r>
            <a:r>
              <a:rPr lang="ru-RU" dirty="0" err="1"/>
              <a:t>місце</a:t>
            </a:r>
            <a:r>
              <a:rPr lang="ru-RU" dirty="0"/>
              <a:t>, час) переходу права </a:t>
            </a:r>
            <a:r>
              <a:rPr lang="ru-RU" dirty="0" err="1"/>
              <a:t>власності</a:t>
            </a:r>
            <a:r>
              <a:rPr lang="ru-RU" dirty="0"/>
              <a:t> на товар </a:t>
            </a:r>
            <a:r>
              <a:rPr lang="ru-RU" dirty="0" err="1"/>
              <a:t>від</a:t>
            </a:r>
            <a:r>
              <a:rPr lang="ru-RU" dirty="0"/>
              <a:t> </a:t>
            </a:r>
            <a:r>
              <a:rPr lang="ru-RU" dirty="0" err="1"/>
              <a:t>Постачальника</a:t>
            </a:r>
            <a:r>
              <a:rPr lang="ru-RU" dirty="0"/>
              <a:t> до </a:t>
            </a:r>
            <a:r>
              <a:rPr lang="ru-RU" dirty="0" err="1"/>
              <a:t>Покупця</a:t>
            </a:r>
            <a:r>
              <a:rPr lang="ru-RU" dirty="0"/>
              <a:t> (</a:t>
            </a:r>
            <a:r>
              <a:rPr lang="ru-RU" dirty="0" err="1"/>
              <a:t>торговельного</a:t>
            </a:r>
            <a:r>
              <a:rPr lang="ru-RU" dirty="0"/>
              <a:t> </a:t>
            </a:r>
            <a:r>
              <a:rPr lang="ru-RU" dirty="0" err="1"/>
              <a:t>підприємства</a:t>
            </a:r>
            <a:r>
              <a:rPr lang="ru-RU" dirty="0"/>
              <a:t>);</a:t>
            </a:r>
          </a:p>
          <a:p>
            <a:pPr algn="just"/>
            <a:r>
              <a:rPr lang="ru-RU" dirty="0"/>
              <a:t>- </a:t>
            </a:r>
            <a:r>
              <a:rPr lang="ru-RU" dirty="0" err="1"/>
              <a:t>вимоги</a:t>
            </a:r>
            <a:r>
              <a:rPr lang="ru-RU" dirty="0"/>
              <a:t> до </a:t>
            </a:r>
            <a:r>
              <a:rPr lang="ru-RU" dirty="0" err="1"/>
              <a:t>пакування</a:t>
            </a:r>
            <a:r>
              <a:rPr lang="ru-RU" dirty="0"/>
              <a:t> та </a:t>
            </a:r>
            <a:r>
              <a:rPr lang="ru-RU" dirty="0" err="1"/>
              <a:t>маркірування</a:t>
            </a:r>
            <a:r>
              <a:rPr lang="ru-RU" dirty="0"/>
              <a:t>;</a:t>
            </a:r>
          </a:p>
          <a:p>
            <a:pPr marL="285750" indent="-285750" algn="just">
              <a:buFontTx/>
              <a:buChar char="-"/>
            </a:pPr>
            <a:r>
              <a:rPr lang="ru-RU" dirty="0"/>
              <a:t>порядок поставки товару, </a:t>
            </a:r>
            <a:r>
              <a:rPr lang="ru-RU" dirty="0" err="1"/>
              <a:t>місце</a:t>
            </a:r>
            <a:r>
              <a:rPr lang="ru-RU" dirty="0"/>
              <a:t> та час </a:t>
            </a:r>
            <a:r>
              <a:rPr lang="ru-RU" dirty="0" err="1"/>
              <a:t>виконання</a:t>
            </a:r>
            <a:r>
              <a:rPr lang="ru-RU" dirty="0"/>
              <a:t> </a:t>
            </a:r>
            <a:r>
              <a:rPr lang="ru-RU" dirty="0" err="1"/>
              <a:t>постачальником</a:t>
            </a:r>
            <a:r>
              <a:rPr lang="ru-RU" dirty="0"/>
              <a:t> </a:t>
            </a:r>
            <a:r>
              <a:rPr lang="ru-RU" dirty="0" err="1"/>
              <a:t>своїх</a:t>
            </a:r>
            <a:r>
              <a:rPr lang="ru-RU" dirty="0"/>
              <a:t> </a:t>
            </a:r>
            <a:r>
              <a:rPr lang="ru-RU" dirty="0" err="1"/>
              <a:t>зобов'язань</a:t>
            </a:r>
            <a:r>
              <a:rPr lang="ru-RU" dirty="0"/>
              <a:t>;</a:t>
            </a:r>
          </a:p>
          <a:p>
            <a:pPr algn="just"/>
            <a:r>
              <a:rPr lang="uk-UA" dirty="0"/>
              <a:t>- порядок прийомки товару;</a:t>
            </a:r>
          </a:p>
          <a:p>
            <a:pPr algn="just"/>
            <a:r>
              <a:rPr lang="uk-UA" dirty="0"/>
              <a:t>- перелік форс-мажорних обставин, за яких сторони звільняються від відповідальності за контрактом (в результаті дії обставин нестримної сили);</a:t>
            </a:r>
          </a:p>
          <a:p>
            <a:pPr algn="just"/>
            <a:r>
              <a:rPr lang="uk-UA" dirty="0"/>
              <a:t>- характер та розміри відповідальності сторін, механізм та розміри економічних санкцій;</a:t>
            </a:r>
          </a:p>
          <a:p>
            <a:pPr algn="just"/>
            <a:r>
              <a:rPr lang="uk-UA" dirty="0"/>
              <a:t>- порядок та місце вирішення суперечностей за контрактом;</a:t>
            </a:r>
          </a:p>
          <a:p>
            <a:pPr algn="just"/>
            <a:r>
              <a:rPr lang="uk-UA" dirty="0"/>
              <a:t>- юридичні адреси та банківські реквізити сторін;</a:t>
            </a:r>
          </a:p>
          <a:p>
            <a:pPr algn="just"/>
            <a:r>
              <a:rPr lang="uk-UA" dirty="0"/>
              <a:t>- інші умови.</a:t>
            </a:r>
          </a:p>
        </p:txBody>
      </p:sp>
    </p:spTree>
    <p:extLst>
      <p:ext uri="{BB962C8B-B14F-4D97-AF65-F5344CB8AC3E}">
        <p14:creationId xmlns:p14="http://schemas.microsoft.com/office/powerpoint/2010/main" val="23635647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C515592-487F-4ACF-8C73-D91E27192CA0}"/>
              </a:ext>
            </a:extLst>
          </p:cNvPr>
          <p:cNvSpPr txBox="1"/>
          <p:nvPr/>
        </p:nvSpPr>
        <p:spPr>
          <a:xfrm>
            <a:off x="1311728" y="1587703"/>
            <a:ext cx="9568543" cy="3416320"/>
          </a:xfrm>
          <a:prstGeom prst="rect">
            <a:avLst/>
          </a:prstGeom>
          <a:noFill/>
        </p:spPr>
        <p:txBody>
          <a:bodyPr wrap="square">
            <a:spAutoFit/>
          </a:bodyPr>
          <a:lstStyle/>
          <a:p>
            <a:r>
              <a:rPr lang="uk-UA" dirty="0"/>
              <a:t>Економіст підприємства безпосередньо бере участь в узгодженні з</a:t>
            </a:r>
          </a:p>
          <a:p>
            <a:r>
              <a:rPr lang="uk-UA" dirty="0"/>
              <a:t>постачальником таких умов контракту, як:</a:t>
            </a:r>
          </a:p>
          <a:p>
            <a:endParaRPr lang="uk-UA" dirty="0"/>
          </a:p>
          <a:p>
            <a:r>
              <a:rPr lang="uk-UA" dirty="0"/>
              <a:t>1. Ціни одиниці та партії товару - з урахуванням інформації про </a:t>
            </a:r>
            <a:r>
              <a:rPr lang="uk-UA" dirty="0" err="1"/>
              <a:t>середньоринкові</a:t>
            </a:r>
            <a:r>
              <a:rPr lang="uk-UA" dirty="0"/>
              <a:t> ціни на аналогічні товари та прийнятої системи цінових знижок за окремі умови договору (розмір партії, умови розрахунків, характер взаємовідносин сторін абощо).</a:t>
            </a:r>
          </a:p>
          <a:p>
            <a:r>
              <a:rPr lang="uk-UA" dirty="0"/>
              <a:t>2. Порядок розрахунків за товари - з орієнтацією на найбільш пізні строки оплати (виходячи з вартості коштів в часі) при умовах виконання Постачальником зобов'язань (гарантованості поставки).</a:t>
            </a:r>
          </a:p>
          <a:p>
            <a:r>
              <a:rPr lang="uk-UA" dirty="0"/>
              <a:t>3. Графік поставки та розмір однієї партії завозу - з урахуванням прийнятої стратегії формування товарних запасів та орієнтації на мінімізацію сукупних витрат на замовлення та зберігання товару.</a:t>
            </a:r>
          </a:p>
        </p:txBody>
      </p:sp>
    </p:spTree>
    <p:extLst>
      <p:ext uri="{BB962C8B-B14F-4D97-AF65-F5344CB8AC3E}">
        <p14:creationId xmlns:p14="http://schemas.microsoft.com/office/powerpoint/2010/main" val="1103955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6CC935-3091-4B8B-868E-9C54698A2671}"/>
              </a:ext>
            </a:extLst>
          </p:cNvPr>
          <p:cNvSpPr txBox="1"/>
          <p:nvPr/>
        </p:nvSpPr>
        <p:spPr>
          <a:xfrm>
            <a:off x="1115786" y="1449203"/>
            <a:ext cx="9960428" cy="3139321"/>
          </a:xfrm>
          <a:prstGeom prst="rect">
            <a:avLst/>
          </a:prstGeom>
          <a:noFill/>
        </p:spPr>
        <p:txBody>
          <a:bodyPr wrap="square">
            <a:spAutoFit/>
          </a:bodyPr>
          <a:lstStyle/>
          <a:p>
            <a:r>
              <a:rPr lang="uk-UA" dirty="0"/>
              <a:t>4. Розміри штрафних санкцій за невиконання зобов'язань з постачання, виходячи з темпу інфляції, плюс нормальна для підприємства норма прибутку на капітал (у разі здійснення повної або часткової попередньої оплати), з урахуванням розміру втрат (втраченої</a:t>
            </a:r>
          </a:p>
          <a:p>
            <a:r>
              <a:rPr lang="uk-UA" dirty="0"/>
              <a:t>вигоди) в результаті зміни ринкової кон'юнктури (у разі недотримання графіка поставки).</a:t>
            </a:r>
          </a:p>
          <a:p>
            <a:r>
              <a:rPr lang="uk-UA" dirty="0"/>
              <a:t>5. Термін повернення (обміну) нереалізованих товарів - з урахуванням середньої швидкості реалізації аналогічних товарів, що склалася на даному підприємстві.</a:t>
            </a:r>
          </a:p>
          <a:p>
            <a:r>
              <a:rPr lang="uk-UA" dirty="0"/>
              <a:t>6. Участь постачальника у фінансуванні витрат на зберігання нереалізованих товарів - виходячи з середнього розміру умовно-постійних витрат на зберігання товарів, що склалися, та середньої кількості (вартості) товарів, що зберігаються.</a:t>
            </a:r>
          </a:p>
          <a:p>
            <a:r>
              <a:rPr lang="ru-RU" dirty="0"/>
              <a:t>7. </a:t>
            </a:r>
            <a:r>
              <a:rPr lang="ru-RU" dirty="0" err="1"/>
              <a:t>Повноваження</a:t>
            </a:r>
            <a:r>
              <a:rPr lang="ru-RU" dirty="0"/>
              <a:t> </a:t>
            </a:r>
            <a:r>
              <a:rPr lang="ru-RU" dirty="0" err="1"/>
              <a:t>торговельного</a:t>
            </a:r>
            <a:r>
              <a:rPr lang="ru-RU" dirty="0"/>
              <a:t> </a:t>
            </a:r>
            <a:r>
              <a:rPr lang="ru-RU" dirty="0" err="1"/>
              <a:t>підприємства</a:t>
            </a:r>
            <a:r>
              <a:rPr lang="ru-RU" dirty="0"/>
              <a:t> </a:t>
            </a:r>
            <a:r>
              <a:rPr lang="ru-RU" dirty="0" err="1"/>
              <a:t>щодо</a:t>
            </a:r>
            <a:r>
              <a:rPr lang="ru-RU" dirty="0"/>
              <a:t> </a:t>
            </a:r>
            <a:r>
              <a:rPr lang="ru-RU" dirty="0" err="1"/>
              <a:t>переоцінки</a:t>
            </a:r>
            <a:r>
              <a:rPr lang="ru-RU" dirty="0"/>
              <a:t> </a:t>
            </a:r>
            <a:r>
              <a:rPr lang="ru-RU" dirty="0" err="1"/>
              <a:t>товарів</a:t>
            </a:r>
            <a:r>
              <a:rPr lang="ru-RU" dirty="0"/>
              <a:t> (строки, </a:t>
            </a:r>
            <a:r>
              <a:rPr lang="ru-RU" dirty="0" err="1"/>
              <a:t>розміри</a:t>
            </a:r>
            <a:r>
              <a:rPr lang="ru-RU" dirty="0"/>
              <a:t>) - </a:t>
            </a:r>
            <a:r>
              <a:rPr lang="ru-RU" dirty="0" err="1"/>
              <a:t>максимальні</a:t>
            </a:r>
            <a:r>
              <a:rPr lang="ru-RU" dirty="0"/>
              <a:t> для </a:t>
            </a:r>
            <a:r>
              <a:rPr lang="ru-RU" dirty="0" err="1"/>
              <a:t>створення</a:t>
            </a:r>
            <a:r>
              <a:rPr lang="ru-RU" dirty="0"/>
              <a:t> умов </a:t>
            </a:r>
            <a:r>
              <a:rPr lang="ru-RU" dirty="0" err="1"/>
              <a:t>реалізації</a:t>
            </a:r>
            <a:r>
              <a:rPr lang="ru-RU" dirty="0"/>
              <a:t> </a:t>
            </a:r>
            <a:r>
              <a:rPr lang="ru-RU" dirty="0" err="1"/>
              <a:t>товарів</a:t>
            </a:r>
            <a:r>
              <a:rPr lang="ru-RU" dirty="0"/>
              <a:t>.</a:t>
            </a:r>
            <a:endParaRPr lang="uk-UA" dirty="0"/>
          </a:p>
        </p:txBody>
      </p:sp>
    </p:spTree>
    <p:extLst>
      <p:ext uri="{BB962C8B-B14F-4D97-AF65-F5344CB8AC3E}">
        <p14:creationId xmlns:p14="http://schemas.microsoft.com/office/powerpoint/2010/main" val="3344477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F98365-CC17-4406-88A8-CA91515E1148}"/>
              </a:ext>
            </a:extLst>
          </p:cNvPr>
          <p:cNvSpPr txBox="1"/>
          <p:nvPr/>
        </p:nvSpPr>
        <p:spPr>
          <a:xfrm>
            <a:off x="1502228" y="1217589"/>
            <a:ext cx="9448800" cy="3416320"/>
          </a:xfrm>
          <a:prstGeom prst="rect">
            <a:avLst/>
          </a:prstGeom>
          <a:noFill/>
        </p:spPr>
        <p:txBody>
          <a:bodyPr wrap="square">
            <a:spAutoFit/>
          </a:bodyPr>
          <a:lstStyle/>
          <a:p>
            <a:r>
              <a:rPr lang="ru-RU" dirty="0" err="1"/>
              <a:t>Після</a:t>
            </a:r>
            <a:r>
              <a:rPr lang="ru-RU" dirty="0"/>
              <a:t> </a:t>
            </a:r>
            <a:r>
              <a:rPr lang="ru-RU" dirty="0" err="1"/>
              <a:t>узгодження</a:t>
            </a:r>
            <a:r>
              <a:rPr lang="ru-RU" dirty="0"/>
              <a:t> сторонами </a:t>
            </a:r>
            <a:r>
              <a:rPr lang="ru-RU" dirty="0" err="1"/>
              <a:t>всіх</a:t>
            </a:r>
            <a:r>
              <a:rPr lang="ru-RU" dirty="0"/>
              <a:t> </a:t>
            </a:r>
            <a:r>
              <a:rPr lang="ru-RU" dirty="0" err="1"/>
              <a:t>його</a:t>
            </a:r>
            <a:r>
              <a:rPr lang="ru-RU" dirty="0"/>
              <a:t> </a:t>
            </a:r>
            <a:r>
              <a:rPr lang="ru-RU" dirty="0" err="1"/>
              <a:t>суттєвих</a:t>
            </a:r>
            <a:r>
              <a:rPr lang="ru-RU" dirty="0"/>
              <a:t> умов </a:t>
            </a:r>
            <a:r>
              <a:rPr lang="ru-RU" dirty="0" err="1"/>
              <a:t>договір</a:t>
            </a:r>
            <a:r>
              <a:rPr lang="ru-RU" dirty="0"/>
              <a:t> закупки </a:t>
            </a:r>
            <a:r>
              <a:rPr lang="ru-RU" dirty="0" err="1"/>
              <a:t>товарів</a:t>
            </a:r>
            <a:r>
              <a:rPr lang="ru-RU" dirty="0"/>
              <a:t> </a:t>
            </a:r>
            <a:r>
              <a:rPr lang="ru-RU" dirty="0" err="1"/>
              <a:t>може</a:t>
            </a:r>
            <a:r>
              <a:rPr lang="ru-RU" dirty="0"/>
              <a:t> бути </a:t>
            </a:r>
            <a:r>
              <a:rPr lang="ru-RU" dirty="0" err="1"/>
              <a:t>підписано</a:t>
            </a:r>
            <a:r>
              <a:rPr lang="ru-RU" dirty="0"/>
              <a:t> та </a:t>
            </a:r>
            <a:r>
              <a:rPr lang="ru-RU" dirty="0" err="1"/>
              <a:t>прийнято</a:t>
            </a:r>
            <a:r>
              <a:rPr lang="ru-RU" dirty="0"/>
              <a:t> до </a:t>
            </a:r>
            <a:r>
              <a:rPr lang="ru-RU" dirty="0" err="1"/>
              <a:t>виконання</a:t>
            </a:r>
            <a:r>
              <a:rPr lang="ru-RU" dirty="0"/>
              <a:t>.</a:t>
            </a:r>
          </a:p>
          <a:p>
            <a:r>
              <a:rPr lang="ru-RU" dirty="0" err="1"/>
              <a:t>Безпосередньо</a:t>
            </a:r>
            <a:r>
              <a:rPr lang="ru-RU" dirty="0"/>
              <a:t> перед </a:t>
            </a:r>
            <a:r>
              <a:rPr lang="ru-RU" dirty="0" err="1"/>
              <a:t>або</a:t>
            </a:r>
            <a:r>
              <a:rPr lang="ru-RU" dirty="0"/>
              <a:t> в </a:t>
            </a:r>
            <a:r>
              <a:rPr lang="ru-RU" dirty="0" err="1"/>
              <a:t>процесі</a:t>
            </a:r>
            <a:r>
              <a:rPr lang="ru-RU" dirty="0"/>
              <a:t> </a:t>
            </a:r>
            <a:r>
              <a:rPr lang="ru-RU" dirty="0" err="1"/>
              <a:t>підписання</a:t>
            </a:r>
            <a:r>
              <a:rPr lang="ru-RU" dirty="0"/>
              <a:t> </a:t>
            </a:r>
            <a:r>
              <a:rPr lang="ru-RU" dirty="0" err="1"/>
              <a:t>необхідно</a:t>
            </a:r>
            <a:r>
              <a:rPr lang="ru-RU" dirty="0"/>
              <a:t> </a:t>
            </a:r>
            <a:r>
              <a:rPr lang="ru-RU" dirty="0" err="1"/>
              <a:t>перевірити</a:t>
            </a:r>
            <a:r>
              <a:rPr lang="ru-RU" dirty="0"/>
              <a:t>:</a:t>
            </a:r>
          </a:p>
          <a:p>
            <a:r>
              <a:rPr lang="ru-RU" dirty="0"/>
              <a:t>- </a:t>
            </a:r>
            <a:r>
              <a:rPr lang="ru-RU" dirty="0" err="1"/>
              <a:t>наявність</a:t>
            </a:r>
            <a:r>
              <a:rPr lang="ru-RU" dirty="0"/>
              <a:t> </a:t>
            </a:r>
            <a:r>
              <a:rPr lang="ru-RU" dirty="0" err="1"/>
              <a:t>постачальника</a:t>
            </a:r>
            <a:r>
              <a:rPr lang="ru-RU" dirty="0"/>
              <a:t> за </a:t>
            </a:r>
            <a:r>
              <a:rPr lang="ru-RU" dirty="0" err="1"/>
              <a:t>вказаною</a:t>
            </a:r>
            <a:r>
              <a:rPr lang="ru-RU" dirty="0"/>
              <a:t> </a:t>
            </a:r>
            <a:r>
              <a:rPr lang="ru-RU" dirty="0" err="1"/>
              <a:t>юридичною</a:t>
            </a:r>
            <a:r>
              <a:rPr lang="ru-RU" dirty="0"/>
              <a:t> </a:t>
            </a:r>
            <a:r>
              <a:rPr lang="ru-RU" dirty="0" err="1"/>
              <a:t>адресою</a:t>
            </a:r>
            <a:r>
              <a:rPr lang="ru-RU" dirty="0"/>
              <a:t>;</a:t>
            </a:r>
          </a:p>
          <a:p>
            <a:r>
              <a:rPr lang="ru-RU" dirty="0"/>
              <a:t>- </a:t>
            </a:r>
            <a:r>
              <a:rPr lang="ru-RU" dirty="0" err="1"/>
              <a:t>відповідність</a:t>
            </a:r>
            <a:r>
              <a:rPr lang="ru-RU" dirty="0"/>
              <a:t> </a:t>
            </a:r>
            <a:r>
              <a:rPr lang="ru-RU" dirty="0" err="1"/>
              <a:t>банківських</a:t>
            </a:r>
            <a:r>
              <a:rPr lang="ru-RU" dirty="0"/>
              <a:t> </a:t>
            </a:r>
            <a:r>
              <a:rPr lang="ru-RU" dirty="0" err="1"/>
              <a:t>реквізитів</a:t>
            </a:r>
            <a:r>
              <a:rPr lang="ru-RU" dirty="0"/>
              <a:t>, </a:t>
            </a:r>
            <a:r>
              <a:rPr lang="ru-RU" dirty="0" err="1"/>
              <a:t>вказаних</a:t>
            </a:r>
            <a:r>
              <a:rPr lang="ru-RU" dirty="0"/>
              <a:t> в </a:t>
            </a:r>
            <a:r>
              <a:rPr lang="ru-RU" dirty="0" err="1"/>
              <a:t>договорі</a:t>
            </a:r>
            <a:r>
              <a:rPr lang="ru-RU" dirty="0"/>
              <a:t>, </a:t>
            </a:r>
            <a:r>
              <a:rPr lang="ru-RU" dirty="0" err="1"/>
              <a:t>фактичним</a:t>
            </a:r>
            <a:r>
              <a:rPr lang="ru-RU" dirty="0"/>
              <a:t> та </a:t>
            </a:r>
            <a:r>
              <a:rPr lang="ru-RU" dirty="0" err="1"/>
              <a:t>прийнятим</a:t>
            </a:r>
            <a:r>
              <a:rPr lang="ru-RU" dirty="0"/>
              <a:t> в </a:t>
            </a:r>
            <a:r>
              <a:rPr lang="ru-RU" dirty="0" err="1"/>
              <a:t>розрахунках</a:t>
            </a:r>
            <a:r>
              <a:rPr lang="ru-RU" dirty="0"/>
              <a:t>;</a:t>
            </a:r>
          </a:p>
          <a:p>
            <a:r>
              <a:rPr lang="ru-RU" dirty="0"/>
              <a:t>- </a:t>
            </a:r>
            <a:r>
              <a:rPr lang="ru-RU" dirty="0" err="1"/>
              <a:t>повноваження</a:t>
            </a:r>
            <a:r>
              <a:rPr lang="ru-RU" dirty="0"/>
              <a:t> особи, </a:t>
            </a:r>
            <a:r>
              <a:rPr lang="ru-RU" dirty="0" err="1"/>
              <a:t>що</a:t>
            </a:r>
            <a:r>
              <a:rPr lang="ru-RU" dirty="0"/>
              <a:t> </a:t>
            </a:r>
            <a:r>
              <a:rPr lang="ru-RU" dirty="0" err="1"/>
              <a:t>підписала</a:t>
            </a:r>
            <a:r>
              <a:rPr lang="ru-RU" dirty="0"/>
              <a:t> </a:t>
            </a:r>
            <a:r>
              <a:rPr lang="ru-RU" dirty="0" err="1"/>
              <a:t>договір</a:t>
            </a:r>
            <a:r>
              <a:rPr lang="ru-RU" dirty="0"/>
              <a:t>, на </a:t>
            </a:r>
            <a:r>
              <a:rPr lang="ru-RU" dirty="0" err="1"/>
              <a:t>здійснення</a:t>
            </a:r>
            <a:r>
              <a:rPr lang="ru-RU" dirty="0"/>
              <a:t> </a:t>
            </a:r>
            <a:r>
              <a:rPr lang="ru-RU" dirty="0" err="1"/>
              <a:t>означених</a:t>
            </a:r>
            <a:r>
              <a:rPr lang="ru-RU" dirty="0"/>
              <a:t> </a:t>
            </a:r>
            <a:r>
              <a:rPr lang="ru-RU" dirty="0" err="1"/>
              <a:t>операцій</a:t>
            </a:r>
            <a:r>
              <a:rPr lang="ru-RU" dirty="0"/>
              <a:t>;</a:t>
            </a:r>
          </a:p>
          <a:p>
            <a:r>
              <a:rPr lang="ru-RU" dirty="0"/>
              <a:t>- </a:t>
            </a:r>
            <a:r>
              <a:rPr lang="ru-RU" dirty="0" err="1"/>
              <a:t>фактичну</a:t>
            </a:r>
            <a:r>
              <a:rPr lang="ru-RU" dirty="0"/>
              <a:t> </a:t>
            </a:r>
            <a:r>
              <a:rPr lang="ru-RU" dirty="0" err="1"/>
              <a:t>наявність</a:t>
            </a:r>
            <a:r>
              <a:rPr lang="ru-RU" dirty="0"/>
              <a:t> </a:t>
            </a:r>
            <a:r>
              <a:rPr lang="ru-RU" dirty="0" err="1"/>
              <a:t>товарів</a:t>
            </a:r>
            <a:r>
              <a:rPr lang="ru-RU" dirty="0"/>
              <a:t>, </a:t>
            </a:r>
            <a:r>
              <a:rPr lang="ru-RU" dirty="0" err="1"/>
              <a:t>що</a:t>
            </a:r>
            <a:r>
              <a:rPr lang="ru-RU" dirty="0"/>
              <a:t> </a:t>
            </a:r>
            <a:r>
              <a:rPr lang="ru-RU" dirty="0" err="1"/>
              <a:t>постачаються</a:t>
            </a:r>
            <a:r>
              <a:rPr lang="ru-RU" dirty="0"/>
              <a:t>, </a:t>
            </a:r>
            <a:r>
              <a:rPr lang="ru-RU" dirty="0" err="1"/>
              <a:t>або</a:t>
            </a:r>
            <a:r>
              <a:rPr lang="ru-RU" dirty="0"/>
              <a:t> умов для </a:t>
            </a:r>
            <a:r>
              <a:rPr lang="ru-RU" dirty="0" err="1"/>
              <a:t>їх</a:t>
            </a:r>
            <a:r>
              <a:rPr lang="ru-RU" dirty="0"/>
              <a:t> </a:t>
            </a:r>
            <a:r>
              <a:rPr lang="ru-RU" dirty="0" err="1"/>
              <a:t>виробництва</a:t>
            </a:r>
            <a:r>
              <a:rPr lang="ru-RU" dirty="0"/>
              <a:t> </a:t>
            </a:r>
            <a:r>
              <a:rPr lang="ru-RU" dirty="0" err="1"/>
              <a:t>чи</a:t>
            </a:r>
            <a:r>
              <a:rPr lang="ru-RU" dirty="0"/>
              <a:t> закупки.</a:t>
            </a:r>
          </a:p>
          <a:p>
            <a:endParaRPr lang="ru-RU" dirty="0"/>
          </a:p>
          <a:p>
            <a:r>
              <a:rPr lang="ru-RU" dirty="0" err="1"/>
              <a:t>Дотримання</a:t>
            </a:r>
            <a:r>
              <a:rPr lang="ru-RU" dirty="0"/>
              <a:t> </a:t>
            </a:r>
            <a:r>
              <a:rPr lang="ru-RU" dirty="0" err="1"/>
              <a:t>цих</a:t>
            </a:r>
            <a:r>
              <a:rPr lang="ru-RU" dirty="0"/>
              <a:t> </a:t>
            </a:r>
            <a:r>
              <a:rPr lang="ru-RU" dirty="0" err="1"/>
              <a:t>вимог</a:t>
            </a:r>
            <a:r>
              <a:rPr lang="ru-RU" dirty="0"/>
              <a:t> дозволить </a:t>
            </a:r>
            <a:r>
              <a:rPr lang="ru-RU" dirty="0" err="1"/>
              <a:t>знизити</a:t>
            </a:r>
            <a:r>
              <a:rPr lang="ru-RU" dirty="0"/>
              <a:t> </a:t>
            </a:r>
            <a:r>
              <a:rPr lang="ru-RU" dirty="0" err="1"/>
              <a:t>рівень</a:t>
            </a:r>
            <a:r>
              <a:rPr lang="ru-RU" dirty="0"/>
              <a:t> </a:t>
            </a:r>
            <a:r>
              <a:rPr lang="ru-RU" dirty="0" err="1"/>
              <a:t>ризику</a:t>
            </a:r>
            <a:r>
              <a:rPr lang="ru-RU" dirty="0"/>
              <a:t> </a:t>
            </a:r>
            <a:r>
              <a:rPr lang="ru-RU" dirty="0" err="1"/>
              <a:t>невиконання</a:t>
            </a:r>
            <a:r>
              <a:rPr lang="ru-RU" dirty="0"/>
              <a:t> умов договору та </a:t>
            </a:r>
            <a:r>
              <a:rPr lang="ru-RU" dirty="0" err="1"/>
              <a:t>розмір</a:t>
            </a:r>
            <a:r>
              <a:rPr lang="ru-RU" dirty="0"/>
              <a:t> </a:t>
            </a:r>
            <a:r>
              <a:rPr lang="ru-RU" dirty="0" err="1"/>
              <a:t>втрат</a:t>
            </a:r>
            <a:r>
              <a:rPr lang="ru-RU" dirty="0"/>
              <a:t> </a:t>
            </a:r>
            <a:r>
              <a:rPr lang="ru-RU" dirty="0" err="1"/>
              <a:t>торговельного</a:t>
            </a:r>
            <a:r>
              <a:rPr lang="ru-RU" dirty="0"/>
              <a:t> </a:t>
            </a:r>
            <a:r>
              <a:rPr lang="ru-RU" dirty="0" err="1"/>
              <a:t>підприємства</a:t>
            </a:r>
            <a:r>
              <a:rPr lang="ru-RU" dirty="0"/>
              <a:t>.</a:t>
            </a:r>
            <a:endParaRPr lang="uk-UA" dirty="0"/>
          </a:p>
        </p:txBody>
      </p:sp>
    </p:spTree>
    <p:extLst>
      <p:ext uri="{BB962C8B-B14F-4D97-AF65-F5344CB8AC3E}">
        <p14:creationId xmlns:p14="http://schemas.microsoft.com/office/powerpoint/2010/main" val="4102861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70A619-DF0D-4E9D-8138-CE328C91BC4F}"/>
              </a:ext>
            </a:extLst>
          </p:cNvPr>
          <p:cNvSpPr txBox="1"/>
          <p:nvPr/>
        </p:nvSpPr>
        <p:spPr>
          <a:xfrm>
            <a:off x="1094014" y="939578"/>
            <a:ext cx="10003971" cy="3970318"/>
          </a:xfrm>
          <a:prstGeom prst="rect">
            <a:avLst/>
          </a:prstGeom>
          <a:noFill/>
        </p:spPr>
        <p:txBody>
          <a:bodyPr wrap="square">
            <a:spAutoFit/>
          </a:bodyPr>
          <a:lstStyle/>
          <a:p>
            <a:r>
              <a:rPr lang="ru-RU" dirty="0"/>
              <a:t>7. Контроль за </a:t>
            </a:r>
            <a:r>
              <a:rPr lang="ru-RU" dirty="0" err="1"/>
              <a:t>виконанням</a:t>
            </a:r>
            <a:r>
              <a:rPr lang="ru-RU" dirty="0"/>
              <a:t> </a:t>
            </a:r>
            <a:r>
              <a:rPr lang="ru-RU" dirty="0" err="1"/>
              <a:t>договорів</a:t>
            </a:r>
            <a:r>
              <a:rPr lang="ru-RU" dirty="0"/>
              <a:t> та </a:t>
            </a:r>
            <a:r>
              <a:rPr lang="ru-RU" dirty="0" err="1"/>
              <a:t>надходженням</a:t>
            </a:r>
            <a:r>
              <a:rPr lang="ru-RU" dirty="0"/>
              <a:t> </a:t>
            </a:r>
            <a:r>
              <a:rPr lang="ru-RU" dirty="0" err="1"/>
              <a:t>товарів</a:t>
            </a:r>
            <a:r>
              <a:rPr lang="ru-RU" dirty="0"/>
              <a:t> на </a:t>
            </a:r>
            <a:r>
              <a:rPr lang="ru-RU" dirty="0" err="1"/>
              <a:t>підприємство</a:t>
            </a:r>
            <a:endParaRPr lang="ru-RU" dirty="0"/>
          </a:p>
          <a:p>
            <a:endParaRPr lang="ru-RU" dirty="0"/>
          </a:p>
          <a:p>
            <a:r>
              <a:rPr lang="uk-UA" dirty="0"/>
              <a:t>Для проведення цієї роботи, як правило, використовують облікові картки по окремих постачальниках або спеціально розроблені комп'ютерні програми, які дозволяють в динаміці оцінювати ступінь та ритмічність виконання зобов'язань з поставки товарів.</a:t>
            </a:r>
          </a:p>
          <a:p>
            <a:r>
              <a:rPr lang="uk-UA" dirty="0"/>
              <a:t>Отримана таким чином інформація використовується для:</a:t>
            </a:r>
          </a:p>
          <a:p>
            <a:r>
              <a:rPr lang="uk-UA" dirty="0"/>
              <a:t>- оцінки (ранжування) окремих постачальників за ступенем ризику;</a:t>
            </a:r>
          </a:p>
          <a:p>
            <a:r>
              <a:rPr lang="uk-UA" dirty="0"/>
              <a:t>- </a:t>
            </a:r>
            <a:r>
              <a:rPr lang="uk-UA" dirty="0" err="1"/>
              <a:t>обгрунтування</a:t>
            </a:r>
            <a:r>
              <a:rPr lang="uk-UA" dirty="0"/>
              <a:t> рішень щодо доцільності продовження закупівлі товарів у окремого постачальника;</a:t>
            </a:r>
          </a:p>
          <a:p>
            <a:r>
              <a:rPr lang="uk-UA" dirty="0"/>
              <a:t>- прийняття управлінських рішень щодо звернення до арбітражного суду та накладання штрафів на постачальників, що не виконують взяті на себе зобов'язання;</a:t>
            </a:r>
          </a:p>
          <a:p>
            <a:r>
              <a:rPr lang="uk-UA" dirty="0"/>
              <a:t>- прийняття управлінських рішень стосовно додаткової закупівлі товарів у інших постачальників при сталому ненадходженні необхідних товарів на торговельне підприємство.</a:t>
            </a:r>
          </a:p>
        </p:txBody>
      </p:sp>
    </p:spTree>
    <p:extLst>
      <p:ext uri="{BB962C8B-B14F-4D97-AF65-F5344CB8AC3E}">
        <p14:creationId xmlns:p14="http://schemas.microsoft.com/office/powerpoint/2010/main" val="18536336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42E75E-981C-4774-943A-EDBD36BC7DBD}"/>
              </a:ext>
            </a:extLst>
          </p:cNvPr>
          <p:cNvSpPr txBox="1"/>
          <p:nvPr/>
        </p:nvSpPr>
        <p:spPr>
          <a:xfrm>
            <a:off x="600891" y="1372940"/>
            <a:ext cx="10990217" cy="3139321"/>
          </a:xfrm>
          <a:prstGeom prst="rect">
            <a:avLst/>
          </a:prstGeom>
          <a:noFill/>
        </p:spPr>
        <p:txBody>
          <a:bodyPr wrap="square">
            <a:spAutoFit/>
          </a:bodyPr>
          <a:lstStyle/>
          <a:p>
            <a:r>
              <a:rPr lang="ru-RU" b="1" dirty="0"/>
              <a:t>4. АНАЛІЗ ФОРМУВАННЯ ТОВАРНОГО ЗАБЕЗПЕЧЕННЯ ОБОРОТУ ТОРГОВЕЛЬНОГО ПІДПРИЄМСТВА</a:t>
            </a:r>
          </a:p>
          <a:p>
            <a:endParaRPr lang="ru-RU" dirty="0"/>
          </a:p>
          <a:p>
            <a:r>
              <a:rPr lang="uk-UA" dirty="0"/>
              <a:t>Основною метою проведення цієї роботи є вивчення обсягів, ритмічності та </a:t>
            </a:r>
            <a:r>
              <a:rPr lang="uk-UA" dirty="0" err="1"/>
              <a:t>рівномірностей</a:t>
            </a:r>
            <a:r>
              <a:rPr lang="uk-UA" dirty="0"/>
              <a:t> товарних потоків, що поступають на підприємство, оцінка їх якості та гарантованості, відповідності товарним потребам торговельного підприємства (обсягу та структурі його товарообороту). </a:t>
            </a:r>
            <a:r>
              <a:rPr lang="ru-RU" dirty="0"/>
              <a:t>Основною </a:t>
            </a:r>
            <a:r>
              <a:rPr lang="ru-RU" i="1" dirty="0"/>
              <a:t>метою </a:t>
            </a:r>
            <a:r>
              <a:rPr lang="ru-RU" dirty="0" err="1"/>
              <a:t>проведення</a:t>
            </a:r>
            <a:r>
              <a:rPr lang="ru-RU" dirty="0"/>
              <a:t> </a:t>
            </a:r>
            <a:r>
              <a:rPr lang="ru-RU" dirty="0" err="1"/>
              <a:t>цієї</a:t>
            </a:r>
            <a:r>
              <a:rPr lang="ru-RU" dirty="0"/>
              <a:t> </a:t>
            </a:r>
            <a:r>
              <a:rPr lang="ru-RU" dirty="0" err="1"/>
              <a:t>роботи</a:t>
            </a:r>
            <a:r>
              <a:rPr lang="ru-RU" dirty="0"/>
              <a:t> є </a:t>
            </a:r>
            <a:r>
              <a:rPr lang="ru-RU" dirty="0" err="1"/>
              <a:t>вивчення</a:t>
            </a:r>
            <a:r>
              <a:rPr lang="ru-RU" dirty="0"/>
              <a:t> </a:t>
            </a:r>
            <a:r>
              <a:rPr lang="ru-RU" dirty="0" err="1"/>
              <a:t>обсягів</a:t>
            </a:r>
            <a:r>
              <a:rPr lang="ru-RU" dirty="0"/>
              <a:t>, </a:t>
            </a:r>
            <a:r>
              <a:rPr lang="ru-RU" dirty="0" err="1"/>
              <a:t>ритмічності</a:t>
            </a:r>
            <a:r>
              <a:rPr lang="ru-RU" dirty="0"/>
              <a:t> та </a:t>
            </a:r>
            <a:r>
              <a:rPr lang="ru-RU" dirty="0" err="1"/>
              <a:t>рівномірностей</a:t>
            </a:r>
            <a:r>
              <a:rPr lang="ru-RU" dirty="0"/>
              <a:t> </a:t>
            </a:r>
            <a:r>
              <a:rPr lang="ru-RU" dirty="0" err="1"/>
              <a:t>товарних</a:t>
            </a:r>
            <a:r>
              <a:rPr lang="ru-RU" dirty="0"/>
              <a:t> </a:t>
            </a:r>
            <a:r>
              <a:rPr lang="ru-RU" dirty="0" err="1"/>
              <a:t>потоків</a:t>
            </a:r>
            <a:r>
              <a:rPr lang="ru-RU" dirty="0"/>
              <a:t>, </a:t>
            </a:r>
            <a:r>
              <a:rPr lang="ru-RU" dirty="0" err="1"/>
              <a:t>що</a:t>
            </a:r>
            <a:r>
              <a:rPr lang="ru-RU" dirty="0"/>
              <a:t> </a:t>
            </a:r>
            <a:r>
              <a:rPr lang="ru-RU" dirty="0" err="1"/>
              <a:t>поступають</a:t>
            </a:r>
            <a:r>
              <a:rPr lang="ru-RU" dirty="0"/>
              <a:t> на </a:t>
            </a:r>
            <a:r>
              <a:rPr lang="ru-RU" dirty="0" err="1"/>
              <a:t>підприємство</a:t>
            </a:r>
            <a:r>
              <a:rPr lang="ru-RU" dirty="0"/>
              <a:t>, </a:t>
            </a:r>
            <a:r>
              <a:rPr lang="ru-RU" dirty="0" err="1"/>
              <a:t>оцінка</a:t>
            </a:r>
            <a:r>
              <a:rPr lang="ru-RU" dirty="0"/>
              <a:t> </a:t>
            </a:r>
            <a:r>
              <a:rPr lang="ru-RU" dirty="0" err="1"/>
              <a:t>їх</a:t>
            </a:r>
            <a:r>
              <a:rPr lang="ru-RU" dirty="0"/>
              <a:t> </a:t>
            </a:r>
            <a:r>
              <a:rPr lang="ru-RU" dirty="0" err="1"/>
              <a:t>якості</a:t>
            </a:r>
            <a:r>
              <a:rPr lang="ru-RU" dirty="0"/>
              <a:t> та </a:t>
            </a:r>
            <a:r>
              <a:rPr lang="ru-RU" dirty="0" err="1"/>
              <a:t>гарантованості</a:t>
            </a:r>
            <a:r>
              <a:rPr lang="ru-RU" dirty="0"/>
              <a:t>, </a:t>
            </a:r>
            <a:r>
              <a:rPr lang="ru-RU" dirty="0" err="1"/>
              <a:t>відповідності</a:t>
            </a:r>
            <a:r>
              <a:rPr lang="ru-RU" dirty="0"/>
              <a:t> </a:t>
            </a:r>
            <a:r>
              <a:rPr lang="ru-RU" dirty="0" err="1"/>
              <a:t>товарним</a:t>
            </a:r>
            <a:r>
              <a:rPr lang="ru-RU" dirty="0"/>
              <a:t> потребам </a:t>
            </a:r>
            <a:r>
              <a:rPr lang="ru-RU" dirty="0" err="1"/>
              <a:t>торговельного</a:t>
            </a:r>
            <a:r>
              <a:rPr lang="ru-RU" dirty="0"/>
              <a:t> </a:t>
            </a:r>
            <a:r>
              <a:rPr lang="ru-RU" dirty="0" err="1"/>
              <a:t>підприємства</a:t>
            </a:r>
            <a:r>
              <a:rPr lang="ru-RU" dirty="0"/>
              <a:t> (</a:t>
            </a:r>
            <a:r>
              <a:rPr lang="ru-RU" dirty="0" err="1"/>
              <a:t>обсягу</a:t>
            </a:r>
            <a:r>
              <a:rPr lang="ru-RU" dirty="0"/>
              <a:t> та </a:t>
            </a:r>
            <a:r>
              <a:rPr lang="ru-RU" dirty="0" err="1"/>
              <a:t>структурі</a:t>
            </a:r>
            <a:r>
              <a:rPr lang="ru-RU" dirty="0"/>
              <a:t> </a:t>
            </a:r>
            <a:r>
              <a:rPr lang="ru-RU" dirty="0" err="1"/>
              <a:t>його</a:t>
            </a:r>
            <a:r>
              <a:rPr lang="ru-RU" dirty="0"/>
              <a:t> </a:t>
            </a:r>
            <a:r>
              <a:rPr lang="ru-RU" dirty="0" err="1"/>
              <a:t>това</a:t>
            </a:r>
            <a:r>
              <a:rPr lang="uk-UA" dirty="0" err="1"/>
              <a:t>рообороту</a:t>
            </a:r>
            <a:r>
              <a:rPr lang="uk-UA" dirty="0"/>
              <a:t>).</a:t>
            </a:r>
          </a:p>
          <a:p>
            <a:r>
              <a:rPr lang="ru-RU" dirty="0" err="1"/>
              <a:t>Інформаційною</a:t>
            </a:r>
            <a:r>
              <a:rPr lang="ru-RU" dirty="0"/>
              <a:t> основою </a:t>
            </a:r>
            <a:r>
              <a:rPr lang="ru-RU" dirty="0" err="1"/>
              <a:t>проведення</a:t>
            </a:r>
            <a:r>
              <a:rPr lang="ru-RU" dirty="0"/>
              <a:t> </a:t>
            </a:r>
            <a:r>
              <a:rPr lang="ru-RU" dirty="0" err="1"/>
              <a:t>аналітичної</a:t>
            </a:r>
            <a:r>
              <a:rPr lang="ru-RU" dirty="0"/>
              <a:t> </a:t>
            </a:r>
            <a:r>
              <a:rPr lang="ru-RU" dirty="0" err="1"/>
              <a:t>роботи</a:t>
            </a:r>
            <a:r>
              <a:rPr lang="ru-RU" dirty="0"/>
              <a:t> є </a:t>
            </a:r>
            <a:r>
              <a:rPr lang="ru-RU" dirty="0" err="1"/>
              <a:t>дані</a:t>
            </a:r>
            <a:r>
              <a:rPr lang="ru-RU" dirty="0"/>
              <a:t> </a:t>
            </a:r>
            <a:r>
              <a:rPr lang="ru-RU" dirty="0" err="1"/>
              <a:t>форми</a:t>
            </a:r>
            <a:r>
              <a:rPr lang="ru-RU" dirty="0"/>
              <a:t> №3 торг "</a:t>
            </a:r>
            <a:r>
              <a:rPr lang="ru-RU" dirty="0" err="1"/>
              <a:t>Звіт</a:t>
            </a:r>
            <a:r>
              <a:rPr lang="ru-RU" dirty="0"/>
              <a:t> про </a:t>
            </a:r>
            <a:r>
              <a:rPr lang="ru-RU" dirty="0" err="1"/>
              <a:t>надходження</a:t>
            </a:r>
            <a:r>
              <a:rPr lang="ru-RU" dirty="0"/>
              <a:t>, </a:t>
            </a:r>
            <a:r>
              <a:rPr lang="ru-RU" dirty="0" err="1"/>
              <a:t>реалізацію</a:t>
            </a:r>
            <a:r>
              <a:rPr lang="ru-RU" dirty="0"/>
              <a:t> та </a:t>
            </a:r>
            <a:r>
              <a:rPr lang="ru-RU" dirty="0" err="1"/>
              <a:t>залишки</a:t>
            </a:r>
            <a:r>
              <a:rPr lang="ru-RU" dirty="0"/>
              <a:t> </a:t>
            </a:r>
            <a:r>
              <a:rPr lang="ru-RU" dirty="0" err="1"/>
              <a:t>товарів</a:t>
            </a:r>
            <a:r>
              <a:rPr lang="ru-RU" dirty="0"/>
              <a:t>", </a:t>
            </a:r>
            <a:r>
              <a:rPr lang="ru-RU" dirty="0" err="1"/>
              <a:t>інформація</a:t>
            </a:r>
            <a:r>
              <a:rPr lang="ru-RU" dirty="0"/>
              <a:t> про </a:t>
            </a:r>
            <a:r>
              <a:rPr lang="ru-RU" dirty="0" err="1"/>
              <a:t>укладені</a:t>
            </a:r>
            <a:r>
              <a:rPr lang="ru-RU" dirty="0"/>
              <a:t> договори закупок та </a:t>
            </a:r>
            <a:r>
              <a:rPr lang="ru-RU" dirty="0" err="1"/>
              <a:t>їх</a:t>
            </a:r>
            <a:r>
              <a:rPr lang="ru-RU" dirty="0"/>
              <a:t> </a:t>
            </a:r>
            <a:r>
              <a:rPr lang="ru-RU" dirty="0" err="1"/>
              <a:t>фактичне</a:t>
            </a:r>
            <a:r>
              <a:rPr lang="ru-RU" dirty="0"/>
              <a:t> </a:t>
            </a:r>
            <a:r>
              <a:rPr lang="ru-RU" dirty="0" err="1"/>
              <a:t>виконання</a:t>
            </a:r>
            <a:r>
              <a:rPr lang="ru-RU" dirty="0"/>
              <a:t>, </a:t>
            </a:r>
            <a:r>
              <a:rPr lang="ru-RU" dirty="0" err="1"/>
              <a:t>звіти</a:t>
            </a:r>
            <a:r>
              <a:rPr lang="ru-RU" dirty="0"/>
              <a:t> </a:t>
            </a:r>
            <a:r>
              <a:rPr lang="ru-RU" dirty="0" err="1"/>
              <a:t>матеріально-відповідальних</a:t>
            </a:r>
            <a:r>
              <a:rPr lang="ru-RU" dirty="0"/>
              <a:t> </a:t>
            </a:r>
            <a:r>
              <a:rPr lang="ru-RU" dirty="0" err="1"/>
              <a:t>осіб</a:t>
            </a:r>
            <a:r>
              <a:rPr lang="ru-RU" dirty="0"/>
              <a:t>, </a:t>
            </a:r>
            <a:r>
              <a:rPr lang="ru-RU" dirty="0" err="1"/>
              <a:t>накладні</a:t>
            </a:r>
            <a:r>
              <a:rPr lang="ru-RU" dirty="0"/>
              <a:t> на </a:t>
            </a:r>
            <a:r>
              <a:rPr lang="ru-RU" dirty="0" err="1"/>
              <a:t>отримання</a:t>
            </a:r>
            <a:r>
              <a:rPr lang="ru-RU" dirty="0"/>
              <a:t> </a:t>
            </a:r>
            <a:r>
              <a:rPr lang="uk-UA" dirty="0"/>
              <a:t>товару та інше.</a:t>
            </a:r>
          </a:p>
        </p:txBody>
      </p:sp>
    </p:spTree>
    <p:extLst>
      <p:ext uri="{BB962C8B-B14F-4D97-AF65-F5344CB8AC3E}">
        <p14:creationId xmlns:p14="http://schemas.microsoft.com/office/powerpoint/2010/main" val="3474671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45A5506-50B2-49CD-997C-F881D8228999}"/>
              </a:ext>
            </a:extLst>
          </p:cNvPr>
          <p:cNvSpPr/>
          <p:nvPr/>
        </p:nvSpPr>
        <p:spPr>
          <a:xfrm>
            <a:off x="1051560" y="467975"/>
            <a:ext cx="10088880" cy="646331"/>
          </a:xfrm>
          <a:prstGeom prst="rect">
            <a:avLst/>
          </a:prstGeom>
        </p:spPr>
        <p:txBody>
          <a:bodyPr wrap="square">
            <a:spAutoFit/>
          </a:bodyPr>
          <a:lstStyle/>
          <a:p>
            <a:r>
              <a:rPr lang="ru-RU" dirty="0" err="1">
                <a:latin typeface="Century Schoolbook" panose="02040604050505020304" pitchFamily="18" charset="0"/>
              </a:rPr>
              <a:t>Аналіз</a:t>
            </a:r>
            <a:r>
              <a:rPr lang="ru-RU" dirty="0">
                <a:latin typeface="Century Schoolbook" panose="02040604050505020304" pitchFamily="18" charset="0"/>
              </a:rPr>
              <a:t> </a:t>
            </a:r>
            <a:r>
              <a:rPr lang="ru-RU" dirty="0" err="1">
                <a:latin typeface="Century Schoolbook" panose="02040604050505020304" pitchFamily="18" charset="0"/>
              </a:rPr>
              <a:t>формування</a:t>
            </a:r>
            <a:r>
              <a:rPr lang="ru-RU" dirty="0">
                <a:latin typeface="Century Schoolbook" panose="02040604050505020304" pitchFamily="18" charset="0"/>
              </a:rPr>
              <a:t> товарного </a:t>
            </a:r>
            <a:r>
              <a:rPr lang="ru-RU" dirty="0" err="1">
                <a:latin typeface="Century Schoolbook" panose="02040604050505020304" pitchFamily="18" charset="0"/>
              </a:rPr>
              <a:t>забезпечення</a:t>
            </a:r>
            <a:r>
              <a:rPr lang="ru-RU" dirty="0">
                <a:latin typeface="Century Schoolbook" panose="02040604050505020304" pitchFamily="18" charset="0"/>
              </a:rPr>
              <a:t> обороту </a:t>
            </a:r>
            <a:r>
              <a:rPr lang="ru-RU" dirty="0" err="1">
                <a:latin typeface="Century Schoolbook" panose="02040604050505020304" pitchFamily="18" charset="0"/>
              </a:rPr>
              <a:t>торговельного</a:t>
            </a:r>
            <a:r>
              <a:rPr lang="ru-RU" dirty="0">
                <a:latin typeface="Century Schoolbook" panose="02040604050505020304" pitchFamily="18" charset="0"/>
              </a:rPr>
              <a:t> </a:t>
            </a:r>
            <a:r>
              <a:rPr lang="ru-RU" dirty="0" err="1">
                <a:latin typeface="Century Schoolbook" panose="02040604050505020304" pitchFamily="18" charset="0"/>
              </a:rPr>
              <a:t>підприємства</a:t>
            </a:r>
            <a:r>
              <a:rPr lang="ru-RU" dirty="0">
                <a:latin typeface="Century Schoolbook" panose="02040604050505020304" pitchFamily="18" charset="0"/>
              </a:rPr>
              <a:t> </a:t>
            </a:r>
            <a:r>
              <a:rPr lang="ru-RU" dirty="0" err="1">
                <a:latin typeface="Century Schoolbook" panose="02040604050505020304" pitchFamily="18" charset="0"/>
              </a:rPr>
              <a:t>включає</a:t>
            </a:r>
            <a:r>
              <a:rPr lang="ru-RU" dirty="0">
                <a:latin typeface="Century Schoolbook" panose="02040604050505020304" pitchFamily="18" charset="0"/>
              </a:rPr>
              <a:t> в себе </a:t>
            </a:r>
            <a:r>
              <a:rPr lang="ru-RU" dirty="0" err="1">
                <a:latin typeface="Century Schoolbook" panose="02040604050505020304" pitchFamily="18" charset="0"/>
              </a:rPr>
              <a:t>наступні</a:t>
            </a:r>
            <a:r>
              <a:rPr lang="ru-RU" dirty="0">
                <a:latin typeface="Century Schoolbook" panose="02040604050505020304" pitchFamily="18" charset="0"/>
              </a:rPr>
              <a:t> </a:t>
            </a:r>
            <a:r>
              <a:rPr lang="ru-RU" i="1" dirty="0" err="1">
                <a:latin typeface="Century Schoolbook" panose="02040604050505020304" pitchFamily="18" charset="0"/>
              </a:rPr>
              <a:t>етапи</a:t>
            </a:r>
            <a:r>
              <a:rPr lang="ru-RU" i="1" dirty="0">
                <a:latin typeface="Century Schoolbook" panose="02040604050505020304" pitchFamily="18" charset="0"/>
              </a:rPr>
              <a:t> </a:t>
            </a:r>
            <a:r>
              <a:rPr lang="ru-RU" i="1" dirty="0" err="1">
                <a:latin typeface="Century Schoolbook" panose="02040604050505020304" pitchFamily="18" charset="0"/>
              </a:rPr>
              <a:t>роботи</a:t>
            </a:r>
            <a:endParaRPr lang="uk-UA" dirty="0"/>
          </a:p>
        </p:txBody>
      </p:sp>
      <p:pic>
        <p:nvPicPr>
          <p:cNvPr id="5" name="Рисунок 4">
            <a:extLst>
              <a:ext uri="{FF2B5EF4-FFF2-40B4-BE49-F238E27FC236}">
                <a16:creationId xmlns:a16="http://schemas.microsoft.com/office/drawing/2014/main" id="{68C167C4-CB95-4AA4-BA00-B01328B98A69}"/>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960512" y="1277891"/>
            <a:ext cx="6270975" cy="5203574"/>
          </a:xfrm>
          <a:prstGeom prst="rect">
            <a:avLst/>
          </a:prstGeom>
        </p:spPr>
      </p:pic>
    </p:spTree>
    <p:extLst>
      <p:ext uri="{BB962C8B-B14F-4D97-AF65-F5344CB8AC3E}">
        <p14:creationId xmlns:p14="http://schemas.microsoft.com/office/powerpoint/2010/main" val="19385641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84A8BC3-DBF8-4467-88FE-B2DF27E12E3B}"/>
              </a:ext>
            </a:extLst>
          </p:cNvPr>
          <p:cNvSpPr/>
          <p:nvPr/>
        </p:nvSpPr>
        <p:spPr>
          <a:xfrm>
            <a:off x="1323033" y="1516358"/>
            <a:ext cx="9545934" cy="2215991"/>
          </a:xfrm>
          <a:prstGeom prst="rect">
            <a:avLst/>
          </a:prstGeom>
        </p:spPr>
        <p:txBody>
          <a:bodyPr wrap="square">
            <a:spAutoFit/>
          </a:bodyPr>
          <a:lstStyle/>
          <a:p>
            <a:pPr algn="ctr"/>
            <a:r>
              <a:rPr lang="ru-RU" sz="2400" dirty="0">
                <a:latin typeface="Arial" panose="020B0604020202020204" pitchFamily="34" charset="0"/>
              </a:rPr>
              <a:t>1. </a:t>
            </a:r>
            <a:r>
              <a:rPr lang="ru-RU" sz="2400" dirty="0" err="1">
                <a:latin typeface="Arial" panose="020B0604020202020204" pitchFamily="34" charset="0"/>
              </a:rPr>
              <a:t>Аналіз</a:t>
            </a:r>
            <a:r>
              <a:rPr lang="ru-RU" sz="2400" dirty="0">
                <a:latin typeface="Arial" panose="020B0604020202020204" pitchFamily="34" charset="0"/>
              </a:rPr>
              <a:t> </a:t>
            </a:r>
            <a:r>
              <a:rPr lang="ru-RU" sz="2400" dirty="0" err="1">
                <a:latin typeface="Arial" panose="020B0604020202020204" pitchFamily="34" charset="0"/>
              </a:rPr>
              <a:t>загального</a:t>
            </a:r>
            <a:r>
              <a:rPr lang="ru-RU" sz="2400" dirty="0">
                <a:latin typeface="Arial" panose="020B0604020202020204" pitchFamily="34" charset="0"/>
              </a:rPr>
              <a:t> </a:t>
            </a:r>
            <a:r>
              <a:rPr lang="ru-RU" sz="2400" dirty="0" err="1">
                <a:latin typeface="Arial" panose="020B0604020202020204" pitchFamily="34" charset="0"/>
              </a:rPr>
              <a:t>обсягу</a:t>
            </a:r>
            <a:r>
              <a:rPr lang="ru-RU" sz="2400" dirty="0">
                <a:latin typeface="Arial" panose="020B0604020202020204" pitchFamily="34" charset="0"/>
              </a:rPr>
              <a:t> та </a:t>
            </a:r>
            <a:r>
              <a:rPr lang="ru-RU" sz="2400" dirty="0" err="1">
                <a:latin typeface="Arial" panose="020B0604020202020204" pitchFamily="34" charset="0"/>
              </a:rPr>
              <a:t>асортиментної</a:t>
            </a:r>
            <a:endParaRPr lang="ru-RU" sz="2400" dirty="0">
              <a:latin typeface="Arial" panose="020B0604020202020204" pitchFamily="34" charset="0"/>
            </a:endParaRPr>
          </a:p>
          <a:p>
            <a:pPr algn="ctr"/>
            <a:r>
              <a:rPr lang="uk-UA" sz="2400" dirty="0">
                <a:latin typeface="Arial" panose="020B0604020202020204" pitchFamily="34" charset="0"/>
              </a:rPr>
              <a:t>структури надходження товарів</a:t>
            </a:r>
          </a:p>
          <a:p>
            <a:r>
              <a:rPr lang="ru-RU" dirty="0">
                <a:latin typeface="Century Schoolbook" panose="02040604050505020304" pitchFamily="18" charset="0"/>
              </a:rPr>
              <a:t>В </a:t>
            </a:r>
            <a:r>
              <a:rPr lang="ru-RU" dirty="0" err="1">
                <a:latin typeface="Century Schoolbook" panose="02040604050505020304" pitchFamily="18" charset="0"/>
              </a:rPr>
              <a:t>ході</a:t>
            </a:r>
            <a:r>
              <a:rPr lang="ru-RU" dirty="0">
                <a:latin typeface="Century Schoolbook" panose="02040604050505020304" pitchFamily="18" charset="0"/>
              </a:rPr>
              <a:t> </a:t>
            </a:r>
            <a:r>
              <a:rPr lang="ru-RU" dirty="0" err="1">
                <a:latin typeface="Century Schoolbook" panose="02040604050505020304" pitchFamily="18" charset="0"/>
              </a:rPr>
              <a:t>цієї</a:t>
            </a:r>
            <a:r>
              <a:rPr lang="ru-RU" dirty="0">
                <a:latin typeface="Century Schoolbook" panose="02040604050505020304" pitchFamily="18" charset="0"/>
              </a:rPr>
              <a:t> </a:t>
            </a:r>
            <a:r>
              <a:rPr lang="ru-RU" dirty="0" err="1">
                <a:latin typeface="Century Schoolbook" panose="02040604050505020304" pitchFamily="18" charset="0"/>
              </a:rPr>
              <a:t>роботи</a:t>
            </a:r>
            <a:r>
              <a:rPr lang="ru-RU" dirty="0">
                <a:latin typeface="Century Schoolbook" panose="02040604050505020304" pitchFamily="18" charset="0"/>
              </a:rPr>
              <a:t> </a:t>
            </a:r>
            <a:r>
              <a:rPr lang="ru-RU" dirty="0" err="1">
                <a:latin typeface="Century Schoolbook" panose="02040604050505020304" pitchFamily="18" charset="0"/>
              </a:rPr>
              <a:t>визначається</a:t>
            </a:r>
            <a:r>
              <a:rPr lang="ru-RU" dirty="0">
                <a:latin typeface="Century Schoolbook" panose="02040604050505020304" pitchFamily="18" charset="0"/>
              </a:rPr>
              <a:t> </a:t>
            </a:r>
            <a:r>
              <a:rPr lang="ru-RU" dirty="0" err="1">
                <a:latin typeface="Century Schoolbook" panose="02040604050505020304" pitchFamily="18" charset="0"/>
              </a:rPr>
              <a:t>загальний</a:t>
            </a:r>
            <a:r>
              <a:rPr lang="ru-RU" dirty="0">
                <a:latin typeface="Century Schoolbook" panose="02040604050505020304" pitchFamily="18" charset="0"/>
              </a:rPr>
              <a:t> </a:t>
            </a:r>
            <a:r>
              <a:rPr lang="ru-RU" dirty="0" err="1">
                <a:latin typeface="Century Schoolbook" panose="02040604050505020304" pitchFamily="18" charset="0"/>
              </a:rPr>
              <a:t>обсяг</a:t>
            </a:r>
            <a:r>
              <a:rPr lang="ru-RU" dirty="0">
                <a:latin typeface="Century Schoolbook" panose="02040604050505020304" pitchFamily="18" charset="0"/>
              </a:rPr>
              <a:t> </a:t>
            </a:r>
            <a:r>
              <a:rPr lang="ru-RU" dirty="0" err="1">
                <a:latin typeface="Century Schoolbook" panose="02040604050505020304" pitchFamily="18" charset="0"/>
              </a:rPr>
              <a:t>надходження</a:t>
            </a:r>
            <a:r>
              <a:rPr lang="ru-RU" dirty="0">
                <a:latin typeface="Century Schoolbook" panose="02040604050505020304" pitchFamily="18" charset="0"/>
              </a:rPr>
              <a:t> </a:t>
            </a:r>
            <a:r>
              <a:rPr lang="ru-RU" dirty="0" err="1">
                <a:latin typeface="Century Schoolbook" panose="02040604050505020304" pitchFamily="18" charset="0"/>
              </a:rPr>
              <a:t>товарів</a:t>
            </a:r>
            <a:r>
              <a:rPr lang="ru-RU" dirty="0">
                <a:latin typeface="Century Schoolbook" panose="02040604050505020304" pitchFamily="18" charset="0"/>
              </a:rPr>
              <a:t> в </a:t>
            </a:r>
            <a:r>
              <a:rPr lang="ru-RU" dirty="0" err="1">
                <a:latin typeface="Century Schoolbook" panose="02040604050505020304" pitchFamily="18" charset="0"/>
              </a:rPr>
              <a:t>роздрібних</a:t>
            </a:r>
            <a:r>
              <a:rPr lang="ru-RU" dirty="0">
                <a:latin typeface="Century Schoolbook" panose="02040604050505020304" pitchFamily="18" charset="0"/>
              </a:rPr>
              <a:t> та </a:t>
            </a:r>
            <a:r>
              <a:rPr lang="ru-RU" dirty="0" err="1">
                <a:latin typeface="Century Schoolbook" panose="02040604050505020304" pitchFamily="18" charset="0"/>
              </a:rPr>
              <a:t>закупівельних</a:t>
            </a:r>
            <a:r>
              <a:rPr lang="ru-RU" dirty="0">
                <a:latin typeface="Century Schoolbook" panose="02040604050505020304" pitchFamily="18" charset="0"/>
              </a:rPr>
              <a:t> </a:t>
            </a:r>
            <a:r>
              <a:rPr lang="ru-RU" dirty="0" err="1">
                <a:latin typeface="Century Schoolbook" panose="02040604050505020304" pitchFamily="18" charset="0"/>
              </a:rPr>
              <a:t>цінах</a:t>
            </a:r>
            <a:r>
              <a:rPr lang="ru-RU" dirty="0">
                <a:latin typeface="Century Schoolbook" panose="02040604050505020304" pitchFamily="18" charset="0"/>
              </a:rPr>
              <a:t> в </a:t>
            </a:r>
            <a:r>
              <a:rPr lang="ru-RU" dirty="0" err="1">
                <a:latin typeface="Century Schoolbook" panose="02040604050505020304" pitchFamily="18" charset="0"/>
              </a:rPr>
              <a:t>цілому</a:t>
            </a:r>
            <a:r>
              <a:rPr lang="ru-RU" dirty="0">
                <a:latin typeface="Century Schoolbook" panose="02040604050505020304" pitchFamily="18" charset="0"/>
              </a:rPr>
              <a:t> по </a:t>
            </a:r>
            <a:r>
              <a:rPr lang="ru-RU" dirty="0" err="1">
                <a:latin typeface="Century Schoolbook" panose="02040604050505020304" pitchFamily="18" charset="0"/>
              </a:rPr>
              <a:t>підприємству</a:t>
            </a:r>
            <a:r>
              <a:rPr lang="ru-RU" dirty="0">
                <a:latin typeface="Century Schoolbook" panose="02040604050505020304" pitchFamily="18" charset="0"/>
              </a:rPr>
              <a:t> та по </a:t>
            </a:r>
            <a:r>
              <a:rPr lang="ru-RU" dirty="0" err="1">
                <a:latin typeface="Century Schoolbook" panose="02040604050505020304" pitchFamily="18" charset="0"/>
              </a:rPr>
              <a:t>окремих</a:t>
            </a:r>
            <a:r>
              <a:rPr lang="ru-RU" dirty="0">
                <a:latin typeface="Century Schoolbook" panose="02040604050505020304" pitchFamily="18" charset="0"/>
              </a:rPr>
              <a:t> </a:t>
            </a:r>
            <a:r>
              <a:rPr lang="ru-RU" dirty="0" err="1">
                <a:latin typeface="Century Schoolbook" panose="02040604050505020304" pitchFamily="18" charset="0"/>
              </a:rPr>
              <a:t>товарних</a:t>
            </a:r>
            <a:r>
              <a:rPr lang="ru-RU" dirty="0">
                <a:latin typeface="Century Schoolbook" panose="02040604050505020304" pitchFamily="18" charset="0"/>
              </a:rPr>
              <a:t> </a:t>
            </a:r>
            <a:r>
              <a:rPr lang="ru-RU" dirty="0" err="1">
                <a:latin typeface="Century Schoolbook" panose="02040604050505020304" pitchFamily="18" charset="0"/>
              </a:rPr>
              <a:t>групах</a:t>
            </a:r>
            <a:r>
              <a:rPr lang="ru-RU" dirty="0">
                <a:latin typeface="Century Schoolbook" panose="02040604050505020304" pitchFamily="18" charset="0"/>
              </a:rPr>
              <a:t>; проводиться </a:t>
            </a:r>
            <a:r>
              <a:rPr lang="ru-RU" dirty="0" err="1">
                <a:latin typeface="Century Schoolbook" panose="02040604050505020304" pitchFamily="18" charset="0"/>
              </a:rPr>
              <a:t>динамічний</a:t>
            </a:r>
            <a:r>
              <a:rPr lang="ru-RU" dirty="0">
                <a:latin typeface="Century Schoolbook" panose="02040604050505020304" pitchFamily="18" charset="0"/>
              </a:rPr>
              <a:t> </a:t>
            </a:r>
            <a:r>
              <a:rPr lang="ru-RU" dirty="0" err="1">
                <a:latin typeface="Century Schoolbook" panose="02040604050505020304" pitchFamily="18" charset="0"/>
              </a:rPr>
              <a:t>аналіз</a:t>
            </a:r>
            <a:r>
              <a:rPr lang="ru-RU" dirty="0">
                <a:latin typeface="Century Schoolbook" panose="02040604050505020304" pitchFamily="18" charset="0"/>
              </a:rPr>
              <a:t> </a:t>
            </a:r>
            <a:r>
              <a:rPr lang="ru-RU" dirty="0" err="1">
                <a:latin typeface="Century Schoolbook" panose="02040604050505020304" pitchFamily="18" charset="0"/>
              </a:rPr>
              <a:t>надходження</a:t>
            </a:r>
            <a:r>
              <a:rPr lang="ru-RU" dirty="0">
                <a:latin typeface="Century Schoolbook" panose="02040604050505020304" pitchFamily="18" charset="0"/>
              </a:rPr>
              <a:t> </a:t>
            </a:r>
            <a:r>
              <a:rPr lang="ru-RU" dirty="0" err="1">
                <a:latin typeface="Century Schoolbook" panose="02040604050505020304" pitchFamily="18" charset="0"/>
              </a:rPr>
              <a:t>товарів</a:t>
            </a:r>
            <a:r>
              <a:rPr lang="ru-RU" dirty="0">
                <a:latin typeface="Century Schoolbook" panose="02040604050505020304" pitchFamily="18" charset="0"/>
              </a:rPr>
              <a:t>, в </a:t>
            </a:r>
            <a:r>
              <a:rPr lang="ru-RU" dirty="0" err="1">
                <a:latin typeface="Century Schoolbook" panose="02040604050505020304" pitchFamily="18" charset="0"/>
              </a:rPr>
              <a:t>ході</a:t>
            </a:r>
            <a:r>
              <a:rPr lang="ru-RU" dirty="0">
                <a:latin typeface="Century Schoolbook" panose="02040604050505020304" pitchFamily="18" charset="0"/>
              </a:rPr>
              <a:t> </a:t>
            </a:r>
            <a:r>
              <a:rPr lang="ru-RU" dirty="0" err="1">
                <a:latin typeface="Century Schoolbook" panose="02040604050505020304" pitchFamily="18" charset="0"/>
              </a:rPr>
              <a:t>якого</a:t>
            </a:r>
            <a:r>
              <a:rPr lang="ru-RU" dirty="0">
                <a:latin typeface="Century Schoolbook" panose="02040604050505020304" pitchFamily="18" charset="0"/>
              </a:rPr>
              <a:t> в </a:t>
            </a:r>
            <a:r>
              <a:rPr lang="ru-RU" dirty="0" err="1">
                <a:latin typeface="Century Schoolbook" panose="02040604050505020304" pitchFamily="18" charset="0"/>
              </a:rPr>
              <a:t>фактичних</a:t>
            </a:r>
            <a:r>
              <a:rPr lang="ru-RU" dirty="0">
                <a:latin typeface="Century Schoolbook" panose="02040604050505020304" pitchFamily="18" charset="0"/>
              </a:rPr>
              <a:t> та </a:t>
            </a:r>
            <a:r>
              <a:rPr lang="ru-RU" dirty="0" err="1">
                <a:latin typeface="Century Schoolbook" panose="02040604050505020304" pitchFamily="18" charset="0"/>
              </a:rPr>
              <a:t>співставних</a:t>
            </a:r>
            <a:r>
              <a:rPr lang="ru-RU" dirty="0">
                <a:latin typeface="Century Schoolbook" panose="02040604050505020304" pitchFamily="18" charset="0"/>
              </a:rPr>
              <a:t> </a:t>
            </a:r>
            <a:r>
              <a:rPr lang="ru-RU" dirty="0" err="1">
                <a:latin typeface="Century Schoolbook" panose="02040604050505020304" pitchFamily="18" charset="0"/>
              </a:rPr>
              <a:t>цінах</a:t>
            </a:r>
            <a:r>
              <a:rPr lang="ru-RU" dirty="0">
                <a:latin typeface="Century Schoolbook" panose="02040604050505020304" pitchFamily="18" charset="0"/>
              </a:rPr>
              <a:t> </a:t>
            </a:r>
            <a:r>
              <a:rPr lang="ru-RU" dirty="0" err="1">
                <a:latin typeface="Century Schoolbook" panose="02040604050505020304" pitchFamily="18" charset="0"/>
              </a:rPr>
              <a:t>розраховуються</a:t>
            </a:r>
            <a:r>
              <a:rPr lang="ru-RU" dirty="0">
                <a:latin typeface="Century Schoolbook" panose="02040604050505020304" pitchFamily="18" charset="0"/>
              </a:rPr>
              <a:t> </a:t>
            </a:r>
            <a:r>
              <a:rPr lang="ru-RU" dirty="0" err="1">
                <a:latin typeface="Century Schoolbook" panose="02040604050505020304" pitchFamily="18" charset="0"/>
              </a:rPr>
              <a:t>темпи</a:t>
            </a:r>
            <a:r>
              <a:rPr lang="ru-RU" dirty="0">
                <a:latin typeface="Century Schoolbook" panose="02040604050505020304" pitchFamily="18" charset="0"/>
              </a:rPr>
              <a:t> </a:t>
            </a:r>
            <a:r>
              <a:rPr lang="ru-RU" dirty="0" err="1">
                <a:latin typeface="Century Schoolbook" panose="02040604050505020304" pitchFamily="18" charset="0"/>
              </a:rPr>
              <a:t>змін</a:t>
            </a:r>
            <a:r>
              <a:rPr lang="ru-RU" dirty="0">
                <a:latin typeface="Century Schoolbook" panose="02040604050505020304" pitchFamily="18" charset="0"/>
              </a:rPr>
              <a:t> (приросту </a:t>
            </a:r>
            <a:r>
              <a:rPr lang="ru-RU" dirty="0" err="1">
                <a:latin typeface="Century Schoolbook" panose="02040604050505020304" pitchFamily="18" charset="0"/>
              </a:rPr>
              <a:t>або</a:t>
            </a:r>
            <a:r>
              <a:rPr lang="ru-RU" dirty="0">
                <a:latin typeface="Century Schoolbook" panose="02040604050505020304" pitchFamily="18" charset="0"/>
              </a:rPr>
              <a:t> </a:t>
            </a:r>
            <a:r>
              <a:rPr lang="ru-RU" dirty="0" err="1">
                <a:latin typeface="Century Schoolbook" panose="02040604050505020304" pitchFamily="18" charset="0"/>
              </a:rPr>
              <a:t>зниження</a:t>
            </a:r>
            <a:r>
              <a:rPr lang="ru-RU" dirty="0">
                <a:latin typeface="Century Schoolbook" panose="02040604050505020304" pitchFamily="18" charset="0"/>
              </a:rPr>
              <a:t>) та абсолютна </a:t>
            </a:r>
            <a:r>
              <a:rPr lang="ru-RU" dirty="0" err="1">
                <a:latin typeface="Century Schoolbook" panose="02040604050505020304" pitchFamily="18" charset="0"/>
              </a:rPr>
              <a:t>зміна</a:t>
            </a:r>
            <a:r>
              <a:rPr lang="ru-RU" dirty="0">
                <a:latin typeface="Century Schoolbook" panose="02040604050505020304" pitchFamily="18" charset="0"/>
              </a:rPr>
              <a:t> </a:t>
            </a:r>
            <a:r>
              <a:rPr lang="ru-RU" dirty="0" err="1">
                <a:latin typeface="Century Schoolbook" panose="02040604050505020304" pitchFamily="18" charset="0"/>
              </a:rPr>
              <a:t>товарної</a:t>
            </a:r>
            <a:r>
              <a:rPr lang="ru-RU" dirty="0">
                <a:latin typeface="Century Schoolbook" panose="02040604050505020304" pitchFamily="18" charset="0"/>
              </a:rPr>
              <a:t> </a:t>
            </a:r>
            <a:r>
              <a:rPr lang="ru-RU" dirty="0" err="1">
                <a:latin typeface="Century Schoolbook" panose="02040604050505020304" pitchFamily="18" charset="0"/>
              </a:rPr>
              <a:t>маси</a:t>
            </a:r>
            <a:r>
              <a:rPr lang="ru-RU" dirty="0">
                <a:latin typeface="Century Schoolbook" panose="02040604050505020304" pitchFamily="18" charset="0"/>
              </a:rPr>
              <a:t> в </a:t>
            </a:r>
            <a:r>
              <a:rPr lang="ru-RU" dirty="0" err="1">
                <a:latin typeface="Century Schoolbook" panose="02040604050505020304" pitchFamily="18" charset="0"/>
              </a:rPr>
              <a:t>передплановому</a:t>
            </a:r>
            <a:r>
              <a:rPr lang="ru-RU" dirty="0">
                <a:latin typeface="Century Schoolbook" panose="02040604050505020304" pitchFamily="18" charset="0"/>
              </a:rPr>
              <a:t> </a:t>
            </a:r>
            <a:r>
              <a:rPr lang="ru-RU" dirty="0" err="1">
                <a:latin typeface="Century Schoolbook" panose="02040604050505020304" pitchFamily="18" charset="0"/>
              </a:rPr>
              <a:t>періоді</a:t>
            </a:r>
            <a:r>
              <a:rPr lang="ru-RU" dirty="0">
                <a:latin typeface="Century Schoolbook" panose="02040604050505020304" pitchFamily="18" charset="0"/>
              </a:rPr>
              <a:t>.</a:t>
            </a:r>
            <a:endParaRPr lang="uk-UA" dirty="0"/>
          </a:p>
        </p:txBody>
      </p:sp>
    </p:spTree>
    <p:extLst>
      <p:ext uri="{BB962C8B-B14F-4D97-AF65-F5344CB8AC3E}">
        <p14:creationId xmlns:p14="http://schemas.microsoft.com/office/powerpoint/2010/main" val="3677712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28AC2A-4EAF-4713-A2D9-B1D94CADE900}"/>
              </a:ext>
            </a:extLst>
          </p:cNvPr>
          <p:cNvSpPr txBox="1"/>
          <p:nvPr/>
        </p:nvSpPr>
        <p:spPr>
          <a:xfrm>
            <a:off x="1132114" y="1507982"/>
            <a:ext cx="9927772" cy="3139321"/>
          </a:xfrm>
          <a:prstGeom prst="rect">
            <a:avLst/>
          </a:prstGeom>
          <a:noFill/>
        </p:spPr>
        <p:txBody>
          <a:bodyPr wrap="square">
            <a:spAutoFit/>
          </a:bodyPr>
          <a:lstStyle/>
          <a:p>
            <a:r>
              <a:rPr lang="uk-UA" dirty="0"/>
              <a:t>Для досягнення цієї мети в процесі формування товарного забезпечення обороту мають бути розв'язані такі управлінські завдання:</a:t>
            </a:r>
          </a:p>
          <a:p>
            <a:r>
              <a:rPr lang="uk-UA" dirty="0"/>
              <a:t>1. Забезпечення стабільного та ритмічного надходження товарів на торговельне підприємство.</a:t>
            </a:r>
          </a:p>
          <a:p>
            <a:r>
              <a:rPr lang="uk-UA" dirty="0"/>
              <a:t>2. Забезпечення відповідності обсягу та структури закупівлі товарів обсягу та структурі споживчого попиту.</a:t>
            </a:r>
          </a:p>
          <a:p>
            <a:r>
              <a:rPr lang="uk-UA" dirty="0"/>
              <a:t>3. Забезпечення конкурентних переваг торговельного підприємства щодо асортименту, якості та цін товарної продукції.</a:t>
            </a:r>
          </a:p>
          <a:p>
            <a:r>
              <a:rPr lang="uk-UA" dirty="0"/>
              <a:t>4. Мінімізація сукупних витрат на формування, транспортування, зберігання товарних ресурсів.</a:t>
            </a:r>
          </a:p>
          <a:p>
            <a:r>
              <a:rPr lang="uk-UA" dirty="0"/>
              <a:t>5. Забезпечення необхідної ефективності комерційних угод щодо закупівлі товарів.</a:t>
            </a:r>
          </a:p>
        </p:txBody>
      </p:sp>
    </p:spTree>
    <p:extLst>
      <p:ext uri="{BB962C8B-B14F-4D97-AF65-F5344CB8AC3E}">
        <p14:creationId xmlns:p14="http://schemas.microsoft.com/office/powerpoint/2010/main" val="8176909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Прямоугольник 1">
                <a:extLst>
                  <a:ext uri="{FF2B5EF4-FFF2-40B4-BE49-F238E27FC236}">
                    <a16:creationId xmlns:a16="http://schemas.microsoft.com/office/drawing/2014/main" id="{B4FB31DF-42DE-4A05-8D0C-7F3A467395EA}"/>
                  </a:ext>
                </a:extLst>
              </p:cNvPr>
              <p:cNvSpPr/>
              <p:nvPr/>
            </p:nvSpPr>
            <p:spPr>
              <a:xfrm>
                <a:off x="1105319" y="1259175"/>
                <a:ext cx="9787094" cy="3712106"/>
              </a:xfrm>
              <a:prstGeom prst="rect">
                <a:avLst/>
              </a:prstGeom>
            </p:spPr>
            <p:txBody>
              <a:bodyPr wrap="square">
                <a:spAutoFit/>
              </a:bodyPr>
              <a:lstStyle/>
              <a:p>
                <a:pPr algn="ctr"/>
                <a:r>
                  <a:rPr lang="ru-RU" sz="2400" dirty="0">
                    <a:latin typeface="Arial" panose="020B0604020202020204" pitchFamily="34" charset="0"/>
                  </a:rPr>
                  <a:t>2. </a:t>
                </a:r>
                <a:r>
                  <a:rPr lang="ru-RU" sz="2400" dirty="0" err="1">
                    <a:latin typeface="Arial" panose="020B0604020202020204" pitchFamily="34" charset="0"/>
                  </a:rPr>
                  <a:t>Аналіз</a:t>
                </a:r>
                <a:r>
                  <a:rPr lang="ru-RU" sz="2400" dirty="0">
                    <a:latin typeface="Arial" panose="020B0604020202020204" pitchFamily="34" charset="0"/>
                  </a:rPr>
                  <a:t> </a:t>
                </a:r>
                <a:r>
                  <a:rPr lang="ru-RU" sz="2400" dirty="0" err="1">
                    <a:latin typeface="Arial" panose="020B0604020202020204" pitchFamily="34" charset="0"/>
                  </a:rPr>
                  <a:t>відповідності</a:t>
                </a:r>
                <a:r>
                  <a:rPr lang="ru-RU" sz="2400" dirty="0">
                    <a:latin typeface="Arial" panose="020B0604020202020204" pitchFamily="34" charset="0"/>
                  </a:rPr>
                  <a:t> </a:t>
                </a:r>
                <a:r>
                  <a:rPr lang="ru-RU" sz="2400" dirty="0" err="1">
                    <a:latin typeface="Arial" panose="020B0604020202020204" pitchFamily="34" charset="0"/>
                  </a:rPr>
                  <a:t>обсягу</a:t>
                </a:r>
                <a:r>
                  <a:rPr lang="ru-RU" sz="2400" dirty="0">
                    <a:latin typeface="Arial" panose="020B0604020202020204" pitchFamily="34" charset="0"/>
                  </a:rPr>
                  <a:t> та </a:t>
                </a:r>
                <a:r>
                  <a:rPr lang="ru-RU" sz="2400" dirty="0" err="1">
                    <a:latin typeface="Arial" panose="020B0604020202020204" pitchFamily="34" charset="0"/>
                  </a:rPr>
                  <a:t>структури</a:t>
                </a:r>
                <a:endParaRPr lang="ru-RU" sz="2400" dirty="0">
                  <a:latin typeface="Arial" panose="020B0604020202020204" pitchFamily="34" charset="0"/>
                </a:endParaRPr>
              </a:p>
              <a:p>
                <a:pPr algn="ctr"/>
                <a:r>
                  <a:rPr lang="uk-UA" sz="2400" dirty="0">
                    <a:latin typeface="Arial" panose="020B0604020202020204" pitchFamily="34" charset="0"/>
                  </a:rPr>
                  <a:t>надходження товарів потребам підприємства</a:t>
                </a:r>
              </a:p>
              <a:p>
                <a:r>
                  <a:rPr lang="ru-RU" dirty="0">
                    <a:latin typeface="Century Schoolbook" panose="02040604050505020304" pitchFamily="18" charset="0"/>
                  </a:rPr>
                  <a:t>Основною метою </a:t>
                </a:r>
                <a:r>
                  <a:rPr lang="ru-RU" dirty="0" err="1">
                    <a:latin typeface="Century Schoolbook" panose="02040604050505020304" pitchFamily="18" charset="0"/>
                  </a:rPr>
                  <a:t>формування</a:t>
                </a:r>
                <a:r>
                  <a:rPr lang="ru-RU" dirty="0">
                    <a:latin typeface="Century Schoolbook" panose="02040604050505020304" pitchFamily="18" charset="0"/>
                  </a:rPr>
                  <a:t> товарного </a:t>
                </a:r>
                <a:r>
                  <a:rPr lang="ru-RU" dirty="0" err="1">
                    <a:latin typeface="Century Schoolbook" panose="02040604050505020304" pitchFamily="18" charset="0"/>
                  </a:rPr>
                  <a:t>забезпечення</a:t>
                </a:r>
                <a:r>
                  <a:rPr lang="ru-RU" dirty="0">
                    <a:latin typeface="Century Schoolbook" panose="02040604050505020304" pitchFamily="18" charset="0"/>
                  </a:rPr>
                  <a:t> є </a:t>
                </a:r>
                <a:r>
                  <a:rPr lang="ru-RU" dirty="0" err="1">
                    <a:latin typeface="Century Schoolbook" panose="02040604050505020304" pitchFamily="18" charset="0"/>
                  </a:rPr>
                  <a:t>забезпечення</a:t>
                </a:r>
                <a:r>
                  <a:rPr lang="ru-RU" dirty="0">
                    <a:latin typeface="Century Schoolbook" panose="02040604050505020304" pitchFamily="18" charset="0"/>
                  </a:rPr>
                  <a:t> </a:t>
                </a:r>
                <a:r>
                  <a:rPr lang="ru-RU" dirty="0" err="1">
                    <a:latin typeface="Century Schoolbook" panose="02040604050505020304" pitchFamily="18" charset="0"/>
                  </a:rPr>
                  <a:t>планових</a:t>
                </a:r>
                <a:r>
                  <a:rPr lang="ru-RU" dirty="0">
                    <a:latin typeface="Century Schoolbook" panose="02040604050505020304" pitchFamily="18" charset="0"/>
                  </a:rPr>
                  <a:t> </a:t>
                </a:r>
                <a:r>
                  <a:rPr lang="ru-RU" dirty="0" err="1">
                    <a:latin typeface="Century Schoolbook" panose="02040604050505020304" pitchFamily="18" charset="0"/>
                  </a:rPr>
                  <a:t>обсягів</a:t>
                </a:r>
                <a:r>
                  <a:rPr lang="ru-RU" dirty="0">
                    <a:latin typeface="Century Schoolbook" panose="02040604050505020304" pitchFamily="18" charset="0"/>
                  </a:rPr>
                  <a:t> </a:t>
                </a:r>
                <a:r>
                  <a:rPr lang="ru-RU" dirty="0" err="1">
                    <a:latin typeface="Century Schoolbook" panose="02040604050505020304" pitchFamily="18" charset="0"/>
                  </a:rPr>
                  <a:t>реалізації</a:t>
                </a:r>
                <a:r>
                  <a:rPr lang="ru-RU" dirty="0">
                    <a:latin typeface="Century Schoolbook" panose="02040604050505020304" pitchFamily="18" charset="0"/>
                  </a:rPr>
                  <a:t> </a:t>
                </a:r>
                <a:r>
                  <a:rPr lang="ru-RU" dirty="0" err="1">
                    <a:latin typeface="Century Schoolbook" panose="02040604050505020304" pitchFamily="18" charset="0"/>
                  </a:rPr>
                  <a:t>товарів</a:t>
                </a:r>
                <a:r>
                  <a:rPr lang="ru-RU" dirty="0">
                    <a:latin typeface="Century Schoolbook" panose="02040604050505020304" pitchFamily="18" charset="0"/>
                  </a:rPr>
                  <a:t> та планового приросту </a:t>
                </a:r>
                <a:r>
                  <a:rPr lang="ru-RU" dirty="0" err="1">
                    <a:latin typeface="Century Schoolbook" panose="02040604050505020304" pitchFamily="18" charset="0"/>
                  </a:rPr>
                  <a:t>товарних</a:t>
                </a:r>
                <a:r>
                  <a:rPr lang="ru-RU" dirty="0">
                    <a:latin typeface="Century Schoolbook" panose="02040604050505020304" pitchFamily="18" charset="0"/>
                  </a:rPr>
                  <a:t> </a:t>
                </a:r>
                <a:r>
                  <a:rPr lang="ru-RU" dirty="0" err="1">
                    <a:latin typeface="Century Schoolbook" panose="02040604050505020304" pitchFamily="18" charset="0"/>
                  </a:rPr>
                  <a:t>запасів</a:t>
                </a:r>
                <a:r>
                  <a:rPr lang="ru-RU" dirty="0">
                    <a:latin typeface="Century Schoolbook" panose="02040604050505020304" pitchFamily="18" charset="0"/>
                  </a:rPr>
                  <a:t> </a:t>
                </a:r>
                <a:r>
                  <a:rPr lang="ru-RU" dirty="0" err="1">
                    <a:latin typeface="Century Schoolbook" panose="02040604050505020304" pitchFamily="18" charset="0"/>
                  </a:rPr>
                  <a:t>необхідними</a:t>
                </a:r>
                <a:r>
                  <a:rPr lang="ru-RU" dirty="0">
                    <a:latin typeface="Century Schoolbook" panose="02040604050505020304" pitchFamily="18" charset="0"/>
                  </a:rPr>
                  <a:t> </a:t>
                </a:r>
                <a:r>
                  <a:rPr lang="ru-RU" dirty="0" err="1">
                    <a:latin typeface="Century Schoolbook" panose="02040604050505020304" pitchFamily="18" charset="0"/>
                  </a:rPr>
                  <a:t>товарними</a:t>
                </a:r>
                <a:r>
                  <a:rPr lang="ru-RU" dirty="0">
                    <a:latin typeface="Century Schoolbook" panose="02040604050505020304" pitchFamily="18" charset="0"/>
                  </a:rPr>
                  <a:t> ресурсами. </a:t>
                </a:r>
                <a:r>
                  <a:rPr lang="ru-RU" dirty="0" err="1">
                    <a:latin typeface="Century Schoolbook" panose="02040604050505020304" pitchFamily="18" charset="0"/>
                  </a:rPr>
                  <a:t>Оцінка</a:t>
                </a:r>
                <a:r>
                  <a:rPr lang="ru-RU" dirty="0">
                    <a:latin typeface="Century Schoolbook" panose="02040604050505020304" pitchFamily="18" charset="0"/>
                  </a:rPr>
                  <a:t> </a:t>
                </a:r>
                <a:r>
                  <a:rPr lang="ru-RU" dirty="0" err="1">
                    <a:latin typeface="Century Schoolbook" panose="02040604050505020304" pitchFamily="18" charset="0"/>
                  </a:rPr>
                  <a:t>ступеня</a:t>
                </a:r>
                <a:r>
                  <a:rPr lang="ru-RU" dirty="0">
                    <a:latin typeface="Century Schoolbook" panose="02040604050505020304" pitchFamily="18" charset="0"/>
                  </a:rPr>
                  <a:t> </a:t>
                </a:r>
                <a:r>
                  <a:rPr lang="ru-RU" dirty="0" err="1">
                    <a:latin typeface="Century Schoolbook" panose="02040604050505020304" pitchFamily="18" charset="0"/>
                  </a:rPr>
                  <a:t>досягнення</a:t>
                </a:r>
                <a:r>
                  <a:rPr lang="ru-RU" dirty="0">
                    <a:latin typeface="Century Schoolbook" panose="02040604050505020304" pitchFamily="18" charset="0"/>
                  </a:rPr>
                  <a:t> </a:t>
                </a:r>
                <a:r>
                  <a:rPr lang="ru-RU" dirty="0" err="1">
                    <a:latin typeface="Century Schoolbook" panose="02040604050505020304" pitchFamily="18" charset="0"/>
                  </a:rPr>
                  <a:t>цієї</a:t>
                </a:r>
                <a:r>
                  <a:rPr lang="ru-RU" dirty="0">
                    <a:latin typeface="Century Schoolbook" panose="02040604050505020304" pitchFamily="18" charset="0"/>
                  </a:rPr>
                  <a:t> мети </a:t>
                </a:r>
                <a:r>
                  <a:rPr lang="ru-RU" dirty="0" err="1">
                    <a:latin typeface="Century Schoolbook" panose="02040604050505020304" pitchFamily="18" charset="0"/>
                  </a:rPr>
                  <a:t>здійснюється</a:t>
                </a:r>
                <a:r>
                  <a:rPr lang="ru-RU" dirty="0">
                    <a:latin typeface="Century Schoolbook" panose="02040604050505020304" pitchFamily="18" charset="0"/>
                  </a:rPr>
                  <a:t> шляхом </a:t>
                </a:r>
                <a:r>
                  <a:rPr lang="ru-RU" dirty="0" err="1">
                    <a:latin typeface="Century Schoolbook" panose="02040604050505020304" pitchFamily="18" charset="0"/>
                  </a:rPr>
                  <a:t>розрахунку</a:t>
                </a:r>
                <a:r>
                  <a:rPr lang="ru-RU" dirty="0">
                    <a:latin typeface="Century Schoolbook" panose="02040604050505020304" pitchFamily="18" charset="0"/>
                  </a:rPr>
                  <a:t> та </a:t>
                </a:r>
                <a:r>
                  <a:rPr lang="ru-RU" dirty="0" err="1">
                    <a:latin typeface="Century Schoolbook" panose="02040604050505020304" pitchFamily="18" charset="0"/>
                  </a:rPr>
                  <a:t>аналізу</a:t>
                </a:r>
                <a:r>
                  <a:rPr lang="ru-RU" dirty="0">
                    <a:latin typeface="Century Schoolbook" panose="02040604050505020304" pitchFamily="18" charset="0"/>
                  </a:rPr>
                  <a:t> ко</a:t>
                </a:r>
                <a:r>
                  <a:rPr lang="uk-UA" dirty="0" err="1">
                    <a:latin typeface="Century Schoolbook" panose="02040604050505020304" pitchFamily="18" charset="0"/>
                  </a:rPr>
                  <a:t>ефіцієнта</a:t>
                </a:r>
                <a:r>
                  <a:rPr lang="uk-UA" dirty="0">
                    <a:latin typeface="Century Schoolbook" panose="02040604050505020304" pitchFamily="18" charset="0"/>
                  </a:rPr>
                  <a:t> відповідності надходження товарів потребам підприємства </a:t>
                </a:r>
                <a:r>
                  <a:rPr lang="uk-UA" dirty="0" err="1">
                    <a:latin typeface="Century Schoolbook" panose="02040604050505020304" pitchFamily="18" charset="0"/>
                  </a:rPr>
                  <a:t>К</a:t>
                </a:r>
                <a:r>
                  <a:rPr lang="uk-UA" baseline="-25000" dirty="0" err="1">
                    <a:latin typeface="Century Schoolbook" panose="02040604050505020304" pitchFamily="18" charset="0"/>
                  </a:rPr>
                  <a:t>Сі</a:t>
                </a:r>
                <a:r>
                  <a:rPr lang="uk-UA" baseline="-25000" dirty="0">
                    <a:latin typeface="Century Schoolbook" panose="02040604050505020304" pitchFamily="18" charset="0"/>
                  </a:rPr>
                  <a:t> </a:t>
                </a:r>
                <a:endParaRPr lang="uk-UA" dirty="0">
                  <a:latin typeface="Century Schoolbook" panose="02040604050505020304" pitchFamily="18" charset="0"/>
                </a:endParaRPr>
              </a:p>
              <a:p>
                <a:pPr algn="ctr"/>
                <a14:m>
                  <m:oMathPara xmlns:m="http://schemas.openxmlformats.org/officeDocument/2006/math">
                    <m:oMathParaPr>
                      <m:jc m:val="centerGroup"/>
                    </m:oMathParaPr>
                    <m:oMath xmlns:m="http://schemas.openxmlformats.org/officeDocument/2006/math">
                      <m:sSub>
                        <m:sSubPr>
                          <m:ctrlPr>
                            <a:rPr lang="uk-UA" i="1" smtClean="0">
                              <a:latin typeface="Cambria Math" panose="02040503050406030204" pitchFamily="18" charset="0"/>
                            </a:rPr>
                          </m:ctrlPr>
                        </m:sSubPr>
                        <m:e>
                          <m:r>
                            <a:rPr lang="uk-UA" b="0" i="1" smtClean="0">
                              <a:latin typeface="Cambria Math" panose="02040503050406030204" pitchFamily="18" charset="0"/>
                            </a:rPr>
                            <m:t>К</m:t>
                          </m:r>
                        </m:e>
                        <m:sub>
                          <m:r>
                            <a:rPr lang="uk-UA" b="0" i="1" smtClean="0">
                              <a:latin typeface="Cambria Math" panose="02040503050406030204" pitchFamily="18" charset="0"/>
                            </a:rPr>
                            <m:t>Сі</m:t>
                          </m:r>
                        </m:sub>
                      </m:sSub>
                      <m:r>
                        <a:rPr lang="uk-UA" b="0" i="1" smtClean="0">
                          <a:latin typeface="Cambria Math" panose="02040503050406030204" pitchFamily="18" charset="0"/>
                        </a:rPr>
                        <m:t>= </m:t>
                      </m:r>
                      <m:f>
                        <m:fPr>
                          <m:ctrlPr>
                            <a:rPr lang="uk-UA" b="0" i="1" smtClean="0">
                              <a:latin typeface="Cambria Math" panose="02040503050406030204" pitchFamily="18" charset="0"/>
                            </a:rPr>
                          </m:ctrlPr>
                        </m:fPr>
                        <m:num>
                          <m:sSub>
                            <m:sSubPr>
                              <m:ctrlPr>
                                <a:rPr lang="uk-UA" b="0" i="1" smtClean="0">
                                  <a:latin typeface="Cambria Math" panose="02040503050406030204" pitchFamily="18" charset="0"/>
                                </a:rPr>
                              </m:ctrlPr>
                            </m:sSubPr>
                            <m:e>
                              <m:r>
                                <a:rPr lang="uk-UA" b="0" i="1" smtClean="0">
                                  <a:latin typeface="Cambria Math" panose="02040503050406030204" pitchFamily="18" charset="0"/>
                                </a:rPr>
                                <m:t>НТ</m:t>
                              </m:r>
                            </m:e>
                            <m:sub>
                              <m:r>
                                <a:rPr lang="uk-UA" b="0" i="1" smtClean="0">
                                  <a:latin typeface="Cambria Math" panose="02040503050406030204" pitchFamily="18" charset="0"/>
                                </a:rPr>
                                <m:t>і</m:t>
                              </m:r>
                            </m:sub>
                          </m:sSub>
                        </m:num>
                        <m:den>
                          <m:sSubSup>
                            <m:sSubSupPr>
                              <m:ctrlPr>
                                <a:rPr lang="uk-UA" b="0" i="1" smtClean="0">
                                  <a:latin typeface="Cambria Math" panose="02040503050406030204" pitchFamily="18" charset="0"/>
                                </a:rPr>
                              </m:ctrlPr>
                            </m:sSubSupPr>
                            <m:e>
                              <m:r>
                                <a:rPr lang="uk-UA" b="0" i="1" smtClean="0">
                                  <a:latin typeface="Cambria Math" panose="02040503050406030204" pitchFamily="18" charset="0"/>
                                </a:rPr>
                                <m:t>Т</m:t>
                              </m:r>
                            </m:e>
                            <m:sub>
                              <m:r>
                                <a:rPr lang="uk-UA" b="0" i="1" smtClean="0">
                                  <a:latin typeface="Cambria Math" panose="02040503050406030204" pitchFamily="18" charset="0"/>
                                </a:rPr>
                                <m:t>і</m:t>
                              </m:r>
                            </m:sub>
                            <m:sup>
                              <m:r>
                                <a:rPr lang="uk-UA" b="0" i="1" smtClean="0">
                                  <a:latin typeface="Cambria Math" panose="02040503050406030204" pitchFamily="18" charset="0"/>
                                </a:rPr>
                                <m:t>Ф</m:t>
                              </m:r>
                            </m:sup>
                          </m:sSubSup>
                          <m:r>
                            <a:rPr lang="uk-UA" b="0" i="1" smtClean="0">
                              <a:latin typeface="Cambria Math" panose="02040503050406030204" pitchFamily="18" charset="0"/>
                            </a:rPr>
                            <m:t>+</m:t>
                          </m:r>
                          <m:r>
                            <a:rPr lang="uk-UA" b="0" i="1" smtClean="0">
                              <a:latin typeface="Cambria Math" panose="02040503050406030204" pitchFamily="18" charset="0"/>
                              <a:ea typeface="Cambria Math" panose="02040503050406030204" pitchFamily="18" charset="0"/>
                            </a:rPr>
                            <m:t>∆</m:t>
                          </m:r>
                          <m:sSubSup>
                            <m:sSubSupPr>
                              <m:ctrlPr>
                                <a:rPr lang="uk-UA" b="0" i="1" smtClean="0">
                                  <a:latin typeface="Cambria Math" panose="02040503050406030204" pitchFamily="18" charset="0"/>
                                  <a:ea typeface="Cambria Math" panose="02040503050406030204" pitchFamily="18" charset="0"/>
                                </a:rPr>
                              </m:ctrlPr>
                            </m:sSubSupPr>
                            <m:e>
                              <m:r>
                                <a:rPr lang="uk-UA" b="0" i="1" smtClean="0">
                                  <a:latin typeface="Cambria Math" panose="02040503050406030204" pitchFamily="18" charset="0"/>
                                  <a:ea typeface="Cambria Math" panose="02040503050406030204" pitchFamily="18" charset="0"/>
                                </a:rPr>
                                <m:t>ТЗ</m:t>
                              </m:r>
                            </m:e>
                            <m:sub>
                              <m:r>
                                <a:rPr lang="uk-UA" b="0" i="1" smtClean="0">
                                  <a:latin typeface="Cambria Math" panose="02040503050406030204" pitchFamily="18" charset="0"/>
                                  <a:ea typeface="Cambria Math" panose="02040503050406030204" pitchFamily="18" charset="0"/>
                                </a:rPr>
                                <m:t>і</m:t>
                              </m:r>
                            </m:sub>
                            <m:sup>
                              <m:r>
                                <a:rPr lang="uk-UA" b="0" i="1" smtClean="0">
                                  <a:latin typeface="Cambria Math" panose="02040503050406030204" pitchFamily="18" charset="0"/>
                                  <a:ea typeface="Cambria Math" panose="02040503050406030204" pitchFamily="18" charset="0"/>
                                </a:rPr>
                                <m:t>ПЛ</m:t>
                              </m:r>
                            </m:sup>
                          </m:sSubSup>
                        </m:den>
                      </m:f>
                    </m:oMath>
                  </m:oMathPara>
                </a14:m>
                <a:endParaRPr lang="uk-UA" dirty="0"/>
              </a:p>
              <a:p>
                <a:r>
                  <a:rPr lang="ru-RU" dirty="0"/>
                  <a:t>де </a:t>
                </a:r>
                <a:r>
                  <a:rPr lang="ru-RU" dirty="0" err="1"/>
                  <a:t>НТ</a:t>
                </a:r>
                <a:r>
                  <a:rPr lang="ru-RU" baseline="-25000" dirty="0" err="1"/>
                  <a:t>і</a:t>
                </a:r>
                <a:r>
                  <a:rPr lang="ru-RU" dirty="0"/>
                  <a:t> - </a:t>
                </a:r>
                <a:r>
                  <a:rPr lang="ru-RU" dirty="0" err="1"/>
                  <a:t>надходження</a:t>
                </a:r>
                <a:r>
                  <a:rPr lang="ru-RU" dirty="0"/>
                  <a:t> </a:t>
                </a:r>
                <a:r>
                  <a:rPr lang="ru-RU" dirty="0" err="1"/>
                  <a:t>товарів</a:t>
                </a:r>
                <a:r>
                  <a:rPr lang="ru-RU" dirty="0"/>
                  <a:t> по і-й </a:t>
                </a:r>
                <a:r>
                  <a:rPr lang="ru-RU" dirty="0" err="1"/>
                  <a:t>товарній</a:t>
                </a:r>
                <a:r>
                  <a:rPr lang="ru-RU" dirty="0"/>
                  <a:t> </a:t>
                </a:r>
                <a:r>
                  <a:rPr lang="ru-RU" dirty="0" err="1"/>
                  <a:t>групі</a:t>
                </a:r>
                <a:r>
                  <a:rPr lang="ru-RU" dirty="0"/>
                  <a:t>;</a:t>
                </a:r>
              </a:p>
              <a:p>
                <a14:m>
                  <m:oMath xmlns:m="http://schemas.openxmlformats.org/officeDocument/2006/math">
                    <m:sSubSup>
                      <m:sSubSupPr>
                        <m:ctrlPr>
                          <a:rPr lang="ru-RU" i="1" smtClean="0">
                            <a:latin typeface="Cambria Math" panose="02040503050406030204" pitchFamily="18" charset="0"/>
                          </a:rPr>
                        </m:ctrlPr>
                      </m:sSubSupPr>
                      <m:e>
                        <m:r>
                          <a:rPr lang="uk-UA" b="0" i="1" smtClean="0">
                            <a:latin typeface="Cambria Math" panose="02040503050406030204" pitchFamily="18" charset="0"/>
                          </a:rPr>
                          <m:t>Т</m:t>
                        </m:r>
                      </m:e>
                      <m:sub>
                        <m:r>
                          <a:rPr lang="uk-UA" b="0" i="1" smtClean="0">
                            <a:latin typeface="Cambria Math" panose="02040503050406030204" pitchFamily="18" charset="0"/>
                          </a:rPr>
                          <m:t>і</m:t>
                        </m:r>
                      </m:sub>
                      <m:sup>
                        <m:r>
                          <a:rPr lang="uk-UA" b="0" i="1" smtClean="0">
                            <a:latin typeface="Cambria Math" panose="02040503050406030204" pitchFamily="18" charset="0"/>
                          </a:rPr>
                          <m:t>Ф</m:t>
                        </m:r>
                      </m:sup>
                    </m:sSubSup>
                  </m:oMath>
                </a14:m>
                <a:r>
                  <a:rPr lang="ru-RU" dirty="0"/>
                  <a:t> -  </a:t>
                </a:r>
                <a:r>
                  <a:rPr lang="ru-RU" dirty="0" err="1"/>
                  <a:t>фактичний</a:t>
                </a:r>
                <a:r>
                  <a:rPr lang="ru-RU" dirty="0"/>
                  <a:t> </a:t>
                </a:r>
                <a:r>
                  <a:rPr lang="ru-RU" dirty="0" err="1"/>
                  <a:t>обсяг</a:t>
                </a:r>
                <a:r>
                  <a:rPr lang="ru-RU" dirty="0"/>
                  <a:t> товарообороту по і-й </a:t>
                </a:r>
                <a:r>
                  <a:rPr lang="ru-RU" dirty="0" err="1"/>
                  <a:t>товарній</a:t>
                </a:r>
                <a:r>
                  <a:rPr lang="ru-RU" dirty="0"/>
                  <a:t> </a:t>
                </a:r>
                <a:r>
                  <a:rPr lang="ru-RU" dirty="0" err="1"/>
                  <a:t>групі</a:t>
                </a:r>
                <a:r>
                  <a:rPr lang="ru-RU" dirty="0"/>
                  <a:t>;</a:t>
                </a:r>
              </a:p>
              <a:p>
                <a:r>
                  <a:rPr lang="ru-RU" dirty="0"/>
                  <a:t> </a:t>
                </a:r>
                <a14:m>
                  <m:oMath xmlns:m="http://schemas.openxmlformats.org/officeDocument/2006/math">
                    <m:r>
                      <a:rPr lang="ru-RU" i="1" smtClean="0">
                        <a:latin typeface="Cambria Math" panose="02040503050406030204" pitchFamily="18" charset="0"/>
                        <a:ea typeface="Cambria Math" panose="02040503050406030204" pitchFamily="18" charset="0"/>
                      </a:rPr>
                      <m:t>∆</m:t>
                    </m:r>
                    <m:sSubSup>
                      <m:sSubSupPr>
                        <m:ctrlPr>
                          <a:rPr lang="ru-RU" i="1" smtClean="0">
                            <a:latin typeface="Cambria Math" panose="02040503050406030204" pitchFamily="18" charset="0"/>
                            <a:ea typeface="Cambria Math" panose="02040503050406030204" pitchFamily="18" charset="0"/>
                          </a:rPr>
                        </m:ctrlPr>
                      </m:sSubSupPr>
                      <m:e>
                        <m:r>
                          <a:rPr lang="uk-UA" b="0" i="1" smtClean="0">
                            <a:latin typeface="Cambria Math" panose="02040503050406030204" pitchFamily="18" charset="0"/>
                            <a:ea typeface="Cambria Math" panose="02040503050406030204" pitchFamily="18" charset="0"/>
                          </a:rPr>
                          <m:t>ТЗ</m:t>
                        </m:r>
                      </m:e>
                      <m:sub>
                        <m:r>
                          <a:rPr lang="uk-UA" b="0" i="1" smtClean="0">
                            <a:latin typeface="Cambria Math" panose="02040503050406030204" pitchFamily="18" charset="0"/>
                            <a:ea typeface="Cambria Math" panose="02040503050406030204" pitchFamily="18" charset="0"/>
                          </a:rPr>
                          <m:t>і</m:t>
                        </m:r>
                      </m:sub>
                      <m:sup>
                        <m:r>
                          <a:rPr lang="uk-UA" b="0" i="1" smtClean="0">
                            <a:latin typeface="Cambria Math" panose="02040503050406030204" pitchFamily="18" charset="0"/>
                            <a:ea typeface="Cambria Math" panose="02040503050406030204" pitchFamily="18" charset="0"/>
                          </a:rPr>
                          <m:t>ПЛ</m:t>
                        </m:r>
                      </m:sup>
                    </m:sSubSup>
                  </m:oMath>
                </a14:m>
                <a:r>
                  <a:rPr lang="ru-RU" dirty="0"/>
                  <a:t> - планова </a:t>
                </a:r>
                <a:r>
                  <a:rPr lang="ru-RU" dirty="0" err="1"/>
                  <a:t>зміна</a:t>
                </a:r>
                <a:r>
                  <a:rPr lang="ru-RU" dirty="0"/>
                  <a:t> </a:t>
                </a:r>
                <a:r>
                  <a:rPr lang="ru-RU" dirty="0" err="1"/>
                  <a:t>товарних</a:t>
                </a:r>
                <a:r>
                  <a:rPr lang="ru-RU" dirty="0"/>
                  <a:t> </a:t>
                </a:r>
                <a:r>
                  <a:rPr lang="ru-RU" dirty="0" err="1"/>
                  <a:t>запасів</a:t>
                </a:r>
                <a:r>
                  <a:rPr lang="ru-RU" dirty="0"/>
                  <a:t> по і-й </a:t>
                </a:r>
                <a:r>
                  <a:rPr lang="ru-RU" dirty="0" err="1"/>
                  <a:t>товарній</a:t>
                </a:r>
                <a:r>
                  <a:rPr lang="ru-RU" dirty="0"/>
                  <a:t> </a:t>
                </a:r>
                <a:r>
                  <a:rPr lang="ru-RU" dirty="0" err="1"/>
                  <a:t>групі</a:t>
                </a:r>
                <a:r>
                  <a:rPr lang="ru-RU" dirty="0"/>
                  <a:t>.</a:t>
                </a:r>
                <a:endParaRPr lang="uk-UA" dirty="0"/>
              </a:p>
            </p:txBody>
          </p:sp>
        </mc:Choice>
        <mc:Fallback>
          <p:sp>
            <p:nvSpPr>
              <p:cNvPr id="2" name="Прямоугольник 1">
                <a:extLst>
                  <a:ext uri="{FF2B5EF4-FFF2-40B4-BE49-F238E27FC236}">
                    <a16:creationId xmlns:a16="http://schemas.microsoft.com/office/drawing/2014/main" id="{B4FB31DF-42DE-4A05-8D0C-7F3A467395EA}"/>
                  </a:ext>
                </a:extLst>
              </p:cNvPr>
              <p:cNvSpPr>
                <a:spLocks noRot="1" noChangeAspect="1" noMove="1" noResize="1" noEditPoints="1" noAdjustHandles="1" noChangeArrowheads="1" noChangeShapeType="1" noTextEdit="1"/>
              </p:cNvSpPr>
              <p:nvPr/>
            </p:nvSpPr>
            <p:spPr>
              <a:xfrm>
                <a:off x="1105319" y="1259175"/>
                <a:ext cx="9787094" cy="3712106"/>
              </a:xfrm>
              <a:prstGeom prst="rect">
                <a:avLst/>
              </a:prstGeom>
              <a:blipFill>
                <a:blip r:embed="rId2"/>
                <a:stretch>
                  <a:fillRect l="-498" t="-1151" b="-987"/>
                </a:stretch>
              </a:blipFill>
            </p:spPr>
            <p:txBody>
              <a:bodyPr/>
              <a:lstStyle/>
              <a:p>
                <a:r>
                  <a:rPr lang="uk-UA">
                    <a:noFill/>
                  </a:rPr>
                  <a:t> </a:t>
                </a:r>
              </a:p>
            </p:txBody>
          </p:sp>
        </mc:Fallback>
      </mc:AlternateContent>
    </p:spTree>
    <p:extLst>
      <p:ext uri="{BB962C8B-B14F-4D97-AF65-F5344CB8AC3E}">
        <p14:creationId xmlns:p14="http://schemas.microsoft.com/office/powerpoint/2010/main" val="14925738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3108D98-9F3C-4052-B6B0-58F407CF8E3A}"/>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248937" y="1271239"/>
            <a:ext cx="9885382" cy="4233613"/>
          </a:xfrm>
          <a:prstGeom prst="rect">
            <a:avLst/>
          </a:prstGeom>
        </p:spPr>
      </p:pic>
    </p:spTree>
    <p:extLst>
      <p:ext uri="{BB962C8B-B14F-4D97-AF65-F5344CB8AC3E}">
        <p14:creationId xmlns:p14="http://schemas.microsoft.com/office/powerpoint/2010/main" val="1633651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9CBBE54-7AAC-424E-8E97-866A046988AC}"/>
              </a:ext>
            </a:extLst>
          </p:cNvPr>
          <p:cNvSpPr/>
          <p:nvPr/>
        </p:nvSpPr>
        <p:spPr>
          <a:xfrm>
            <a:off x="947855" y="1997839"/>
            <a:ext cx="10069550" cy="1661993"/>
          </a:xfrm>
          <a:prstGeom prst="rect">
            <a:avLst/>
          </a:prstGeom>
        </p:spPr>
        <p:txBody>
          <a:bodyPr wrap="square">
            <a:spAutoFit/>
          </a:bodyPr>
          <a:lstStyle/>
          <a:p>
            <a:pPr algn="ctr"/>
            <a:r>
              <a:rPr lang="ru-RU" sz="2400" dirty="0">
                <a:latin typeface="Arial" panose="020B0604020202020204" pitchFamily="34" charset="0"/>
              </a:rPr>
              <a:t>3. </a:t>
            </a:r>
            <a:r>
              <a:rPr lang="ru-RU" sz="2400" dirty="0" err="1">
                <a:latin typeface="Arial" panose="020B0604020202020204" pitchFamily="34" charset="0"/>
              </a:rPr>
              <a:t>Аналіз</a:t>
            </a:r>
            <a:r>
              <a:rPr lang="ru-RU" sz="2400" dirty="0">
                <a:latin typeface="Arial" panose="020B0604020202020204" pitchFamily="34" charset="0"/>
              </a:rPr>
              <a:t> складу та </a:t>
            </a:r>
            <a:r>
              <a:rPr lang="ru-RU" sz="2400" dirty="0" err="1">
                <a:latin typeface="Arial" panose="020B0604020202020204" pitchFamily="34" charset="0"/>
              </a:rPr>
              <a:t>якості</a:t>
            </a:r>
            <a:r>
              <a:rPr lang="ru-RU" sz="2400" dirty="0">
                <a:latin typeface="Arial" panose="020B0604020202020204" pitchFamily="34" charset="0"/>
              </a:rPr>
              <a:t> </a:t>
            </a:r>
            <a:r>
              <a:rPr lang="ru-RU" sz="2400" dirty="0" err="1">
                <a:latin typeface="Arial" panose="020B0604020202020204" pitchFamily="34" charset="0"/>
              </a:rPr>
              <a:t>джерел</a:t>
            </a:r>
            <a:r>
              <a:rPr lang="ru-RU" sz="2400" dirty="0">
                <a:latin typeface="Arial" panose="020B0604020202020204" pitchFamily="34" charset="0"/>
              </a:rPr>
              <a:t> </a:t>
            </a:r>
            <a:r>
              <a:rPr lang="ru-RU" sz="2400" dirty="0" err="1">
                <a:latin typeface="Arial" panose="020B0604020202020204" pitchFamily="34" charset="0"/>
              </a:rPr>
              <a:t>надходження</a:t>
            </a:r>
            <a:r>
              <a:rPr lang="ru-RU" sz="2400" dirty="0">
                <a:latin typeface="Arial" panose="020B0604020202020204" pitchFamily="34" charset="0"/>
              </a:rPr>
              <a:t> </a:t>
            </a:r>
            <a:r>
              <a:rPr lang="uk-UA" sz="2400" dirty="0">
                <a:latin typeface="Arial" panose="020B0604020202020204" pitchFamily="34" charset="0"/>
              </a:rPr>
              <a:t>товарів на торговельне підприємство</a:t>
            </a:r>
          </a:p>
          <a:p>
            <a:r>
              <a:rPr lang="ru-RU" dirty="0">
                <a:latin typeface="Century Schoolbook" panose="02040604050505020304" pitchFamily="18" charset="0"/>
              </a:rPr>
              <a:t>В </a:t>
            </a:r>
            <a:r>
              <a:rPr lang="ru-RU" dirty="0" err="1">
                <a:latin typeface="Century Schoolbook" panose="02040604050505020304" pitchFamily="18" charset="0"/>
              </a:rPr>
              <a:t>ході</a:t>
            </a:r>
            <a:r>
              <a:rPr lang="ru-RU" dirty="0">
                <a:latin typeface="Century Schoolbook" panose="02040604050505020304" pitchFamily="18" charset="0"/>
              </a:rPr>
              <a:t> </a:t>
            </a:r>
            <a:r>
              <a:rPr lang="ru-RU" dirty="0" err="1">
                <a:latin typeface="Century Schoolbook" panose="02040604050505020304" pitchFamily="18" charset="0"/>
              </a:rPr>
              <a:t>проведення</a:t>
            </a:r>
            <a:r>
              <a:rPr lang="ru-RU" dirty="0">
                <a:latin typeface="Century Schoolbook" panose="02040604050505020304" pitchFamily="18" charset="0"/>
              </a:rPr>
              <a:t> </a:t>
            </a:r>
            <a:r>
              <a:rPr lang="ru-RU" dirty="0" err="1">
                <a:latin typeface="Century Schoolbook" panose="02040604050505020304" pitchFamily="18" charset="0"/>
              </a:rPr>
              <a:t>цієї</a:t>
            </a:r>
            <a:r>
              <a:rPr lang="ru-RU" dirty="0">
                <a:latin typeface="Century Schoolbook" panose="02040604050505020304" pitchFamily="18" charset="0"/>
              </a:rPr>
              <a:t> </a:t>
            </a:r>
            <a:r>
              <a:rPr lang="ru-RU" dirty="0" err="1">
                <a:latin typeface="Century Schoolbook" panose="02040604050505020304" pitchFamily="18" charset="0"/>
              </a:rPr>
              <a:t>роботи</a:t>
            </a:r>
            <a:r>
              <a:rPr lang="ru-RU" dirty="0">
                <a:latin typeface="Century Schoolbook" panose="02040604050505020304" pitchFamily="18" charset="0"/>
              </a:rPr>
              <a:t> </a:t>
            </a:r>
            <a:r>
              <a:rPr lang="ru-RU" dirty="0" err="1">
                <a:latin typeface="Century Schoolbook" panose="02040604050505020304" pitchFamily="18" charset="0"/>
              </a:rPr>
              <a:t>виявляють</a:t>
            </a:r>
            <a:r>
              <a:rPr lang="ru-RU" dirty="0">
                <a:latin typeface="Century Schoolbook" panose="02040604050505020304" pitchFamily="18" charset="0"/>
              </a:rPr>
              <a:t> </a:t>
            </a:r>
            <a:r>
              <a:rPr lang="ru-RU" dirty="0" err="1">
                <a:latin typeface="Century Schoolbook" panose="02040604050505020304" pitchFamily="18" charset="0"/>
              </a:rPr>
              <a:t>основні</a:t>
            </a:r>
            <a:r>
              <a:rPr lang="ru-RU" dirty="0">
                <a:latin typeface="Century Schoolbook" panose="02040604050505020304" pitchFamily="18" charset="0"/>
              </a:rPr>
              <a:t> </a:t>
            </a:r>
            <a:r>
              <a:rPr lang="ru-RU" dirty="0" err="1">
                <a:latin typeface="Century Schoolbook" panose="02040604050505020304" pitchFamily="18" charset="0"/>
              </a:rPr>
              <a:t>джерела</a:t>
            </a:r>
            <a:r>
              <a:rPr lang="ru-RU" dirty="0">
                <a:latin typeface="Century Schoolbook" panose="02040604050505020304" pitchFamily="18" charset="0"/>
              </a:rPr>
              <a:t> </a:t>
            </a:r>
            <a:r>
              <a:rPr lang="ru-RU" dirty="0" err="1">
                <a:latin typeface="Century Schoolbook" panose="02040604050505020304" pitchFamily="18" charset="0"/>
              </a:rPr>
              <a:t>надходження</a:t>
            </a:r>
            <a:r>
              <a:rPr lang="ru-RU" dirty="0">
                <a:latin typeface="Century Schoolbook" panose="02040604050505020304" pitchFamily="18" charset="0"/>
              </a:rPr>
              <a:t> </a:t>
            </a:r>
            <a:r>
              <a:rPr lang="ru-RU" dirty="0" err="1">
                <a:latin typeface="Century Schoolbook" panose="02040604050505020304" pitchFamily="18" charset="0"/>
              </a:rPr>
              <a:t>товарів</a:t>
            </a:r>
            <a:r>
              <a:rPr lang="ru-RU" dirty="0">
                <a:latin typeface="Century Schoolbook" panose="02040604050505020304" pitchFamily="18" charset="0"/>
              </a:rPr>
              <a:t> на </a:t>
            </a:r>
            <a:r>
              <a:rPr lang="ru-RU" dirty="0" err="1">
                <a:latin typeface="Century Schoolbook" panose="02040604050505020304" pitchFamily="18" charset="0"/>
              </a:rPr>
              <a:t>підприємство</a:t>
            </a:r>
            <a:r>
              <a:rPr lang="ru-RU" dirty="0">
                <a:latin typeface="Century Schoolbook" panose="02040604050505020304" pitchFamily="18" charset="0"/>
              </a:rPr>
              <a:t>, </a:t>
            </a:r>
            <a:r>
              <a:rPr lang="ru-RU" dirty="0" err="1">
                <a:latin typeface="Century Schoolbook" panose="02040604050505020304" pitchFamily="18" charset="0"/>
              </a:rPr>
              <a:t>вивчають</a:t>
            </a:r>
            <a:r>
              <a:rPr lang="ru-RU" dirty="0">
                <a:latin typeface="Century Schoolbook" panose="02040604050505020304" pitchFamily="18" charset="0"/>
              </a:rPr>
              <a:t> статус </a:t>
            </a:r>
            <a:r>
              <a:rPr lang="ru-RU" dirty="0" err="1">
                <a:latin typeface="Century Schoolbook" panose="02040604050505020304" pitchFamily="18" charset="0"/>
              </a:rPr>
              <a:t>Постачальників</a:t>
            </a:r>
            <a:r>
              <a:rPr lang="ru-RU" dirty="0">
                <a:latin typeface="Century Schoolbook" panose="02040604050505020304" pitchFamily="18" charset="0"/>
              </a:rPr>
              <a:t> </a:t>
            </a:r>
            <a:r>
              <a:rPr lang="ru-RU" dirty="0" err="1">
                <a:latin typeface="Century Schoolbook" panose="02040604050505020304" pitchFamily="18" charset="0"/>
              </a:rPr>
              <a:t>підприємства</a:t>
            </a:r>
            <a:r>
              <a:rPr lang="ru-RU" dirty="0">
                <a:latin typeface="Century Schoolbook" panose="02040604050505020304" pitchFamily="18" charset="0"/>
              </a:rPr>
              <a:t> (в </a:t>
            </a:r>
            <a:r>
              <a:rPr lang="ru-RU" dirty="0" err="1">
                <a:latin typeface="Century Schoolbook" panose="02040604050505020304" pitchFamily="18" charset="0"/>
              </a:rPr>
              <a:t>розрізі</a:t>
            </a:r>
            <a:r>
              <a:rPr lang="ru-RU" dirty="0">
                <a:latin typeface="Century Schoolbook" panose="02040604050505020304" pitchFamily="18" charset="0"/>
              </a:rPr>
              <a:t> </a:t>
            </a:r>
            <a:r>
              <a:rPr lang="ru-RU" dirty="0" err="1">
                <a:latin typeface="Century Schoolbook" panose="02040604050505020304" pitchFamily="18" charset="0"/>
              </a:rPr>
              <a:t>класифікаційних</a:t>
            </a:r>
            <a:r>
              <a:rPr lang="ru-RU" dirty="0">
                <a:latin typeface="Century Schoolbook" panose="02040604050505020304" pitchFamily="18" charset="0"/>
              </a:rPr>
              <a:t> </a:t>
            </a:r>
            <a:r>
              <a:rPr lang="ru-RU" dirty="0" err="1">
                <a:latin typeface="Century Schoolbook" panose="02040604050505020304" pitchFamily="18" charset="0"/>
              </a:rPr>
              <a:t>ознак</a:t>
            </a:r>
            <a:r>
              <a:rPr lang="ru-RU" dirty="0">
                <a:latin typeface="Century Schoolbook" panose="02040604050505020304" pitchFamily="18" charset="0"/>
              </a:rPr>
              <a:t>, </a:t>
            </a:r>
            <a:r>
              <a:rPr lang="ru-RU" dirty="0" err="1">
                <a:latin typeface="Century Schoolbook" panose="02040604050505020304" pitchFamily="18" charset="0"/>
              </a:rPr>
              <a:t>що</a:t>
            </a:r>
            <a:r>
              <a:rPr lang="ru-RU" dirty="0">
                <a:latin typeface="Century Schoolbook" panose="02040604050505020304" pitchFamily="18" charset="0"/>
              </a:rPr>
              <a:t> </a:t>
            </a:r>
            <a:r>
              <a:rPr lang="ru-RU" dirty="0" err="1">
                <a:latin typeface="Century Schoolbook" panose="02040604050505020304" pitchFamily="18" charset="0"/>
              </a:rPr>
              <a:t>розглянуті</a:t>
            </a:r>
            <a:r>
              <a:rPr lang="ru-RU" dirty="0">
                <a:latin typeface="Century Schoolbook" panose="02040604050505020304" pitchFamily="18" charset="0"/>
              </a:rPr>
              <a:t> </a:t>
            </a:r>
            <a:r>
              <a:rPr lang="ru-RU" dirty="0" err="1">
                <a:latin typeface="Century Schoolbook" panose="02040604050505020304" pitchFamily="18" charset="0"/>
              </a:rPr>
              <a:t>вище</a:t>
            </a:r>
            <a:r>
              <a:rPr lang="ru-RU" dirty="0">
                <a:latin typeface="Century Schoolbook" panose="02040604050505020304" pitchFamily="18" charset="0"/>
              </a:rPr>
              <a:t>).</a:t>
            </a:r>
            <a:endParaRPr lang="uk-UA" dirty="0"/>
          </a:p>
        </p:txBody>
      </p:sp>
    </p:spTree>
    <p:extLst>
      <p:ext uri="{BB962C8B-B14F-4D97-AF65-F5344CB8AC3E}">
        <p14:creationId xmlns:p14="http://schemas.microsoft.com/office/powerpoint/2010/main" val="7172963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4255030-AB96-4DE7-9021-86412373A949}"/>
              </a:ext>
            </a:extLst>
          </p:cNvPr>
          <p:cNvSpPr/>
          <p:nvPr/>
        </p:nvSpPr>
        <p:spPr>
          <a:xfrm>
            <a:off x="914401" y="1217232"/>
            <a:ext cx="10169912" cy="4062651"/>
          </a:xfrm>
          <a:prstGeom prst="rect">
            <a:avLst/>
          </a:prstGeom>
        </p:spPr>
        <p:txBody>
          <a:bodyPr wrap="square">
            <a:spAutoFit/>
          </a:bodyPr>
          <a:lstStyle/>
          <a:p>
            <a:pPr algn="ctr"/>
            <a:r>
              <a:rPr lang="ru-RU" sz="2400" dirty="0">
                <a:latin typeface="Arial" panose="020B0604020202020204" pitchFamily="34" charset="0"/>
              </a:rPr>
              <a:t>4. </a:t>
            </a:r>
            <a:r>
              <a:rPr lang="ru-RU" sz="2400" dirty="0" err="1">
                <a:latin typeface="Arial" panose="020B0604020202020204" pitchFamily="34" charset="0"/>
              </a:rPr>
              <a:t>Аналіз</a:t>
            </a:r>
            <a:r>
              <a:rPr lang="ru-RU" sz="2400" dirty="0">
                <a:latin typeface="Arial" panose="020B0604020202020204" pitchFamily="34" charset="0"/>
              </a:rPr>
              <a:t> </a:t>
            </a:r>
            <a:r>
              <a:rPr lang="ru-RU" sz="2400" dirty="0" err="1">
                <a:latin typeface="Arial" panose="020B0604020202020204" pitchFamily="34" charset="0"/>
              </a:rPr>
              <a:t>відповідності</a:t>
            </a:r>
            <a:r>
              <a:rPr lang="ru-RU" sz="2400" dirty="0">
                <a:latin typeface="Arial" panose="020B0604020202020204" pitchFamily="34" charset="0"/>
              </a:rPr>
              <a:t> фактичного </a:t>
            </a:r>
            <a:r>
              <a:rPr lang="ru-RU" sz="2400" dirty="0" err="1">
                <a:latin typeface="Arial" panose="020B0604020202020204" pitchFamily="34" charset="0"/>
              </a:rPr>
              <a:t>обсягу</a:t>
            </a:r>
            <a:endParaRPr lang="ru-RU" sz="2400" dirty="0">
              <a:latin typeface="Arial" panose="020B0604020202020204" pitchFamily="34" charset="0"/>
            </a:endParaRPr>
          </a:p>
          <a:p>
            <a:pPr algn="ctr"/>
            <a:r>
              <a:rPr lang="uk-UA" sz="2400" dirty="0">
                <a:latin typeface="Arial" panose="020B0604020202020204" pitchFamily="34" charset="0"/>
              </a:rPr>
              <a:t>надходження товарів укладеним договорам</a:t>
            </a:r>
          </a:p>
          <a:p>
            <a:pPr algn="ctr"/>
            <a:r>
              <a:rPr lang="uk-UA" sz="2400" dirty="0">
                <a:latin typeface="Arial" panose="020B0604020202020204" pitchFamily="34" charset="0"/>
              </a:rPr>
              <a:t>(контрактам) на поставку товарів</a:t>
            </a:r>
          </a:p>
          <a:p>
            <a:pPr algn="ctr"/>
            <a:endParaRPr lang="uk-UA" sz="2400" dirty="0">
              <a:latin typeface="Arial" panose="020B0604020202020204" pitchFamily="34" charset="0"/>
            </a:endParaRPr>
          </a:p>
          <a:p>
            <a:r>
              <a:rPr lang="ru-RU" dirty="0">
                <a:latin typeface="Century Schoolbook" panose="02040604050505020304" pitchFamily="18" charset="0"/>
              </a:rPr>
              <a:t>З </a:t>
            </a:r>
            <a:r>
              <a:rPr lang="ru-RU" dirty="0" err="1">
                <a:latin typeface="Century Schoolbook" panose="02040604050505020304" pitchFamily="18" charset="0"/>
              </a:rPr>
              <a:t>цією</a:t>
            </a:r>
            <a:r>
              <a:rPr lang="ru-RU" dirty="0">
                <a:latin typeface="Century Schoolbook" panose="02040604050505020304" pitchFamily="18" charset="0"/>
              </a:rPr>
              <a:t> метою </a:t>
            </a:r>
            <a:r>
              <a:rPr lang="ru-RU" dirty="0" err="1">
                <a:latin typeface="Century Schoolbook" panose="02040604050505020304" pitchFamily="18" charset="0"/>
              </a:rPr>
              <a:t>визначають</a:t>
            </a:r>
            <a:r>
              <a:rPr lang="ru-RU" dirty="0">
                <a:latin typeface="Century Schoolbook" panose="02040604050505020304" pitchFamily="18" charset="0"/>
              </a:rPr>
              <a:t> питому вагу в фактичному </a:t>
            </a:r>
            <a:r>
              <a:rPr lang="ru-RU" dirty="0" err="1">
                <a:latin typeface="Century Schoolbook" panose="02040604050505020304" pitchFamily="18" charset="0"/>
              </a:rPr>
              <a:t>обсязі</a:t>
            </a:r>
            <a:r>
              <a:rPr lang="ru-RU" dirty="0">
                <a:latin typeface="Century Schoolbook" panose="02040604050505020304" pitchFamily="18" charset="0"/>
              </a:rPr>
              <a:t> </a:t>
            </a:r>
            <a:r>
              <a:rPr lang="ru-RU" dirty="0" err="1">
                <a:latin typeface="Century Schoolbook" panose="02040604050505020304" pitchFamily="18" charset="0"/>
              </a:rPr>
              <a:t>надходження</a:t>
            </a:r>
            <a:r>
              <a:rPr lang="ru-RU" dirty="0">
                <a:latin typeface="Century Schoolbook" panose="02040604050505020304" pitchFamily="18" charset="0"/>
              </a:rPr>
              <a:t> </a:t>
            </a:r>
            <a:r>
              <a:rPr lang="ru-RU" dirty="0" err="1">
                <a:latin typeface="Century Schoolbook" panose="02040604050505020304" pitchFamily="18" charset="0"/>
              </a:rPr>
              <a:t>товарів</a:t>
            </a:r>
            <a:r>
              <a:rPr lang="ru-RU" dirty="0">
                <a:latin typeface="Century Schoolbook" panose="02040604050505020304" pitchFamily="18" charset="0"/>
              </a:rPr>
              <a:t> </a:t>
            </a:r>
            <a:r>
              <a:rPr lang="ru-RU" dirty="0" err="1">
                <a:latin typeface="Century Schoolbook" panose="02040604050505020304" pitchFamily="18" charset="0"/>
              </a:rPr>
              <a:t>окремих</a:t>
            </a:r>
            <a:r>
              <a:rPr lang="ru-RU" dirty="0">
                <a:latin typeface="Century Schoolbook" panose="02040604050505020304" pitchFamily="18" charset="0"/>
              </a:rPr>
              <a:t> </a:t>
            </a:r>
            <a:r>
              <a:rPr lang="ru-RU" dirty="0" err="1">
                <a:latin typeface="Century Schoolbook" panose="02040604050505020304" pitchFamily="18" charset="0"/>
              </a:rPr>
              <a:t>груп</a:t>
            </a:r>
            <a:r>
              <a:rPr lang="ru-RU" dirty="0">
                <a:latin typeface="Century Schoolbook" panose="02040604050505020304" pitchFamily="18" charset="0"/>
              </a:rPr>
              <a:t> </a:t>
            </a:r>
            <a:r>
              <a:rPr lang="ru-RU" dirty="0" err="1">
                <a:latin typeface="Century Schoolbook" panose="02040604050505020304" pitchFamily="18" charset="0"/>
              </a:rPr>
              <a:t>постачальників</a:t>
            </a:r>
            <a:r>
              <a:rPr lang="ru-RU" dirty="0">
                <a:latin typeface="Century Schoolbook" panose="02040604050505020304" pitchFamily="18" charset="0"/>
              </a:rPr>
              <a:t> - </a:t>
            </a:r>
            <a:r>
              <a:rPr lang="ru-RU" dirty="0" err="1">
                <a:latin typeface="Century Schoolbook" panose="02040604050505020304" pitchFamily="18" charset="0"/>
              </a:rPr>
              <a:t>виробників</a:t>
            </a:r>
            <a:r>
              <a:rPr lang="ru-RU" dirty="0">
                <a:latin typeface="Century Schoolbook" panose="02040604050505020304" pitchFamily="18" charset="0"/>
              </a:rPr>
              <a:t> та </a:t>
            </a:r>
            <a:r>
              <a:rPr lang="ru-RU" dirty="0" err="1">
                <a:latin typeface="Century Schoolbook" panose="02040604050505020304" pitchFamily="18" charset="0"/>
              </a:rPr>
              <a:t>посередників</a:t>
            </a:r>
            <a:r>
              <a:rPr lang="ru-RU" dirty="0">
                <a:latin typeface="Century Schoolbook" panose="02040604050505020304" pitchFamily="18" charset="0"/>
              </a:rPr>
              <a:t>, </a:t>
            </a:r>
            <a:r>
              <a:rPr lang="ru-RU" dirty="0" err="1">
                <a:latin typeface="Century Schoolbook" panose="02040604050505020304" pitchFamily="18" charset="0"/>
              </a:rPr>
              <a:t>внутрішніх</a:t>
            </a:r>
            <a:r>
              <a:rPr lang="ru-RU" dirty="0">
                <a:latin typeface="Century Schoolbook" panose="02040604050505020304" pitchFamily="18" charset="0"/>
              </a:rPr>
              <a:t> та </a:t>
            </a:r>
            <a:r>
              <a:rPr lang="ru-RU" dirty="0" err="1">
                <a:latin typeface="Century Schoolbook" panose="02040604050505020304" pitchFamily="18" charset="0"/>
              </a:rPr>
              <a:t>зовнішніх</a:t>
            </a:r>
            <a:r>
              <a:rPr lang="ru-RU" dirty="0">
                <a:latin typeface="Century Schoolbook" panose="02040604050505020304" pitchFamily="18" charset="0"/>
              </a:rPr>
              <a:t>, </a:t>
            </a:r>
            <a:r>
              <a:rPr lang="ru-RU" dirty="0" err="1">
                <a:latin typeface="Century Schoolbook" panose="02040604050505020304" pitchFamily="18" charset="0"/>
              </a:rPr>
              <a:t>внутрішньосистемних</a:t>
            </a:r>
            <a:r>
              <a:rPr lang="ru-RU" dirty="0">
                <a:latin typeface="Century Schoolbook" panose="02040604050505020304" pitchFamily="18" charset="0"/>
              </a:rPr>
              <a:t> та </a:t>
            </a:r>
            <a:r>
              <a:rPr lang="ru-RU" dirty="0" err="1">
                <a:latin typeface="Century Schoolbook" panose="02040604050505020304" pitchFamily="18" charset="0"/>
              </a:rPr>
              <a:t>позасистемних</a:t>
            </a:r>
            <a:r>
              <a:rPr lang="ru-RU" dirty="0">
                <a:latin typeface="Century Schoolbook" panose="02040604050505020304" pitchFamily="18" charset="0"/>
              </a:rPr>
              <a:t>, </a:t>
            </a:r>
            <a:r>
              <a:rPr lang="ru-RU" dirty="0" err="1">
                <a:latin typeface="Century Schoolbook" panose="02040604050505020304" pitchFamily="18" charset="0"/>
              </a:rPr>
              <a:t>постійних</a:t>
            </a:r>
            <a:r>
              <a:rPr lang="ru-RU" dirty="0">
                <a:latin typeface="Century Schoolbook" panose="02040604050505020304" pitchFamily="18" charset="0"/>
              </a:rPr>
              <a:t> та </a:t>
            </a:r>
            <a:r>
              <a:rPr lang="ru-RU" dirty="0" err="1">
                <a:latin typeface="Century Schoolbook" panose="02040604050505020304" pitchFamily="18" charset="0"/>
              </a:rPr>
              <a:t>одноразових</a:t>
            </a:r>
            <a:r>
              <a:rPr lang="ru-RU" dirty="0">
                <a:latin typeface="Century Schoolbook" panose="02040604050505020304" pitchFamily="18" charset="0"/>
              </a:rPr>
              <a:t>, а </a:t>
            </a:r>
            <a:r>
              <a:rPr lang="ru-RU" dirty="0" err="1">
                <a:latin typeface="Century Schoolbook" panose="02040604050505020304" pitchFamily="18" charset="0"/>
              </a:rPr>
              <a:t>також</a:t>
            </a:r>
            <a:r>
              <a:rPr lang="ru-RU" dirty="0">
                <a:latin typeface="Century Schoolbook" panose="02040604050505020304" pitchFamily="18" charset="0"/>
              </a:rPr>
              <a:t> </a:t>
            </a:r>
            <a:r>
              <a:rPr lang="ru-RU" dirty="0" err="1">
                <a:latin typeface="Century Schoolbook" panose="02040604050505020304" pitchFamily="18" charset="0"/>
              </a:rPr>
              <a:t>окремих</a:t>
            </a:r>
            <a:r>
              <a:rPr lang="ru-RU" dirty="0">
                <a:latin typeface="Century Schoolbook" panose="02040604050505020304" pitchFamily="18" charset="0"/>
              </a:rPr>
              <a:t> </a:t>
            </a:r>
            <a:r>
              <a:rPr lang="ru-RU" dirty="0" err="1">
                <a:latin typeface="Century Schoolbook" panose="02040604050505020304" pitchFamily="18" charset="0"/>
              </a:rPr>
              <a:t>видів</a:t>
            </a:r>
            <a:r>
              <a:rPr lang="ru-RU" dirty="0">
                <a:latin typeface="Century Schoolbook" panose="02040604050505020304" pitchFamily="18" charset="0"/>
              </a:rPr>
              <a:t> </a:t>
            </a:r>
            <a:r>
              <a:rPr lang="ru-RU" dirty="0" err="1">
                <a:latin typeface="Century Schoolbook" panose="02040604050505020304" pitchFamily="18" charset="0"/>
              </a:rPr>
              <a:t>договорів</a:t>
            </a:r>
            <a:r>
              <a:rPr lang="ru-RU" dirty="0">
                <a:latin typeface="Century Schoolbook" panose="02040604050505020304" pitchFamily="18" charset="0"/>
              </a:rPr>
              <a:t> закупки </a:t>
            </a:r>
            <a:r>
              <a:rPr lang="ru-RU" dirty="0" err="1">
                <a:latin typeface="Century Schoolbook" panose="02040604050505020304" pitchFamily="18" charset="0"/>
              </a:rPr>
              <a:t>товарів</a:t>
            </a:r>
            <a:r>
              <a:rPr lang="ru-RU" dirty="0">
                <a:latin typeface="Century Schoolbook" panose="02040604050505020304" pitchFamily="18" charset="0"/>
              </a:rPr>
              <a:t> - </a:t>
            </a:r>
            <a:r>
              <a:rPr lang="ru-RU" dirty="0" err="1">
                <a:latin typeface="Century Schoolbook" panose="02040604050505020304" pitchFamily="18" charset="0"/>
              </a:rPr>
              <a:t>купівлі</a:t>
            </a:r>
            <a:r>
              <a:rPr lang="ru-RU" dirty="0">
                <a:latin typeface="Century Schoolbook" panose="02040604050505020304" pitchFamily="18" charset="0"/>
              </a:rPr>
              <a:t>-продажу (</a:t>
            </a:r>
            <a:r>
              <a:rPr lang="ru-RU" dirty="0" err="1">
                <a:latin typeface="Century Schoolbook" panose="02040604050505020304" pitchFamily="18" charset="0"/>
              </a:rPr>
              <a:t>із</a:t>
            </a:r>
            <a:r>
              <a:rPr lang="ru-RU" dirty="0">
                <a:latin typeface="Century Schoolbook" panose="02040604050505020304" pitchFamily="18" charset="0"/>
              </a:rPr>
              <a:t> </a:t>
            </a:r>
            <a:r>
              <a:rPr lang="ru-RU" dirty="0" err="1">
                <a:latin typeface="Century Schoolbook" panose="02040604050505020304" pitchFamily="18" charset="0"/>
              </a:rPr>
              <a:t>диференціюванням</a:t>
            </a:r>
            <a:r>
              <a:rPr lang="ru-RU" dirty="0">
                <a:latin typeface="Century Schoolbook" panose="02040604050505020304" pitchFamily="18" charset="0"/>
              </a:rPr>
              <a:t> </a:t>
            </a:r>
            <a:r>
              <a:rPr lang="ru-RU" dirty="0" err="1">
                <a:latin typeface="Century Schoolbook" panose="02040604050505020304" pitchFamily="18" charset="0"/>
              </a:rPr>
              <a:t>обсягів</a:t>
            </a:r>
            <a:r>
              <a:rPr lang="ru-RU" dirty="0">
                <a:latin typeface="Century Schoolbook" panose="02040604050505020304" pitchFamily="18" charset="0"/>
              </a:rPr>
              <a:t> </a:t>
            </a:r>
            <a:r>
              <a:rPr lang="ru-RU" dirty="0" err="1">
                <a:latin typeface="Century Schoolbook" panose="02040604050505020304" pitchFamily="18" charset="0"/>
              </a:rPr>
              <a:t>надходження</a:t>
            </a:r>
            <a:r>
              <a:rPr lang="ru-RU" dirty="0">
                <a:latin typeface="Century Schoolbook" panose="02040604050505020304" pitchFamily="18" charset="0"/>
              </a:rPr>
              <a:t> за </a:t>
            </a:r>
            <a:r>
              <a:rPr lang="uk-UA" dirty="0">
                <a:latin typeface="Century Schoolbook" panose="02040604050505020304" pitchFamily="18" charset="0"/>
              </a:rPr>
              <a:t>термінами оплати), комісій, консигнацій.</a:t>
            </a:r>
          </a:p>
          <a:p>
            <a:r>
              <a:rPr lang="ru-RU" dirty="0" err="1">
                <a:latin typeface="Century Schoolbook" panose="02040604050505020304" pitchFamily="18" charset="0"/>
              </a:rPr>
              <a:t>Оскільки</a:t>
            </a:r>
            <a:r>
              <a:rPr lang="ru-RU" dirty="0">
                <a:latin typeface="Century Schoolbook" panose="02040604050505020304" pitchFamily="18" charset="0"/>
              </a:rPr>
              <a:t> </a:t>
            </a:r>
            <a:r>
              <a:rPr lang="ru-RU" dirty="0" err="1">
                <a:latin typeface="Century Schoolbook" panose="02040604050505020304" pitchFamily="18" charset="0"/>
              </a:rPr>
              <a:t>окремі</a:t>
            </a:r>
            <a:r>
              <a:rPr lang="ru-RU" dirty="0">
                <a:latin typeface="Century Schoolbook" panose="02040604050505020304" pitchFamily="18" charset="0"/>
              </a:rPr>
              <a:t> </a:t>
            </a:r>
            <a:r>
              <a:rPr lang="ru-RU" dirty="0" err="1">
                <a:latin typeface="Century Schoolbook" panose="02040604050505020304" pitchFamily="18" charset="0"/>
              </a:rPr>
              <a:t>групи</a:t>
            </a:r>
            <a:r>
              <a:rPr lang="ru-RU" dirty="0">
                <a:latin typeface="Century Schoolbook" panose="02040604050505020304" pitchFamily="18" charset="0"/>
              </a:rPr>
              <a:t> </a:t>
            </a:r>
            <a:r>
              <a:rPr lang="ru-RU" dirty="0" err="1">
                <a:latin typeface="Century Schoolbook" panose="02040604050505020304" pitchFamily="18" charset="0"/>
              </a:rPr>
              <a:t>постачальників</a:t>
            </a:r>
            <a:r>
              <a:rPr lang="ru-RU" dirty="0">
                <a:latin typeface="Century Schoolbook" panose="02040604050505020304" pitchFamily="18" charset="0"/>
              </a:rPr>
              <a:t> та </a:t>
            </a:r>
            <a:r>
              <a:rPr lang="ru-RU" dirty="0" err="1">
                <a:latin typeface="Century Schoolbook" panose="02040604050505020304" pitchFamily="18" charset="0"/>
              </a:rPr>
              <a:t>види</a:t>
            </a:r>
            <a:r>
              <a:rPr lang="ru-RU" dirty="0">
                <a:latin typeface="Century Schoolbook" panose="02040604050505020304" pitchFamily="18" charset="0"/>
              </a:rPr>
              <a:t> </a:t>
            </a:r>
            <a:r>
              <a:rPr lang="ru-RU" dirty="0" err="1">
                <a:latin typeface="Century Schoolbook" panose="02040604050505020304" pitchFamily="18" charset="0"/>
              </a:rPr>
              <a:t>договорів</a:t>
            </a:r>
            <a:r>
              <a:rPr lang="ru-RU" dirty="0">
                <a:latin typeface="Century Schoolbook" panose="02040604050505020304" pitchFamily="18" charset="0"/>
              </a:rPr>
              <a:t> закупки </a:t>
            </a:r>
            <a:r>
              <a:rPr lang="ru-RU" dirty="0" err="1">
                <a:latin typeface="Century Schoolbook" panose="02040604050505020304" pitchFamily="18" charset="0"/>
              </a:rPr>
              <a:t>характеризуються</a:t>
            </a:r>
            <a:r>
              <a:rPr lang="ru-RU" dirty="0">
                <a:latin typeface="Century Schoolbook" panose="02040604050505020304" pitchFamily="18" charset="0"/>
              </a:rPr>
              <a:t> </a:t>
            </a:r>
            <a:r>
              <a:rPr lang="ru-RU" dirty="0" err="1">
                <a:latin typeface="Century Schoolbook" panose="02040604050505020304" pitchFamily="18" charset="0"/>
              </a:rPr>
              <a:t>різними</a:t>
            </a:r>
            <a:r>
              <a:rPr lang="ru-RU" dirty="0">
                <a:latin typeface="Century Schoolbook" panose="02040604050505020304" pitchFamily="18" charset="0"/>
              </a:rPr>
              <a:t> ступенями </a:t>
            </a:r>
            <a:r>
              <a:rPr lang="ru-RU" dirty="0" err="1">
                <a:latin typeface="Century Schoolbook" panose="02040604050505020304" pitchFamily="18" charset="0"/>
              </a:rPr>
              <a:t>ризику</a:t>
            </a:r>
            <a:r>
              <a:rPr lang="ru-RU" dirty="0">
                <a:latin typeface="Century Schoolbook" panose="02040604050505020304" pitchFamily="18" charset="0"/>
              </a:rPr>
              <a:t> </a:t>
            </a:r>
            <a:r>
              <a:rPr lang="ru-RU" dirty="0" err="1">
                <a:latin typeface="Century Schoolbook" panose="02040604050505020304" pitchFamily="18" charset="0"/>
              </a:rPr>
              <a:t>невиконання</a:t>
            </a:r>
            <a:r>
              <a:rPr lang="ru-RU" dirty="0">
                <a:latin typeface="Century Schoolbook" panose="02040604050505020304" pitchFamily="18" charset="0"/>
              </a:rPr>
              <a:t>, за </a:t>
            </a:r>
            <a:r>
              <a:rPr lang="ru-RU" dirty="0" err="1">
                <a:latin typeface="Century Schoolbook" panose="02040604050505020304" pitchFamily="18" charset="0"/>
              </a:rPr>
              <a:t>різними</a:t>
            </a:r>
            <a:r>
              <a:rPr lang="ru-RU" dirty="0">
                <a:latin typeface="Century Schoolbook" panose="02040604050505020304" pitchFamily="18" charset="0"/>
              </a:rPr>
              <a:t> </a:t>
            </a:r>
            <a:r>
              <a:rPr lang="ru-RU" dirty="0" err="1">
                <a:latin typeface="Century Schoolbook" panose="02040604050505020304" pitchFamily="18" charset="0"/>
              </a:rPr>
              <a:t>рівнями</a:t>
            </a:r>
            <a:r>
              <a:rPr lang="ru-RU" dirty="0">
                <a:latin typeface="Century Schoolbook" panose="02040604050505020304" pitchFamily="18" charset="0"/>
              </a:rPr>
              <a:t> </a:t>
            </a:r>
            <a:r>
              <a:rPr lang="ru-RU" dirty="0" err="1">
                <a:latin typeface="Century Schoolbook" panose="02040604050505020304" pitchFamily="18" charset="0"/>
              </a:rPr>
              <a:t>відповідають</a:t>
            </a:r>
            <a:r>
              <a:rPr lang="ru-RU" dirty="0">
                <a:latin typeface="Century Schoolbook" panose="02040604050505020304" pitchFamily="18" charset="0"/>
              </a:rPr>
              <a:t> </a:t>
            </a:r>
            <a:r>
              <a:rPr lang="ru-RU" dirty="0" err="1">
                <a:latin typeface="Century Schoolbook" panose="02040604050505020304" pitchFamily="18" charset="0"/>
              </a:rPr>
              <a:t>інтересам</a:t>
            </a:r>
            <a:r>
              <a:rPr lang="ru-RU" dirty="0">
                <a:latin typeface="Century Schoolbook" panose="02040604050505020304" pitchFamily="18" charset="0"/>
              </a:rPr>
              <a:t> </a:t>
            </a:r>
            <a:r>
              <a:rPr lang="ru-RU" dirty="0" err="1">
                <a:latin typeface="Century Schoolbook" panose="02040604050505020304" pitchFamily="18" charset="0"/>
              </a:rPr>
              <a:t>торговельного</a:t>
            </a:r>
            <a:r>
              <a:rPr lang="ru-RU" dirty="0">
                <a:latin typeface="Century Schoolbook" panose="02040604050505020304" pitchFamily="18" charset="0"/>
              </a:rPr>
              <a:t> </a:t>
            </a:r>
            <a:r>
              <a:rPr lang="ru-RU" dirty="0" err="1">
                <a:latin typeface="Century Schoolbook" panose="02040604050505020304" pitchFamily="18" charset="0"/>
              </a:rPr>
              <a:t>підприємства</a:t>
            </a:r>
            <a:r>
              <a:rPr lang="ru-RU" dirty="0">
                <a:latin typeface="Century Schoolbook" panose="02040604050505020304" pitchFamily="18" charset="0"/>
              </a:rPr>
              <a:t>, </a:t>
            </a:r>
            <a:r>
              <a:rPr lang="ru-RU" dirty="0" err="1">
                <a:latin typeface="Century Schoolbook" panose="02040604050505020304" pitchFamily="18" charset="0"/>
              </a:rPr>
              <a:t>проведення</a:t>
            </a:r>
            <a:r>
              <a:rPr lang="ru-RU" dirty="0">
                <a:latin typeface="Century Schoolbook" panose="02040604050505020304" pitchFamily="18" charset="0"/>
              </a:rPr>
              <a:t> структурного </a:t>
            </a:r>
            <a:r>
              <a:rPr lang="ru-RU" dirty="0" err="1">
                <a:latin typeface="Century Schoolbook" panose="02040604050505020304" pitchFamily="18" charset="0"/>
              </a:rPr>
              <a:t>аналізу</a:t>
            </a:r>
            <a:r>
              <a:rPr lang="ru-RU" dirty="0">
                <a:latin typeface="Century Schoolbook" panose="02040604050505020304" pitchFamily="18" charset="0"/>
              </a:rPr>
              <a:t> </a:t>
            </a:r>
            <a:r>
              <a:rPr lang="ru-RU" dirty="0" err="1">
                <a:latin typeface="Century Schoolbook" panose="02040604050505020304" pitchFamily="18" charset="0"/>
              </a:rPr>
              <a:t>дозволяє</a:t>
            </a:r>
            <a:r>
              <a:rPr lang="ru-RU" dirty="0">
                <a:latin typeface="Century Schoolbook" panose="02040604050505020304" pitchFamily="18" charset="0"/>
              </a:rPr>
              <a:t> </a:t>
            </a:r>
            <a:r>
              <a:rPr lang="ru-RU" dirty="0" err="1">
                <a:latin typeface="Century Schoolbook" panose="02040604050505020304" pitchFamily="18" charset="0"/>
              </a:rPr>
              <a:t>зробити</a:t>
            </a:r>
            <a:r>
              <a:rPr lang="ru-RU" dirty="0">
                <a:latin typeface="Century Schoolbook" panose="02040604050505020304" pitchFamily="18" charset="0"/>
              </a:rPr>
              <a:t> </a:t>
            </a:r>
            <a:r>
              <a:rPr lang="ru-RU" dirty="0" err="1">
                <a:latin typeface="Century Schoolbook" panose="02040604050505020304" pitchFamily="18" charset="0"/>
              </a:rPr>
              <a:t>висновок</a:t>
            </a:r>
            <a:r>
              <a:rPr lang="ru-RU" dirty="0">
                <a:latin typeface="Century Schoolbook" panose="02040604050505020304" pitchFamily="18" charset="0"/>
              </a:rPr>
              <a:t> про </a:t>
            </a:r>
            <a:r>
              <a:rPr lang="ru-RU" dirty="0" err="1">
                <a:latin typeface="Century Schoolbook" panose="02040604050505020304" pitchFamily="18" charset="0"/>
              </a:rPr>
              <a:t>якість</a:t>
            </a:r>
            <a:r>
              <a:rPr lang="ru-RU" dirty="0">
                <a:latin typeface="Century Schoolbook" panose="02040604050505020304" pitchFamily="18" charset="0"/>
              </a:rPr>
              <a:t> </a:t>
            </a:r>
            <a:r>
              <a:rPr lang="uk-UA" dirty="0">
                <a:latin typeface="Century Schoolbook" panose="02040604050505020304" pitchFamily="18" charset="0"/>
              </a:rPr>
              <a:t>товарного забезпечення обороту підприємства.</a:t>
            </a:r>
            <a:endParaRPr lang="uk-UA" dirty="0"/>
          </a:p>
        </p:txBody>
      </p:sp>
    </p:spTree>
    <p:extLst>
      <p:ext uri="{BB962C8B-B14F-4D97-AF65-F5344CB8AC3E}">
        <p14:creationId xmlns:p14="http://schemas.microsoft.com/office/powerpoint/2010/main" val="8881224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Прямоугольник 1">
                <a:extLst>
                  <a:ext uri="{FF2B5EF4-FFF2-40B4-BE49-F238E27FC236}">
                    <a16:creationId xmlns:a16="http://schemas.microsoft.com/office/drawing/2014/main" id="{B922F909-0B2A-4677-8F59-9CAD3B01A472}"/>
                  </a:ext>
                </a:extLst>
              </p:cNvPr>
              <p:cNvSpPr/>
              <p:nvPr/>
            </p:nvSpPr>
            <p:spPr>
              <a:xfrm>
                <a:off x="1005469" y="2124540"/>
                <a:ext cx="10181062" cy="2608919"/>
              </a:xfrm>
              <a:prstGeom prst="rect">
                <a:avLst/>
              </a:prstGeom>
            </p:spPr>
            <p:txBody>
              <a:bodyPr wrap="square">
                <a:spAutoFit/>
              </a:bodyPr>
              <a:lstStyle/>
              <a:p>
                <a:r>
                  <a:rPr lang="ru-RU" dirty="0">
                    <a:latin typeface="Century Schoolbook" panose="02040604050505020304" pitchFamily="18" charset="0"/>
                  </a:rPr>
                  <a:t>В </a:t>
                </a:r>
                <a:r>
                  <a:rPr lang="ru-RU" dirty="0" err="1">
                    <a:latin typeface="Century Schoolbook" panose="02040604050505020304" pitchFamily="18" charset="0"/>
                  </a:rPr>
                  <a:t>ході</a:t>
                </a:r>
                <a:r>
                  <a:rPr lang="ru-RU" dirty="0">
                    <a:latin typeface="Century Schoolbook" panose="02040604050505020304" pitchFamily="18" charset="0"/>
                  </a:rPr>
                  <a:t> </a:t>
                </a:r>
                <a:r>
                  <a:rPr lang="ru-RU" dirty="0" err="1">
                    <a:latin typeface="Century Schoolbook" panose="02040604050505020304" pitchFamily="18" charset="0"/>
                  </a:rPr>
                  <a:t>цього</a:t>
                </a:r>
                <a:r>
                  <a:rPr lang="ru-RU" dirty="0">
                    <a:latin typeface="Century Schoolbook" panose="02040604050505020304" pitchFamily="18" charset="0"/>
                  </a:rPr>
                  <a:t> </a:t>
                </a:r>
                <a:r>
                  <a:rPr lang="ru-RU" dirty="0" err="1">
                    <a:latin typeface="Century Schoolbook" panose="02040604050505020304" pitchFamily="18" charset="0"/>
                  </a:rPr>
                  <a:t>етапу</a:t>
                </a:r>
                <a:r>
                  <a:rPr lang="ru-RU" dirty="0">
                    <a:latin typeface="Century Schoolbook" panose="02040604050505020304" pitchFamily="18" charset="0"/>
                  </a:rPr>
                  <a:t> </a:t>
                </a:r>
                <a:r>
                  <a:rPr lang="ru-RU" dirty="0" err="1">
                    <a:latin typeface="Century Schoolbook" panose="02040604050505020304" pitchFamily="18" charset="0"/>
                  </a:rPr>
                  <a:t>роботи</a:t>
                </a:r>
                <a:r>
                  <a:rPr lang="ru-RU" dirty="0">
                    <a:latin typeface="Century Schoolbook" panose="02040604050505020304" pitchFamily="18" charset="0"/>
                  </a:rPr>
                  <a:t> </a:t>
                </a:r>
                <a:r>
                  <a:rPr lang="ru-RU" dirty="0" err="1">
                    <a:latin typeface="Century Schoolbook" panose="02040604050505020304" pitchFamily="18" charset="0"/>
                  </a:rPr>
                  <a:t>розраховують</a:t>
                </a:r>
                <a:r>
                  <a:rPr lang="ru-RU" dirty="0">
                    <a:latin typeface="Century Schoolbook" panose="02040604050505020304" pitchFamily="18" charset="0"/>
                  </a:rPr>
                  <a:t> </a:t>
                </a:r>
                <a:r>
                  <a:rPr lang="ru-RU" dirty="0" err="1">
                    <a:latin typeface="Century Schoolbook" panose="02040604050505020304" pitchFamily="18" charset="0"/>
                  </a:rPr>
                  <a:t>коефіцієнт</a:t>
                </a:r>
                <a:r>
                  <a:rPr lang="ru-RU" dirty="0">
                    <a:latin typeface="Century Schoolbook" panose="02040604050505020304" pitchFamily="18" charset="0"/>
                  </a:rPr>
                  <a:t> поставки в </a:t>
                </a:r>
                <a:r>
                  <a:rPr lang="ru-RU" dirty="0" err="1">
                    <a:latin typeface="Century Schoolbook" panose="02040604050505020304" pitchFamily="18" charset="0"/>
                  </a:rPr>
                  <a:t>цілому</a:t>
                </a:r>
                <a:r>
                  <a:rPr lang="ru-RU" dirty="0">
                    <a:latin typeface="Century Schoolbook" panose="02040604050505020304" pitchFamily="18" charset="0"/>
                  </a:rPr>
                  <a:t> по </a:t>
                </a:r>
                <a:r>
                  <a:rPr lang="ru-RU" dirty="0" err="1">
                    <a:latin typeface="Century Schoolbook" panose="02040604050505020304" pitchFamily="18" charset="0"/>
                  </a:rPr>
                  <a:t>підприємству</a:t>
                </a:r>
                <a:r>
                  <a:rPr lang="ru-RU" dirty="0">
                    <a:latin typeface="Century Schoolbook" panose="02040604050505020304" pitchFamily="18" charset="0"/>
                  </a:rPr>
                  <a:t> та по </a:t>
                </a:r>
                <a:r>
                  <a:rPr lang="ru-RU" dirty="0" err="1">
                    <a:latin typeface="Century Schoolbook" panose="02040604050505020304" pitchFamily="18" charset="0"/>
                  </a:rPr>
                  <a:t>окремих</a:t>
                </a:r>
                <a:r>
                  <a:rPr lang="ru-RU" dirty="0">
                    <a:latin typeface="Century Schoolbook" panose="02040604050505020304" pitchFamily="18" charset="0"/>
                  </a:rPr>
                  <a:t> </a:t>
                </a:r>
                <a:r>
                  <a:rPr lang="ru-RU" dirty="0" err="1">
                    <a:latin typeface="Century Schoolbook" panose="02040604050505020304" pitchFamily="18" charset="0"/>
                  </a:rPr>
                  <a:t>постачальниках</a:t>
                </a:r>
                <a:r>
                  <a:rPr lang="ru-RU" dirty="0">
                    <a:latin typeface="Century Schoolbook" panose="02040604050505020304" pitchFamily="18" charset="0"/>
                  </a:rPr>
                  <a:t> (</a:t>
                </a:r>
                <a:r>
                  <a:rPr lang="ru-RU" dirty="0" err="1">
                    <a:latin typeface="Century Schoolbook" panose="02040604050505020304" pitchFamily="18" charset="0"/>
                  </a:rPr>
                  <a:t>групах</a:t>
                </a:r>
                <a:r>
                  <a:rPr lang="ru-RU" dirty="0">
                    <a:latin typeface="Century Schoolbook" panose="02040604050505020304" pitchFamily="18" charset="0"/>
                  </a:rPr>
                  <a:t> поста</a:t>
                </a:r>
                <a:r>
                  <a:rPr lang="uk-UA" dirty="0">
                    <a:latin typeface="Century Schoolbook" panose="02040604050505020304" pitchFamily="18" charset="0"/>
                  </a:rPr>
                  <a:t>чальників):</a:t>
                </a:r>
              </a:p>
              <a:p>
                <a:endParaRPr lang="uk-UA" dirty="0">
                  <a:latin typeface="Century Schoolbook" panose="02040604050505020304" pitchFamily="18" charset="0"/>
                </a:endParaRPr>
              </a:p>
              <a:p>
                <a:pPr algn="ctr"/>
                <a14:m>
                  <m:oMathPara xmlns:m="http://schemas.openxmlformats.org/officeDocument/2006/math">
                    <m:oMathParaPr>
                      <m:jc m:val="centerGroup"/>
                    </m:oMathParaPr>
                    <m:oMath xmlns:m="http://schemas.openxmlformats.org/officeDocument/2006/math">
                      <m:sSub>
                        <m:sSubPr>
                          <m:ctrlPr>
                            <a:rPr lang="uk-UA" i="1" smtClean="0">
                              <a:latin typeface="Cambria Math" panose="02040503050406030204" pitchFamily="18" charset="0"/>
                            </a:rPr>
                          </m:ctrlPr>
                        </m:sSubPr>
                        <m:e>
                          <m:r>
                            <a:rPr lang="uk-UA" b="0" i="1" smtClean="0">
                              <a:latin typeface="Cambria Math" panose="02040503050406030204" pitchFamily="18" charset="0"/>
                            </a:rPr>
                            <m:t>К</m:t>
                          </m:r>
                        </m:e>
                        <m:sub>
                          <m:r>
                            <a:rPr lang="uk-UA" b="0" i="1" smtClean="0">
                              <a:latin typeface="Cambria Math" panose="02040503050406030204" pitchFamily="18" charset="0"/>
                            </a:rPr>
                            <m:t>П</m:t>
                          </m:r>
                        </m:sub>
                      </m:sSub>
                      <m:r>
                        <a:rPr lang="uk-UA" b="0" i="1" smtClean="0">
                          <a:latin typeface="Cambria Math" panose="02040503050406030204" pitchFamily="18" charset="0"/>
                        </a:rPr>
                        <m:t>=</m:t>
                      </m:r>
                      <m:f>
                        <m:fPr>
                          <m:ctrlPr>
                            <a:rPr lang="uk-UA" b="0" i="1" smtClean="0">
                              <a:latin typeface="Cambria Math" panose="02040503050406030204" pitchFamily="18" charset="0"/>
                            </a:rPr>
                          </m:ctrlPr>
                        </m:fPr>
                        <m:num>
                          <m:sSub>
                            <m:sSubPr>
                              <m:ctrlPr>
                                <a:rPr lang="uk-UA" b="0" i="1" smtClean="0">
                                  <a:latin typeface="Cambria Math" panose="02040503050406030204" pitchFamily="18" charset="0"/>
                                </a:rPr>
                              </m:ctrlPr>
                            </m:sSubPr>
                            <m:e>
                              <m:r>
                                <a:rPr lang="uk-UA" b="0" i="1" smtClean="0">
                                  <a:latin typeface="Cambria Math" panose="02040503050406030204" pitchFamily="18" charset="0"/>
                                </a:rPr>
                                <m:t>НТ</m:t>
                              </m:r>
                            </m:e>
                            <m:sub>
                              <m:r>
                                <a:rPr lang="uk-UA" b="0" i="1" smtClean="0">
                                  <a:latin typeface="Cambria Math" panose="02040503050406030204" pitchFamily="18" charset="0"/>
                                </a:rPr>
                                <m:t>ф</m:t>
                              </m:r>
                            </m:sub>
                          </m:sSub>
                          <m:r>
                            <a:rPr lang="uk-UA" b="0" i="1" smtClean="0">
                              <a:latin typeface="Cambria Math" panose="02040503050406030204" pitchFamily="18" charset="0"/>
                              <a:ea typeface="Cambria Math" panose="02040503050406030204" pitchFamily="18" charset="0"/>
                            </a:rPr>
                            <m:t>×100</m:t>
                          </m:r>
                        </m:num>
                        <m:den>
                          <m:sSub>
                            <m:sSubPr>
                              <m:ctrlPr>
                                <a:rPr lang="uk-UA" b="0" i="1" smtClean="0">
                                  <a:latin typeface="Cambria Math" panose="02040503050406030204" pitchFamily="18" charset="0"/>
                                </a:rPr>
                              </m:ctrlPr>
                            </m:sSubPr>
                            <m:e>
                              <m:r>
                                <a:rPr lang="uk-UA" b="0" i="1" smtClean="0">
                                  <a:latin typeface="Cambria Math" panose="02040503050406030204" pitchFamily="18" charset="0"/>
                                </a:rPr>
                                <m:t>НТ</m:t>
                              </m:r>
                            </m:e>
                            <m:sub>
                              <m:r>
                                <a:rPr lang="uk-UA" b="0" i="1" smtClean="0">
                                  <a:latin typeface="Cambria Math" panose="02040503050406030204" pitchFamily="18" charset="0"/>
                                </a:rPr>
                                <m:t>пл</m:t>
                              </m:r>
                            </m:sub>
                          </m:sSub>
                        </m:den>
                      </m:f>
                    </m:oMath>
                  </m:oMathPara>
                </a14:m>
                <a:endParaRPr lang="uk-UA" dirty="0"/>
              </a:p>
              <a:p>
                <a:r>
                  <a:rPr lang="uk-UA" dirty="0"/>
                  <a:t>де </a:t>
                </a:r>
                <a:r>
                  <a:rPr lang="ru-RU" dirty="0"/>
                  <a:t>К</a:t>
                </a:r>
                <a:r>
                  <a:rPr lang="ru-RU" baseline="-25000" dirty="0"/>
                  <a:t>П</a:t>
                </a:r>
                <a:r>
                  <a:rPr lang="ru-RU" dirty="0"/>
                  <a:t> - </a:t>
                </a:r>
                <a:r>
                  <a:rPr lang="ru-RU" dirty="0" err="1"/>
                  <a:t>коефіцієнт</a:t>
                </a:r>
                <a:r>
                  <a:rPr lang="ru-RU" dirty="0"/>
                  <a:t> поставки </a:t>
                </a:r>
                <a:r>
                  <a:rPr lang="ru-RU" dirty="0" err="1"/>
                  <a:t>товарів</a:t>
                </a:r>
                <a:r>
                  <a:rPr lang="ru-RU" dirty="0"/>
                  <a:t> на </a:t>
                </a:r>
                <a:r>
                  <a:rPr lang="ru-RU" dirty="0" err="1"/>
                  <a:t>підприємство</a:t>
                </a:r>
                <a:r>
                  <a:rPr lang="ru-RU" dirty="0"/>
                  <a:t>, у %;</a:t>
                </a:r>
              </a:p>
              <a:p>
                <a:r>
                  <a:rPr lang="ru-RU" dirty="0" err="1"/>
                  <a:t>НТ</a:t>
                </a:r>
                <a:r>
                  <a:rPr lang="ru-RU" baseline="-25000" dirty="0" err="1"/>
                  <a:t>ф</a:t>
                </a:r>
                <a:r>
                  <a:rPr lang="ru-RU" dirty="0"/>
                  <a:t> - </a:t>
                </a:r>
                <a:r>
                  <a:rPr lang="ru-RU" dirty="0" err="1"/>
                  <a:t>фактична</a:t>
                </a:r>
                <a:r>
                  <a:rPr lang="ru-RU" dirty="0"/>
                  <a:t> сума (</a:t>
                </a:r>
                <a:r>
                  <a:rPr lang="ru-RU" dirty="0" err="1"/>
                  <a:t>кількість</a:t>
                </a:r>
                <a:r>
                  <a:rPr lang="ru-RU" dirty="0"/>
                  <a:t>) </a:t>
                </a:r>
                <a:r>
                  <a:rPr lang="ru-RU" dirty="0" err="1"/>
                  <a:t>надходження</a:t>
                </a:r>
                <a:r>
                  <a:rPr lang="ru-RU" dirty="0"/>
                  <a:t> </a:t>
                </a:r>
                <a:r>
                  <a:rPr lang="ru-RU" dirty="0" err="1"/>
                  <a:t>товарів</a:t>
                </a:r>
                <a:r>
                  <a:rPr lang="ru-RU" dirty="0"/>
                  <a:t> на </a:t>
                </a:r>
                <a:r>
                  <a:rPr lang="ru-RU" dirty="0" err="1"/>
                  <a:t>під</a:t>
                </a:r>
                <a:r>
                  <a:rPr lang="uk-UA" dirty="0" err="1"/>
                  <a:t>приємство</a:t>
                </a:r>
                <a:r>
                  <a:rPr lang="uk-UA" dirty="0"/>
                  <a:t> (у співставних цінах);</a:t>
                </a:r>
              </a:p>
              <a:p>
                <a:r>
                  <a:rPr lang="ru-RU" dirty="0" err="1"/>
                  <a:t>НТ</a:t>
                </a:r>
                <a:r>
                  <a:rPr lang="ru-RU" baseline="-25000" dirty="0" err="1"/>
                  <a:t>пл</a:t>
                </a:r>
                <a:r>
                  <a:rPr lang="ru-RU" dirty="0"/>
                  <a:t> - сума (</a:t>
                </a:r>
                <a:r>
                  <a:rPr lang="ru-RU" dirty="0" err="1"/>
                  <a:t>кількість</a:t>
                </a:r>
                <a:r>
                  <a:rPr lang="ru-RU" dirty="0"/>
                  <a:t>) </a:t>
                </a:r>
                <a:r>
                  <a:rPr lang="ru-RU" dirty="0" err="1"/>
                  <a:t>надходження</a:t>
                </a:r>
                <a:r>
                  <a:rPr lang="ru-RU" dirty="0"/>
                  <a:t> </a:t>
                </a:r>
                <a:r>
                  <a:rPr lang="ru-RU" dirty="0" err="1"/>
                  <a:t>товарів</a:t>
                </a:r>
                <a:r>
                  <a:rPr lang="ru-RU" dirty="0"/>
                  <a:t> на </a:t>
                </a:r>
                <a:r>
                  <a:rPr lang="ru-RU" dirty="0" err="1"/>
                  <a:t>підприємство</a:t>
                </a:r>
                <a:r>
                  <a:rPr lang="ru-RU" dirty="0"/>
                  <a:t>, </a:t>
                </a:r>
                <a:r>
                  <a:rPr lang="uk-UA" dirty="0"/>
                  <a:t>передбачена укладеними договорами закупки.</a:t>
                </a:r>
              </a:p>
            </p:txBody>
          </p:sp>
        </mc:Choice>
        <mc:Fallback>
          <p:sp>
            <p:nvSpPr>
              <p:cNvPr id="2" name="Прямоугольник 1">
                <a:extLst>
                  <a:ext uri="{FF2B5EF4-FFF2-40B4-BE49-F238E27FC236}">
                    <a16:creationId xmlns:a16="http://schemas.microsoft.com/office/drawing/2014/main" id="{B922F909-0B2A-4677-8F59-9CAD3B01A472}"/>
                  </a:ext>
                </a:extLst>
              </p:cNvPr>
              <p:cNvSpPr>
                <a:spLocks noRot="1" noChangeAspect="1" noMove="1" noResize="1" noEditPoints="1" noAdjustHandles="1" noChangeArrowheads="1" noChangeShapeType="1" noTextEdit="1"/>
              </p:cNvSpPr>
              <p:nvPr/>
            </p:nvSpPr>
            <p:spPr>
              <a:xfrm>
                <a:off x="1005469" y="2124540"/>
                <a:ext cx="10181062" cy="2608919"/>
              </a:xfrm>
              <a:prstGeom prst="rect">
                <a:avLst/>
              </a:prstGeom>
              <a:blipFill>
                <a:blip r:embed="rId2"/>
                <a:stretch>
                  <a:fillRect l="-539" t="-1405" b="-3044"/>
                </a:stretch>
              </a:blipFill>
            </p:spPr>
            <p:txBody>
              <a:bodyPr/>
              <a:lstStyle/>
              <a:p>
                <a:r>
                  <a:rPr lang="uk-UA">
                    <a:noFill/>
                  </a:rPr>
                  <a:t> </a:t>
                </a:r>
              </a:p>
            </p:txBody>
          </p:sp>
        </mc:Fallback>
      </mc:AlternateContent>
    </p:spTree>
    <p:extLst>
      <p:ext uri="{BB962C8B-B14F-4D97-AF65-F5344CB8AC3E}">
        <p14:creationId xmlns:p14="http://schemas.microsoft.com/office/powerpoint/2010/main" val="30289055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D7A1878F-3A6D-4BFF-8489-8C1C71160AFE}"/>
              </a:ext>
            </a:extLst>
          </p:cNvPr>
          <p:cNvSpPr/>
          <p:nvPr/>
        </p:nvSpPr>
        <p:spPr>
          <a:xfrm>
            <a:off x="1038922" y="1894575"/>
            <a:ext cx="10114156" cy="2308324"/>
          </a:xfrm>
          <a:prstGeom prst="rect">
            <a:avLst/>
          </a:prstGeom>
        </p:spPr>
        <p:txBody>
          <a:bodyPr wrap="square">
            <a:spAutoFit/>
          </a:bodyPr>
          <a:lstStyle/>
          <a:p>
            <a:r>
              <a:rPr lang="ru-RU" dirty="0" err="1">
                <a:latin typeface="Century Schoolbook" panose="02040604050505020304" pitchFamily="18" charset="0"/>
              </a:rPr>
              <a:t>ІІри</a:t>
            </a:r>
            <a:r>
              <a:rPr lang="ru-RU" dirty="0">
                <a:latin typeface="Century Schoolbook" panose="02040604050505020304" pitchFamily="18" charset="0"/>
              </a:rPr>
              <a:t> </a:t>
            </a:r>
            <a:r>
              <a:rPr lang="ru-RU" dirty="0" err="1">
                <a:latin typeface="Century Schoolbook" panose="02040604050505020304" pitchFamily="18" charset="0"/>
              </a:rPr>
              <a:t>значенні</a:t>
            </a:r>
            <a:r>
              <a:rPr lang="ru-RU" dirty="0">
                <a:latin typeface="Century Schoolbook" panose="02040604050505020304" pitchFamily="18" charset="0"/>
              </a:rPr>
              <a:t> </a:t>
            </a:r>
            <a:r>
              <a:rPr lang="ru-RU" dirty="0" err="1">
                <a:latin typeface="Century Schoolbook" panose="02040604050505020304" pitchFamily="18" charset="0"/>
              </a:rPr>
              <a:t>коефіцієнта</a:t>
            </a:r>
            <a:r>
              <a:rPr lang="ru-RU" dirty="0">
                <a:latin typeface="Century Schoolbook" panose="02040604050505020304" pitchFamily="18" charset="0"/>
              </a:rPr>
              <a:t> поставки </a:t>
            </a:r>
            <a:r>
              <a:rPr lang="ru-RU" dirty="0" err="1">
                <a:latin typeface="Century Schoolbook" panose="02040604050505020304" pitchFamily="18" charset="0"/>
              </a:rPr>
              <a:t>нижчому</a:t>
            </a:r>
            <a:r>
              <a:rPr lang="ru-RU" dirty="0">
                <a:latin typeface="Century Schoolbook" panose="02040604050505020304" pitchFamily="18" charset="0"/>
              </a:rPr>
              <a:t> за </a:t>
            </a:r>
            <a:r>
              <a:rPr lang="ru-RU" dirty="0" err="1">
                <a:latin typeface="Century Schoolbook" panose="02040604050505020304" pitchFamily="18" charset="0"/>
              </a:rPr>
              <a:t>одиницю</a:t>
            </a:r>
            <a:r>
              <a:rPr lang="ru-RU" dirty="0">
                <a:latin typeface="Century Schoolbook" panose="02040604050505020304" pitchFamily="18" charset="0"/>
              </a:rPr>
              <a:t>, </a:t>
            </a:r>
            <a:r>
              <a:rPr lang="ru-RU" dirty="0" err="1">
                <a:latin typeface="Century Schoolbook" panose="02040604050505020304" pitchFamily="18" charset="0"/>
              </a:rPr>
              <a:t>необхідно</a:t>
            </a:r>
            <a:r>
              <a:rPr lang="ru-RU" dirty="0">
                <a:latin typeface="Century Schoolbook" panose="02040604050505020304" pitchFamily="18" charset="0"/>
              </a:rPr>
              <a:t> детально </a:t>
            </a:r>
            <a:r>
              <a:rPr lang="ru-RU" dirty="0" err="1">
                <a:latin typeface="Century Schoolbook" panose="02040604050505020304" pitchFamily="18" charset="0"/>
              </a:rPr>
              <a:t>вивчити</a:t>
            </a:r>
            <a:r>
              <a:rPr lang="ru-RU" dirty="0">
                <a:latin typeface="Century Schoolbook" panose="02040604050505020304" pitchFamily="18" charset="0"/>
              </a:rPr>
              <a:t> причини такого становища: </a:t>
            </a:r>
            <a:r>
              <a:rPr lang="ru-RU" dirty="0" err="1">
                <a:latin typeface="Century Schoolbook" panose="02040604050505020304" pitchFamily="18" charset="0"/>
              </a:rPr>
              <a:t>недобросовісність</a:t>
            </a:r>
            <a:r>
              <a:rPr lang="ru-RU" dirty="0">
                <a:latin typeface="Century Schoolbook" panose="02040604050505020304" pitchFamily="18" charset="0"/>
              </a:rPr>
              <a:t> </a:t>
            </a:r>
            <a:r>
              <a:rPr lang="ru-RU" dirty="0" err="1">
                <a:latin typeface="Century Schoolbook" panose="02040604050505020304" pitchFamily="18" charset="0"/>
              </a:rPr>
              <a:t>постачальника</a:t>
            </a:r>
            <a:r>
              <a:rPr lang="ru-RU" dirty="0">
                <a:latin typeface="Century Schoolbook" panose="02040604050505020304" pitchFamily="18" charset="0"/>
              </a:rPr>
              <a:t>, </a:t>
            </a:r>
            <a:r>
              <a:rPr lang="ru-RU" dirty="0" err="1">
                <a:latin typeface="Century Schoolbook" panose="02040604050505020304" pitchFamily="18" charset="0"/>
              </a:rPr>
              <a:t>відмова</a:t>
            </a:r>
            <a:r>
              <a:rPr lang="ru-RU" dirty="0">
                <a:latin typeface="Century Schoolbook" panose="02040604050505020304" pitchFamily="18" charset="0"/>
              </a:rPr>
              <a:t> </a:t>
            </a:r>
            <a:r>
              <a:rPr lang="ru-RU" dirty="0" err="1">
                <a:latin typeface="Century Schoolbook" panose="02040604050505020304" pitchFamily="18" charset="0"/>
              </a:rPr>
              <a:t>торговельного</a:t>
            </a:r>
            <a:r>
              <a:rPr lang="ru-RU" dirty="0">
                <a:latin typeface="Century Schoolbook" panose="02040604050505020304" pitchFamily="18" charset="0"/>
              </a:rPr>
              <a:t> </a:t>
            </a:r>
            <a:r>
              <a:rPr lang="ru-RU" dirty="0" err="1">
                <a:latin typeface="Century Schoolbook" panose="02040604050505020304" pitchFamily="18" charset="0"/>
              </a:rPr>
              <a:t>підприємства</a:t>
            </a:r>
            <a:r>
              <a:rPr lang="ru-RU" dirty="0">
                <a:latin typeface="Century Schoolbook" panose="02040604050505020304" pitchFamily="18" charset="0"/>
              </a:rPr>
              <a:t> </a:t>
            </a:r>
            <a:r>
              <a:rPr lang="ru-RU" dirty="0" err="1">
                <a:latin typeface="Century Schoolbook" panose="02040604050505020304" pitchFamily="18" charset="0"/>
              </a:rPr>
              <a:t>від</a:t>
            </a:r>
            <a:r>
              <a:rPr lang="ru-RU" dirty="0">
                <a:latin typeface="Century Schoolbook" panose="02040604050505020304" pitchFamily="18" charset="0"/>
              </a:rPr>
              <a:t> </a:t>
            </a:r>
            <a:r>
              <a:rPr lang="ru-RU" dirty="0" err="1">
                <a:latin typeface="Century Schoolbook" panose="02040604050505020304" pitchFamily="18" charset="0"/>
              </a:rPr>
              <a:t>частини</a:t>
            </a:r>
            <a:r>
              <a:rPr lang="ru-RU" dirty="0">
                <a:latin typeface="Century Schoolbook" panose="02040604050505020304" pitchFamily="18" charset="0"/>
              </a:rPr>
              <a:t> закупки </a:t>
            </a:r>
            <a:r>
              <a:rPr lang="ru-RU" dirty="0" err="1">
                <a:latin typeface="Century Schoolbook" panose="02040604050505020304" pitchFamily="18" charset="0"/>
              </a:rPr>
              <a:t>товарів</a:t>
            </a:r>
            <a:r>
              <a:rPr lang="ru-RU" dirty="0">
                <a:latin typeface="Century Schoolbook" panose="02040604050505020304" pitchFamily="18" charset="0"/>
              </a:rPr>
              <a:t>, </a:t>
            </a:r>
            <a:r>
              <a:rPr lang="ru-RU" dirty="0" err="1">
                <a:latin typeface="Century Schoolbook" panose="02040604050505020304" pitchFamily="18" charset="0"/>
              </a:rPr>
              <a:t>передбачених</a:t>
            </a:r>
            <a:r>
              <a:rPr lang="ru-RU" dirty="0">
                <a:latin typeface="Century Schoolbook" panose="02040604050505020304" pitchFamily="18" charset="0"/>
              </a:rPr>
              <a:t> договорами, </a:t>
            </a:r>
            <a:r>
              <a:rPr lang="ru-RU" dirty="0" err="1">
                <a:latin typeface="Century Schoolbook" panose="02040604050505020304" pitchFamily="18" charset="0"/>
              </a:rPr>
              <a:t>дії</a:t>
            </a:r>
            <a:r>
              <a:rPr lang="ru-RU" dirty="0">
                <a:latin typeface="Century Schoolbook" panose="02040604050505020304" pitchFamily="18" charset="0"/>
              </a:rPr>
              <a:t> </a:t>
            </a:r>
            <a:r>
              <a:rPr lang="ru-RU" dirty="0" err="1">
                <a:latin typeface="Century Schoolbook" panose="02040604050505020304" pitchFamily="18" charset="0"/>
              </a:rPr>
              <a:t>обставин</a:t>
            </a:r>
            <a:r>
              <a:rPr lang="ru-RU" dirty="0">
                <a:latin typeface="Century Schoolbook" panose="02040604050505020304" pitchFamily="18" charset="0"/>
              </a:rPr>
              <a:t> </a:t>
            </a:r>
            <a:r>
              <a:rPr lang="ru-RU" dirty="0" err="1">
                <a:latin typeface="Century Schoolbook" panose="02040604050505020304" pitchFamily="18" charset="0"/>
              </a:rPr>
              <a:t>непереборюваної</a:t>
            </a:r>
            <a:r>
              <a:rPr lang="ru-RU" dirty="0">
                <a:latin typeface="Century Schoolbook" panose="02040604050505020304" pitchFamily="18" charset="0"/>
              </a:rPr>
              <a:t> </a:t>
            </a:r>
            <a:r>
              <a:rPr lang="uk-UA" dirty="0">
                <a:latin typeface="Century Schoolbook" panose="02040604050505020304" pitchFamily="18" charset="0"/>
              </a:rPr>
              <a:t>сили та інше.</a:t>
            </a:r>
          </a:p>
          <a:p>
            <a:r>
              <a:rPr lang="ru-RU" dirty="0" err="1">
                <a:latin typeface="Century Schoolbook" panose="02040604050505020304" pitchFamily="18" charset="0"/>
              </a:rPr>
              <a:t>Якщо</a:t>
            </a:r>
            <a:r>
              <a:rPr lang="ru-RU" dirty="0">
                <a:latin typeface="Century Schoolbook" panose="02040604050505020304" pitchFamily="18" charset="0"/>
              </a:rPr>
              <a:t> </a:t>
            </a:r>
            <a:r>
              <a:rPr lang="ru-RU" dirty="0" err="1">
                <a:latin typeface="Century Schoolbook" panose="02040604050505020304" pitchFamily="18" charset="0"/>
              </a:rPr>
              <a:t>невиконання</a:t>
            </a:r>
            <a:r>
              <a:rPr lang="ru-RU" dirty="0">
                <a:latin typeface="Century Schoolbook" panose="02040604050505020304" pitchFamily="18" charset="0"/>
              </a:rPr>
              <a:t> </a:t>
            </a:r>
            <a:r>
              <a:rPr lang="ru-RU" dirty="0" err="1">
                <a:latin typeface="Century Schoolbook" panose="02040604050505020304" pitchFamily="18" charset="0"/>
              </a:rPr>
              <a:t>укладених</a:t>
            </a:r>
            <a:r>
              <a:rPr lang="ru-RU" dirty="0">
                <a:latin typeface="Century Schoolbook" panose="02040604050505020304" pitchFamily="18" charset="0"/>
              </a:rPr>
              <a:t> </a:t>
            </a:r>
            <a:r>
              <a:rPr lang="ru-RU" dirty="0" err="1">
                <a:latin typeface="Century Schoolbook" panose="02040604050505020304" pitchFamily="18" charset="0"/>
              </a:rPr>
              <a:t>договорів</a:t>
            </a:r>
            <a:r>
              <a:rPr lang="ru-RU" dirty="0">
                <a:latin typeface="Century Schoolbook" panose="02040604050505020304" pitchFamily="18" charset="0"/>
              </a:rPr>
              <a:t> </a:t>
            </a:r>
            <a:r>
              <a:rPr lang="ru-RU" dirty="0" err="1">
                <a:latin typeface="Century Schoolbook" panose="02040604050505020304" pitchFamily="18" charset="0"/>
              </a:rPr>
              <a:t>пояснюється</a:t>
            </a:r>
            <a:r>
              <a:rPr lang="ru-RU" dirty="0">
                <a:latin typeface="Century Schoolbook" panose="02040604050505020304" pitchFamily="18" charset="0"/>
              </a:rPr>
              <a:t> </a:t>
            </a:r>
            <a:r>
              <a:rPr lang="ru-RU" dirty="0" err="1">
                <a:latin typeface="Century Schoolbook" panose="02040604050505020304" pitchFamily="18" charset="0"/>
              </a:rPr>
              <a:t>тільки</a:t>
            </a:r>
            <a:r>
              <a:rPr lang="ru-RU" dirty="0">
                <a:latin typeface="Century Schoolbook" panose="02040604050505020304" pitchFamily="18" charset="0"/>
              </a:rPr>
              <a:t> </a:t>
            </a:r>
            <a:r>
              <a:rPr lang="ru-RU" dirty="0" err="1">
                <a:latin typeface="Century Schoolbook" panose="02040604050505020304" pitchFamily="18" charset="0"/>
              </a:rPr>
              <a:t>невиконанням</a:t>
            </a:r>
            <a:r>
              <a:rPr lang="ru-RU" dirty="0">
                <a:latin typeface="Century Schoolbook" panose="02040604050505020304" pitchFamily="18" charset="0"/>
              </a:rPr>
              <a:t> </a:t>
            </a:r>
            <a:r>
              <a:rPr lang="ru-RU" dirty="0" err="1">
                <a:latin typeface="Century Schoolbook" panose="02040604050505020304" pitchFamily="18" charset="0"/>
              </a:rPr>
              <a:t>постачальником</a:t>
            </a:r>
            <a:r>
              <a:rPr lang="ru-RU" dirty="0">
                <a:latin typeface="Century Schoolbook" panose="02040604050505020304" pitchFamily="18" charset="0"/>
              </a:rPr>
              <a:t> </a:t>
            </a:r>
            <a:r>
              <a:rPr lang="ru-RU" dirty="0" err="1">
                <a:latin typeface="Century Schoolbook" panose="02040604050505020304" pitchFamily="18" charset="0"/>
              </a:rPr>
              <a:t>своїх</a:t>
            </a:r>
            <a:r>
              <a:rPr lang="ru-RU" dirty="0">
                <a:latin typeface="Century Schoolbook" panose="02040604050505020304" pitchFamily="18" charset="0"/>
              </a:rPr>
              <a:t> </a:t>
            </a:r>
            <a:r>
              <a:rPr lang="ru-RU" dirty="0" err="1">
                <a:latin typeface="Century Schoolbook" panose="02040604050505020304" pitchFamily="18" charset="0"/>
              </a:rPr>
              <a:t>зобов'язань</a:t>
            </a:r>
            <a:r>
              <a:rPr lang="ru-RU" dirty="0">
                <a:latin typeface="Century Schoolbook" panose="02040604050505020304" pitchFamily="18" charset="0"/>
              </a:rPr>
              <a:t>, то даний </a:t>
            </a:r>
            <a:r>
              <a:rPr lang="ru-RU" dirty="0" err="1">
                <a:latin typeface="Century Schoolbook" panose="02040604050505020304" pitchFamily="18" charset="0"/>
              </a:rPr>
              <a:t>показник</a:t>
            </a:r>
            <a:r>
              <a:rPr lang="ru-RU" dirty="0"/>
              <a:t> </a:t>
            </a:r>
            <a:r>
              <a:rPr lang="ru-RU" dirty="0" err="1"/>
              <a:t>може</a:t>
            </a:r>
            <a:r>
              <a:rPr lang="ru-RU" dirty="0"/>
              <a:t> </a:t>
            </a:r>
            <a:r>
              <a:rPr lang="ru-RU" dirty="0" err="1"/>
              <a:t>використовуватися</a:t>
            </a:r>
            <a:r>
              <a:rPr lang="ru-RU" dirty="0"/>
              <a:t> для </a:t>
            </a:r>
            <a:r>
              <a:rPr lang="ru-RU" dirty="0" err="1"/>
              <a:t>оцінки</a:t>
            </a:r>
            <a:r>
              <a:rPr lang="ru-RU" dirty="0"/>
              <a:t> </a:t>
            </a:r>
            <a:r>
              <a:rPr lang="ru-RU" dirty="0" err="1"/>
              <a:t>рівня</a:t>
            </a:r>
            <a:r>
              <a:rPr lang="ru-RU" dirty="0"/>
              <a:t> </a:t>
            </a:r>
            <a:r>
              <a:rPr lang="ru-RU" dirty="0" err="1"/>
              <a:t>ризику</a:t>
            </a:r>
            <a:r>
              <a:rPr lang="ru-RU" dirty="0"/>
              <a:t> </a:t>
            </a:r>
            <a:r>
              <a:rPr lang="ru-RU" dirty="0" err="1"/>
              <a:t>недобросовісності</a:t>
            </a:r>
            <a:r>
              <a:rPr lang="ru-RU" dirty="0"/>
              <a:t> </a:t>
            </a:r>
            <a:r>
              <a:rPr lang="ru-RU" dirty="0" err="1"/>
              <a:t>постачальника</a:t>
            </a:r>
            <a:r>
              <a:rPr lang="ru-RU" dirty="0"/>
              <a:t> та </a:t>
            </a:r>
            <a:r>
              <a:rPr lang="ru-RU" dirty="0" err="1"/>
              <a:t>прийняття</a:t>
            </a:r>
            <a:r>
              <a:rPr lang="ru-RU" dirty="0"/>
              <a:t> </a:t>
            </a:r>
            <a:r>
              <a:rPr lang="ru-RU" dirty="0" err="1"/>
              <a:t>рішення</a:t>
            </a:r>
            <a:r>
              <a:rPr lang="ru-RU" dirty="0"/>
              <a:t> про </a:t>
            </a:r>
            <a:r>
              <a:rPr lang="ru-RU" dirty="0" err="1"/>
              <a:t>доцільність</a:t>
            </a:r>
            <a:r>
              <a:rPr lang="ru-RU" dirty="0"/>
              <a:t> </a:t>
            </a:r>
            <a:r>
              <a:rPr lang="ru-RU" dirty="0" err="1"/>
              <a:t>продовження</a:t>
            </a:r>
            <a:r>
              <a:rPr lang="ru-RU" dirty="0"/>
              <a:t> </a:t>
            </a:r>
            <a:r>
              <a:rPr lang="uk-UA" dirty="0"/>
              <a:t>договірних відносин з ним.</a:t>
            </a:r>
          </a:p>
        </p:txBody>
      </p:sp>
    </p:spTree>
    <p:extLst>
      <p:ext uri="{BB962C8B-B14F-4D97-AF65-F5344CB8AC3E}">
        <p14:creationId xmlns:p14="http://schemas.microsoft.com/office/powerpoint/2010/main" val="15510830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D432D50-9450-4748-A091-E1D96D9A0996}"/>
              </a:ext>
            </a:extLst>
          </p:cNvPr>
          <p:cNvSpPr/>
          <p:nvPr/>
        </p:nvSpPr>
        <p:spPr>
          <a:xfrm>
            <a:off x="1003610" y="1525242"/>
            <a:ext cx="9993351" cy="3600986"/>
          </a:xfrm>
          <a:prstGeom prst="rect">
            <a:avLst/>
          </a:prstGeom>
        </p:spPr>
        <p:txBody>
          <a:bodyPr wrap="square">
            <a:spAutoFit/>
          </a:bodyPr>
          <a:lstStyle/>
          <a:p>
            <a:pPr algn="ctr"/>
            <a:r>
              <a:rPr lang="ru-RU" sz="2400" dirty="0">
                <a:latin typeface="Arial" panose="020B0604020202020204" pitchFamily="34" charset="0"/>
              </a:rPr>
              <a:t>5. </a:t>
            </a:r>
            <a:r>
              <a:rPr lang="ru-RU" sz="2400" dirty="0" err="1">
                <a:latin typeface="Arial" panose="020B0604020202020204" pitchFamily="34" charset="0"/>
              </a:rPr>
              <a:t>Аналіз</a:t>
            </a:r>
            <a:r>
              <a:rPr lang="ru-RU" sz="2400" dirty="0">
                <a:latin typeface="Arial" panose="020B0604020202020204" pitchFamily="34" charset="0"/>
              </a:rPr>
              <a:t> </a:t>
            </a:r>
            <a:r>
              <a:rPr lang="ru-RU" sz="2400" dirty="0" err="1">
                <a:latin typeface="Arial" panose="020B0604020202020204" pitchFamily="34" charset="0"/>
              </a:rPr>
              <a:t>рівномірності</a:t>
            </a:r>
            <a:r>
              <a:rPr lang="ru-RU" sz="2400" dirty="0">
                <a:latin typeface="Arial" panose="020B0604020202020204" pitchFamily="34" charset="0"/>
              </a:rPr>
              <a:t> </a:t>
            </a:r>
            <a:r>
              <a:rPr lang="ru-RU" sz="2400" dirty="0" err="1">
                <a:latin typeface="Arial" panose="020B0604020202020204" pitchFamily="34" charset="0"/>
              </a:rPr>
              <a:t>надходження</a:t>
            </a:r>
            <a:r>
              <a:rPr lang="ru-RU" sz="2400" dirty="0">
                <a:latin typeface="Arial" panose="020B0604020202020204" pitchFamily="34" charset="0"/>
              </a:rPr>
              <a:t> </a:t>
            </a:r>
            <a:r>
              <a:rPr lang="ru-RU" sz="2400" dirty="0" err="1">
                <a:latin typeface="Arial" panose="020B0604020202020204" pitchFamily="34" charset="0"/>
              </a:rPr>
              <a:t>товарів</a:t>
            </a:r>
            <a:r>
              <a:rPr lang="ru-RU" sz="2400" dirty="0">
                <a:latin typeface="Arial" panose="020B0604020202020204" pitchFamily="34" charset="0"/>
              </a:rPr>
              <a:t> </a:t>
            </a:r>
            <a:r>
              <a:rPr lang="uk-UA" sz="2400" dirty="0">
                <a:latin typeface="Arial" panose="020B0604020202020204" pitchFamily="34" charset="0"/>
              </a:rPr>
              <a:t>за окремими періодами</a:t>
            </a:r>
          </a:p>
          <a:p>
            <a:pPr algn="ctr"/>
            <a:endParaRPr lang="uk-UA" sz="2400" dirty="0">
              <a:latin typeface="Arial" panose="020B0604020202020204" pitchFamily="34" charset="0"/>
            </a:endParaRPr>
          </a:p>
          <a:p>
            <a:r>
              <a:rPr lang="ru-RU" dirty="0">
                <a:latin typeface="Century Schoolbook" panose="02040604050505020304" pitchFamily="18" charset="0"/>
              </a:rPr>
              <a:t>З метою </a:t>
            </a:r>
            <a:r>
              <a:rPr lang="ru-RU" dirty="0" err="1">
                <a:latin typeface="Century Schoolbook" panose="02040604050505020304" pitchFamily="18" charset="0"/>
              </a:rPr>
              <a:t>оцінки</a:t>
            </a:r>
            <a:r>
              <a:rPr lang="ru-RU" dirty="0">
                <a:latin typeface="Century Schoolbook" panose="02040604050505020304" pitchFamily="18" charset="0"/>
              </a:rPr>
              <a:t> </a:t>
            </a:r>
            <a:r>
              <a:rPr lang="ru-RU" dirty="0" err="1">
                <a:latin typeface="Century Schoolbook" panose="02040604050505020304" pitchFamily="18" charset="0"/>
              </a:rPr>
              <a:t>рівномірності</a:t>
            </a:r>
            <a:r>
              <a:rPr lang="ru-RU" dirty="0">
                <a:latin typeface="Century Schoolbook" panose="02040604050505020304" pitchFamily="18" charset="0"/>
              </a:rPr>
              <a:t> </a:t>
            </a:r>
            <a:r>
              <a:rPr lang="ru-RU" dirty="0" err="1">
                <a:latin typeface="Century Schoolbook" panose="02040604050505020304" pitchFamily="18" charset="0"/>
              </a:rPr>
              <a:t>надходження</a:t>
            </a:r>
            <a:r>
              <a:rPr lang="ru-RU" dirty="0">
                <a:latin typeface="Century Schoolbook" panose="02040604050505020304" pitchFamily="18" charset="0"/>
              </a:rPr>
              <a:t> </a:t>
            </a:r>
            <a:r>
              <a:rPr lang="ru-RU" dirty="0" err="1">
                <a:latin typeface="Century Schoolbook" panose="02040604050505020304" pitchFamily="18" charset="0"/>
              </a:rPr>
              <a:t>товарів</a:t>
            </a:r>
            <a:r>
              <a:rPr lang="ru-RU" dirty="0">
                <a:latin typeface="Century Schoolbook" panose="02040604050505020304" pitchFamily="18" charset="0"/>
              </a:rPr>
              <a:t> </a:t>
            </a:r>
            <a:r>
              <a:rPr lang="ru-RU" dirty="0" err="1">
                <a:latin typeface="Century Schoolbook" panose="02040604050505020304" pitchFamily="18" charset="0"/>
              </a:rPr>
              <a:t>впродовж</a:t>
            </a:r>
            <a:r>
              <a:rPr lang="ru-RU" dirty="0">
                <a:latin typeface="Century Schoolbook" panose="02040604050505020304" pitchFamily="18" charset="0"/>
              </a:rPr>
              <a:t> </a:t>
            </a:r>
            <a:r>
              <a:rPr lang="ru-RU" dirty="0" err="1">
                <a:latin typeface="Century Schoolbook" panose="02040604050505020304" pitchFamily="18" charset="0"/>
              </a:rPr>
              <a:t>періоду</a:t>
            </a:r>
            <a:r>
              <a:rPr lang="ru-RU" dirty="0">
                <a:latin typeface="Century Schoolbook" panose="02040604050505020304" pitchFamily="18" charset="0"/>
              </a:rPr>
              <a:t>, </a:t>
            </a:r>
            <a:r>
              <a:rPr lang="ru-RU" dirty="0" err="1">
                <a:latin typeface="Century Schoolbook" panose="02040604050505020304" pitchFamily="18" charset="0"/>
              </a:rPr>
              <a:t>що</a:t>
            </a:r>
            <a:r>
              <a:rPr lang="ru-RU" dirty="0">
                <a:latin typeface="Century Schoolbook" panose="02040604050505020304" pitchFamily="18" charset="0"/>
              </a:rPr>
              <a:t> </a:t>
            </a:r>
            <a:r>
              <a:rPr lang="ru-RU" dirty="0" err="1">
                <a:latin typeface="Century Schoolbook" panose="02040604050505020304" pitchFamily="18" charset="0"/>
              </a:rPr>
              <a:t>аналізується</a:t>
            </a:r>
            <a:r>
              <a:rPr lang="ru-RU" dirty="0">
                <a:latin typeface="Century Schoolbook" panose="02040604050505020304" pitchFamily="18" charset="0"/>
              </a:rPr>
              <a:t>, </a:t>
            </a:r>
            <a:r>
              <a:rPr lang="ru-RU" dirty="0" err="1">
                <a:latin typeface="Century Schoolbook" panose="02040604050505020304" pitchFamily="18" charset="0"/>
              </a:rPr>
              <a:t>розраховується</a:t>
            </a:r>
            <a:r>
              <a:rPr lang="ru-RU" dirty="0">
                <a:latin typeface="Century Schoolbook" panose="02040604050505020304" pitchFamily="18" charset="0"/>
              </a:rPr>
              <a:t> </a:t>
            </a:r>
            <a:r>
              <a:rPr lang="ru-RU" dirty="0" err="1">
                <a:latin typeface="Century Schoolbook" panose="02040604050505020304" pitchFamily="18" charset="0"/>
              </a:rPr>
              <a:t>показник</a:t>
            </a:r>
            <a:r>
              <a:rPr lang="ru-RU" dirty="0">
                <a:latin typeface="Century Schoolbook" panose="02040604050505020304" pitchFamily="18" charset="0"/>
              </a:rPr>
              <a:t> </a:t>
            </a:r>
            <a:r>
              <a:rPr lang="ru-RU" dirty="0" err="1">
                <a:latin typeface="Century Schoolbook" panose="02040604050505020304" pitchFamily="18" charset="0"/>
              </a:rPr>
              <a:t>середньоденного</a:t>
            </a:r>
            <a:r>
              <a:rPr lang="ru-RU" dirty="0">
                <a:latin typeface="Century Schoolbook" panose="02040604050505020304" pitchFamily="18" charset="0"/>
              </a:rPr>
              <a:t> </a:t>
            </a:r>
            <a:r>
              <a:rPr lang="ru-RU" dirty="0" err="1">
                <a:latin typeface="Century Schoolbook" panose="02040604050505020304" pitchFamily="18" charset="0"/>
              </a:rPr>
              <a:t>надходження</a:t>
            </a:r>
            <a:r>
              <a:rPr lang="ru-RU" dirty="0">
                <a:latin typeface="Century Schoolbook" panose="02040604050505020304" pitchFamily="18" charset="0"/>
              </a:rPr>
              <a:t> </a:t>
            </a:r>
            <a:r>
              <a:rPr lang="ru-RU" dirty="0" err="1">
                <a:latin typeface="Century Schoolbook" panose="02040604050505020304" pitchFamily="18" charset="0"/>
              </a:rPr>
              <a:t>товарів</a:t>
            </a:r>
            <a:r>
              <a:rPr lang="ru-RU" dirty="0">
                <a:latin typeface="Century Schoolbook" panose="02040604050505020304" pitchFamily="18" charset="0"/>
              </a:rPr>
              <a:t>, </a:t>
            </a:r>
            <a:r>
              <a:rPr lang="ru-RU" dirty="0" err="1">
                <a:latin typeface="Century Schoolbook" panose="02040604050505020304" pitchFamily="18" charset="0"/>
              </a:rPr>
              <a:t>середньоквадратичного</a:t>
            </a:r>
            <a:r>
              <a:rPr lang="ru-RU" dirty="0">
                <a:latin typeface="Century Schoolbook" panose="02040604050505020304" pitchFamily="18" charset="0"/>
              </a:rPr>
              <a:t> </a:t>
            </a:r>
            <a:r>
              <a:rPr lang="ru-RU" dirty="0" err="1">
                <a:latin typeface="Century Schoolbook" panose="02040604050505020304" pitchFamily="18" charset="0"/>
              </a:rPr>
              <a:t>відхилення</a:t>
            </a:r>
            <a:r>
              <a:rPr lang="ru-RU" dirty="0">
                <a:latin typeface="Century Schoolbook" panose="02040604050505020304" pitchFamily="18" charset="0"/>
              </a:rPr>
              <a:t> та </a:t>
            </a:r>
            <a:r>
              <a:rPr lang="ru-RU" dirty="0" err="1">
                <a:latin typeface="Century Schoolbook" panose="02040604050505020304" pitchFamily="18" charset="0"/>
              </a:rPr>
              <a:t>коефіці</a:t>
            </a:r>
            <a:r>
              <a:rPr lang="uk-UA" dirty="0" err="1">
                <a:latin typeface="Century Schoolbook" panose="02040604050505020304" pitchFamily="18" charset="0"/>
              </a:rPr>
              <a:t>єнт</a:t>
            </a:r>
            <a:r>
              <a:rPr lang="uk-UA" dirty="0">
                <a:latin typeface="Century Schoolbook" panose="02040604050505020304" pitchFamily="18" charset="0"/>
              </a:rPr>
              <a:t> варіації.</a:t>
            </a:r>
          </a:p>
          <a:p>
            <a:r>
              <a:rPr lang="ru-RU" dirty="0" err="1">
                <a:latin typeface="Century Schoolbook" panose="02040604050505020304" pitchFamily="18" charset="0"/>
              </a:rPr>
              <a:t>Значення</a:t>
            </a:r>
            <a:r>
              <a:rPr lang="ru-RU" dirty="0">
                <a:latin typeface="Century Schoolbook" panose="02040604050505020304" pitchFamily="18" charset="0"/>
              </a:rPr>
              <a:t> </a:t>
            </a:r>
            <a:r>
              <a:rPr lang="ru-RU" dirty="0" err="1">
                <a:latin typeface="Century Schoolbook" panose="02040604050505020304" pitchFamily="18" charset="0"/>
              </a:rPr>
              <a:t>показників</a:t>
            </a:r>
            <a:r>
              <a:rPr lang="ru-RU" dirty="0">
                <a:latin typeface="Century Schoolbook" panose="02040604050505020304" pitchFamily="18" charset="0"/>
              </a:rPr>
              <a:t> </a:t>
            </a:r>
            <a:r>
              <a:rPr lang="ru-RU" dirty="0" err="1">
                <a:latin typeface="Century Schoolbook" panose="02040604050505020304" pitchFamily="18" charset="0"/>
              </a:rPr>
              <a:t>рівномірності</a:t>
            </a:r>
            <a:r>
              <a:rPr lang="ru-RU" dirty="0">
                <a:latin typeface="Century Schoolbook" panose="02040604050505020304" pitchFamily="18" charset="0"/>
              </a:rPr>
              <a:t> (</a:t>
            </a:r>
            <a:r>
              <a:rPr lang="ru-RU" dirty="0" err="1">
                <a:latin typeface="Century Schoolbook" panose="02040604050505020304" pitchFamily="18" charset="0"/>
              </a:rPr>
              <a:t>середньоквадратичного</a:t>
            </a:r>
            <a:r>
              <a:rPr lang="ru-RU" dirty="0">
                <a:latin typeface="Century Schoolbook" panose="02040604050505020304" pitchFamily="18" charset="0"/>
              </a:rPr>
              <a:t> </a:t>
            </a:r>
            <a:r>
              <a:rPr lang="ru-RU" dirty="0" err="1">
                <a:latin typeface="Century Schoolbook" panose="02040604050505020304" pitchFamily="18" charset="0"/>
              </a:rPr>
              <a:t>відхилення</a:t>
            </a:r>
            <a:r>
              <a:rPr lang="ru-RU" dirty="0">
                <a:latin typeface="Century Schoolbook" panose="02040604050505020304" pitchFamily="18" charset="0"/>
              </a:rPr>
              <a:t> та </a:t>
            </a:r>
            <a:r>
              <a:rPr lang="ru-RU" dirty="0" err="1">
                <a:latin typeface="Century Schoolbook" panose="02040604050505020304" pitchFamily="18" charset="0"/>
              </a:rPr>
              <a:t>коефіцієнта</a:t>
            </a:r>
            <a:r>
              <a:rPr lang="ru-RU" dirty="0">
                <a:latin typeface="Century Schoolbook" panose="02040604050505020304" pitchFamily="18" charset="0"/>
              </a:rPr>
              <a:t> </a:t>
            </a:r>
            <a:r>
              <a:rPr lang="ru-RU" dirty="0" err="1">
                <a:latin typeface="Century Schoolbook" panose="02040604050505020304" pitchFamily="18" charset="0"/>
              </a:rPr>
              <a:t>варіації</a:t>
            </a:r>
            <a:r>
              <a:rPr lang="ru-RU" dirty="0">
                <a:latin typeface="Century Schoolbook" panose="02040604050505020304" pitchFamily="18" charset="0"/>
              </a:rPr>
              <a:t>) </a:t>
            </a:r>
            <a:r>
              <a:rPr lang="ru-RU" dirty="0" err="1">
                <a:latin typeface="Century Schoolbook" panose="02040604050505020304" pitchFamily="18" charset="0"/>
              </a:rPr>
              <a:t>мають</a:t>
            </a:r>
            <a:r>
              <a:rPr lang="ru-RU" dirty="0">
                <a:latin typeface="Century Schoolbook" panose="02040604050505020304" pitchFamily="18" charset="0"/>
              </a:rPr>
              <a:t> </a:t>
            </a:r>
            <a:r>
              <a:rPr lang="ru-RU" dirty="0" err="1">
                <a:latin typeface="Century Schoolbook" panose="02040604050505020304" pitchFamily="18" charset="0"/>
              </a:rPr>
              <a:t>співпадати</a:t>
            </a:r>
            <a:r>
              <a:rPr lang="ru-RU" dirty="0">
                <a:latin typeface="Century Schoolbook" panose="02040604050505020304" pitchFamily="18" charset="0"/>
              </a:rPr>
              <a:t> з </a:t>
            </a:r>
            <a:r>
              <a:rPr lang="ru-RU" dirty="0" err="1">
                <a:latin typeface="Century Schoolbook" panose="02040604050505020304" pitchFamily="18" charset="0"/>
              </a:rPr>
              <a:t>аналогічними</a:t>
            </a:r>
            <a:r>
              <a:rPr lang="ru-RU" dirty="0">
                <a:latin typeface="Century Schoolbook" panose="02040604050505020304" pitchFamily="18" charset="0"/>
              </a:rPr>
              <a:t> </a:t>
            </a:r>
            <a:r>
              <a:rPr lang="ru-RU" dirty="0" err="1">
                <a:latin typeface="Century Schoolbook" panose="02040604050505020304" pitchFamily="18" charset="0"/>
              </a:rPr>
              <a:t>показниками</a:t>
            </a:r>
            <a:r>
              <a:rPr lang="ru-RU" dirty="0">
                <a:latin typeface="Century Schoolbook" panose="02040604050505020304" pitchFamily="18" charset="0"/>
              </a:rPr>
              <a:t>, </a:t>
            </a:r>
            <a:r>
              <a:rPr lang="ru-RU" dirty="0" err="1">
                <a:latin typeface="Century Schoolbook" panose="02040604050505020304" pitchFamily="18" charset="0"/>
              </a:rPr>
              <a:t>що</a:t>
            </a:r>
            <a:r>
              <a:rPr lang="ru-RU" dirty="0">
                <a:latin typeface="Century Schoolbook" panose="02040604050505020304" pitchFamily="18" charset="0"/>
              </a:rPr>
              <a:t> </a:t>
            </a:r>
            <a:r>
              <a:rPr lang="ru-RU" dirty="0" err="1">
                <a:latin typeface="Century Schoolbook" panose="02040604050505020304" pitchFamily="18" charset="0"/>
              </a:rPr>
              <a:t>розраховані</a:t>
            </a:r>
            <a:r>
              <a:rPr lang="ru-RU" dirty="0">
                <a:latin typeface="Century Schoolbook" panose="02040604050505020304" pitchFamily="18" charset="0"/>
              </a:rPr>
              <a:t> за </a:t>
            </a:r>
            <a:r>
              <a:rPr lang="ru-RU" dirty="0" err="1">
                <a:latin typeface="Century Schoolbook" panose="02040604050505020304" pitchFamily="18" charset="0"/>
              </a:rPr>
              <a:t>обсягом</a:t>
            </a:r>
            <a:r>
              <a:rPr lang="ru-RU" dirty="0">
                <a:latin typeface="Century Schoolbook" panose="02040604050505020304" pitchFamily="18" charset="0"/>
              </a:rPr>
              <a:t> товарообороту </a:t>
            </a:r>
            <a:r>
              <a:rPr lang="ru-RU" dirty="0" err="1">
                <a:latin typeface="Century Schoolbook" panose="02040604050505020304" pitchFamily="18" charset="0"/>
              </a:rPr>
              <a:t>підприємства</a:t>
            </a:r>
            <a:r>
              <a:rPr lang="ru-RU" dirty="0">
                <a:latin typeface="Century Schoolbook" panose="02040604050505020304" pitchFamily="18" charset="0"/>
              </a:rPr>
              <a:t> за </a:t>
            </a:r>
            <a:r>
              <a:rPr lang="uk-UA" dirty="0">
                <a:latin typeface="Century Schoolbook" panose="02040604050505020304" pitchFamily="18" charset="0"/>
              </a:rPr>
              <a:t>той же період.</a:t>
            </a:r>
          </a:p>
          <a:p>
            <a:r>
              <a:rPr lang="ru-RU" dirty="0">
                <a:latin typeface="Century Schoolbook" panose="02040604050505020304" pitchFamily="18" charset="0"/>
              </a:rPr>
              <a:t>Чим </a:t>
            </a:r>
            <a:r>
              <a:rPr lang="ru-RU" dirty="0" err="1">
                <a:latin typeface="Century Schoolbook" panose="02040604050505020304" pitchFamily="18" charset="0"/>
              </a:rPr>
              <a:t>нижче</a:t>
            </a:r>
            <a:r>
              <a:rPr lang="ru-RU" dirty="0">
                <a:latin typeface="Century Schoolbook" panose="02040604050505020304" pitchFamily="18" charset="0"/>
              </a:rPr>
              <a:t> </a:t>
            </a:r>
            <a:r>
              <a:rPr lang="ru-RU" dirty="0" err="1">
                <a:latin typeface="Century Schoolbook" panose="02040604050505020304" pitchFamily="18" charset="0"/>
              </a:rPr>
              <a:t>значення</a:t>
            </a:r>
            <a:r>
              <a:rPr lang="ru-RU" dirty="0">
                <a:latin typeface="Century Schoolbook" panose="02040604050505020304" pitchFamily="18" charset="0"/>
              </a:rPr>
              <a:t> </a:t>
            </a:r>
            <a:r>
              <a:rPr lang="ru-RU" dirty="0" err="1">
                <a:latin typeface="Century Schoolbook" panose="02040604050505020304" pitchFamily="18" charset="0"/>
              </a:rPr>
              <a:t>мають</a:t>
            </a:r>
            <a:r>
              <a:rPr lang="ru-RU" dirty="0">
                <a:latin typeface="Century Schoolbook" panose="02040604050505020304" pitchFamily="18" charset="0"/>
              </a:rPr>
              <a:t> </a:t>
            </a:r>
            <a:r>
              <a:rPr lang="ru-RU" dirty="0" err="1">
                <a:latin typeface="Century Schoolbook" panose="02040604050505020304" pitchFamily="18" charset="0"/>
              </a:rPr>
              <a:t>показники</a:t>
            </a:r>
            <a:r>
              <a:rPr lang="ru-RU" dirty="0">
                <a:latin typeface="Century Schoolbook" panose="02040604050505020304" pitchFamily="18" charset="0"/>
              </a:rPr>
              <a:t> </a:t>
            </a:r>
            <a:r>
              <a:rPr lang="ru-RU" dirty="0" err="1">
                <a:latin typeface="Century Schoolbook" panose="02040604050505020304" pitchFamily="18" charset="0"/>
              </a:rPr>
              <a:t>рівномірності</a:t>
            </a:r>
            <a:r>
              <a:rPr lang="ru-RU" dirty="0">
                <a:latin typeface="Century Schoolbook" panose="02040604050505020304" pitchFamily="18" charset="0"/>
              </a:rPr>
              <a:t> </a:t>
            </a:r>
            <a:r>
              <a:rPr lang="ru-RU" dirty="0" err="1">
                <a:latin typeface="Century Schoolbook" panose="02040604050505020304" pitchFamily="18" charset="0"/>
              </a:rPr>
              <a:t>надхо</a:t>
            </a:r>
            <a:r>
              <a:rPr lang="uk-UA" dirty="0" err="1">
                <a:latin typeface="Century Schoolbook" panose="02040604050505020304" pitchFamily="18" charset="0"/>
              </a:rPr>
              <a:t>джень</a:t>
            </a:r>
            <a:r>
              <a:rPr lang="uk-UA" dirty="0">
                <a:latin typeface="Century Schoolbook" panose="02040604050505020304" pitchFamily="18" charset="0"/>
              </a:rPr>
              <a:t>, чим менше їх відхилення від показників рівномірності </a:t>
            </a:r>
            <a:r>
              <a:rPr lang="uk-UA" dirty="0" err="1">
                <a:latin typeface="Century Schoolbook" panose="02040604050505020304" pitchFamily="18" charset="0"/>
              </a:rPr>
              <a:t>реа</a:t>
            </a:r>
            <a:r>
              <a:rPr lang="ru-RU" dirty="0" err="1">
                <a:latin typeface="Century Schoolbook" panose="02040604050505020304" pitchFamily="18" charset="0"/>
              </a:rPr>
              <a:t>лізації</a:t>
            </a:r>
            <a:r>
              <a:rPr lang="ru-RU" dirty="0">
                <a:latin typeface="Century Schoolbook" panose="02040604050505020304" pitchFamily="18" charset="0"/>
              </a:rPr>
              <a:t> </a:t>
            </a:r>
            <a:r>
              <a:rPr lang="ru-RU" dirty="0" err="1">
                <a:latin typeface="Century Schoolbook" panose="02040604050505020304" pitchFamily="18" charset="0"/>
              </a:rPr>
              <a:t>товарів</a:t>
            </a:r>
            <a:r>
              <a:rPr lang="ru-RU" dirty="0">
                <a:latin typeface="Century Schoolbook" panose="02040604050505020304" pitchFamily="18" charset="0"/>
              </a:rPr>
              <a:t>, </a:t>
            </a:r>
            <a:r>
              <a:rPr lang="ru-RU" dirty="0" err="1">
                <a:latin typeface="Century Schoolbook" panose="02040604050505020304" pitchFamily="18" charset="0"/>
              </a:rPr>
              <a:t>тим</a:t>
            </a:r>
            <a:r>
              <a:rPr lang="ru-RU" dirty="0">
                <a:latin typeface="Century Schoolbook" panose="02040604050505020304" pitchFamily="18" charset="0"/>
              </a:rPr>
              <a:t> </a:t>
            </a:r>
            <a:r>
              <a:rPr lang="ru-RU" dirty="0" err="1">
                <a:latin typeface="Century Schoolbook" panose="02040604050505020304" pitchFamily="18" charset="0"/>
              </a:rPr>
              <a:t>краще</a:t>
            </a:r>
            <a:r>
              <a:rPr lang="ru-RU" dirty="0">
                <a:latin typeface="Century Schoolbook" panose="02040604050505020304" pitchFamily="18" charset="0"/>
              </a:rPr>
              <a:t> </a:t>
            </a:r>
            <a:r>
              <a:rPr lang="ru-RU" dirty="0" err="1">
                <a:latin typeface="Century Schoolbook" panose="02040604050505020304" pitchFamily="18" charset="0"/>
              </a:rPr>
              <a:t>організована</a:t>
            </a:r>
            <a:r>
              <a:rPr lang="ru-RU" dirty="0">
                <a:latin typeface="Century Schoolbook" panose="02040604050505020304" pitchFamily="18" charset="0"/>
              </a:rPr>
              <a:t> робота з </a:t>
            </a:r>
            <a:r>
              <a:rPr lang="ru-RU" dirty="0" err="1">
                <a:latin typeface="Century Schoolbook" panose="02040604050505020304" pitchFamily="18" charset="0"/>
              </a:rPr>
              <a:t>управління</a:t>
            </a:r>
            <a:r>
              <a:rPr lang="ru-RU" dirty="0">
                <a:latin typeface="Century Schoolbook" panose="02040604050505020304" pitchFamily="18" charset="0"/>
              </a:rPr>
              <a:t> </a:t>
            </a:r>
            <a:r>
              <a:rPr lang="ru-RU" dirty="0" err="1">
                <a:latin typeface="Century Schoolbook" panose="02040604050505020304" pitchFamily="18" charset="0"/>
              </a:rPr>
              <a:t>надходженням</a:t>
            </a:r>
            <a:r>
              <a:rPr lang="ru-RU" dirty="0">
                <a:latin typeface="Century Schoolbook" panose="02040604050505020304" pitchFamily="18" charset="0"/>
              </a:rPr>
              <a:t> </a:t>
            </a:r>
            <a:r>
              <a:rPr lang="ru-RU" dirty="0" err="1">
                <a:latin typeface="Century Schoolbook" panose="02040604050505020304" pitchFamily="18" charset="0"/>
              </a:rPr>
              <a:t>товарів</a:t>
            </a:r>
            <a:r>
              <a:rPr lang="ru-RU" dirty="0">
                <a:latin typeface="Century Schoolbook" panose="02040604050505020304" pitchFamily="18" charset="0"/>
              </a:rPr>
              <a:t> та </a:t>
            </a:r>
            <a:r>
              <a:rPr lang="ru-RU" dirty="0" err="1">
                <a:latin typeface="Century Schoolbook" panose="02040604050505020304" pitchFamily="18" charset="0"/>
              </a:rPr>
              <a:t>менші</a:t>
            </a:r>
            <a:r>
              <a:rPr lang="ru-RU" dirty="0">
                <a:latin typeface="Century Schoolbook" panose="02040604050505020304" pitchFamily="18" charset="0"/>
              </a:rPr>
              <a:t> </a:t>
            </a:r>
            <a:r>
              <a:rPr lang="ru-RU" dirty="0" err="1">
                <a:latin typeface="Century Schoolbook" panose="02040604050505020304" pitchFamily="18" charset="0"/>
              </a:rPr>
              <a:t>витрати</a:t>
            </a:r>
            <a:r>
              <a:rPr lang="ru-RU" dirty="0">
                <a:latin typeface="Century Schoolbook" panose="02040604050505020304" pitchFamily="18" charset="0"/>
              </a:rPr>
              <a:t> </a:t>
            </a:r>
            <a:r>
              <a:rPr lang="ru-RU" dirty="0" err="1">
                <a:latin typeface="Century Schoolbook" panose="02040604050505020304" pitchFamily="18" charset="0"/>
              </a:rPr>
              <a:t>підприємства</a:t>
            </a:r>
            <a:r>
              <a:rPr lang="ru-RU" dirty="0">
                <a:latin typeface="Century Schoolbook" panose="02040604050505020304" pitchFamily="18" charset="0"/>
              </a:rPr>
              <a:t> на </a:t>
            </a:r>
            <a:r>
              <a:rPr lang="ru-RU" dirty="0" err="1">
                <a:latin typeface="Century Schoolbook" panose="02040604050505020304" pitchFamily="18" charset="0"/>
              </a:rPr>
              <a:t>зберігання</a:t>
            </a:r>
            <a:r>
              <a:rPr lang="ru-RU" dirty="0">
                <a:latin typeface="Century Schoolbook" panose="02040604050505020304" pitchFamily="18" charset="0"/>
              </a:rPr>
              <a:t> </a:t>
            </a:r>
            <a:r>
              <a:rPr lang="uk-UA" dirty="0">
                <a:latin typeface="Century Schoolbook" panose="02040604050505020304" pitchFamily="18" charset="0"/>
              </a:rPr>
              <a:t>товарів.</a:t>
            </a:r>
            <a:endParaRPr lang="uk-UA" dirty="0"/>
          </a:p>
        </p:txBody>
      </p:sp>
    </p:spTree>
    <p:extLst>
      <p:ext uri="{BB962C8B-B14F-4D97-AF65-F5344CB8AC3E}">
        <p14:creationId xmlns:p14="http://schemas.microsoft.com/office/powerpoint/2010/main" val="15797555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9C5C98EA-9822-47A8-AA4D-D0D12E86FCFA}"/>
              </a:ext>
            </a:extLst>
          </p:cNvPr>
          <p:cNvSpPr/>
          <p:nvPr/>
        </p:nvSpPr>
        <p:spPr>
          <a:xfrm>
            <a:off x="916258" y="1213008"/>
            <a:ext cx="10359483" cy="3600986"/>
          </a:xfrm>
          <a:prstGeom prst="rect">
            <a:avLst/>
          </a:prstGeom>
        </p:spPr>
        <p:txBody>
          <a:bodyPr wrap="square">
            <a:spAutoFit/>
          </a:bodyPr>
          <a:lstStyle/>
          <a:p>
            <a:pPr algn="ctr"/>
            <a:r>
              <a:rPr lang="ru-RU" sz="2400" dirty="0">
                <a:latin typeface="Arial" panose="020B0604020202020204" pitchFamily="34" charset="0"/>
              </a:rPr>
              <a:t>6. </a:t>
            </a:r>
            <a:r>
              <a:rPr lang="ru-RU" sz="2400" dirty="0" err="1">
                <a:latin typeface="Arial" panose="020B0604020202020204" pitchFamily="34" charset="0"/>
              </a:rPr>
              <a:t>Аналіз</a:t>
            </a:r>
            <a:r>
              <a:rPr lang="ru-RU" sz="2400" dirty="0">
                <a:latin typeface="Arial" panose="020B0604020202020204" pitchFamily="34" charset="0"/>
              </a:rPr>
              <a:t> </a:t>
            </a:r>
            <a:r>
              <a:rPr lang="ru-RU" sz="2400" dirty="0" err="1">
                <a:latin typeface="Arial" panose="020B0604020202020204" pitchFamily="34" charset="0"/>
              </a:rPr>
              <a:t>частоти</a:t>
            </a:r>
            <a:r>
              <a:rPr lang="ru-RU" sz="2400" dirty="0">
                <a:latin typeface="Arial" panose="020B0604020202020204" pitchFamily="34" charset="0"/>
              </a:rPr>
              <a:t> поставки </a:t>
            </a:r>
            <a:r>
              <a:rPr lang="ru-RU" sz="2400" dirty="0" err="1">
                <a:latin typeface="Arial" panose="020B0604020202020204" pitchFamily="34" charset="0"/>
              </a:rPr>
              <a:t>товарів</a:t>
            </a:r>
            <a:r>
              <a:rPr lang="ru-RU" sz="2400" dirty="0">
                <a:latin typeface="Arial" panose="020B0604020202020204" pitchFamily="34" charset="0"/>
              </a:rPr>
              <a:t> та </a:t>
            </a:r>
            <a:r>
              <a:rPr lang="ru-RU" sz="2400" dirty="0" err="1">
                <a:latin typeface="Arial" panose="020B0604020202020204" pitchFamily="34" charset="0"/>
              </a:rPr>
              <a:t>дотримання</a:t>
            </a:r>
            <a:r>
              <a:rPr lang="ru-RU" sz="2400" dirty="0">
                <a:latin typeface="Arial" panose="020B0604020202020204" pitchFamily="34" charset="0"/>
              </a:rPr>
              <a:t> </a:t>
            </a:r>
            <a:r>
              <a:rPr lang="uk-UA" sz="2400" dirty="0">
                <a:latin typeface="Arial" panose="020B0604020202020204" pitchFamily="34" charset="0"/>
              </a:rPr>
              <a:t>графіка завозу</a:t>
            </a:r>
          </a:p>
          <a:p>
            <a:pPr algn="ctr"/>
            <a:endParaRPr lang="uk-UA" sz="2400" dirty="0">
              <a:latin typeface="Arial" panose="020B0604020202020204" pitchFamily="34" charset="0"/>
            </a:endParaRPr>
          </a:p>
          <a:p>
            <a:r>
              <a:rPr lang="ru-RU" dirty="0">
                <a:latin typeface="Century Schoolbook" panose="02040604050505020304" pitchFamily="18" charset="0"/>
              </a:rPr>
              <a:t>На </a:t>
            </a:r>
            <a:r>
              <a:rPr lang="ru-RU" dirty="0" err="1">
                <a:latin typeface="Century Schoolbook" panose="02040604050505020304" pitchFamily="18" charset="0"/>
              </a:rPr>
              <a:t>цьому</a:t>
            </a:r>
            <a:r>
              <a:rPr lang="ru-RU" dirty="0">
                <a:latin typeface="Century Schoolbook" panose="02040604050505020304" pitchFamily="18" charset="0"/>
              </a:rPr>
              <a:t> </a:t>
            </a:r>
            <a:r>
              <a:rPr lang="ru-RU" dirty="0" err="1">
                <a:latin typeface="Century Schoolbook" panose="02040604050505020304" pitchFamily="18" charset="0"/>
              </a:rPr>
              <a:t>етапі</a:t>
            </a:r>
            <a:r>
              <a:rPr lang="ru-RU" dirty="0">
                <a:latin typeface="Century Schoolbook" panose="02040604050505020304" pitchFamily="18" charset="0"/>
              </a:rPr>
              <a:t> </a:t>
            </a:r>
            <a:r>
              <a:rPr lang="ru-RU" dirty="0" err="1">
                <a:latin typeface="Century Schoolbook" panose="02040604050505020304" pitchFamily="18" charset="0"/>
              </a:rPr>
              <a:t>роботи</a:t>
            </a:r>
            <a:r>
              <a:rPr lang="ru-RU" dirty="0">
                <a:latin typeface="Century Schoolbook" panose="02040604050505020304" pitchFamily="18" charset="0"/>
              </a:rPr>
              <a:t> </a:t>
            </a:r>
            <a:r>
              <a:rPr lang="ru-RU" dirty="0" err="1">
                <a:latin typeface="Century Schoolbook" panose="02040604050505020304" pitchFamily="18" charset="0"/>
              </a:rPr>
              <a:t>визначають</a:t>
            </a:r>
            <a:r>
              <a:rPr lang="ru-RU" dirty="0">
                <a:latin typeface="Century Schoolbook" panose="02040604050505020304" pitchFamily="18" charset="0"/>
              </a:rPr>
              <a:t> </a:t>
            </a:r>
            <a:r>
              <a:rPr lang="ru-RU" dirty="0" err="1">
                <a:latin typeface="Century Schoolbook" panose="02040604050505020304" pitchFamily="18" charset="0"/>
              </a:rPr>
              <a:t>кількість</a:t>
            </a:r>
            <a:r>
              <a:rPr lang="ru-RU" dirty="0">
                <a:latin typeface="Century Schoolbook" panose="02040604050505020304" pitchFamily="18" charset="0"/>
              </a:rPr>
              <a:t> поставок </a:t>
            </a:r>
            <a:r>
              <a:rPr lang="ru-RU" dirty="0" err="1">
                <a:latin typeface="Century Schoolbook" panose="02040604050505020304" pitchFamily="18" charset="0"/>
              </a:rPr>
              <a:t>товарів</a:t>
            </a:r>
            <a:r>
              <a:rPr lang="ru-RU" dirty="0">
                <a:latin typeface="Century Schoolbook" panose="02040604050505020304" pitchFamily="18" charset="0"/>
              </a:rPr>
              <a:t> </a:t>
            </a:r>
            <a:r>
              <a:rPr lang="ru-RU" dirty="0" err="1">
                <a:latin typeface="Century Schoolbook" panose="02040604050505020304" pitchFamily="18" charset="0"/>
              </a:rPr>
              <a:t>кожної</a:t>
            </a:r>
            <a:r>
              <a:rPr lang="ru-RU" dirty="0">
                <a:latin typeface="Century Schoolbook" panose="02040604050505020304" pitchFamily="18" charset="0"/>
              </a:rPr>
              <a:t> </a:t>
            </a:r>
            <a:r>
              <a:rPr lang="ru-RU" dirty="0" err="1">
                <a:latin typeface="Century Schoolbook" panose="02040604050505020304" pitchFamily="18" charset="0"/>
              </a:rPr>
              <a:t>товарної</a:t>
            </a:r>
            <a:r>
              <a:rPr lang="ru-RU" dirty="0">
                <a:latin typeface="Century Schoolbook" panose="02040604050505020304" pitchFamily="18" charset="0"/>
              </a:rPr>
              <a:t> </a:t>
            </a:r>
            <a:r>
              <a:rPr lang="ru-RU" dirty="0" err="1">
                <a:latin typeface="Century Schoolbook" panose="02040604050505020304" pitchFamily="18" charset="0"/>
              </a:rPr>
              <a:t>групи</a:t>
            </a:r>
            <a:r>
              <a:rPr lang="ru-RU" dirty="0">
                <a:latin typeface="Century Schoolbook" panose="02040604050505020304" pitchFamily="18" charset="0"/>
              </a:rPr>
              <a:t> (</a:t>
            </a:r>
            <a:r>
              <a:rPr lang="ru-RU" dirty="0" err="1">
                <a:latin typeface="Century Schoolbook" panose="02040604050505020304" pitchFamily="18" charset="0"/>
              </a:rPr>
              <a:t>підгрупи</a:t>
            </a:r>
            <a:r>
              <a:rPr lang="ru-RU" dirty="0">
                <a:latin typeface="Century Schoolbook" panose="02040604050505020304" pitchFamily="18" charset="0"/>
              </a:rPr>
              <a:t>, виду) на </a:t>
            </a:r>
            <a:r>
              <a:rPr lang="ru-RU" dirty="0" err="1">
                <a:latin typeface="Century Schoolbook" panose="02040604050505020304" pitchFamily="18" charset="0"/>
              </a:rPr>
              <a:t>підприємство</a:t>
            </a:r>
            <a:r>
              <a:rPr lang="ru-RU" dirty="0">
                <a:latin typeface="Century Schoolbook" panose="02040604050505020304" pitchFamily="18" charset="0"/>
              </a:rPr>
              <a:t>, </a:t>
            </a:r>
            <a:r>
              <a:rPr lang="ru-RU" dirty="0" err="1">
                <a:latin typeface="Century Schoolbook" panose="02040604050505020304" pitchFamily="18" charset="0"/>
              </a:rPr>
              <a:t>обсяг</a:t>
            </a:r>
            <a:r>
              <a:rPr lang="ru-RU" dirty="0">
                <a:latin typeface="Century Schoolbook" panose="02040604050505020304" pitchFamily="18" charset="0"/>
              </a:rPr>
              <a:t> </a:t>
            </a:r>
            <a:r>
              <a:rPr lang="ru-RU" dirty="0" err="1">
                <a:latin typeface="Century Schoolbook" panose="02040604050505020304" pitchFamily="18" charset="0"/>
              </a:rPr>
              <a:t>однієї</a:t>
            </a:r>
            <a:r>
              <a:rPr lang="ru-RU" dirty="0">
                <a:latin typeface="Century Schoolbook" panose="02040604050505020304" pitchFamily="18" charset="0"/>
              </a:rPr>
              <a:t> </a:t>
            </a:r>
            <a:r>
              <a:rPr lang="ru-RU" dirty="0" err="1">
                <a:latin typeface="Century Schoolbook" panose="02040604050505020304" pitchFamily="18" charset="0"/>
              </a:rPr>
              <a:t>партії</a:t>
            </a:r>
            <a:r>
              <a:rPr lang="ru-RU" dirty="0">
                <a:latin typeface="Century Schoolbook" panose="02040604050505020304" pitchFamily="18" charset="0"/>
              </a:rPr>
              <a:t> завозу. </a:t>
            </a:r>
            <a:r>
              <a:rPr lang="ru-RU" dirty="0" err="1">
                <a:latin typeface="Century Schoolbook" panose="02040604050505020304" pitchFamily="18" charset="0"/>
              </a:rPr>
              <a:t>Фактичні</a:t>
            </a:r>
            <a:r>
              <a:rPr lang="ru-RU" dirty="0">
                <a:latin typeface="Century Schoolbook" panose="02040604050505020304" pitchFamily="18" charset="0"/>
              </a:rPr>
              <a:t> </a:t>
            </a:r>
            <a:r>
              <a:rPr lang="ru-RU" dirty="0" err="1">
                <a:latin typeface="Century Schoolbook" panose="02040604050505020304" pitchFamily="18" charset="0"/>
              </a:rPr>
              <a:t>показники</a:t>
            </a:r>
            <a:r>
              <a:rPr lang="ru-RU" dirty="0">
                <a:latin typeface="Century Schoolbook" panose="02040604050505020304" pitchFamily="18" charset="0"/>
              </a:rPr>
              <a:t> </a:t>
            </a:r>
            <a:r>
              <a:rPr lang="ru-RU" dirty="0" err="1">
                <a:latin typeface="Century Schoolbook" panose="02040604050505020304" pitchFamily="18" charset="0"/>
              </a:rPr>
              <a:t>порівнюють</a:t>
            </a:r>
            <a:r>
              <a:rPr lang="ru-RU" dirty="0">
                <a:latin typeface="Century Schoolbook" panose="02040604050505020304" pitchFamily="18" charset="0"/>
              </a:rPr>
              <a:t> з </a:t>
            </a:r>
            <a:r>
              <a:rPr lang="ru-RU" dirty="0" err="1">
                <a:latin typeface="Century Schoolbook" panose="02040604050505020304" pitchFamily="18" charset="0"/>
              </a:rPr>
              <a:t>розробленим</a:t>
            </a:r>
            <a:r>
              <a:rPr lang="ru-RU" dirty="0">
                <a:latin typeface="Century Schoolbook" panose="02040604050505020304" pitchFamily="18" charset="0"/>
              </a:rPr>
              <a:t> </a:t>
            </a:r>
            <a:r>
              <a:rPr lang="ru-RU" dirty="0" err="1">
                <a:latin typeface="Century Schoolbook" panose="02040604050505020304" pitchFamily="18" charset="0"/>
              </a:rPr>
              <a:t>графіком</a:t>
            </a:r>
            <a:r>
              <a:rPr lang="ru-RU" dirty="0">
                <a:latin typeface="Century Schoolbook" panose="02040604050505020304" pitchFamily="18" charset="0"/>
              </a:rPr>
              <a:t> завозу </a:t>
            </a:r>
            <a:r>
              <a:rPr lang="ru-RU" dirty="0" err="1">
                <a:latin typeface="Century Schoolbook" panose="02040604050505020304" pitchFamily="18" charset="0"/>
              </a:rPr>
              <a:t>товарів</a:t>
            </a:r>
            <a:r>
              <a:rPr lang="ru-RU" dirty="0">
                <a:latin typeface="Century Schoolbook" panose="02040604050505020304" pitchFamily="18" charset="0"/>
              </a:rPr>
              <a:t> та </a:t>
            </a:r>
            <a:r>
              <a:rPr lang="ru-RU" dirty="0" err="1">
                <a:latin typeface="Century Schoolbook" panose="02040604050505020304" pitchFamily="18" charset="0"/>
              </a:rPr>
              <a:t>обсягами</a:t>
            </a:r>
            <a:r>
              <a:rPr lang="ru-RU" dirty="0">
                <a:latin typeface="Century Schoolbook" panose="02040604050505020304" pitchFamily="18" charset="0"/>
              </a:rPr>
              <a:t> </a:t>
            </a:r>
            <a:r>
              <a:rPr lang="ru-RU" dirty="0" err="1">
                <a:latin typeface="Century Schoolbook" panose="02040604050505020304" pitchFamily="18" charset="0"/>
              </a:rPr>
              <a:t>денної</a:t>
            </a:r>
            <a:r>
              <a:rPr lang="ru-RU" dirty="0">
                <a:latin typeface="Century Schoolbook" panose="02040604050505020304" pitchFamily="18" charset="0"/>
              </a:rPr>
              <a:t> </a:t>
            </a:r>
            <a:r>
              <a:rPr lang="ru-RU" dirty="0" err="1">
                <a:latin typeface="Century Schoolbook" panose="02040604050505020304" pitchFamily="18" charset="0"/>
              </a:rPr>
              <a:t>реалізації</a:t>
            </a:r>
            <a:r>
              <a:rPr lang="ru-RU" dirty="0">
                <a:latin typeface="Century Schoolbook" panose="02040604050505020304" pitchFamily="18" charset="0"/>
              </a:rPr>
              <a:t> </a:t>
            </a:r>
            <a:r>
              <a:rPr lang="ru-RU" dirty="0" err="1">
                <a:latin typeface="Century Schoolbook" panose="02040604050505020304" pitchFamily="18" charset="0"/>
              </a:rPr>
              <a:t>товарів</a:t>
            </a:r>
            <a:r>
              <a:rPr lang="ru-RU" dirty="0">
                <a:latin typeface="Century Schoolbook" panose="02040604050505020304" pitchFamily="18" charset="0"/>
              </a:rPr>
              <a:t> за той же </a:t>
            </a:r>
            <a:r>
              <a:rPr lang="ru-RU" dirty="0" err="1">
                <a:latin typeface="Century Schoolbook" panose="02040604050505020304" pitchFamily="18" charset="0"/>
              </a:rPr>
              <a:t>пе</a:t>
            </a:r>
            <a:r>
              <a:rPr lang="uk-UA" dirty="0" err="1">
                <a:latin typeface="Century Schoolbook" panose="02040604050505020304" pitchFamily="18" charset="0"/>
              </a:rPr>
              <a:t>ріод</a:t>
            </a:r>
            <a:r>
              <a:rPr lang="uk-UA" dirty="0">
                <a:latin typeface="Century Schoolbook" panose="02040604050505020304" pitchFamily="18" charset="0"/>
              </a:rPr>
              <a:t>.</a:t>
            </a:r>
          </a:p>
          <a:p>
            <a:r>
              <a:rPr lang="ru-RU" dirty="0" err="1">
                <a:latin typeface="Century Schoolbook" panose="02040604050505020304" pitchFamily="18" charset="0"/>
              </a:rPr>
              <a:t>Дотримання</a:t>
            </a:r>
            <a:r>
              <a:rPr lang="ru-RU" dirty="0">
                <a:latin typeface="Century Schoolbook" panose="02040604050505020304" pitchFamily="18" charset="0"/>
              </a:rPr>
              <a:t> </a:t>
            </a:r>
            <a:r>
              <a:rPr lang="ru-RU" dirty="0" err="1">
                <a:latin typeface="Century Schoolbook" panose="02040604050505020304" pitchFamily="18" charset="0"/>
              </a:rPr>
              <a:t>розробленого</a:t>
            </a:r>
            <a:r>
              <a:rPr lang="ru-RU" dirty="0">
                <a:latin typeface="Century Schoolbook" panose="02040604050505020304" pitchFamily="18" charset="0"/>
              </a:rPr>
              <a:t> </a:t>
            </a:r>
            <a:r>
              <a:rPr lang="ru-RU" dirty="0" err="1">
                <a:latin typeface="Century Schoolbook" panose="02040604050505020304" pitchFamily="18" charset="0"/>
              </a:rPr>
              <a:t>графіка</a:t>
            </a:r>
            <a:r>
              <a:rPr lang="ru-RU" dirty="0">
                <a:latin typeface="Century Schoolbook" panose="02040604050505020304" pitchFamily="18" charset="0"/>
              </a:rPr>
              <a:t> завозу </a:t>
            </a:r>
            <a:r>
              <a:rPr lang="ru-RU" dirty="0" err="1">
                <a:latin typeface="Century Schoolbook" panose="02040604050505020304" pitchFamily="18" charset="0"/>
              </a:rPr>
              <a:t>має</a:t>
            </a:r>
            <a:r>
              <a:rPr lang="ru-RU" dirty="0">
                <a:latin typeface="Century Schoolbook" panose="02040604050505020304" pitchFamily="18" charset="0"/>
              </a:rPr>
              <a:t> </a:t>
            </a:r>
            <a:r>
              <a:rPr lang="ru-RU" dirty="0" err="1">
                <a:latin typeface="Century Schoolbook" panose="02040604050505020304" pitchFamily="18" charset="0"/>
              </a:rPr>
              <a:t>важливе</a:t>
            </a:r>
            <a:r>
              <a:rPr lang="ru-RU" dirty="0">
                <a:latin typeface="Century Schoolbook" panose="02040604050505020304" pitchFamily="18" charset="0"/>
              </a:rPr>
              <a:t> </a:t>
            </a:r>
            <a:r>
              <a:rPr lang="ru-RU" dirty="0" err="1">
                <a:latin typeface="Century Schoolbook" panose="02040604050505020304" pitchFamily="18" charset="0"/>
              </a:rPr>
              <a:t>значення</a:t>
            </a:r>
            <a:r>
              <a:rPr lang="ru-RU" dirty="0">
                <a:latin typeface="Century Schoolbook" panose="02040604050505020304" pitchFamily="18" charset="0"/>
              </a:rPr>
              <a:t> для </a:t>
            </a:r>
            <a:r>
              <a:rPr lang="ru-RU" dirty="0" err="1">
                <a:latin typeface="Century Schoolbook" panose="02040604050505020304" pitchFamily="18" charset="0"/>
              </a:rPr>
              <a:t>підприємства</a:t>
            </a:r>
            <a:r>
              <a:rPr lang="ru-RU" dirty="0">
                <a:latin typeface="Century Schoolbook" panose="02040604050505020304" pitchFamily="18" charset="0"/>
              </a:rPr>
              <a:t>, </a:t>
            </a:r>
            <a:r>
              <a:rPr lang="ru-RU" dirty="0" err="1">
                <a:latin typeface="Century Schoolbook" panose="02040604050505020304" pitchFamily="18" charset="0"/>
              </a:rPr>
              <a:t>оскільки</a:t>
            </a:r>
            <a:r>
              <a:rPr lang="ru-RU" dirty="0">
                <a:latin typeface="Century Schoolbook" panose="02040604050505020304" pitchFamily="18" charset="0"/>
              </a:rPr>
              <a:t> </a:t>
            </a:r>
            <a:r>
              <a:rPr lang="ru-RU" dirty="0" err="1">
                <a:latin typeface="Century Schoolbook" panose="02040604050505020304" pitchFamily="18" charset="0"/>
              </a:rPr>
              <a:t>дозволяє</a:t>
            </a:r>
            <a:r>
              <a:rPr lang="ru-RU" dirty="0">
                <a:latin typeface="Century Schoolbook" panose="02040604050505020304" pitchFamily="18" charset="0"/>
              </a:rPr>
              <a:t> </a:t>
            </a:r>
            <a:r>
              <a:rPr lang="ru-RU" dirty="0" err="1">
                <a:latin typeface="Century Schoolbook" panose="02040604050505020304" pitchFamily="18" charset="0"/>
              </a:rPr>
              <a:t>забезпечити</a:t>
            </a:r>
            <a:r>
              <a:rPr lang="ru-RU" dirty="0">
                <a:latin typeface="Century Schoolbook" panose="02040604050505020304" pitchFamily="18" charset="0"/>
              </a:rPr>
              <a:t> </a:t>
            </a:r>
            <a:r>
              <a:rPr lang="ru-RU" dirty="0" err="1">
                <a:latin typeface="Century Schoolbook" panose="02040604050505020304" pitchFamily="18" charset="0"/>
              </a:rPr>
              <a:t>стабільний</a:t>
            </a:r>
            <a:r>
              <a:rPr lang="ru-RU" dirty="0">
                <a:latin typeface="Century Schoolbook" panose="02040604050505020304" pitchFamily="18" charset="0"/>
              </a:rPr>
              <a:t> </a:t>
            </a:r>
            <a:r>
              <a:rPr lang="ru-RU" dirty="0" err="1">
                <a:latin typeface="Century Schoolbook" panose="02040604050505020304" pitchFamily="18" charset="0"/>
              </a:rPr>
              <a:t>обсяг</a:t>
            </a:r>
            <a:r>
              <a:rPr lang="ru-RU" dirty="0">
                <a:latin typeface="Century Schoolbook" panose="02040604050505020304" pitchFamily="18" charset="0"/>
              </a:rPr>
              <a:t> </a:t>
            </a:r>
            <a:r>
              <a:rPr lang="uk-UA" dirty="0">
                <a:latin typeface="Century Schoolbook" panose="02040604050505020304" pitchFamily="18" charset="0"/>
              </a:rPr>
              <a:t>реалізації товарів, стійкість асортименту, сприяє мінімізації витрат </a:t>
            </a:r>
            <a:r>
              <a:rPr lang="ru-RU" dirty="0">
                <a:latin typeface="Century Schoolbook" panose="02040604050505020304" pitchFamily="18" charset="0"/>
              </a:rPr>
              <a:t>на </a:t>
            </a:r>
            <a:r>
              <a:rPr lang="ru-RU" dirty="0" err="1">
                <a:latin typeface="Century Schoolbook" panose="02040604050505020304" pitchFamily="18" charset="0"/>
              </a:rPr>
              <a:t>транспортування</a:t>
            </a:r>
            <a:r>
              <a:rPr lang="ru-RU" dirty="0">
                <a:latin typeface="Century Schoolbook" panose="02040604050505020304" pitchFamily="18" charset="0"/>
              </a:rPr>
              <a:t> та </a:t>
            </a:r>
            <a:r>
              <a:rPr lang="ru-RU" dirty="0" err="1">
                <a:latin typeface="Century Schoolbook" panose="02040604050505020304" pitchFamily="18" charset="0"/>
              </a:rPr>
              <a:t>зберігання</a:t>
            </a:r>
            <a:r>
              <a:rPr lang="ru-RU" dirty="0">
                <a:latin typeface="Century Schoolbook" panose="02040604050505020304" pitchFamily="18" charset="0"/>
              </a:rPr>
              <a:t> </a:t>
            </a:r>
            <a:r>
              <a:rPr lang="ru-RU" dirty="0" err="1">
                <a:latin typeface="Century Schoolbook" panose="02040604050505020304" pitchFamily="18" charset="0"/>
              </a:rPr>
              <a:t>товарних</a:t>
            </a:r>
            <a:r>
              <a:rPr lang="ru-RU" dirty="0">
                <a:latin typeface="Century Schoolbook" panose="02040604050505020304" pitchFamily="18" charset="0"/>
              </a:rPr>
              <a:t> </a:t>
            </a:r>
            <a:r>
              <a:rPr lang="ru-RU" dirty="0" err="1">
                <a:latin typeface="Century Schoolbook" panose="02040604050505020304" pitchFamily="18" charset="0"/>
              </a:rPr>
              <a:t>запасів</a:t>
            </a:r>
            <a:r>
              <a:rPr lang="ru-RU" dirty="0">
                <a:latin typeface="Century Schoolbook" panose="02040604050505020304" pitchFamily="18" charset="0"/>
              </a:rPr>
              <a:t>.</a:t>
            </a:r>
          </a:p>
          <a:p>
            <a:r>
              <a:rPr lang="ru-RU" dirty="0">
                <a:latin typeface="Century Schoolbook" panose="02040604050505020304" pitchFamily="18" charset="0"/>
              </a:rPr>
              <a:t>Особливо детально </a:t>
            </a:r>
            <a:r>
              <a:rPr lang="ru-RU" dirty="0" err="1">
                <a:latin typeface="Century Schoolbook" panose="02040604050505020304" pitchFamily="18" charset="0"/>
              </a:rPr>
              <a:t>слід</a:t>
            </a:r>
            <a:r>
              <a:rPr lang="ru-RU" dirty="0">
                <a:latin typeface="Century Schoolbook" panose="02040604050505020304" pitchFamily="18" charset="0"/>
              </a:rPr>
              <a:t> </a:t>
            </a:r>
            <a:r>
              <a:rPr lang="ru-RU" dirty="0" err="1">
                <a:latin typeface="Century Schoolbook" panose="02040604050505020304" pitchFamily="18" charset="0"/>
              </a:rPr>
              <a:t>вивчити</a:t>
            </a:r>
            <a:r>
              <a:rPr lang="ru-RU" dirty="0">
                <a:latin typeface="Century Schoolbook" panose="02040604050505020304" pitchFamily="18" charset="0"/>
              </a:rPr>
              <a:t> </a:t>
            </a:r>
            <a:r>
              <a:rPr lang="ru-RU" dirty="0" err="1">
                <a:latin typeface="Century Schoolbook" panose="02040604050505020304" pitchFamily="18" charset="0"/>
              </a:rPr>
              <a:t>випадки</a:t>
            </a:r>
            <a:r>
              <a:rPr lang="ru-RU" dirty="0">
                <a:latin typeface="Century Schoolbook" panose="02040604050505020304" pitchFamily="18" charset="0"/>
              </a:rPr>
              <a:t> </a:t>
            </a:r>
            <a:r>
              <a:rPr lang="ru-RU" dirty="0" err="1">
                <a:latin typeface="Century Schoolbook" panose="02040604050505020304" pitchFamily="18" charset="0"/>
              </a:rPr>
              <a:t>зниження</a:t>
            </a:r>
            <a:r>
              <a:rPr lang="ru-RU" dirty="0">
                <a:latin typeface="Century Schoolbook" panose="02040604050505020304" pitchFamily="18" charset="0"/>
              </a:rPr>
              <a:t> денного </a:t>
            </a:r>
            <a:r>
              <a:rPr lang="ru-RU" dirty="0" err="1">
                <a:latin typeface="Century Schoolbook" panose="02040604050505020304" pitchFamily="18" charset="0"/>
              </a:rPr>
              <a:t>обсягу</a:t>
            </a:r>
            <a:r>
              <a:rPr lang="ru-RU" dirty="0">
                <a:latin typeface="Century Schoolbook" panose="02040604050505020304" pitchFamily="18" charset="0"/>
              </a:rPr>
              <a:t> товарообороту в </a:t>
            </a:r>
            <a:r>
              <a:rPr lang="ru-RU" dirty="0" err="1">
                <a:latin typeface="Century Schoolbook" panose="02040604050505020304" pitchFamily="18" charset="0"/>
              </a:rPr>
              <a:t>зв'язку</a:t>
            </a:r>
            <a:r>
              <a:rPr lang="ru-RU" dirty="0">
                <a:latin typeface="Century Schoolbook" panose="02040604050505020304" pitchFamily="18" charset="0"/>
              </a:rPr>
              <a:t> з </a:t>
            </a:r>
            <a:r>
              <a:rPr lang="ru-RU" dirty="0" err="1">
                <a:latin typeface="Century Schoolbook" panose="02040604050505020304" pitchFamily="18" charset="0"/>
              </a:rPr>
              <a:t>недотриманням</a:t>
            </a:r>
            <a:r>
              <a:rPr lang="ru-RU" dirty="0">
                <a:latin typeface="Century Schoolbook" panose="02040604050505020304" pitchFamily="18" charset="0"/>
              </a:rPr>
              <a:t> </a:t>
            </a:r>
            <a:r>
              <a:rPr lang="ru-RU" dirty="0" err="1">
                <a:latin typeface="Century Schoolbook" panose="02040604050505020304" pitchFamily="18" charset="0"/>
              </a:rPr>
              <a:t>графіка</a:t>
            </a:r>
            <a:r>
              <a:rPr lang="ru-RU" dirty="0">
                <a:latin typeface="Century Schoolbook" panose="02040604050505020304" pitchFamily="18" charset="0"/>
              </a:rPr>
              <a:t> завозу (</a:t>
            </a:r>
            <a:r>
              <a:rPr lang="ru-RU" dirty="0" err="1">
                <a:latin typeface="Century Schoolbook" panose="02040604050505020304" pitchFamily="18" charset="0"/>
              </a:rPr>
              <a:t>невчасною</a:t>
            </a:r>
            <a:r>
              <a:rPr lang="ru-RU" dirty="0">
                <a:latin typeface="Century Schoolbook" panose="02040604050505020304" pitchFamily="18" charset="0"/>
              </a:rPr>
              <a:t> </a:t>
            </a:r>
            <a:r>
              <a:rPr lang="ru-RU" dirty="0" err="1">
                <a:latin typeface="Century Schoolbook" panose="02040604050505020304" pitchFamily="18" charset="0"/>
              </a:rPr>
              <a:t>поставкою</a:t>
            </a:r>
            <a:r>
              <a:rPr lang="ru-RU" dirty="0">
                <a:latin typeface="Century Schoolbook" panose="02040604050505020304" pitchFamily="18" charset="0"/>
              </a:rPr>
              <a:t> </a:t>
            </a:r>
            <a:r>
              <a:rPr lang="ru-RU" dirty="0" err="1">
                <a:latin typeface="Century Schoolbook" panose="02040604050505020304" pitchFamily="18" charset="0"/>
              </a:rPr>
              <a:t>товарів</a:t>
            </a:r>
            <a:r>
              <a:rPr lang="ru-RU" dirty="0">
                <a:latin typeface="Century Schoolbook" panose="02040604050505020304" pitchFamily="18" charset="0"/>
              </a:rPr>
              <a:t>); </a:t>
            </a:r>
            <a:r>
              <a:rPr lang="ru-RU" dirty="0" err="1">
                <a:latin typeface="Century Schoolbook" panose="02040604050505020304" pitchFamily="18" charset="0"/>
              </a:rPr>
              <a:t>розрахувати</a:t>
            </a:r>
            <a:r>
              <a:rPr lang="ru-RU" dirty="0">
                <a:latin typeface="Century Schoolbook" panose="02040604050505020304" pitchFamily="18" charset="0"/>
              </a:rPr>
              <a:t> </a:t>
            </a:r>
            <a:r>
              <a:rPr lang="ru-RU" dirty="0" err="1">
                <a:latin typeface="Century Schoolbook" panose="02040604050505020304" pitchFamily="18" charset="0"/>
              </a:rPr>
              <a:t>обсяг</a:t>
            </a:r>
            <a:r>
              <a:rPr lang="ru-RU" dirty="0">
                <a:latin typeface="Century Schoolbook" panose="02040604050505020304" pitchFamily="18" charset="0"/>
              </a:rPr>
              <a:t> </a:t>
            </a:r>
            <a:r>
              <a:rPr lang="ru-RU" dirty="0" err="1">
                <a:latin typeface="Century Schoolbook" panose="02040604050505020304" pitchFamily="18" charset="0"/>
              </a:rPr>
              <a:t>втрат</a:t>
            </a:r>
            <a:r>
              <a:rPr lang="ru-RU" dirty="0">
                <a:latin typeface="Century Schoolbook" panose="02040604050505020304" pitchFamily="18" charset="0"/>
              </a:rPr>
              <a:t> товарообороту та </a:t>
            </a:r>
            <a:r>
              <a:rPr lang="ru-RU" dirty="0" err="1">
                <a:latin typeface="Century Schoolbook" panose="02040604050505020304" pitchFamily="18" charset="0"/>
              </a:rPr>
              <a:t>прибутку</a:t>
            </a:r>
            <a:r>
              <a:rPr lang="ru-RU" dirty="0">
                <a:latin typeface="Century Schoolbook" panose="02040604050505020304" pitchFamily="18" charset="0"/>
              </a:rPr>
              <a:t> </a:t>
            </a:r>
            <a:r>
              <a:rPr lang="ru-RU" dirty="0" err="1">
                <a:latin typeface="Century Schoolbook" panose="02040604050505020304" pitchFamily="18" charset="0"/>
              </a:rPr>
              <a:t>підприємства</a:t>
            </a:r>
            <a:r>
              <a:rPr lang="ru-RU" dirty="0">
                <a:latin typeface="Century Schoolbook" panose="02040604050505020304" pitchFamily="18" charset="0"/>
              </a:rPr>
              <a:t>, </a:t>
            </a:r>
            <a:r>
              <a:rPr lang="ru-RU" dirty="0" err="1">
                <a:latin typeface="Century Schoolbook" panose="02040604050505020304" pitchFamily="18" charset="0"/>
              </a:rPr>
              <a:t>що</a:t>
            </a:r>
            <a:r>
              <a:rPr lang="ru-RU" dirty="0">
                <a:latin typeface="Century Schoolbook" panose="02040604050505020304" pitchFamily="18" charset="0"/>
              </a:rPr>
              <a:t> </a:t>
            </a:r>
            <a:r>
              <a:rPr lang="ru-RU" dirty="0" err="1">
                <a:latin typeface="Century Schoolbook" panose="02040604050505020304" pitchFamily="18" charset="0"/>
              </a:rPr>
              <a:t>виникли</a:t>
            </a:r>
            <a:r>
              <a:rPr lang="ru-RU" dirty="0">
                <a:latin typeface="Century Schoolbook" panose="02040604050505020304" pitchFamily="18" charset="0"/>
              </a:rPr>
              <a:t> у </a:t>
            </a:r>
            <a:r>
              <a:rPr lang="ru-RU" dirty="0" err="1">
                <a:latin typeface="Century Schoolbook" panose="02040604050505020304" pitchFamily="18" charset="0"/>
              </a:rPr>
              <a:t>зв'язку</a:t>
            </a:r>
            <a:r>
              <a:rPr lang="ru-RU" dirty="0">
                <a:latin typeface="Century Schoolbook" panose="02040604050505020304" pitchFamily="18" charset="0"/>
              </a:rPr>
              <a:t> з </a:t>
            </a:r>
            <a:r>
              <a:rPr lang="ru-RU" dirty="0" err="1">
                <a:latin typeface="Century Schoolbook" panose="02040604050505020304" pitchFamily="18" charset="0"/>
              </a:rPr>
              <a:t>цим</a:t>
            </a:r>
            <a:r>
              <a:rPr lang="ru-RU" dirty="0">
                <a:latin typeface="Century Schoolbook" panose="02040604050505020304" pitchFamily="18" charset="0"/>
              </a:rPr>
              <a:t>.</a:t>
            </a:r>
            <a:endParaRPr lang="uk-UA" dirty="0"/>
          </a:p>
        </p:txBody>
      </p:sp>
    </p:spTree>
    <p:extLst>
      <p:ext uri="{BB962C8B-B14F-4D97-AF65-F5344CB8AC3E}">
        <p14:creationId xmlns:p14="http://schemas.microsoft.com/office/powerpoint/2010/main" val="4517086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Прямоугольник 1">
                <a:extLst>
                  <a:ext uri="{FF2B5EF4-FFF2-40B4-BE49-F238E27FC236}">
                    <a16:creationId xmlns:a16="http://schemas.microsoft.com/office/drawing/2014/main" id="{B9CA9187-54A5-4E90-A643-CD12CE7B692B}"/>
                  </a:ext>
                </a:extLst>
              </p:cNvPr>
              <p:cNvSpPr/>
              <p:nvPr/>
            </p:nvSpPr>
            <p:spPr>
              <a:xfrm>
                <a:off x="1345580" y="770451"/>
                <a:ext cx="9500839" cy="5317097"/>
              </a:xfrm>
              <a:prstGeom prst="rect">
                <a:avLst/>
              </a:prstGeom>
            </p:spPr>
            <p:txBody>
              <a:bodyPr wrap="square">
                <a:spAutoFit/>
              </a:bodyPr>
              <a:lstStyle/>
              <a:p>
                <a:r>
                  <a:rPr lang="ru-RU" dirty="0">
                    <a:latin typeface="Century Schoolbook" panose="02040604050505020304" pitchFamily="18" charset="0"/>
                  </a:rPr>
                  <a:t>Для </a:t>
                </a:r>
                <a:r>
                  <a:rPr lang="ru-RU" dirty="0" err="1">
                    <a:latin typeface="Century Schoolbook" panose="02040604050505020304" pitchFamily="18" charset="0"/>
                  </a:rPr>
                  <a:t>виконання</a:t>
                </a:r>
                <a:r>
                  <a:rPr lang="ru-RU" dirty="0">
                    <a:latin typeface="Century Schoolbook" panose="02040604050505020304" pitchFamily="18" charset="0"/>
                  </a:rPr>
                  <a:t> </a:t>
                </a:r>
                <a:r>
                  <a:rPr lang="ru-RU" dirty="0" err="1">
                    <a:latin typeface="Century Schoolbook" panose="02040604050505020304" pitchFamily="18" charset="0"/>
                  </a:rPr>
                  <a:t>цих</a:t>
                </a:r>
                <a:r>
                  <a:rPr lang="ru-RU" dirty="0">
                    <a:latin typeface="Century Schoolbook" panose="02040604050505020304" pitchFamily="18" charset="0"/>
                  </a:rPr>
                  <a:t> </a:t>
                </a:r>
                <a:r>
                  <a:rPr lang="ru-RU" dirty="0" err="1">
                    <a:latin typeface="Century Schoolbook" panose="02040604050505020304" pitchFamily="18" charset="0"/>
                  </a:rPr>
                  <a:t>розрахунків</a:t>
                </a:r>
                <a:r>
                  <a:rPr lang="ru-RU" dirty="0">
                    <a:latin typeface="Century Schoolbook" panose="02040604050505020304" pitchFamily="18" charset="0"/>
                  </a:rPr>
                  <a:t> </a:t>
                </a:r>
                <a:r>
                  <a:rPr lang="ru-RU" dirty="0" err="1">
                    <a:latin typeface="Century Schoolbook" panose="02040604050505020304" pitchFamily="18" charset="0"/>
                  </a:rPr>
                  <a:t>використовуються</a:t>
                </a:r>
                <a:r>
                  <a:rPr lang="ru-RU" dirty="0">
                    <a:latin typeface="Century Schoolbook" panose="02040604050505020304" pitchFamily="18" charset="0"/>
                  </a:rPr>
                  <a:t> </a:t>
                </a:r>
                <a:r>
                  <a:rPr lang="ru-RU" dirty="0" err="1">
                    <a:latin typeface="Century Schoolbook" panose="02040604050505020304" pitchFamily="18" charset="0"/>
                  </a:rPr>
                  <a:t>такі</a:t>
                </a:r>
                <a:r>
                  <a:rPr lang="ru-RU" dirty="0">
                    <a:latin typeface="Century Schoolbook" panose="02040604050505020304" pitchFamily="18" charset="0"/>
                  </a:rPr>
                  <a:t> </a:t>
                </a:r>
                <a:r>
                  <a:rPr lang="ru-RU" dirty="0" err="1">
                    <a:latin typeface="Century Schoolbook" panose="02040604050505020304" pitchFamily="18" charset="0"/>
                  </a:rPr>
                  <a:t>формули</a:t>
                </a:r>
                <a:r>
                  <a:rPr lang="ru-RU" dirty="0">
                    <a:latin typeface="Century Schoolbook" panose="02040604050505020304" pitchFamily="18" charset="0"/>
                  </a:rPr>
                  <a:t>:</a:t>
                </a:r>
              </a:p>
              <a:p>
                <a:endParaRPr lang="ru-RU" dirty="0">
                  <a:latin typeface="Century Schoolbook" panose="02040604050505020304" pitchFamily="18" charset="0"/>
                </a:endParaRPr>
              </a:p>
              <a:p>
                <a:pPr algn="ctr"/>
                <a14:m>
                  <m:oMathPara xmlns:m="http://schemas.openxmlformats.org/officeDocument/2006/math">
                    <m:oMathParaPr>
                      <m:jc m:val="centerGroup"/>
                    </m:oMathParaPr>
                    <m:oMath xmlns:m="http://schemas.openxmlformats.org/officeDocument/2006/math">
                      <m:r>
                        <a:rPr lang="uk-UA" b="0" i="1" smtClean="0">
                          <a:latin typeface="Cambria Math" panose="02040503050406030204" pitchFamily="18" charset="0"/>
                        </a:rPr>
                        <m:t>ВТО=</m:t>
                      </m:r>
                      <m:nary>
                        <m:naryPr>
                          <m:chr m:val="∑"/>
                          <m:ctrlPr>
                            <a:rPr lang="uk-UA" b="0" i="1" smtClean="0">
                              <a:latin typeface="Cambria Math" panose="02040503050406030204" pitchFamily="18" charset="0"/>
                            </a:rPr>
                          </m:ctrlPr>
                        </m:naryPr>
                        <m:sub>
                          <m:r>
                            <m:rPr>
                              <m:brk m:alnAt="23"/>
                            </m:rP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𝑘</m:t>
                          </m:r>
                        </m:sup>
                        <m:e>
                          <m:d>
                            <m:dPr>
                              <m:ctrlPr>
                                <a:rPr lang="uk-UA" b="0" i="1" smtClean="0">
                                  <a:latin typeface="Cambria Math" panose="02040503050406030204" pitchFamily="18" charset="0"/>
                                </a:rPr>
                              </m:ctrlPr>
                            </m:dPr>
                            <m:e>
                              <m:sSub>
                                <m:sSubPr>
                                  <m:ctrlPr>
                                    <a:rPr lang="uk-UA" b="0" i="1" smtClean="0">
                                      <a:latin typeface="Cambria Math" panose="02040503050406030204" pitchFamily="18" charset="0"/>
                                    </a:rPr>
                                  </m:ctrlPr>
                                </m:sSubPr>
                                <m:e>
                                  <m:r>
                                    <a:rPr lang="uk-UA" b="0" i="1" smtClean="0">
                                      <a:latin typeface="Cambria Math" panose="02040503050406030204" pitchFamily="18" charset="0"/>
                                    </a:rPr>
                                    <m:t>НТ</m:t>
                                  </m:r>
                                </m:e>
                                <m:sub>
                                  <m:r>
                                    <a:rPr lang="uk-UA" b="0" i="1" smtClean="0">
                                      <a:latin typeface="Cambria Math" panose="02040503050406030204" pitchFamily="18" charset="0"/>
                                    </a:rPr>
                                    <m:t>фі</m:t>
                                  </m:r>
                                </m:sub>
                              </m:sSub>
                              <m:r>
                                <a:rPr lang="uk-UA" b="0" i="1" smtClean="0">
                                  <a:latin typeface="Cambria Math" panose="02040503050406030204" pitchFamily="18" charset="0"/>
                                </a:rPr>
                                <m:t>−</m:t>
                              </m:r>
                              <m:sSub>
                                <m:sSubPr>
                                  <m:ctrlPr>
                                    <a:rPr lang="uk-UA" b="0" i="1" smtClean="0">
                                      <a:latin typeface="Cambria Math" panose="02040503050406030204" pitchFamily="18" charset="0"/>
                                    </a:rPr>
                                  </m:ctrlPr>
                                </m:sSubPr>
                                <m:e>
                                  <m:r>
                                    <a:rPr lang="uk-UA" b="0" i="1" smtClean="0">
                                      <a:latin typeface="Cambria Math" panose="02040503050406030204" pitchFamily="18" charset="0"/>
                                    </a:rPr>
                                    <m:t>НТ</m:t>
                                  </m:r>
                                </m:e>
                                <m:sub>
                                  <m:r>
                                    <a:rPr lang="uk-UA" b="0" i="1" smtClean="0">
                                      <a:latin typeface="Cambria Math" panose="02040503050406030204" pitchFamily="18" charset="0"/>
                                    </a:rPr>
                                    <m:t>грі</m:t>
                                  </m:r>
                                </m:sub>
                              </m:sSub>
                            </m:e>
                          </m:d>
                        </m:e>
                      </m:nary>
                    </m:oMath>
                  </m:oMathPara>
                </a14:m>
                <a:endParaRPr lang="uk-UA" dirty="0"/>
              </a:p>
              <a:p>
                <a:pPr algn="ctr"/>
                <a:endParaRPr lang="uk-UA" dirty="0"/>
              </a:p>
              <a:p>
                <a:pPr algn="ctr"/>
                <a14:m>
                  <m:oMathPara xmlns:m="http://schemas.openxmlformats.org/officeDocument/2006/math">
                    <m:oMathParaPr>
                      <m:jc m:val="centerGroup"/>
                    </m:oMathParaPr>
                    <m:oMath xmlns:m="http://schemas.openxmlformats.org/officeDocument/2006/math">
                      <m:r>
                        <a:rPr lang="uk-UA" b="0" i="1" smtClean="0">
                          <a:latin typeface="Cambria Math" panose="02040503050406030204" pitchFamily="18" charset="0"/>
                        </a:rPr>
                        <m:t>ВПР= </m:t>
                      </m:r>
                      <m:f>
                        <m:fPr>
                          <m:ctrlPr>
                            <a:rPr lang="uk-UA" b="0" i="1" smtClean="0">
                              <a:latin typeface="Cambria Math" panose="02040503050406030204" pitchFamily="18" charset="0"/>
                            </a:rPr>
                          </m:ctrlPr>
                        </m:fPr>
                        <m:num>
                          <m:r>
                            <a:rPr lang="uk-UA" b="0" i="1" smtClean="0">
                              <a:latin typeface="Cambria Math" panose="02040503050406030204" pitchFamily="18" charset="0"/>
                            </a:rPr>
                            <m:t>ВТО</m:t>
                          </m:r>
                          <m:r>
                            <a:rPr lang="uk-UA" b="0" i="1" smtClean="0">
                              <a:latin typeface="Cambria Math" panose="02040503050406030204" pitchFamily="18" charset="0"/>
                              <a:ea typeface="Cambria Math" panose="02040503050406030204" pitchFamily="18" charset="0"/>
                            </a:rPr>
                            <m:t>×</m:t>
                          </m:r>
                          <m:sSub>
                            <m:sSubPr>
                              <m:ctrlPr>
                                <a:rPr lang="uk-UA" b="0" i="1" smtClean="0">
                                  <a:latin typeface="Cambria Math" panose="02040503050406030204" pitchFamily="18" charset="0"/>
                                  <a:ea typeface="Cambria Math" panose="02040503050406030204" pitchFamily="18" charset="0"/>
                                </a:rPr>
                              </m:ctrlPr>
                            </m:sSubPr>
                            <m:e>
                              <m:r>
                                <a:rPr lang="uk-UA" b="0" i="1" smtClean="0">
                                  <a:latin typeface="Cambria Math" panose="02040503050406030204" pitchFamily="18" charset="0"/>
                                  <a:ea typeface="Cambria Math" panose="02040503050406030204" pitchFamily="18" charset="0"/>
                                </a:rPr>
                                <m:t>Р</m:t>
                              </m:r>
                            </m:e>
                            <m:sub>
                              <m:r>
                                <a:rPr lang="uk-UA" b="0" i="1" smtClean="0">
                                  <a:latin typeface="Cambria Math" panose="02040503050406030204" pitchFamily="18" charset="0"/>
                                  <a:ea typeface="Cambria Math" panose="02040503050406030204" pitchFamily="18" charset="0"/>
                                </a:rPr>
                                <m:t>пр</m:t>
                              </m:r>
                            </m:sub>
                          </m:sSub>
                        </m:num>
                        <m:den>
                          <m:r>
                            <a:rPr lang="uk-UA" b="0" i="1" smtClean="0">
                              <a:latin typeface="Cambria Math" panose="02040503050406030204" pitchFamily="18" charset="0"/>
                            </a:rPr>
                            <m:t>100</m:t>
                          </m:r>
                        </m:den>
                      </m:f>
                    </m:oMath>
                  </m:oMathPara>
                </a14:m>
                <a:endParaRPr lang="uk-UA" dirty="0"/>
              </a:p>
              <a:p>
                <a:pPr algn="ctr"/>
                <a:endParaRPr lang="uk-UA" dirty="0"/>
              </a:p>
              <a:p>
                <a:r>
                  <a:rPr lang="ru-RU" dirty="0"/>
                  <a:t>де ВТО - </a:t>
                </a:r>
                <a:r>
                  <a:rPr lang="ru-RU" dirty="0" err="1"/>
                  <a:t>втрата</a:t>
                </a:r>
                <a:r>
                  <a:rPr lang="ru-RU" dirty="0"/>
                  <a:t> </a:t>
                </a:r>
                <a:r>
                  <a:rPr lang="ru-RU" dirty="0" err="1"/>
                  <a:t>обсягу</a:t>
                </a:r>
                <a:r>
                  <a:rPr lang="ru-RU" dirty="0"/>
                  <a:t> товарообороту;</a:t>
                </a:r>
              </a:p>
              <a:p>
                <a:r>
                  <a:rPr lang="uk-UA" dirty="0"/>
                  <a:t>ВПР - втрата (недоотримання) прибутку;</a:t>
                </a:r>
              </a:p>
              <a:p>
                <a:r>
                  <a:rPr lang="ru-RU" dirty="0" err="1"/>
                  <a:t>НТ</a:t>
                </a:r>
                <a:r>
                  <a:rPr lang="ru-RU" baseline="-25000" dirty="0" err="1"/>
                  <a:t>фі</a:t>
                </a:r>
                <a:r>
                  <a:rPr lang="ru-RU" dirty="0"/>
                  <a:t> - </a:t>
                </a:r>
                <a:r>
                  <a:rPr lang="ru-RU" dirty="0" err="1"/>
                  <a:t>надходження</a:t>
                </a:r>
                <a:r>
                  <a:rPr lang="ru-RU" dirty="0"/>
                  <a:t> </a:t>
                </a:r>
                <a:r>
                  <a:rPr lang="ru-RU" dirty="0" err="1"/>
                  <a:t>товарів</a:t>
                </a:r>
                <a:r>
                  <a:rPr lang="ru-RU" dirty="0"/>
                  <a:t> </a:t>
                </a:r>
                <a:r>
                  <a:rPr lang="ru-RU" dirty="0" err="1"/>
                  <a:t>фактичне</a:t>
                </a:r>
                <a:r>
                  <a:rPr lang="ru-RU" dirty="0"/>
                  <a:t> за і-й раз завозу;</a:t>
                </a:r>
              </a:p>
              <a:p>
                <a:r>
                  <a:rPr lang="ru-RU" dirty="0" err="1"/>
                  <a:t>НТ</a:t>
                </a:r>
                <a:r>
                  <a:rPr lang="ru-RU" baseline="-25000" dirty="0" err="1"/>
                  <a:t>грі</a:t>
                </a:r>
                <a:r>
                  <a:rPr lang="ru-RU" dirty="0"/>
                  <a:t> - </a:t>
                </a:r>
                <a:r>
                  <a:rPr lang="ru-RU" dirty="0" err="1"/>
                  <a:t>надходження</a:t>
                </a:r>
                <a:r>
                  <a:rPr lang="ru-RU" dirty="0"/>
                  <a:t> </a:t>
                </a:r>
                <a:r>
                  <a:rPr lang="ru-RU" dirty="0" err="1"/>
                  <a:t>товарів</a:t>
                </a:r>
                <a:r>
                  <a:rPr lang="ru-RU" dirty="0"/>
                  <a:t>, </a:t>
                </a:r>
                <a:r>
                  <a:rPr lang="ru-RU" dirty="0" err="1"/>
                  <a:t>передбачене</a:t>
                </a:r>
                <a:r>
                  <a:rPr lang="ru-RU" dirty="0"/>
                  <a:t> </a:t>
                </a:r>
                <a:r>
                  <a:rPr lang="ru-RU" dirty="0" err="1"/>
                  <a:t>графіком</a:t>
                </a:r>
                <a:r>
                  <a:rPr lang="ru-RU" dirty="0"/>
                  <a:t> завозу;</a:t>
                </a:r>
              </a:p>
              <a:p>
                <a:r>
                  <a:rPr lang="ru-RU" dirty="0"/>
                  <a:t>j - рази завозу, при </a:t>
                </a:r>
                <a:r>
                  <a:rPr lang="ru-RU" dirty="0" err="1"/>
                  <a:t>яких</a:t>
                </a:r>
                <a:r>
                  <a:rPr lang="ru-RU" dirty="0"/>
                  <a:t> (</a:t>
                </a:r>
                <a:r>
                  <a:rPr lang="ru-RU" dirty="0" err="1"/>
                  <a:t>НТ</a:t>
                </a:r>
                <a:r>
                  <a:rPr lang="ru-RU" baseline="-25000" dirty="0" err="1"/>
                  <a:t>фі</a:t>
                </a:r>
                <a:r>
                  <a:rPr lang="ru-RU" dirty="0"/>
                  <a:t> - </a:t>
                </a:r>
                <a:r>
                  <a:rPr lang="ru-RU" dirty="0" err="1"/>
                  <a:t>НТ</a:t>
                </a:r>
                <a:r>
                  <a:rPr lang="ru-RU" baseline="-25000" dirty="0" err="1"/>
                  <a:t>грі</a:t>
                </a:r>
                <a:r>
                  <a:rPr lang="ru-RU" dirty="0"/>
                  <a:t>)&lt;0;</a:t>
                </a:r>
              </a:p>
              <a:p>
                <a:r>
                  <a:rPr lang="ru-RU" dirty="0" err="1"/>
                  <a:t>Рпр</a:t>
                </a:r>
                <a:r>
                  <a:rPr lang="ru-RU" dirty="0"/>
                  <a:t> - </a:t>
                </a:r>
                <a:r>
                  <a:rPr lang="ru-RU" dirty="0" err="1"/>
                  <a:t>рівень</a:t>
                </a:r>
                <a:r>
                  <a:rPr lang="ru-RU" dirty="0"/>
                  <a:t> </a:t>
                </a:r>
                <a:r>
                  <a:rPr lang="ru-RU" dirty="0" err="1"/>
                  <a:t>рентабельності</a:t>
                </a:r>
                <a:r>
                  <a:rPr lang="ru-RU" dirty="0"/>
                  <a:t> товарообороту, </a:t>
                </a:r>
                <a:r>
                  <a:rPr lang="ru-RU" dirty="0" err="1"/>
                  <a:t>що</a:t>
                </a:r>
                <a:r>
                  <a:rPr lang="ru-RU" dirty="0"/>
                  <a:t> </a:t>
                </a:r>
                <a:r>
                  <a:rPr lang="ru-RU" dirty="0" err="1"/>
                  <a:t>склався</a:t>
                </a:r>
                <a:r>
                  <a:rPr lang="ru-RU" dirty="0"/>
                  <a:t>, %.</a:t>
                </a:r>
              </a:p>
              <a:p>
                <a:endParaRPr lang="ru-RU" dirty="0"/>
              </a:p>
              <a:p>
                <a:r>
                  <a:rPr lang="ru-RU" dirty="0" err="1"/>
                  <a:t>Розрахований</a:t>
                </a:r>
                <a:r>
                  <a:rPr lang="ru-RU" dirty="0"/>
                  <a:t> таким чином </a:t>
                </a:r>
                <a:r>
                  <a:rPr lang="ru-RU" dirty="0" err="1"/>
                  <a:t>розмір</a:t>
                </a:r>
                <a:r>
                  <a:rPr lang="ru-RU" dirty="0"/>
                  <a:t> </a:t>
                </a:r>
                <a:r>
                  <a:rPr lang="ru-RU" dirty="0" err="1"/>
                  <a:t>недоотримання</a:t>
                </a:r>
                <a:r>
                  <a:rPr lang="ru-RU" dirty="0"/>
                  <a:t> </a:t>
                </a:r>
                <a:r>
                  <a:rPr lang="ru-RU" dirty="0" err="1"/>
                  <a:t>обсягу</a:t>
                </a:r>
                <a:r>
                  <a:rPr lang="ru-RU" dirty="0"/>
                  <a:t> товарообороту та </a:t>
                </a:r>
                <a:r>
                  <a:rPr lang="ru-RU" dirty="0" err="1"/>
                  <a:t>прибутку</a:t>
                </a:r>
                <a:r>
                  <a:rPr lang="ru-RU" dirty="0"/>
                  <a:t> </a:t>
                </a:r>
                <a:r>
                  <a:rPr lang="ru-RU" dirty="0" err="1"/>
                  <a:t>підприємства</a:t>
                </a:r>
                <a:r>
                  <a:rPr lang="ru-RU" dirty="0"/>
                  <a:t> </a:t>
                </a:r>
                <a:r>
                  <a:rPr lang="ru-RU" dirty="0" err="1"/>
                  <a:t>може</a:t>
                </a:r>
                <a:r>
                  <a:rPr lang="ru-RU" dirty="0"/>
                  <a:t> </a:t>
                </a:r>
                <a:r>
                  <a:rPr lang="ru-RU" dirty="0" err="1"/>
                  <a:t>використовуватися</a:t>
                </a:r>
                <a:r>
                  <a:rPr lang="ru-RU" dirty="0"/>
                  <a:t> для </a:t>
                </a:r>
                <a:r>
                  <a:rPr lang="ru-RU" dirty="0" err="1"/>
                  <a:t>обгрунтування</a:t>
                </a:r>
                <a:r>
                  <a:rPr lang="ru-RU" dirty="0"/>
                  <a:t> </a:t>
                </a:r>
                <a:r>
                  <a:rPr lang="ru-RU" dirty="0" err="1"/>
                  <a:t>резервів</a:t>
                </a:r>
                <a:r>
                  <a:rPr lang="ru-RU" dirty="0"/>
                  <a:t> росту </a:t>
                </a:r>
                <a:r>
                  <a:rPr lang="ru-RU" dirty="0" err="1"/>
                  <a:t>даних</a:t>
                </a:r>
                <a:r>
                  <a:rPr lang="ru-RU" dirty="0"/>
                  <a:t> </a:t>
                </a:r>
                <a:r>
                  <a:rPr lang="ru-RU" dirty="0" err="1"/>
                  <a:t>показників</a:t>
                </a:r>
                <a:r>
                  <a:rPr lang="ru-RU" dirty="0"/>
                  <a:t> за </a:t>
                </a:r>
                <a:r>
                  <a:rPr lang="ru-RU" dirty="0" err="1"/>
                  <a:t>рахунок</a:t>
                </a:r>
                <a:r>
                  <a:rPr lang="ru-RU" dirty="0"/>
                  <a:t> </a:t>
                </a:r>
                <a:r>
                  <a:rPr lang="ru-RU" dirty="0" err="1"/>
                  <a:t>покращення</a:t>
                </a:r>
                <a:r>
                  <a:rPr lang="ru-RU" dirty="0"/>
                  <a:t> </a:t>
                </a:r>
                <a:r>
                  <a:rPr lang="ru-RU" dirty="0" err="1"/>
                  <a:t>управління</a:t>
                </a:r>
                <a:r>
                  <a:rPr lang="ru-RU" dirty="0"/>
                  <a:t> </a:t>
                </a:r>
                <a:r>
                  <a:rPr lang="ru-RU" dirty="0" err="1"/>
                  <a:t>товарними</a:t>
                </a:r>
                <a:r>
                  <a:rPr lang="ru-RU" dirty="0"/>
                  <a:t> потоками на </a:t>
                </a:r>
                <a:r>
                  <a:rPr lang="ru-RU" dirty="0" err="1"/>
                  <a:t>підприємстві</a:t>
                </a:r>
                <a:r>
                  <a:rPr lang="ru-RU" dirty="0"/>
                  <a:t>.</a:t>
                </a:r>
                <a:endParaRPr lang="uk-UA" dirty="0"/>
              </a:p>
            </p:txBody>
          </p:sp>
        </mc:Choice>
        <mc:Fallback>
          <p:sp>
            <p:nvSpPr>
              <p:cNvPr id="2" name="Прямоугольник 1">
                <a:extLst>
                  <a:ext uri="{FF2B5EF4-FFF2-40B4-BE49-F238E27FC236}">
                    <a16:creationId xmlns:a16="http://schemas.microsoft.com/office/drawing/2014/main" id="{B9CA9187-54A5-4E90-A643-CD12CE7B692B}"/>
                  </a:ext>
                </a:extLst>
              </p:cNvPr>
              <p:cNvSpPr>
                <a:spLocks noRot="1" noChangeAspect="1" noMove="1" noResize="1" noEditPoints="1" noAdjustHandles="1" noChangeArrowheads="1" noChangeShapeType="1" noTextEdit="1"/>
              </p:cNvSpPr>
              <p:nvPr/>
            </p:nvSpPr>
            <p:spPr>
              <a:xfrm>
                <a:off x="1345580" y="770451"/>
                <a:ext cx="9500839" cy="5317097"/>
              </a:xfrm>
              <a:prstGeom prst="rect">
                <a:avLst/>
              </a:prstGeom>
              <a:blipFill>
                <a:blip r:embed="rId2"/>
                <a:stretch>
                  <a:fillRect l="-578" t="-573" b="-802"/>
                </a:stretch>
              </a:blipFill>
            </p:spPr>
            <p:txBody>
              <a:bodyPr/>
              <a:lstStyle/>
              <a:p>
                <a:r>
                  <a:rPr lang="uk-UA">
                    <a:noFill/>
                  </a:rPr>
                  <a:t> </a:t>
                </a:r>
              </a:p>
            </p:txBody>
          </p:sp>
        </mc:Fallback>
      </mc:AlternateContent>
    </p:spTree>
    <p:extLst>
      <p:ext uri="{BB962C8B-B14F-4D97-AF65-F5344CB8AC3E}">
        <p14:creationId xmlns:p14="http://schemas.microsoft.com/office/powerpoint/2010/main" val="3788352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1BC8E7-DE98-4200-882F-500BFE6A7E8A}"/>
              </a:ext>
            </a:extLst>
          </p:cNvPr>
          <p:cNvSpPr txBox="1"/>
          <p:nvPr/>
        </p:nvSpPr>
        <p:spPr>
          <a:xfrm>
            <a:off x="1099458" y="1385893"/>
            <a:ext cx="9274628" cy="3970318"/>
          </a:xfrm>
          <a:prstGeom prst="rect">
            <a:avLst/>
          </a:prstGeom>
          <a:noFill/>
        </p:spPr>
        <p:txBody>
          <a:bodyPr wrap="square">
            <a:spAutoFit/>
          </a:bodyPr>
          <a:lstStyle/>
          <a:p>
            <a:pPr algn="ctr"/>
            <a:r>
              <a:rPr lang="ru-RU" b="1" dirty="0"/>
              <a:t>5. ОЦІНКА ЕФЕКТИВНОСТІ КОМЕРЦІЙНИХ УГОД ІЗ ЗАКУПІВЛІ ТОВАРІВ</a:t>
            </a:r>
          </a:p>
          <a:p>
            <a:pPr algn="just"/>
            <a:endParaRPr lang="uk-UA" b="1" dirty="0"/>
          </a:p>
          <a:p>
            <a:pPr algn="just"/>
            <a:r>
              <a:rPr lang="uk-UA" dirty="0"/>
              <a:t>Одним із стратегічних завдань управління товарним забезпеченням обороту підприємства є створення умов для виконання розроблених планів прибутку та його максимізації.</a:t>
            </a:r>
          </a:p>
          <a:p>
            <a:pPr algn="just"/>
            <a:r>
              <a:rPr lang="uk-UA" dirty="0"/>
              <a:t>Досягнення цього завдання обумовлюється:</a:t>
            </a:r>
          </a:p>
          <a:p>
            <a:pPr algn="just"/>
            <a:r>
              <a:rPr lang="uk-UA" dirty="0"/>
              <a:t>1. Виконанням розроблених планів товарообороту.</a:t>
            </a:r>
          </a:p>
          <a:p>
            <a:pPr algn="just"/>
            <a:r>
              <a:rPr lang="uk-UA" dirty="0"/>
              <a:t>2. Зниженням витрат на закупівлю товарів за рахунок вибору найбільш ефективного постачальника.</a:t>
            </a:r>
          </a:p>
          <a:p>
            <a:pPr algn="just"/>
            <a:r>
              <a:rPr lang="uk-UA" dirty="0"/>
              <a:t>3. Оцінкою ефективності комерційних угод з наступним використанням даної інформації для відбору угод або товарів («</a:t>
            </a:r>
            <a:r>
              <a:rPr lang="uk-UA" dirty="0" err="1"/>
              <a:t>уторгування</a:t>
            </a:r>
            <a:r>
              <a:rPr lang="uk-UA" dirty="0"/>
              <a:t>» товарного контракту).</a:t>
            </a:r>
          </a:p>
          <a:p>
            <a:pPr algn="just"/>
            <a:endParaRPr lang="uk-UA" dirty="0"/>
          </a:p>
          <a:p>
            <a:pPr algn="just"/>
            <a:r>
              <a:rPr lang="uk-UA" dirty="0"/>
              <a:t>Оцінка ефективності комерційної угоди із закупівлі товарів передбачає проведення такої роботи</a:t>
            </a:r>
          </a:p>
        </p:txBody>
      </p:sp>
    </p:spTree>
    <p:extLst>
      <p:ext uri="{BB962C8B-B14F-4D97-AF65-F5344CB8AC3E}">
        <p14:creationId xmlns:p14="http://schemas.microsoft.com/office/powerpoint/2010/main" val="4013272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FA7901-1F15-4346-8E1F-AFF544991C94}"/>
              </a:ext>
            </a:extLst>
          </p:cNvPr>
          <p:cNvSpPr txBox="1"/>
          <p:nvPr/>
        </p:nvSpPr>
        <p:spPr>
          <a:xfrm>
            <a:off x="1219199" y="1282397"/>
            <a:ext cx="9459686" cy="3970318"/>
          </a:xfrm>
          <a:prstGeom prst="rect">
            <a:avLst/>
          </a:prstGeom>
          <a:noFill/>
        </p:spPr>
        <p:txBody>
          <a:bodyPr wrap="square">
            <a:spAutoFit/>
          </a:bodyPr>
          <a:lstStyle/>
          <a:p>
            <a:r>
              <a:rPr lang="uk-UA" dirty="0"/>
              <a:t>Якість організації роботи з товарного забезпечення торговельної діяльності обумовлює розмір та рівень багатьох показників господарсько фінансової діяльності підприємства, а саме: обсяг товарообігу, валового доходу, чистого прибутку, швидкість грошового обігу, розміри необхідного капіталу та інші. Розглянемо характер та фактори цієї залежності.</a:t>
            </a:r>
          </a:p>
          <a:p>
            <a:endParaRPr lang="uk-UA" dirty="0"/>
          </a:p>
          <a:p>
            <a:r>
              <a:rPr lang="uk-UA" dirty="0"/>
              <a:t>Обсяги закупівлі товарів та їх відповідність структурі попиту споживачів забезпечують можливість реалізації товарів в запланованому обсязі. Характер цієї залежності відображає формула товарного балансу:</a:t>
            </a:r>
          </a:p>
          <a:p>
            <a:pPr algn="ctr"/>
            <a:r>
              <a:rPr lang="uk-UA" dirty="0"/>
              <a:t>ТО-НТ+ДТЗ - </a:t>
            </a:r>
            <a:r>
              <a:rPr lang="en-US" dirty="0"/>
              <a:t>IB,</a:t>
            </a:r>
          </a:p>
          <a:p>
            <a:r>
              <a:rPr lang="uk-UA" dirty="0"/>
              <a:t>де ТО - обсяг товарообороту;</a:t>
            </a:r>
          </a:p>
          <a:p>
            <a:r>
              <a:rPr lang="uk-UA" dirty="0"/>
              <a:t>НТ - надходження товарів (обсяг закупок);</a:t>
            </a:r>
          </a:p>
          <a:p>
            <a:r>
              <a:rPr lang="uk-UA" dirty="0"/>
              <a:t>ЛТЗ - зміна обсягів товарних запасів протягом періоду;</a:t>
            </a:r>
          </a:p>
          <a:p>
            <a:r>
              <a:rPr lang="en-US" dirty="0"/>
              <a:t>IB - </a:t>
            </a:r>
            <a:r>
              <a:rPr lang="uk-UA" dirty="0"/>
              <a:t>інше вибуття товарних ресурсів.</a:t>
            </a:r>
          </a:p>
        </p:txBody>
      </p:sp>
    </p:spTree>
    <p:extLst>
      <p:ext uri="{BB962C8B-B14F-4D97-AF65-F5344CB8AC3E}">
        <p14:creationId xmlns:p14="http://schemas.microsoft.com/office/powerpoint/2010/main" val="26055046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DF267CC2-017C-4E0F-8261-6F5CE8DFD51E}"/>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891777" y="-11300"/>
            <a:ext cx="4438184" cy="6834805"/>
          </a:xfrm>
          <a:prstGeom prst="rect">
            <a:avLst/>
          </a:prstGeom>
        </p:spPr>
      </p:pic>
    </p:spTree>
    <p:extLst>
      <p:ext uri="{BB962C8B-B14F-4D97-AF65-F5344CB8AC3E}">
        <p14:creationId xmlns:p14="http://schemas.microsoft.com/office/powerpoint/2010/main" val="9959900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2511984-05C2-4D3B-BE00-3D2F53AF98BC}"/>
              </a:ext>
            </a:extLst>
          </p:cNvPr>
          <p:cNvSpPr/>
          <p:nvPr/>
        </p:nvSpPr>
        <p:spPr>
          <a:xfrm>
            <a:off x="866078" y="936010"/>
            <a:ext cx="10459844" cy="4985980"/>
          </a:xfrm>
          <a:prstGeom prst="rect">
            <a:avLst/>
          </a:prstGeom>
        </p:spPr>
        <p:txBody>
          <a:bodyPr wrap="square">
            <a:spAutoFit/>
          </a:bodyPr>
          <a:lstStyle/>
          <a:p>
            <a:pPr marL="457200" indent="-457200">
              <a:buAutoNum type="arabicPeriod"/>
            </a:pPr>
            <a:r>
              <a:rPr lang="uk-UA" sz="2400" dirty="0">
                <a:latin typeface="Arial" panose="020B0604020202020204" pitchFamily="34" charset="0"/>
              </a:rPr>
              <a:t>Оцінка можливої роздрібної ціни реалізації товарів</a:t>
            </a:r>
          </a:p>
          <a:p>
            <a:endParaRPr lang="uk-UA" sz="2400" dirty="0">
              <a:latin typeface="Arial" panose="020B0604020202020204" pitchFamily="34" charset="0"/>
            </a:endParaRPr>
          </a:p>
          <a:p>
            <a:r>
              <a:rPr lang="uk-UA" dirty="0">
                <a:latin typeface="Century Schoolbook" panose="02040604050505020304" pitchFamily="18" charset="0"/>
              </a:rPr>
              <a:t>Оцінка (прогнозування) можливої роздрібної ціни реалізації </a:t>
            </a:r>
            <a:r>
              <a:rPr lang="uk-UA" dirty="0" err="1">
                <a:latin typeface="Century Schoolbook" panose="02040604050505020304" pitchFamily="18" charset="0"/>
              </a:rPr>
              <a:t>това</a:t>
            </a:r>
            <a:r>
              <a:rPr lang="ru-RU" dirty="0" err="1">
                <a:latin typeface="Century Schoolbook" panose="02040604050505020304" pitchFamily="18" charset="0"/>
              </a:rPr>
              <a:t>рів</a:t>
            </a:r>
            <a:r>
              <a:rPr lang="ru-RU" dirty="0">
                <a:latin typeface="Century Schoolbook" panose="02040604050505020304" pitchFamily="18" charset="0"/>
              </a:rPr>
              <a:t> є </a:t>
            </a:r>
            <a:r>
              <a:rPr lang="ru-RU" dirty="0" err="1">
                <a:latin typeface="Century Schoolbook" panose="02040604050505020304" pitchFamily="18" charset="0"/>
              </a:rPr>
              <a:t>необхідною</a:t>
            </a:r>
            <a:r>
              <a:rPr lang="ru-RU" dirty="0">
                <a:latin typeface="Century Schoolbook" panose="02040604050505020304" pitchFamily="18" charset="0"/>
              </a:rPr>
              <a:t> </a:t>
            </a:r>
            <a:r>
              <a:rPr lang="ru-RU" dirty="0" err="1">
                <a:latin typeface="Century Schoolbook" panose="02040604050505020304" pitchFamily="18" charset="0"/>
              </a:rPr>
              <a:t>умовою</a:t>
            </a:r>
            <a:r>
              <a:rPr lang="ru-RU" dirty="0">
                <a:latin typeface="Century Schoolbook" panose="02040604050505020304" pitchFamily="18" charset="0"/>
              </a:rPr>
              <a:t> </a:t>
            </a:r>
            <a:r>
              <a:rPr lang="ru-RU" dirty="0" err="1">
                <a:latin typeface="Century Schoolbook" panose="02040604050505020304" pitchFamily="18" charset="0"/>
              </a:rPr>
              <a:t>визначення</a:t>
            </a:r>
            <a:r>
              <a:rPr lang="ru-RU" dirty="0">
                <a:latin typeface="Century Schoolbook" panose="02040604050505020304" pitchFamily="18" charset="0"/>
              </a:rPr>
              <a:t> </a:t>
            </a:r>
            <a:r>
              <a:rPr lang="ru-RU" dirty="0" err="1">
                <a:latin typeface="Century Schoolbook" panose="02040604050505020304" pitchFamily="18" charset="0"/>
              </a:rPr>
              <a:t>торговельної</a:t>
            </a:r>
            <a:r>
              <a:rPr lang="ru-RU" dirty="0">
                <a:latin typeface="Century Schoolbook" panose="02040604050505020304" pitchFamily="18" charset="0"/>
              </a:rPr>
              <a:t> </a:t>
            </a:r>
            <a:r>
              <a:rPr lang="ru-RU" dirty="0" err="1">
                <a:latin typeface="Century Schoolbook" panose="02040604050505020304" pitchFamily="18" charset="0"/>
              </a:rPr>
              <a:t>виручки</a:t>
            </a:r>
            <a:r>
              <a:rPr lang="ru-RU" dirty="0">
                <a:latin typeface="Century Schoolbook" panose="02040604050505020304" pitchFamily="18" charset="0"/>
              </a:rPr>
              <a:t> (товарообороту) </a:t>
            </a:r>
            <a:r>
              <a:rPr lang="ru-RU" dirty="0" err="1">
                <a:latin typeface="Century Schoolbook" panose="02040604050505020304" pitchFamily="18" charset="0"/>
              </a:rPr>
              <a:t>підприємства</a:t>
            </a:r>
            <a:r>
              <a:rPr lang="ru-RU" dirty="0">
                <a:latin typeface="Century Schoolbook" panose="02040604050505020304" pitchFamily="18" charset="0"/>
              </a:rPr>
              <a:t> та, </a:t>
            </a:r>
            <a:r>
              <a:rPr lang="ru-RU" dirty="0" err="1">
                <a:latin typeface="Century Schoolbook" panose="02040604050505020304" pitchFamily="18" charset="0"/>
              </a:rPr>
              <a:t>відповідно</a:t>
            </a:r>
            <a:r>
              <a:rPr lang="ru-RU" dirty="0">
                <a:latin typeface="Century Schoolbook" panose="02040604050505020304" pitchFamily="18" charset="0"/>
              </a:rPr>
              <a:t>, </a:t>
            </a:r>
            <a:r>
              <a:rPr lang="ru-RU" dirty="0" err="1">
                <a:latin typeface="Century Schoolbook" panose="02040604050505020304" pitchFamily="18" charset="0"/>
              </a:rPr>
              <a:t>його</a:t>
            </a:r>
            <a:r>
              <a:rPr lang="ru-RU" dirty="0">
                <a:latin typeface="Century Schoolbook" panose="02040604050505020304" pitchFamily="18" charset="0"/>
              </a:rPr>
              <a:t> </a:t>
            </a:r>
            <a:r>
              <a:rPr lang="ru-RU" dirty="0" err="1">
                <a:latin typeface="Century Schoolbook" panose="02040604050505020304" pitchFamily="18" charset="0"/>
              </a:rPr>
              <a:t>доходів</a:t>
            </a:r>
            <a:r>
              <a:rPr lang="ru-RU" dirty="0">
                <a:latin typeface="Century Schoolbook" panose="02040604050505020304" pitchFamily="18" charset="0"/>
              </a:rPr>
              <a:t>. </a:t>
            </a:r>
            <a:r>
              <a:rPr lang="ru-RU" dirty="0" err="1">
                <a:latin typeface="Century Schoolbook" panose="02040604050505020304" pitchFamily="18" charset="0"/>
              </a:rPr>
              <a:t>Найбільш</a:t>
            </a:r>
            <a:r>
              <a:rPr lang="ru-RU" dirty="0">
                <a:latin typeface="Century Schoolbook" panose="02040604050505020304" pitchFamily="18" charset="0"/>
              </a:rPr>
              <a:t> </a:t>
            </a:r>
            <a:r>
              <a:rPr lang="ru-RU" dirty="0" err="1">
                <a:latin typeface="Century Schoolbook" panose="02040604050505020304" pitchFamily="18" charset="0"/>
              </a:rPr>
              <a:t>розповсюдженими</a:t>
            </a:r>
            <a:r>
              <a:rPr lang="ru-RU" dirty="0">
                <a:latin typeface="Century Schoolbook" panose="02040604050505020304" pitchFamily="18" charset="0"/>
              </a:rPr>
              <a:t> методами є метод </a:t>
            </a:r>
            <a:r>
              <a:rPr lang="ru-RU" dirty="0" err="1">
                <a:latin typeface="Century Schoolbook" panose="02040604050505020304" pitchFamily="18" charset="0"/>
              </a:rPr>
              <a:t>експертної</a:t>
            </a:r>
            <a:r>
              <a:rPr lang="ru-RU" dirty="0">
                <a:latin typeface="Century Schoolbook" panose="02040604050505020304" pitchFamily="18" charset="0"/>
              </a:rPr>
              <a:t> </a:t>
            </a:r>
            <a:r>
              <a:rPr lang="ru-RU" dirty="0" err="1">
                <a:latin typeface="Century Schoolbook" panose="02040604050505020304" pitchFamily="18" charset="0"/>
              </a:rPr>
              <a:t>оцінки</a:t>
            </a:r>
            <a:r>
              <a:rPr lang="ru-RU" dirty="0">
                <a:latin typeface="Century Schoolbook" panose="02040604050505020304" pitchFamily="18" charset="0"/>
              </a:rPr>
              <a:t>,</a:t>
            </a:r>
          </a:p>
          <a:p>
            <a:r>
              <a:rPr lang="ru-RU" dirty="0">
                <a:latin typeface="Century Schoolbook" panose="02040604050505020304" pitchFamily="18" charset="0"/>
              </a:rPr>
              <a:t>метод </a:t>
            </a:r>
            <a:r>
              <a:rPr lang="ru-RU" dirty="0" err="1">
                <a:latin typeface="Century Schoolbook" panose="02040604050505020304" pitchFamily="18" charset="0"/>
              </a:rPr>
              <a:t>аналогів</a:t>
            </a:r>
            <a:r>
              <a:rPr lang="ru-RU" dirty="0">
                <a:latin typeface="Century Schoolbook" panose="02040604050505020304" pitchFamily="18" charset="0"/>
              </a:rPr>
              <a:t> </a:t>
            </a:r>
            <a:r>
              <a:rPr lang="ru-RU" dirty="0" err="1">
                <a:latin typeface="Century Schoolbook" panose="02040604050505020304" pitchFamily="18" charset="0"/>
              </a:rPr>
              <a:t>або</a:t>
            </a:r>
            <a:r>
              <a:rPr lang="ru-RU" dirty="0">
                <a:latin typeface="Century Schoolbook" panose="02040604050505020304" pitchFamily="18" charset="0"/>
              </a:rPr>
              <a:t> </a:t>
            </a:r>
            <a:r>
              <a:rPr lang="ru-RU" dirty="0" err="1">
                <a:latin typeface="Century Schoolbook" panose="02040604050505020304" pitchFamily="18" charset="0"/>
              </a:rPr>
              <a:t>розрахунково-аналітичний</a:t>
            </a:r>
            <a:r>
              <a:rPr lang="ru-RU" dirty="0">
                <a:latin typeface="Century Schoolbook" panose="02040604050505020304" pitchFamily="18" charset="0"/>
              </a:rPr>
              <a:t> метод (</a:t>
            </a:r>
            <a:r>
              <a:rPr lang="ru-RU" dirty="0" err="1">
                <a:latin typeface="Century Schoolbook" panose="02040604050505020304" pitchFamily="18" charset="0"/>
              </a:rPr>
              <a:t>орієнтований</a:t>
            </a:r>
            <a:r>
              <a:rPr lang="ru-RU" dirty="0">
                <a:latin typeface="Century Schoolbook" panose="02040604050505020304" pitchFamily="18" charset="0"/>
              </a:rPr>
              <a:t> на </a:t>
            </a:r>
            <a:r>
              <a:rPr lang="ru-RU" dirty="0" err="1">
                <a:latin typeface="Century Schoolbook" panose="02040604050505020304" pitchFamily="18" charset="0"/>
              </a:rPr>
              <a:t>отримання</a:t>
            </a:r>
            <a:r>
              <a:rPr lang="ru-RU" dirty="0">
                <a:latin typeface="Century Schoolbook" panose="02040604050505020304" pitchFamily="18" charset="0"/>
              </a:rPr>
              <a:t> </a:t>
            </a:r>
            <a:r>
              <a:rPr lang="ru-RU" dirty="0" err="1">
                <a:latin typeface="Century Schoolbook" panose="02040604050505020304" pitchFamily="18" charset="0"/>
              </a:rPr>
              <a:t>цільової</a:t>
            </a:r>
            <a:r>
              <a:rPr lang="ru-RU" dirty="0">
                <a:latin typeface="Century Schoolbook" panose="02040604050505020304" pitchFamily="18" charset="0"/>
              </a:rPr>
              <a:t> </a:t>
            </a:r>
            <a:r>
              <a:rPr lang="ru-RU" dirty="0" err="1">
                <a:latin typeface="Century Schoolbook" panose="02040604050505020304" pitchFamily="18" charset="0"/>
              </a:rPr>
              <a:t>суми</a:t>
            </a:r>
            <a:r>
              <a:rPr lang="ru-RU" dirty="0">
                <a:latin typeface="Century Schoolbook" panose="02040604050505020304" pitchFamily="18" charset="0"/>
              </a:rPr>
              <a:t> </a:t>
            </a:r>
            <a:r>
              <a:rPr lang="ru-RU" dirty="0" err="1">
                <a:latin typeface="Century Schoolbook" panose="02040604050505020304" pitchFamily="18" charset="0"/>
              </a:rPr>
              <a:t>прибутку</a:t>
            </a:r>
            <a:r>
              <a:rPr lang="ru-RU" dirty="0">
                <a:latin typeface="Century Schoolbook" panose="02040604050505020304" pitchFamily="18" charset="0"/>
              </a:rPr>
              <a:t> та </a:t>
            </a:r>
            <a:r>
              <a:rPr lang="ru-RU" dirty="0" err="1">
                <a:latin typeface="Century Schoolbook" panose="02040604050505020304" pitchFamily="18" charset="0"/>
              </a:rPr>
              <a:t>рентабельності</a:t>
            </a:r>
            <a:r>
              <a:rPr lang="ru-RU" dirty="0">
                <a:latin typeface="Century Schoolbook" panose="02040604050505020304" pitchFamily="18" charset="0"/>
              </a:rPr>
              <a:t>).</a:t>
            </a:r>
          </a:p>
          <a:p>
            <a:r>
              <a:rPr lang="ru-RU" dirty="0">
                <a:latin typeface="Century Schoolbook" panose="02040604050505020304" pitchFamily="18" charset="0"/>
              </a:rPr>
              <a:t>Для нормального </a:t>
            </a:r>
            <a:r>
              <a:rPr lang="ru-RU" dirty="0" err="1">
                <a:latin typeface="Century Schoolbook" panose="02040604050505020304" pitchFamily="18" charset="0"/>
              </a:rPr>
              <a:t>функціонування</a:t>
            </a:r>
            <a:r>
              <a:rPr lang="ru-RU" dirty="0">
                <a:latin typeface="Century Schoolbook" panose="02040604050505020304" pitchFamily="18" charset="0"/>
              </a:rPr>
              <a:t> </a:t>
            </a:r>
            <a:r>
              <a:rPr lang="ru-RU" dirty="0" err="1">
                <a:latin typeface="Century Schoolbook" panose="02040604050505020304" pitchFamily="18" charset="0"/>
              </a:rPr>
              <a:t>торговельного</a:t>
            </a:r>
            <a:r>
              <a:rPr lang="ru-RU" dirty="0">
                <a:latin typeface="Century Schoolbook" panose="02040604050505020304" pitchFamily="18" charset="0"/>
              </a:rPr>
              <a:t> </a:t>
            </a:r>
            <a:r>
              <a:rPr lang="ru-RU" dirty="0" err="1">
                <a:latin typeface="Century Schoolbook" panose="02040604050505020304" pitchFamily="18" charset="0"/>
              </a:rPr>
              <a:t>підприємства</a:t>
            </a:r>
            <a:r>
              <a:rPr lang="ru-RU" dirty="0">
                <a:latin typeface="Century Schoolbook" panose="02040604050505020304" pitchFamily="18" charset="0"/>
              </a:rPr>
              <a:t> </a:t>
            </a:r>
            <a:r>
              <a:rPr lang="ru-RU" dirty="0" err="1">
                <a:latin typeface="Century Schoolbook" panose="02040604050505020304" pitchFamily="18" charset="0"/>
              </a:rPr>
              <a:t>рівень</a:t>
            </a:r>
            <a:r>
              <a:rPr lang="ru-RU" dirty="0">
                <a:latin typeface="Century Schoolbook" panose="02040604050505020304" pitchFamily="18" charset="0"/>
              </a:rPr>
              <a:t> </a:t>
            </a:r>
            <a:r>
              <a:rPr lang="ru-RU" dirty="0" err="1">
                <a:latin typeface="Century Schoolbook" panose="02040604050505020304" pitchFamily="18" charset="0"/>
              </a:rPr>
              <a:t>роздрібної</a:t>
            </a:r>
            <a:r>
              <a:rPr lang="ru-RU" dirty="0">
                <a:latin typeface="Century Schoolbook" panose="02040604050505020304" pitchFamily="18" charset="0"/>
              </a:rPr>
              <a:t> </a:t>
            </a:r>
            <a:r>
              <a:rPr lang="ru-RU" dirty="0" err="1">
                <a:latin typeface="Century Schoolbook" panose="02040604050505020304" pitchFamily="18" charset="0"/>
              </a:rPr>
              <a:t>ціни</a:t>
            </a:r>
            <a:r>
              <a:rPr lang="ru-RU" dirty="0">
                <a:latin typeface="Century Schoolbook" panose="02040604050505020304" pitchFamily="18" charset="0"/>
              </a:rPr>
              <a:t> </a:t>
            </a:r>
            <a:r>
              <a:rPr lang="ru-RU" dirty="0" err="1">
                <a:latin typeface="Century Schoolbook" panose="02040604050505020304" pitchFamily="18" charset="0"/>
              </a:rPr>
              <a:t>реалізації</a:t>
            </a:r>
            <a:r>
              <a:rPr lang="ru-RU" dirty="0">
                <a:latin typeface="Century Schoolbook" panose="02040604050505020304" pitchFamily="18" charset="0"/>
              </a:rPr>
              <a:t> </a:t>
            </a:r>
            <a:r>
              <a:rPr lang="ru-RU" dirty="0" err="1">
                <a:latin typeface="Century Schoolbook" panose="02040604050505020304" pitchFamily="18" charset="0"/>
              </a:rPr>
              <a:t>товарів</a:t>
            </a:r>
            <a:r>
              <a:rPr lang="ru-RU" dirty="0">
                <a:latin typeface="Century Schoolbook" panose="02040604050505020304" pitchFamily="18" charset="0"/>
              </a:rPr>
              <a:t> повинен бути </a:t>
            </a:r>
            <a:r>
              <a:rPr lang="ru-RU" dirty="0" err="1">
                <a:latin typeface="Century Schoolbook" panose="02040604050505020304" pitchFamily="18" charset="0"/>
              </a:rPr>
              <a:t>достатнім</a:t>
            </a:r>
            <a:r>
              <a:rPr lang="ru-RU" dirty="0">
                <a:latin typeface="Century Schoolbook" panose="02040604050505020304" pitchFamily="18" charset="0"/>
              </a:rPr>
              <a:t> для </a:t>
            </a:r>
            <a:r>
              <a:rPr lang="uk-UA" dirty="0">
                <a:latin typeface="Century Schoolbook" panose="02040604050505020304" pitchFamily="18" charset="0"/>
              </a:rPr>
              <a:t>фінансування витрат підприємства із закупівлі та реалізації товарів, </a:t>
            </a:r>
            <a:r>
              <a:rPr lang="ru-RU" dirty="0" err="1">
                <a:latin typeface="Century Schoolbook" panose="02040604050505020304" pitchFamily="18" charset="0"/>
              </a:rPr>
              <a:t>що</a:t>
            </a:r>
            <a:r>
              <a:rPr lang="ru-RU" dirty="0">
                <a:latin typeface="Century Schoolbook" panose="02040604050505020304" pitchFamily="18" charset="0"/>
              </a:rPr>
              <a:t> </a:t>
            </a:r>
            <a:r>
              <a:rPr lang="ru-RU" dirty="0" err="1">
                <a:latin typeface="Century Schoolbook" panose="02040604050505020304" pitchFamily="18" charset="0"/>
              </a:rPr>
              <a:t>передбачає</a:t>
            </a:r>
            <a:r>
              <a:rPr lang="ru-RU" dirty="0">
                <a:latin typeface="Century Schoolbook" panose="02040604050505020304" pitchFamily="18" charset="0"/>
              </a:rPr>
              <a:t> </a:t>
            </a:r>
            <a:r>
              <a:rPr lang="ru-RU" dirty="0" err="1">
                <a:latin typeface="Century Schoolbook" panose="02040604050505020304" pitchFamily="18" charset="0"/>
              </a:rPr>
              <a:t>необхідність</a:t>
            </a:r>
            <a:r>
              <a:rPr lang="ru-RU" dirty="0">
                <a:latin typeface="Century Schoolbook" panose="02040604050505020304" pitchFamily="18" charset="0"/>
              </a:rPr>
              <a:t> </a:t>
            </a:r>
            <a:r>
              <a:rPr lang="ru-RU" dirty="0" err="1">
                <a:latin typeface="Century Schoolbook" panose="02040604050505020304" pitchFamily="18" charset="0"/>
              </a:rPr>
              <a:t>вивчення</a:t>
            </a:r>
            <a:r>
              <a:rPr lang="ru-RU" dirty="0">
                <a:latin typeface="Century Schoolbook" panose="02040604050505020304" pitchFamily="18" charset="0"/>
              </a:rPr>
              <a:t> </a:t>
            </a:r>
            <a:r>
              <a:rPr lang="ru-RU" dirty="0" err="1">
                <a:latin typeface="Century Schoolbook" panose="02040604050505020304" pitchFamily="18" charset="0"/>
              </a:rPr>
              <a:t>структури</a:t>
            </a:r>
            <a:r>
              <a:rPr lang="ru-RU" dirty="0">
                <a:latin typeface="Century Schoolbook" panose="02040604050505020304" pitchFamily="18" charset="0"/>
              </a:rPr>
              <a:t> </a:t>
            </a:r>
            <a:r>
              <a:rPr lang="ru-RU" dirty="0" err="1">
                <a:latin typeface="Century Schoolbook" panose="02040604050505020304" pitchFamily="18" charset="0"/>
              </a:rPr>
              <a:t>формування</a:t>
            </a:r>
            <a:r>
              <a:rPr lang="ru-RU" dirty="0">
                <a:latin typeface="Century Schoolbook" panose="02040604050505020304" pitchFamily="18" charset="0"/>
              </a:rPr>
              <a:t> </a:t>
            </a:r>
            <a:r>
              <a:rPr lang="ru-RU" dirty="0" err="1">
                <a:latin typeface="Century Schoolbook" panose="02040604050505020304" pitchFamily="18" charset="0"/>
              </a:rPr>
              <a:t>роздріб</a:t>
            </a:r>
            <a:r>
              <a:rPr lang="uk-UA" dirty="0" err="1">
                <a:latin typeface="Century Schoolbook" panose="02040604050505020304" pitchFamily="18" charset="0"/>
              </a:rPr>
              <a:t>ної</a:t>
            </a:r>
            <a:r>
              <a:rPr lang="uk-UA" dirty="0">
                <a:latin typeface="Century Schoolbook" panose="02040604050505020304" pitchFamily="18" charset="0"/>
              </a:rPr>
              <a:t> ціни.</a:t>
            </a:r>
          </a:p>
          <a:p>
            <a:r>
              <a:rPr lang="ru-RU" dirty="0" err="1"/>
              <a:t>Основними</a:t>
            </a:r>
            <a:r>
              <a:rPr lang="ru-RU" dirty="0"/>
              <a:t> </a:t>
            </a:r>
            <a:r>
              <a:rPr lang="ru-RU" dirty="0" err="1"/>
              <a:t>елементами</a:t>
            </a:r>
            <a:r>
              <a:rPr lang="ru-RU" dirty="0"/>
              <a:t>, </a:t>
            </a:r>
            <a:r>
              <a:rPr lang="ru-RU" dirty="0" err="1"/>
              <a:t>що</a:t>
            </a:r>
            <a:r>
              <a:rPr lang="ru-RU" dirty="0"/>
              <a:t> </a:t>
            </a:r>
            <a:r>
              <a:rPr lang="ru-RU" dirty="0" err="1"/>
              <a:t>формують</a:t>
            </a:r>
            <a:r>
              <a:rPr lang="ru-RU" dirty="0"/>
              <a:t> </a:t>
            </a:r>
            <a:r>
              <a:rPr lang="ru-RU" dirty="0" err="1"/>
              <a:t>ціну</a:t>
            </a:r>
            <a:r>
              <a:rPr lang="ru-RU" dirty="0"/>
              <a:t> </a:t>
            </a:r>
            <a:r>
              <a:rPr lang="ru-RU" dirty="0" err="1"/>
              <a:t>реалізації</a:t>
            </a:r>
            <a:r>
              <a:rPr lang="ru-RU" dirty="0"/>
              <a:t> </a:t>
            </a:r>
            <a:r>
              <a:rPr lang="ru-RU" dirty="0" err="1"/>
              <a:t>товарів</a:t>
            </a:r>
            <a:r>
              <a:rPr lang="ru-RU" dirty="0"/>
              <a:t>, </a:t>
            </a:r>
            <a:r>
              <a:rPr lang="ru-RU" dirty="0" err="1"/>
              <a:t>які</a:t>
            </a:r>
            <a:endParaRPr lang="ru-RU" dirty="0"/>
          </a:p>
          <a:p>
            <a:r>
              <a:rPr lang="ru-RU" dirty="0" err="1"/>
              <a:t>закуповують</a:t>
            </a:r>
            <a:r>
              <a:rPr lang="ru-RU" dirty="0"/>
              <a:t> </a:t>
            </a:r>
            <a:r>
              <a:rPr lang="ru-RU" dirty="0" err="1"/>
              <a:t>торговельні</a:t>
            </a:r>
            <a:r>
              <a:rPr lang="ru-RU" dirty="0"/>
              <a:t> </a:t>
            </a:r>
            <a:r>
              <a:rPr lang="ru-RU" dirty="0" err="1"/>
              <a:t>підприємства</a:t>
            </a:r>
            <a:r>
              <a:rPr lang="ru-RU" dirty="0"/>
              <a:t>, є: </a:t>
            </a:r>
            <a:r>
              <a:rPr lang="ru-RU" dirty="0" err="1"/>
              <a:t>оптова</a:t>
            </a:r>
            <a:r>
              <a:rPr lang="ru-RU" dirty="0"/>
              <a:t> </a:t>
            </a:r>
            <a:r>
              <a:rPr lang="ru-RU" dirty="0" err="1"/>
              <a:t>ціна</a:t>
            </a:r>
            <a:r>
              <a:rPr lang="ru-RU" dirty="0"/>
              <a:t> закупки </a:t>
            </a:r>
            <a:r>
              <a:rPr lang="ru-RU" dirty="0" err="1"/>
              <a:t>товарів</a:t>
            </a:r>
            <a:r>
              <a:rPr lang="ru-RU" dirty="0"/>
              <a:t>; </a:t>
            </a:r>
            <a:r>
              <a:rPr lang="ru-RU" dirty="0" err="1"/>
              <a:t>витрати</a:t>
            </a:r>
            <a:r>
              <a:rPr lang="ru-RU" dirty="0"/>
              <a:t> на </a:t>
            </a:r>
            <a:r>
              <a:rPr lang="ru-RU" dirty="0" err="1"/>
              <a:t>закупівлю</a:t>
            </a:r>
            <a:r>
              <a:rPr lang="ru-RU" dirty="0"/>
              <a:t> </a:t>
            </a:r>
            <a:r>
              <a:rPr lang="ru-RU" dirty="0" err="1"/>
              <a:t>товарів</a:t>
            </a:r>
            <a:r>
              <a:rPr lang="ru-RU" dirty="0"/>
              <a:t>; </a:t>
            </a:r>
            <a:r>
              <a:rPr lang="ru-RU" dirty="0" err="1"/>
              <a:t>витрати</a:t>
            </a:r>
            <a:r>
              <a:rPr lang="ru-RU" dirty="0"/>
              <a:t> на </a:t>
            </a:r>
            <a:r>
              <a:rPr lang="ru-RU" dirty="0" err="1"/>
              <a:t>реалізацію</a:t>
            </a:r>
            <a:r>
              <a:rPr lang="ru-RU" dirty="0"/>
              <a:t> </a:t>
            </a:r>
            <a:r>
              <a:rPr lang="ru-RU" dirty="0" err="1"/>
              <a:t>товарів</a:t>
            </a:r>
            <a:r>
              <a:rPr lang="ru-RU" dirty="0"/>
              <a:t>; сума </a:t>
            </a:r>
            <a:r>
              <a:rPr lang="ru-RU" dirty="0" err="1"/>
              <a:t>обов'язкових</a:t>
            </a:r>
            <a:r>
              <a:rPr lang="ru-RU" dirty="0"/>
              <a:t> </a:t>
            </a:r>
            <a:r>
              <a:rPr lang="ru-RU" dirty="0" err="1"/>
              <a:t>платежів</a:t>
            </a:r>
            <a:r>
              <a:rPr lang="ru-RU" dirty="0"/>
              <a:t> (</a:t>
            </a:r>
            <a:r>
              <a:rPr lang="ru-RU" dirty="0" err="1"/>
              <a:t>податків</a:t>
            </a:r>
            <a:r>
              <a:rPr lang="ru-RU" dirty="0"/>
              <a:t>, </a:t>
            </a:r>
            <a:r>
              <a:rPr lang="ru-RU" dirty="0" err="1"/>
              <a:t>зборів</a:t>
            </a:r>
            <a:r>
              <a:rPr lang="ru-RU" dirty="0"/>
              <a:t>, </a:t>
            </a:r>
            <a:r>
              <a:rPr lang="ru-RU" dirty="0" err="1"/>
              <a:t>мита</a:t>
            </a:r>
            <a:r>
              <a:rPr lang="ru-RU" dirty="0"/>
              <a:t>), </a:t>
            </a:r>
            <a:r>
              <a:rPr lang="ru-RU" dirty="0" err="1"/>
              <a:t>що</a:t>
            </a:r>
            <a:r>
              <a:rPr lang="ru-RU" dirty="0"/>
              <a:t> </a:t>
            </a:r>
            <a:r>
              <a:rPr lang="ru-RU" dirty="0" err="1"/>
              <a:t>сплачуються</a:t>
            </a:r>
            <a:r>
              <a:rPr lang="ru-RU" dirty="0"/>
              <a:t> </a:t>
            </a:r>
            <a:r>
              <a:rPr lang="ru-RU" dirty="0" err="1"/>
              <a:t>підприємствами</a:t>
            </a:r>
            <a:r>
              <a:rPr lang="ru-RU" dirty="0"/>
              <a:t> </a:t>
            </a:r>
            <a:r>
              <a:rPr lang="ru-RU" dirty="0" err="1"/>
              <a:t>торгівлі</a:t>
            </a:r>
            <a:r>
              <a:rPr lang="ru-RU" dirty="0"/>
              <a:t>, в тому </a:t>
            </a:r>
            <a:r>
              <a:rPr lang="ru-RU" dirty="0" err="1"/>
              <a:t>числі</a:t>
            </a:r>
            <a:r>
              <a:rPr lang="ru-RU" dirty="0"/>
              <a:t> тих,</a:t>
            </a:r>
          </a:p>
          <a:p>
            <a:r>
              <a:rPr lang="ru-RU" dirty="0" err="1"/>
              <a:t>що</a:t>
            </a:r>
            <a:r>
              <a:rPr lang="ru-RU" dirty="0"/>
              <a:t> </a:t>
            </a:r>
            <a:r>
              <a:rPr lang="ru-RU" dirty="0" err="1"/>
              <a:t>відносяться</a:t>
            </a:r>
            <a:r>
              <a:rPr lang="ru-RU" dirty="0"/>
              <a:t> на </a:t>
            </a:r>
            <a:r>
              <a:rPr lang="ru-RU" dirty="0" err="1"/>
              <a:t>витрати</a:t>
            </a:r>
            <a:r>
              <a:rPr lang="ru-RU" dirty="0"/>
              <a:t> </a:t>
            </a:r>
            <a:r>
              <a:rPr lang="ru-RU" dirty="0" err="1"/>
              <a:t>обігу</a:t>
            </a:r>
            <a:r>
              <a:rPr lang="ru-RU" dirty="0"/>
              <a:t>, та </a:t>
            </a:r>
            <a:r>
              <a:rPr lang="ru-RU" dirty="0" err="1"/>
              <a:t>включаються</a:t>
            </a:r>
            <a:r>
              <a:rPr lang="ru-RU" dirty="0"/>
              <a:t> до </a:t>
            </a:r>
            <a:r>
              <a:rPr lang="ru-RU" dirty="0" err="1"/>
              <a:t>ціни</a:t>
            </a:r>
            <a:r>
              <a:rPr lang="ru-RU" dirty="0"/>
              <a:t> товару, та тих, </a:t>
            </a:r>
            <a:r>
              <a:rPr lang="ru-RU" dirty="0" err="1"/>
              <a:t>що</a:t>
            </a:r>
            <a:r>
              <a:rPr lang="ru-RU" dirty="0"/>
              <a:t> </a:t>
            </a:r>
            <a:r>
              <a:rPr lang="ru-RU" dirty="0" err="1"/>
              <a:t>сплачуються</a:t>
            </a:r>
            <a:r>
              <a:rPr lang="ru-RU" dirty="0"/>
              <a:t> з </a:t>
            </a:r>
            <a:r>
              <a:rPr lang="ru-RU" dirty="0" err="1"/>
              <a:t>прибутку</a:t>
            </a:r>
            <a:r>
              <a:rPr lang="ru-RU" dirty="0"/>
              <a:t>; сума чистого </a:t>
            </a:r>
            <a:r>
              <a:rPr lang="ru-RU" dirty="0" err="1"/>
              <a:t>прибутку</a:t>
            </a:r>
            <a:r>
              <a:rPr lang="ru-RU" dirty="0"/>
              <a:t>, </a:t>
            </a:r>
            <a:r>
              <a:rPr lang="ru-RU" dirty="0" err="1"/>
              <a:t>що</a:t>
            </a:r>
            <a:r>
              <a:rPr lang="ru-RU" dirty="0"/>
              <a:t> </a:t>
            </a:r>
            <a:r>
              <a:rPr lang="ru-RU" dirty="0" err="1"/>
              <a:t>залишається</a:t>
            </a:r>
            <a:r>
              <a:rPr lang="ru-RU" dirty="0"/>
              <a:t> в </a:t>
            </a:r>
            <a:r>
              <a:rPr lang="ru-RU" dirty="0" err="1"/>
              <a:t>розпорядженні</a:t>
            </a:r>
            <a:r>
              <a:rPr lang="ru-RU" dirty="0"/>
              <a:t> </a:t>
            </a:r>
            <a:r>
              <a:rPr lang="ru-RU" dirty="0" err="1"/>
              <a:t>підприємства</a:t>
            </a:r>
            <a:r>
              <a:rPr lang="ru-RU" dirty="0"/>
              <a:t>.</a:t>
            </a:r>
            <a:endParaRPr lang="uk-UA" dirty="0"/>
          </a:p>
        </p:txBody>
      </p:sp>
    </p:spTree>
    <p:extLst>
      <p:ext uri="{BB962C8B-B14F-4D97-AF65-F5344CB8AC3E}">
        <p14:creationId xmlns:p14="http://schemas.microsoft.com/office/powerpoint/2010/main" val="42138490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D3BA5108-74F4-480B-BC16-A0E02296A31F}"/>
              </a:ext>
            </a:extLst>
          </p:cNvPr>
          <p:cNvSpPr/>
          <p:nvPr/>
        </p:nvSpPr>
        <p:spPr>
          <a:xfrm>
            <a:off x="1354873" y="1694293"/>
            <a:ext cx="9482254" cy="2769989"/>
          </a:xfrm>
          <a:prstGeom prst="rect">
            <a:avLst/>
          </a:prstGeom>
        </p:spPr>
        <p:txBody>
          <a:bodyPr wrap="square">
            <a:spAutoFit/>
          </a:bodyPr>
          <a:lstStyle/>
          <a:p>
            <a:pPr algn="ctr"/>
            <a:r>
              <a:rPr lang="uk-UA" sz="2400" dirty="0">
                <a:latin typeface="Arial" panose="020B0604020202020204" pitchFamily="34" charset="0"/>
              </a:rPr>
              <a:t>2. Визначення оптової ціни закупівлі товарів</a:t>
            </a:r>
          </a:p>
          <a:p>
            <a:pPr algn="ctr"/>
            <a:endParaRPr lang="uk-UA" sz="2400" dirty="0">
              <a:latin typeface="Arial" panose="020B0604020202020204" pitchFamily="34" charset="0"/>
            </a:endParaRPr>
          </a:p>
          <a:p>
            <a:r>
              <a:rPr lang="ru-RU" dirty="0" err="1">
                <a:latin typeface="Century Schoolbook" panose="02040604050505020304" pitchFamily="18" charset="0"/>
              </a:rPr>
              <a:t>Оптова</a:t>
            </a:r>
            <a:r>
              <a:rPr lang="ru-RU" dirty="0">
                <a:latin typeface="Century Schoolbook" panose="02040604050505020304" pitchFamily="18" charset="0"/>
              </a:rPr>
              <a:t> </a:t>
            </a:r>
            <a:r>
              <a:rPr lang="ru-RU" dirty="0" err="1">
                <a:latin typeface="Century Schoolbook" panose="02040604050505020304" pitchFamily="18" charset="0"/>
              </a:rPr>
              <a:t>ціна</a:t>
            </a:r>
            <a:r>
              <a:rPr lang="ru-RU" dirty="0">
                <a:latin typeface="Century Schoolbook" panose="02040604050505020304" pitchFamily="18" charset="0"/>
              </a:rPr>
              <a:t> </a:t>
            </a:r>
            <a:r>
              <a:rPr lang="ru-RU" dirty="0" err="1">
                <a:latin typeface="Century Schoolbook" panose="02040604050505020304" pitchFamily="18" charset="0"/>
              </a:rPr>
              <a:t>закупівлі</a:t>
            </a:r>
            <a:r>
              <a:rPr lang="ru-RU" dirty="0">
                <a:latin typeface="Century Schoolbook" panose="02040604050505020304" pitchFamily="18" charset="0"/>
              </a:rPr>
              <a:t> товару становить </a:t>
            </a:r>
            <a:r>
              <a:rPr lang="ru-RU" dirty="0" err="1">
                <a:latin typeface="Century Schoolbook" panose="02040604050505020304" pitchFamily="18" charset="0"/>
              </a:rPr>
              <a:t>кінцеву</a:t>
            </a:r>
            <a:r>
              <a:rPr lang="ru-RU" dirty="0">
                <a:latin typeface="Century Schoolbook" panose="02040604050505020304" pitchFamily="18" charset="0"/>
              </a:rPr>
              <a:t> </a:t>
            </a:r>
            <a:r>
              <a:rPr lang="ru-RU" dirty="0" err="1">
                <a:latin typeface="Century Schoolbook" panose="02040604050505020304" pitchFamily="18" charset="0"/>
              </a:rPr>
              <a:t>договірну</a:t>
            </a:r>
            <a:r>
              <a:rPr lang="ru-RU" dirty="0">
                <a:latin typeface="Century Schoolbook" panose="02040604050505020304" pitchFamily="18" charset="0"/>
              </a:rPr>
              <a:t> </a:t>
            </a:r>
            <a:r>
              <a:rPr lang="uk-UA" dirty="0">
                <a:latin typeface="Century Schoolbook" panose="02040604050505020304" pitchFamily="18" charset="0"/>
              </a:rPr>
              <a:t>(контрактну) ціну угоди, що враховує всі види цінових знижок, які </a:t>
            </a:r>
            <a:r>
              <a:rPr lang="ru-RU" dirty="0" err="1">
                <a:latin typeface="Century Schoolbook" panose="02040604050505020304" pitchFamily="18" charset="0"/>
              </a:rPr>
              <a:t>надаються</a:t>
            </a:r>
            <a:r>
              <a:rPr lang="ru-RU" dirty="0">
                <a:latin typeface="Century Schoolbook" panose="02040604050505020304" pitchFamily="18" charset="0"/>
              </a:rPr>
              <a:t> </a:t>
            </a:r>
            <a:r>
              <a:rPr lang="ru-RU" dirty="0" err="1">
                <a:latin typeface="Century Schoolbook" panose="02040604050505020304" pitchFamily="18" charset="0"/>
              </a:rPr>
              <a:t>продавцем</a:t>
            </a:r>
            <a:r>
              <a:rPr lang="ru-RU" dirty="0">
                <a:latin typeface="Century Schoolbook" panose="02040604050505020304" pitchFamily="18" charset="0"/>
              </a:rPr>
              <a:t> </a:t>
            </a:r>
            <a:r>
              <a:rPr lang="ru-RU" dirty="0" err="1">
                <a:latin typeface="Century Schoolbook" panose="02040604050505020304" pitchFamily="18" charset="0"/>
              </a:rPr>
              <a:t>торговельному</a:t>
            </a:r>
            <a:r>
              <a:rPr lang="ru-RU" dirty="0">
                <a:latin typeface="Century Schoolbook" panose="02040604050505020304" pitchFamily="18" charset="0"/>
              </a:rPr>
              <a:t> </a:t>
            </a:r>
            <a:r>
              <a:rPr lang="ru-RU" dirty="0" err="1">
                <a:latin typeface="Century Schoolbook" panose="02040604050505020304" pitchFamily="18" charset="0"/>
              </a:rPr>
              <a:t>підприємству-покупцю</a:t>
            </a:r>
            <a:r>
              <a:rPr lang="ru-RU" dirty="0">
                <a:latin typeface="Century Schoolbook" panose="02040604050505020304" pitchFamily="18" charset="0"/>
              </a:rPr>
              <a:t>, та </a:t>
            </a:r>
            <a:r>
              <a:rPr lang="ru-RU" dirty="0" err="1">
                <a:latin typeface="Century Schoolbook" panose="02040604050505020304" pitchFamily="18" charset="0"/>
              </a:rPr>
              <a:t>узгоджені</a:t>
            </a:r>
            <a:r>
              <a:rPr lang="ru-RU" dirty="0">
                <a:latin typeface="Century Schoolbook" panose="02040604050505020304" pitchFamily="18" charset="0"/>
              </a:rPr>
              <a:t> </a:t>
            </a:r>
            <a:r>
              <a:rPr lang="ru-RU" dirty="0" err="1">
                <a:latin typeface="Century Schoolbook" panose="02040604050505020304" pitchFamily="18" charset="0"/>
              </a:rPr>
              <a:t>базисні</a:t>
            </a:r>
            <a:r>
              <a:rPr lang="ru-RU" dirty="0">
                <a:latin typeface="Century Schoolbook" panose="02040604050505020304" pitchFamily="18" charset="0"/>
              </a:rPr>
              <a:t> </a:t>
            </a:r>
            <a:r>
              <a:rPr lang="ru-RU" dirty="0" err="1">
                <a:latin typeface="Century Schoolbook" panose="02040604050505020304" pitchFamily="18" charset="0"/>
              </a:rPr>
              <a:t>умови</a:t>
            </a:r>
            <a:r>
              <a:rPr lang="ru-RU" dirty="0">
                <a:latin typeface="Century Schoolbook" panose="02040604050505020304" pitchFamily="18" charset="0"/>
              </a:rPr>
              <a:t> поставки. На </a:t>
            </a:r>
            <a:r>
              <a:rPr lang="ru-RU" dirty="0" err="1">
                <a:latin typeface="Century Schoolbook" panose="02040604050505020304" pitchFamily="18" charset="0"/>
              </a:rPr>
              <a:t>рівень</a:t>
            </a:r>
            <a:r>
              <a:rPr lang="ru-RU" dirty="0">
                <a:latin typeface="Century Schoolbook" panose="02040604050505020304" pitchFamily="18" charset="0"/>
              </a:rPr>
              <a:t> </a:t>
            </a:r>
            <a:r>
              <a:rPr lang="ru-RU" dirty="0" err="1">
                <a:latin typeface="Century Schoolbook" panose="02040604050505020304" pitchFamily="18" charset="0"/>
              </a:rPr>
              <a:t>оптової</a:t>
            </a:r>
            <a:r>
              <a:rPr lang="ru-RU" dirty="0">
                <a:latin typeface="Century Schoolbook" panose="02040604050505020304" pitchFamily="18" charset="0"/>
              </a:rPr>
              <a:t> </a:t>
            </a:r>
            <a:r>
              <a:rPr lang="ru-RU" dirty="0" err="1">
                <a:latin typeface="Century Schoolbook" panose="02040604050505020304" pitchFamily="18" charset="0"/>
              </a:rPr>
              <a:t>ціни</a:t>
            </a:r>
            <a:r>
              <a:rPr lang="ru-RU" dirty="0">
                <a:latin typeface="Century Schoolbook" panose="02040604050505020304" pitchFamily="18" charset="0"/>
              </a:rPr>
              <a:t> </a:t>
            </a:r>
            <a:r>
              <a:rPr lang="ru-RU" dirty="0" err="1">
                <a:latin typeface="Century Schoolbook" panose="02040604050505020304" pitchFamily="18" charset="0"/>
              </a:rPr>
              <a:t>закупівлі</a:t>
            </a:r>
            <a:r>
              <a:rPr lang="ru-RU" dirty="0">
                <a:latin typeface="Century Schoolbook" panose="02040604050505020304" pitchFamily="18" charset="0"/>
              </a:rPr>
              <a:t> товару </a:t>
            </a:r>
            <a:r>
              <a:rPr lang="ru-RU" dirty="0" err="1">
                <a:latin typeface="Century Schoolbook" panose="02040604050505020304" pitchFamily="18" charset="0"/>
              </a:rPr>
              <a:t>суттєво</a:t>
            </a:r>
            <a:r>
              <a:rPr lang="ru-RU" dirty="0">
                <a:latin typeface="Century Schoolbook" panose="02040604050505020304" pitchFamily="18" charset="0"/>
              </a:rPr>
              <a:t> </a:t>
            </a:r>
            <a:r>
              <a:rPr lang="ru-RU" dirty="0" err="1">
                <a:latin typeface="Century Schoolbook" panose="02040604050505020304" pitchFamily="18" charset="0"/>
              </a:rPr>
              <a:t>впливають</a:t>
            </a:r>
            <a:r>
              <a:rPr lang="ru-RU" dirty="0">
                <a:latin typeface="Century Schoolbook" panose="02040604050505020304" pitchFamily="18" charset="0"/>
              </a:rPr>
              <a:t> </a:t>
            </a:r>
            <a:r>
              <a:rPr lang="ru-RU" dirty="0" err="1">
                <a:latin typeface="Century Schoolbook" panose="02040604050505020304" pitchFamily="18" charset="0"/>
              </a:rPr>
              <a:t>такі</a:t>
            </a:r>
            <a:r>
              <a:rPr lang="ru-RU" dirty="0">
                <a:latin typeface="Century Schoolbook" panose="02040604050505020304" pitchFamily="18" charset="0"/>
              </a:rPr>
              <a:t> </a:t>
            </a:r>
            <a:r>
              <a:rPr lang="ru-RU" dirty="0" err="1">
                <a:latin typeface="Century Schoolbook" panose="02040604050505020304" pitchFamily="18" charset="0"/>
              </a:rPr>
              <a:t>умови</a:t>
            </a:r>
            <a:r>
              <a:rPr lang="ru-RU" dirty="0">
                <a:latin typeface="Century Schoolbook" panose="02040604050505020304" pitchFamily="18" charset="0"/>
              </a:rPr>
              <a:t> </a:t>
            </a:r>
            <a:r>
              <a:rPr lang="ru-RU" dirty="0" err="1">
                <a:latin typeface="Century Schoolbook" panose="02040604050505020304" pitchFamily="18" charset="0"/>
              </a:rPr>
              <a:t>комерційної</a:t>
            </a:r>
            <a:r>
              <a:rPr lang="ru-RU" dirty="0">
                <a:latin typeface="Century Schoolbook" panose="02040604050505020304" pitchFamily="18" charset="0"/>
              </a:rPr>
              <a:t> угоди, як: характер партнера по </a:t>
            </a:r>
            <a:r>
              <a:rPr lang="ru-RU" dirty="0" err="1">
                <a:latin typeface="Century Schoolbook" panose="02040604050505020304" pitchFamily="18" charset="0"/>
              </a:rPr>
              <a:t>угоді</a:t>
            </a:r>
            <a:r>
              <a:rPr lang="ru-RU" dirty="0">
                <a:latin typeface="Century Schoolbook" panose="02040604050505020304" pitchFamily="18" charset="0"/>
              </a:rPr>
              <a:t>, принцип </a:t>
            </a:r>
            <a:r>
              <a:rPr lang="ru-RU" dirty="0" err="1">
                <a:latin typeface="Century Schoolbook" panose="02040604050505020304" pitchFamily="18" charset="0"/>
              </a:rPr>
              <a:t>встановлення</a:t>
            </a:r>
            <a:r>
              <a:rPr lang="ru-RU" dirty="0">
                <a:latin typeface="Century Schoolbook" panose="02040604050505020304" pitchFamily="18" charset="0"/>
              </a:rPr>
              <a:t> </a:t>
            </a:r>
            <a:r>
              <a:rPr lang="ru-RU" dirty="0" err="1">
                <a:latin typeface="Century Schoolbook" panose="02040604050505020304" pitchFamily="18" charset="0"/>
              </a:rPr>
              <a:t>комерційних</a:t>
            </a:r>
            <a:r>
              <a:rPr lang="ru-RU" dirty="0">
                <a:latin typeface="Century Schoolbook" panose="02040604050505020304" pitchFamily="18" charset="0"/>
              </a:rPr>
              <a:t> </a:t>
            </a:r>
            <a:r>
              <a:rPr lang="ru-RU" dirty="0" err="1">
                <a:latin typeface="Century Schoolbook" panose="02040604050505020304" pitchFamily="18" charset="0"/>
              </a:rPr>
              <a:t>зв'язків</a:t>
            </a:r>
            <a:r>
              <a:rPr lang="ru-RU" dirty="0">
                <a:latin typeface="Century Schoolbook" panose="02040604050505020304" pitchFamily="18" charset="0"/>
              </a:rPr>
              <a:t> з партнером по </a:t>
            </a:r>
            <a:r>
              <a:rPr lang="ru-RU" dirty="0" err="1">
                <a:latin typeface="Century Schoolbook" panose="02040604050505020304" pitchFamily="18" charset="0"/>
              </a:rPr>
              <a:t>угоді</a:t>
            </a:r>
            <a:r>
              <a:rPr lang="ru-RU" dirty="0">
                <a:latin typeface="Century Schoolbook" panose="02040604050505020304" pitchFamily="18" charset="0"/>
              </a:rPr>
              <a:t>, </a:t>
            </a:r>
            <a:r>
              <a:rPr lang="ru-RU" dirty="0" err="1">
                <a:latin typeface="Century Schoolbook" panose="02040604050505020304" pitchFamily="18" charset="0"/>
              </a:rPr>
              <a:t>види</a:t>
            </a:r>
            <a:r>
              <a:rPr lang="ru-RU" dirty="0">
                <a:latin typeface="Century Schoolbook" panose="02040604050505020304" pitchFamily="18" charset="0"/>
              </a:rPr>
              <a:t> та </a:t>
            </a:r>
            <a:r>
              <a:rPr lang="ru-RU" dirty="0" err="1">
                <a:latin typeface="Century Schoolbook" panose="02040604050505020304" pitchFamily="18" charset="0"/>
              </a:rPr>
              <a:t>розмір</a:t>
            </a:r>
            <a:r>
              <a:rPr lang="ru-RU" dirty="0">
                <a:latin typeface="Century Schoolbook" panose="02040604050505020304" pitchFamily="18" charset="0"/>
              </a:rPr>
              <a:t> </a:t>
            </a:r>
            <a:r>
              <a:rPr lang="ru-RU" dirty="0" err="1">
                <a:latin typeface="Century Schoolbook" panose="02040604050505020304" pitchFamily="18" charset="0"/>
              </a:rPr>
              <a:t>цінових</a:t>
            </a:r>
            <a:r>
              <a:rPr lang="ru-RU" dirty="0">
                <a:latin typeface="Century Schoolbook" panose="02040604050505020304" pitchFamily="18" charset="0"/>
              </a:rPr>
              <a:t> </a:t>
            </a:r>
            <a:r>
              <a:rPr lang="ru-RU" dirty="0" err="1">
                <a:latin typeface="Century Schoolbook" panose="02040604050505020304" pitchFamily="18" charset="0"/>
              </a:rPr>
              <a:t>знижок</a:t>
            </a:r>
            <a:r>
              <a:rPr lang="ru-RU" dirty="0">
                <a:latin typeface="Century Schoolbook" panose="02040604050505020304" pitchFamily="18" charset="0"/>
              </a:rPr>
              <a:t>, </a:t>
            </a:r>
            <a:r>
              <a:rPr lang="ru-RU" dirty="0" err="1">
                <a:latin typeface="Century Schoolbook" panose="02040604050505020304" pitchFamily="18" charset="0"/>
              </a:rPr>
              <a:t>що</a:t>
            </a:r>
            <a:r>
              <a:rPr lang="ru-RU" dirty="0">
                <a:latin typeface="Century Schoolbook" panose="02040604050505020304" pitchFamily="18" charset="0"/>
              </a:rPr>
              <a:t> </a:t>
            </a:r>
            <a:r>
              <a:rPr lang="ru-RU" dirty="0" err="1">
                <a:latin typeface="Century Schoolbook" panose="02040604050505020304" pitchFamily="18" charset="0"/>
              </a:rPr>
              <a:t>надаються</a:t>
            </a:r>
            <a:r>
              <a:rPr lang="ru-RU" dirty="0">
                <a:latin typeface="Century Schoolbook" panose="02040604050505020304" pitchFamily="18" charset="0"/>
              </a:rPr>
              <a:t>, </a:t>
            </a:r>
            <a:r>
              <a:rPr lang="ru-RU" dirty="0" err="1">
                <a:latin typeface="Century Schoolbook" panose="02040604050505020304" pitchFamily="18" charset="0"/>
              </a:rPr>
              <a:t>базисні</a:t>
            </a:r>
            <a:r>
              <a:rPr lang="ru-RU" dirty="0">
                <a:latin typeface="Century Schoolbook" panose="02040604050505020304" pitchFamily="18" charset="0"/>
              </a:rPr>
              <a:t> </a:t>
            </a:r>
            <a:r>
              <a:rPr lang="ru-RU" dirty="0" err="1">
                <a:latin typeface="Century Schoolbook" panose="02040604050505020304" pitchFamily="18" charset="0"/>
              </a:rPr>
              <a:t>умови</a:t>
            </a:r>
            <a:r>
              <a:rPr lang="ru-RU" dirty="0">
                <a:latin typeface="Century Schoolbook" panose="02040604050505020304" pitchFamily="18" charset="0"/>
              </a:rPr>
              <a:t> поставки, </a:t>
            </a:r>
            <a:r>
              <a:rPr lang="ru-RU" dirty="0" err="1">
                <a:latin typeface="Century Schoolbook" panose="02040604050505020304" pitchFamily="18" charset="0"/>
              </a:rPr>
              <a:t>умови</a:t>
            </a:r>
            <a:r>
              <a:rPr lang="ru-RU" dirty="0">
                <a:latin typeface="Century Schoolbook" panose="02040604050505020304" pitchFamily="18" charset="0"/>
              </a:rPr>
              <a:t> та </a:t>
            </a:r>
            <a:r>
              <a:rPr lang="ru-RU" dirty="0" err="1">
                <a:latin typeface="Century Schoolbook" panose="02040604050505020304" pitchFamily="18" charset="0"/>
              </a:rPr>
              <a:t>терміни</a:t>
            </a:r>
            <a:r>
              <a:rPr lang="ru-RU" dirty="0">
                <a:latin typeface="Century Schoolbook" panose="02040604050505020304" pitchFamily="18" charset="0"/>
              </a:rPr>
              <a:t> оплати товару.</a:t>
            </a:r>
            <a:endParaRPr lang="uk-UA" dirty="0"/>
          </a:p>
        </p:txBody>
      </p:sp>
    </p:spTree>
    <p:extLst>
      <p:ext uri="{BB962C8B-B14F-4D97-AF65-F5344CB8AC3E}">
        <p14:creationId xmlns:p14="http://schemas.microsoft.com/office/powerpoint/2010/main" val="21829055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CA5668E0-4769-48AE-8181-076F74339D99}"/>
              </a:ext>
            </a:extLst>
          </p:cNvPr>
          <p:cNvSpPr/>
          <p:nvPr/>
        </p:nvSpPr>
        <p:spPr>
          <a:xfrm>
            <a:off x="1282390" y="1859340"/>
            <a:ext cx="10036098" cy="1938992"/>
          </a:xfrm>
          <a:prstGeom prst="rect">
            <a:avLst/>
          </a:prstGeom>
        </p:spPr>
        <p:txBody>
          <a:bodyPr wrap="square">
            <a:spAutoFit/>
          </a:bodyPr>
          <a:lstStyle/>
          <a:p>
            <a:pPr algn="ctr"/>
            <a:r>
              <a:rPr lang="ru-RU" sz="2400" dirty="0">
                <a:latin typeface="Arial" panose="020B0604020202020204" pitchFamily="34" charset="0"/>
              </a:rPr>
              <a:t>3. </a:t>
            </a:r>
            <a:r>
              <a:rPr lang="ru-RU" sz="2400" dirty="0" err="1">
                <a:latin typeface="Arial" panose="020B0604020202020204" pitchFamily="34" charset="0"/>
              </a:rPr>
              <a:t>Розрахунок</a:t>
            </a:r>
            <a:r>
              <a:rPr lang="ru-RU" sz="2400" dirty="0">
                <a:latin typeface="Arial" panose="020B0604020202020204" pitchFamily="34" charset="0"/>
              </a:rPr>
              <a:t> </a:t>
            </a:r>
            <a:r>
              <a:rPr lang="ru-RU" sz="2400" dirty="0" err="1">
                <a:latin typeface="Arial" panose="020B0604020202020204" pitchFamily="34" charset="0"/>
              </a:rPr>
              <a:t>поточних</a:t>
            </a:r>
            <a:r>
              <a:rPr lang="ru-RU" sz="2400" dirty="0">
                <a:latin typeface="Arial" panose="020B0604020202020204" pitchFamily="34" charset="0"/>
              </a:rPr>
              <a:t> </a:t>
            </a:r>
            <a:r>
              <a:rPr lang="ru-RU" sz="2400" dirty="0" err="1">
                <a:latin typeface="Arial" panose="020B0604020202020204" pitchFamily="34" charset="0"/>
              </a:rPr>
              <a:t>витрат</a:t>
            </a:r>
            <a:r>
              <a:rPr lang="ru-RU" sz="2400" dirty="0">
                <a:latin typeface="Arial" panose="020B0604020202020204" pitchFamily="34" charset="0"/>
              </a:rPr>
              <a:t> </a:t>
            </a:r>
            <a:r>
              <a:rPr lang="ru-RU" sz="2400" dirty="0" err="1">
                <a:latin typeface="Arial" panose="020B0604020202020204" pitchFamily="34" charset="0"/>
              </a:rPr>
              <a:t>підприємства</a:t>
            </a:r>
            <a:r>
              <a:rPr lang="ru-RU" sz="2400" dirty="0">
                <a:latin typeface="Arial" panose="020B0604020202020204" pitchFamily="34" charset="0"/>
              </a:rPr>
              <a:t>, </a:t>
            </a:r>
            <a:r>
              <a:rPr lang="ru-RU" sz="2400" dirty="0" err="1">
                <a:latin typeface="Arial" panose="020B0604020202020204" pitchFamily="34" charset="0"/>
              </a:rPr>
              <a:t>що</a:t>
            </a:r>
            <a:r>
              <a:rPr lang="ru-RU" sz="2400" dirty="0">
                <a:latin typeface="Arial" panose="020B0604020202020204" pitchFamily="34" charset="0"/>
              </a:rPr>
              <a:t> </a:t>
            </a:r>
            <a:r>
              <a:rPr lang="ru-RU" sz="2400" dirty="0" err="1">
                <a:latin typeface="Arial" panose="020B0604020202020204" pitchFamily="34" charset="0"/>
              </a:rPr>
              <a:t>пов'язані</a:t>
            </a:r>
            <a:r>
              <a:rPr lang="ru-RU" sz="2400" dirty="0">
                <a:latin typeface="Arial" panose="020B0604020202020204" pitchFamily="34" charset="0"/>
              </a:rPr>
              <a:t> </a:t>
            </a:r>
            <a:r>
              <a:rPr lang="ru-RU" sz="2400" dirty="0" err="1">
                <a:latin typeface="Arial" panose="020B0604020202020204" pitchFamily="34" charset="0"/>
              </a:rPr>
              <a:t>із</a:t>
            </a:r>
            <a:r>
              <a:rPr lang="ru-RU" sz="2400" dirty="0">
                <a:latin typeface="Arial" panose="020B0604020202020204" pitchFamily="34" charset="0"/>
              </a:rPr>
              <a:t> </a:t>
            </a:r>
            <a:r>
              <a:rPr lang="ru-RU" sz="2400" dirty="0" err="1">
                <a:latin typeface="Arial" panose="020B0604020202020204" pitchFamily="34" charset="0"/>
              </a:rPr>
              <a:t>закупівлею</a:t>
            </a:r>
            <a:r>
              <a:rPr lang="ru-RU" sz="2400" dirty="0">
                <a:latin typeface="Arial" panose="020B0604020202020204" pitchFamily="34" charset="0"/>
              </a:rPr>
              <a:t> </a:t>
            </a:r>
            <a:r>
              <a:rPr lang="ru-RU" sz="2400" dirty="0" err="1">
                <a:latin typeface="Arial" panose="020B0604020202020204" pitchFamily="34" charset="0"/>
              </a:rPr>
              <a:t>товарів</a:t>
            </a:r>
            <a:endParaRPr lang="ru-RU" sz="2400" dirty="0">
              <a:latin typeface="Arial" panose="020B0604020202020204" pitchFamily="34" charset="0"/>
            </a:endParaRPr>
          </a:p>
          <a:p>
            <a:endParaRPr lang="ru-RU" dirty="0">
              <a:latin typeface="Century Schoolbook" panose="02040604050505020304" pitchFamily="18" charset="0"/>
            </a:endParaRPr>
          </a:p>
          <a:p>
            <a:r>
              <a:rPr lang="ru-RU" dirty="0">
                <a:latin typeface="Century Schoolbook" panose="02040604050505020304" pitchFamily="18" charset="0"/>
              </a:rPr>
              <a:t>До </a:t>
            </a:r>
            <a:r>
              <a:rPr lang="ru-RU" dirty="0" err="1">
                <a:latin typeface="Century Schoolbook" panose="02040604050505020304" pitchFamily="18" charset="0"/>
              </a:rPr>
              <a:t>поточних</a:t>
            </a:r>
            <a:r>
              <a:rPr lang="ru-RU" dirty="0">
                <a:latin typeface="Century Schoolbook" panose="02040604050505020304" pitchFamily="18" charset="0"/>
              </a:rPr>
              <a:t> </a:t>
            </a:r>
            <a:r>
              <a:rPr lang="ru-RU" dirty="0" err="1">
                <a:latin typeface="Century Schoolbook" panose="02040604050505020304" pitchFamily="18" charset="0"/>
              </a:rPr>
              <a:t>витрат</a:t>
            </a:r>
            <a:r>
              <a:rPr lang="ru-RU" dirty="0">
                <a:latin typeface="Century Schoolbook" panose="02040604050505020304" pitchFamily="18" charset="0"/>
              </a:rPr>
              <a:t> </a:t>
            </a:r>
            <a:r>
              <a:rPr lang="ru-RU" dirty="0" err="1">
                <a:latin typeface="Century Schoolbook" panose="02040604050505020304" pitchFamily="18" charset="0"/>
              </a:rPr>
              <a:t>підприємства</a:t>
            </a:r>
            <a:r>
              <a:rPr lang="ru-RU" dirty="0">
                <a:latin typeface="Century Schoolbook" panose="02040604050505020304" pitchFamily="18" charset="0"/>
              </a:rPr>
              <a:t>, </a:t>
            </a:r>
            <a:r>
              <a:rPr lang="ru-RU" dirty="0" err="1">
                <a:latin typeface="Century Schoolbook" panose="02040604050505020304" pitchFamily="18" charset="0"/>
              </a:rPr>
              <a:t>що</a:t>
            </a:r>
            <a:r>
              <a:rPr lang="ru-RU" dirty="0">
                <a:latin typeface="Century Schoolbook" panose="02040604050505020304" pitchFamily="18" charset="0"/>
              </a:rPr>
              <a:t> </a:t>
            </a:r>
            <a:r>
              <a:rPr lang="ru-RU" dirty="0" err="1">
                <a:latin typeface="Century Schoolbook" panose="02040604050505020304" pitchFamily="18" charset="0"/>
              </a:rPr>
              <a:t>пов'язані</a:t>
            </a:r>
            <a:r>
              <a:rPr lang="ru-RU" dirty="0">
                <a:latin typeface="Century Schoolbook" panose="02040604050505020304" pitchFamily="18" charset="0"/>
              </a:rPr>
              <a:t> з </a:t>
            </a:r>
            <a:r>
              <a:rPr lang="ru-RU" dirty="0" err="1">
                <a:latin typeface="Century Schoolbook" panose="02040604050505020304" pitchFamily="18" charset="0"/>
              </a:rPr>
              <a:t>закупівлею</a:t>
            </a:r>
            <a:r>
              <a:rPr lang="ru-RU" dirty="0">
                <a:latin typeface="Century Schoolbook" panose="02040604050505020304" pitchFamily="18" charset="0"/>
              </a:rPr>
              <a:t> </a:t>
            </a:r>
            <a:r>
              <a:rPr lang="ru-RU" dirty="0" err="1">
                <a:latin typeface="Century Schoolbook" panose="02040604050505020304" pitchFamily="18" charset="0"/>
              </a:rPr>
              <a:t>товарів</a:t>
            </a:r>
            <a:r>
              <a:rPr lang="ru-RU" dirty="0">
                <a:latin typeface="Century Schoolbook" panose="02040604050505020304" pitchFamily="18" charset="0"/>
              </a:rPr>
              <a:t> </a:t>
            </a:r>
            <a:r>
              <a:rPr lang="ru-RU" dirty="0" err="1">
                <a:latin typeface="Century Schoolbook" panose="02040604050505020304" pitchFamily="18" charset="0"/>
              </a:rPr>
              <a:t>відносяться</a:t>
            </a:r>
            <a:r>
              <a:rPr lang="ru-RU" dirty="0">
                <a:latin typeface="Century Schoolbook" panose="02040604050505020304" pitchFamily="18" charset="0"/>
              </a:rPr>
              <a:t> </a:t>
            </a:r>
            <a:r>
              <a:rPr lang="ru-RU" dirty="0" err="1">
                <a:latin typeface="Century Schoolbook" panose="02040604050505020304" pitchFamily="18" charset="0"/>
              </a:rPr>
              <a:t>витрати</a:t>
            </a:r>
            <a:r>
              <a:rPr lang="ru-RU" dirty="0">
                <a:latin typeface="Century Schoolbook" panose="02040604050505020304" pitchFamily="18" charset="0"/>
              </a:rPr>
              <a:t> на </a:t>
            </a:r>
            <a:r>
              <a:rPr lang="ru-RU" dirty="0" err="1">
                <a:latin typeface="Century Schoolbook" panose="02040604050505020304" pitchFamily="18" charset="0"/>
              </a:rPr>
              <a:t>транспортування</a:t>
            </a:r>
            <a:r>
              <a:rPr lang="ru-RU" dirty="0">
                <a:latin typeface="Century Schoolbook" panose="02040604050505020304" pitchFamily="18" charset="0"/>
              </a:rPr>
              <a:t> товару, </a:t>
            </a:r>
            <a:r>
              <a:rPr lang="ru-RU" dirty="0" err="1">
                <a:latin typeface="Century Schoolbook" panose="02040604050505020304" pitchFamily="18" charset="0"/>
              </a:rPr>
              <a:t>його</a:t>
            </a:r>
            <a:r>
              <a:rPr lang="ru-RU" dirty="0">
                <a:latin typeface="Century Schoolbook" panose="02040604050505020304" pitchFamily="18" charset="0"/>
              </a:rPr>
              <a:t> </a:t>
            </a:r>
            <a:r>
              <a:rPr lang="ru-RU" dirty="0" err="1">
                <a:latin typeface="Century Schoolbook" panose="02040604050505020304" pitchFamily="18" charset="0"/>
              </a:rPr>
              <a:t>кредитування</a:t>
            </a:r>
            <a:r>
              <a:rPr lang="ru-RU" dirty="0">
                <a:latin typeface="Century Schoolbook" panose="02040604050505020304" pitchFamily="18" charset="0"/>
              </a:rPr>
              <a:t>, </a:t>
            </a:r>
            <a:r>
              <a:rPr lang="ru-RU" dirty="0" err="1">
                <a:latin typeface="Century Schoolbook" panose="02040604050505020304" pitchFamily="18" charset="0"/>
              </a:rPr>
              <a:t>страхування</a:t>
            </a:r>
            <a:r>
              <a:rPr lang="ru-RU" dirty="0">
                <a:latin typeface="Century Schoolbook" panose="02040604050505020304" pitchFamily="18" charset="0"/>
              </a:rPr>
              <a:t>, </a:t>
            </a:r>
            <a:r>
              <a:rPr lang="ru-RU" dirty="0" err="1">
                <a:latin typeface="Century Schoolbook" panose="02040604050505020304" pitchFamily="18" charset="0"/>
              </a:rPr>
              <a:t>зберігання</a:t>
            </a:r>
            <a:r>
              <a:rPr lang="ru-RU" dirty="0">
                <a:latin typeface="Century Schoolbook" panose="02040604050505020304" pitchFamily="18" charset="0"/>
              </a:rPr>
              <a:t> та </a:t>
            </a:r>
            <a:r>
              <a:rPr lang="ru-RU" dirty="0" err="1">
                <a:latin typeface="Century Schoolbook" panose="02040604050505020304" pitchFamily="18" charset="0"/>
              </a:rPr>
              <a:t>інші</a:t>
            </a:r>
            <a:r>
              <a:rPr lang="ru-RU" dirty="0">
                <a:latin typeface="Century Schoolbook" panose="02040604050505020304" pitchFamily="18" charset="0"/>
              </a:rPr>
              <a:t> </a:t>
            </a:r>
            <a:r>
              <a:rPr lang="ru-RU" dirty="0" err="1">
                <a:latin typeface="Century Schoolbook" panose="02040604050505020304" pitchFamily="18" charset="0"/>
              </a:rPr>
              <a:t>витрати</a:t>
            </a:r>
            <a:r>
              <a:rPr lang="ru-RU" dirty="0">
                <a:latin typeface="Century Schoolbook" panose="02040604050505020304" pitchFamily="18" charset="0"/>
              </a:rPr>
              <a:t>, </a:t>
            </a:r>
            <a:r>
              <a:rPr lang="ru-RU" dirty="0" err="1">
                <a:latin typeface="Century Schoolbook" panose="02040604050505020304" pitchFamily="18" charset="0"/>
              </a:rPr>
              <a:t>причетні</a:t>
            </a:r>
            <a:r>
              <a:rPr lang="ru-RU" dirty="0">
                <a:latin typeface="Century Schoolbook" panose="02040604050505020304" pitchFamily="18" charset="0"/>
              </a:rPr>
              <a:t> до </a:t>
            </a:r>
            <a:r>
              <a:rPr lang="ru-RU" dirty="0" err="1">
                <a:latin typeface="Century Schoolbook" panose="02040604050505020304" pitchFamily="18" charset="0"/>
              </a:rPr>
              <a:t>здійснення</a:t>
            </a:r>
            <a:r>
              <a:rPr lang="ru-RU" dirty="0">
                <a:latin typeface="Century Schoolbook" panose="02040604050505020304" pitchFamily="18" charset="0"/>
              </a:rPr>
              <a:t> </a:t>
            </a:r>
            <a:r>
              <a:rPr lang="ru-RU" dirty="0" err="1">
                <a:latin typeface="Century Schoolbook" panose="02040604050505020304" pitchFamily="18" charset="0"/>
              </a:rPr>
              <a:t>окремих</a:t>
            </a:r>
            <a:r>
              <a:rPr lang="ru-RU" dirty="0">
                <a:latin typeface="Century Schoolbook" panose="02040604050505020304" pitchFamily="18" charset="0"/>
              </a:rPr>
              <a:t> </a:t>
            </a:r>
            <a:r>
              <a:rPr lang="ru-RU" dirty="0" err="1">
                <a:latin typeface="Century Schoolbook" panose="02040604050505020304" pitchFamily="18" charset="0"/>
              </a:rPr>
              <a:t>видів</a:t>
            </a:r>
            <a:r>
              <a:rPr lang="ru-RU" dirty="0">
                <a:latin typeface="Century Schoolbook" panose="02040604050505020304" pitchFamily="18" charset="0"/>
              </a:rPr>
              <a:t> </a:t>
            </a:r>
            <a:r>
              <a:rPr lang="ru-RU" dirty="0" err="1">
                <a:latin typeface="Century Schoolbook" panose="02040604050505020304" pitchFamily="18" charset="0"/>
              </a:rPr>
              <a:t>комерційної</a:t>
            </a:r>
            <a:r>
              <a:rPr lang="ru-RU" dirty="0">
                <a:latin typeface="Century Schoolbook" panose="02040604050505020304" pitchFamily="18" charset="0"/>
              </a:rPr>
              <a:t> угоди.</a:t>
            </a:r>
            <a:endParaRPr lang="uk-UA" dirty="0"/>
          </a:p>
        </p:txBody>
      </p:sp>
    </p:spTree>
    <p:extLst>
      <p:ext uri="{BB962C8B-B14F-4D97-AF65-F5344CB8AC3E}">
        <p14:creationId xmlns:p14="http://schemas.microsoft.com/office/powerpoint/2010/main" val="41477446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B91325C7-BB62-4D6C-B456-4913C4CD7501}"/>
              </a:ext>
            </a:extLst>
          </p:cNvPr>
          <p:cNvSpPr/>
          <p:nvPr/>
        </p:nvSpPr>
        <p:spPr>
          <a:xfrm>
            <a:off x="983166" y="897651"/>
            <a:ext cx="10225668" cy="4893647"/>
          </a:xfrm>
          <a:prstGeom prst="rect">
            <a:avLst/>
          </a:prstGeom>
        </p:spPr>
        <p:txBody>
          <a:bodyPr wrap="square">
            <a:spAutoFit/>
          </a:bodyPr>
          <a:lstStyle/>
          <a:p>
            <a:pPr algn="ctr"/>
            <a:r>
              <a:rPr lang="ru-RU" sz="2400" dirty="0">
                <a:latin typeface="Arial" panose="020B0604020202020204" pitchFamily="34" charset="0"/>
              </a:rPr>
              <a:t>4. </a:t>
            </a:r>
            <a:r>
              <a:rPr lang="ru-RU" sz="2400" dirty="0" err="1">
                <a:latin typeface="Arial" panose="020B0604020202020204" pitchFamily="34" charset="0"/>
              </a:rPr>
              <a:t>Прогнозування</a:t>
            </a:r>
            <a:r>
              <a:rPr lang="ru-RU" sz="2400" dirty="0">
                <a:latin typeface="Arial" panose="020B0604020202020204" pitchFamily="34" charset="0"/>
              </a:rPr>
              <a:t> </a:t>
            </a:r>
            <a:r>
              <a:rPr lang="ru-RU" sz="2400" dirty="0" err="1">
                <a:latin typeface="Arial" panose="020B0604020202020204" pitchFamily="34" charset="0"/>
              </a:rPr>
              <a:t>поточних</a:t>
            </a:r>
            <a:r>
              <a:rPr lang="ru-RU" sz="2400" dirty="0">
                <a:latin typeface="Arial" panose="020B0604020202020204" pitchFamily="34" charset="0"/>
              </a:rPr>
              <a:t> </a:t>
            </a:r>
            <a:r>
              <a:rPr lang="ru-RU" sz="2400" dirty="0" err="1">
                <a:latin typeface="Arial" panose="020B0604020202020204" pitchFamily="34" charset="0"/>
              </a:rPr>
              <a:t>витрат</a:t>
            </a:r>
            <a:r>
              <a:rPr lang="ru-RU" sz="2400" dirty="0">
                <a:latin typeface="Arial" panose="020B0604020202020204" pitchFamily="34" charset="0"/>
              </a:rPr>
              <a:t>, </a:t>
            </a:r>
            <a:r>
              <a:rPr lang="ru-RU" sz="2400" dirty="0" err="1">
                <a:latin typeface="Arial" panose="020B0604020202020204" pitchFamily="34" charset="0"/>
              </a:rPr>
              <a:t>пов'язаних</a:t>
            </a:r>
            <a:r>
              <a:rPr lang="ru-RU" sz="2400" dirty="0">
                <a:latin typeface="Arial" panose="020B0604020202020204" pitchFamily="34" charset="0"/>
              </a:rPr>
              <a:t> </a:t>
            </a:r>
            <a:r>
              <a:rPr lang="uk-UA" sz="2400" dirty="0">
                <a:latin typeface="Arial" panose="020B0604020202020204" pitchFamily="34" charset="0"/>
              </a:rPr>
              <a:t>з реалізацією товарів</a:t>
            </a:r>
          </a:p>
          <a:p>
            <a:endParaRPr lang="ru-RU" dirty="0">
              <a:latin typeface="Century Schoolbook" panose="02040604050505020304" pitchFamily="18" charset="0"/>
            </a:endParaRPr>
          </a:p>
          <a:p>
            <a:r>
              <a:rPr lang="ru-RU" dirty="0">
                <a:latin typeface="Century Schoolbook" panose="02040604050505020304" pitchFamily="18" charset="0"/>
              </a:rPr>
              <a:t>Величина </a:t>
            </a:r>
            <a:r>
              <a:rPr lang="ru-RU" dirty="0" err="1">
                <a:latin typeface="Century Schoolbook" panose="02040604050505020304" pitchFamily="18" charset="0"/>
              </a:rPr>
              <a:t>поточних</a:t>
            </a:r>
            <a:r>
              <a:rPr lang="ru-RU" dirty="0">
                <a:latin typeface="Century Schoolbook" panose="02040604050505020304" pitchFamily="18" charset="0"/>
              </a:rPr>
              <a:t> </a:t>
            </a:r>
            <a:r>
              <a:rPr lang="ru-RU" dirty="0" err="1">
                <a:latin typeface="Century Schoolbook" panose="02040604050505020304" pitchFamily="18" charset="0"/>
              </a:rPr>
              <a:t>витрат</a:t>
            </a:r>
            <a:r>
              <a:rPr lang="ru-RU" dirty="0">
                <a:latin typeface="Century Schoolbook" panose="02040604050505020304" pitchFamily="18" charset="0"/>
              </a:rPr>
              <a:t> </a:t>
            </a:r>
            <a:r>
              <a:rPr lang="ru-RU" dirty="0" err="1">
                <a:latin typeface="Century Schoolbook" panose="02040604050505020304" pitchFamily="18" charset="0"/>
              </a:rPr>
              <a:t>реалізації</a:t>
            </a:r>
            <a:r>
              <a:rPr lang="ru-RU" dirty="0">
                <a:latin typeface="Century Schoolbook" panose="02040604050505020304" pitchFamily="18" charset="0"/>
              </a:rPr>
              <a:t> </a:t>
            </a:r>
            <a:r>
              <a:rPr lang="ru-RU" dirty="0" err="1">
                <a:latin typeface="Century Schoolbook" panose="02040604050505020304" pitchFamily="18" charset="0"/>
              </a:rPr>
              <a:t>товарів</a:t>
            </a:r>
            <a:r>
              <a:rPr lang="ru-RU" dirty="0">
                <a:latin typeface="Century Schoolbook" panose="02040604050505020304" pitchFamily="18" charset="0"/>
              </a:rPr>
              <a:t> не </a:t>
            </a:r>
            <a:r>
              <a:rPr lang="ru-RU" dirty="0" err="1">
                <a:latin typeface="Century Schoolbook" panose="02040604050505020304" pitchFamily="18" charset="0"/>
              </a:rPr>
              <a:t>залежить</a:t>
            </a:r>
            <a:r>
              <a:rPr lang="ru-RU" dirty="0">
                <a:latin typeface="Century Schoolbook" panose="02040604050505020304" pitchFamily="18" charset="0"/>
              </a:rPr>
              <a:t> </a:t>
            </a:r>
            <a:r>
              <a:rPr lang="ru-RU" dirty="0" err="1">
                <a:latin typeface="Century Schoolbook" panose="02040604050505020304" pitchFamily="18" charset="0"/>
              </a:rPr>
              <a:t>від</a:t>
            </a:r>
            <a:r>
              <a:rPr lang="ru-RU" dirty="0">
                <a:latin typeface="Century Schoolbook" panose="02040604050505020304" pitchFamily="18" charset="0"/>
              </a:rPr>
              <a:t> умов </a:t>
            </a:r>
            <a:r>
              <a:rPr lang="ru-RU" dirty="0" err="1">
                <a:latin typeface="Century Schoolbook" panose="02040604050505020304" pitchFamily="18" charset="0"/>
              </a:rPr>
              <a:t>укладеної</a:t>
            </a:r>
            <a:r>
              <a:rPr lang="ru-RU" dirty="0">
                <a:latin typeface="Century Schoolbook" panose="02040604050505020304" pitchFamily="18" charset="0"/>
              </a:rPr>
              <a:t> </a:t>
            </a:r>
            <a:r>
              <a:rPr lang="ru-RU" dirty="0" err="1">
                <a:latin typeface="Century Schoolbook" panose="02040604050505020304" pitchFamily="18" charset="0"/>
              </a:rPr>
              <a:t>комерційної</a:t>
            </a:r>
            <a:r>
              <a:rPr lang="ru-RU" dirty="0">
                <a:latin typeface="Century Schoolbook" panose="02040604050505020304" pitchFamily="18" charset="0"/>
              </a:rPr>
              <a:t> угоди на </a:t>
            </a:r>
            <a:r>
              <a:rPr lang="ru-RU" dirty="0" err="1">
                <a:latin typeface="Century Schoolbook" panose="02040604050505020304" pitchFamily="18" charset="0"/>
              </a:rPr>
              <a:t>закупівлю</a:t>
            </a:r>
            <a:r>
              <a:rPr lang="ru-RU" dirty="0">
                <a:latin typeface="Century Schoolbook" panose="02040604050505020304" pitchFamily="18" charset="0"/>
              </a:rPr>
              <a:t> </a:t>
            </a:r>
            <a:r>
              <a:rPr lang="ru-RU" dirty="0" err="1">
                <a:latin typeface="Century Schoolbook" panose="02040604050505020304" pitchFamily="18" charset="0"/>
              </a:rPr>
              <a:t>товарів</a:t>
            </a:r>
            <a:r>
              <a:rPr lang="ru-RU" dirty="0">
                <a:latin typeface="Century Schoolbook" panose="02040604050505020304" pitchFamily="18" charset="0"/>
              </a:rPr>
              <a:t>, вона </a:t>
            </a:r>
            <a:r>
              <a:rPr lang="ru-RU" dirty="0" err="1">
                <a:latin typeface="Century Schoolbook" panose="02040604050505020304" pitchFamily="18" charset="0"/>
              </a:rPr>
              <a:t>визначається</a:t>
            </a:r>
            <a:r>
              <a:rPr lang="ru-RU" dirty="0">
                <a:latin typeface="Century Schoolbook" panose="02040604050505020304" pitchFamily="18" charset="0"/>
              </a:rPr>
              <a:t> </a:t>
            </a:r>
            <a:r>
              <a:rPr lang="ru-RU" dirty="0" err="1">
                <a:latin typeface="Century Schoolbook" panose="02040604050505020304" pitchFamily="18" charset="0"/>
              </a:rPr>
              <a:t>специфікою</a:t>
            </a:r>
            <a:r>
              <a:rPr lang="ru-RU" dirty="0">
                <a:latin typeface="Century Schoolbook" panose="02040604050505020304" pitchFamily="18" charset="0"/>
              </a:rPr>
              <a:t> </a:t>
            </a:r>
            <a:r>
              <a:rPr lang="ru-RU" dirty="0" err="1">
                <a:latin typeface="Century Schoolbook" panose="02040604050505020304" pitchFamily="18" charset="0"/>
              </a:rPr>
              <a:t>реалізації</a:t>
            </a:r>
            <a:r>
              <a:rPr lang="ru-RU" dirty="0">
                <a:latin typeface="Century Schoolbook" panose="02040604050505020304" pitchFamily="18" charset="0"/>
              </a:rPr>
              <a:t> </a:t>
            </a:r>
            <a:r>
              <a:rPr lang="ru-RU" dirty="0" err="1">
                <a:latin typeface="Century Schoolbook" panose="02040604050505020304" pitchFamily="18" charset="0"/>
              </a:rPr>
              <a:t>окремих</a:t>
            </a:r>
            <a:r>
              <a:rPr lang="ru-RU" dirty="0">
                <a:latin typeface="Century Schoolbook" panose="02040604050505020304" pitchFamily="18" charset="0"/>
              </a:rPr>
              <a:t> </a:t>
            </a:r>
            <a:r>
              <a:rPr lang="ru-RU" dirty="0" err="1">
                <a:latin typeface="Century Schoolbook" panose="02040604050505020304" pitchFamily="18" charset="0"/>
              </a:rPr>
              <a:t>товарів</a:t>
            </a:r>
            <a:r>
              <a:rPr lang="ru-RU" dirty="0">
                <a:latin typeface="Century Schoolbook" panose="02040604050505020304" pitchFamily="18" charset="0"/>
              </a:rPr>
              <a:t> (</a:t>
            </a:r>
            <a:r>
              <a:rPr lang="ru-RU" dirty="0" err="1">
                <a:latin typeface="Century Schoolbook" panose="02040604050505020304" pitchFamily="18" charset="0"/>
              </a:rPr>
              <a:t>рівнем</a:t>
            </a:r>
            <a:r>
              <a:rPr lang="ru-RU" dirty="0">
                <a:latin typeface="Century Schoolbook" panose="02040604050505020304" pitchFamily="18" charset="0"/>
              </a:rPr>
              <a:t> </a:t>
            </a:r>
            <a:r>
              <a:rPr lang="ru-RU" dirty="0" err="1">
                <a:latin typeface="Century Schoolbook" panose="02040604050505020304" pitchFamily="18" charset="0"/>
              </a:rPr>
              <a:t>потоварної</a:t>
            </a:r>
            <a:r>
              <a:rPr lang="ru-RU" dirty="0">
                <a:latin typeface="Century Schoolbook" panose="02040604050505020304" pitchFamily="18" charset="0"/>
              </a:rPr>
              <a:t> </a:t>
            </a:r>
            <a:r>
              <a:rPr lang="ru-RU" dirty="0" err="1">
                <a:latin typeface="Century Schoolbook" panose="02040604050505020304" pitchFamily="18" charset="0"/>
              </a:rPr>
              <a:t>витратомісткості</a:t>
            </a:r>
            <a:r>
              <a:rPr lang="ru-RU" dirty="0">
                <a:latin typeface="Century Schoolbook" panose="02040604050505020304" pitchFamily="18" charset="0"/>
              </a:rPr>
              <a:t>, </a:t>
            </a:r>
            <a:r>
              <a:rPr lang="ru-RU" dirty="0" err="1">
                <a:latin typeface="Century Schoolbook" panose="02040604050505020304" pitchFamily="18" charset="0"/>
              </a:rPr>
              <a:t>що</a:t>
            </a:r>
            <a:r>
              <a:rPr lang="ru-RU" dirty="0">
                <a:latin typeface="Century Schoolbook" panose="02040604050505020304" pitchFamily="18" charset="0"/>
              </a:rPr>
              <a:t> </a:t>
            </a:r>
            <a:r>
              <a:rPr lang="ru-RU" dirty="0" err="1">
                <a:latin typeface="Century Schoolbook" panose="02040604050505020304" pitchFamily="18" charset="0"/>
              </a:rPr>
              <a:t>склався</a:t>
            </a:r>
            <a:r>
              <a:rPr lang="ru-RU" dirty="0">
                <a:latin typeface="Century Schoolbook" panose="02040604050505020304" pitchFamily="18" charset="0"/>
              </a:rPr>
              <a:t>), а </a:t>
            </a:r>
            <a:r>
              <a:rPr lang="ru-RU" dirty="0" err="1">
                <a:latin typeface="Century Schoolbook" panose="02040604050505020304" pitchFamily="18" charset="0"/>
              </a:rPr>
              <a:t>також</a:t>
            </a:r>
            <a:r>
              <a:rPr lang="ru-RU" dirty="0">
                <a:latin typeface="Century Schoolbook" panose="02040604050505020304" pitchFamily="18" charset="0"/>
              </a:rPr>
              <a:t> </a:t>
            </a:r>
            <a:r>
              <a:rPr lang="ru-RU" dirty="0" err="1">
                <a:latin typeface="Century Schoolbook" panose="02040604050505020304" pitchFamily="18" charset="0"/>
              </a:rPr>
              <a:t>загальним</a:t>
            </a:r>
            <a:r>
              <a:rPr lang="ru-RU" dirty="0">
                <a:latin typeface="Century Schoolbook" panose="02040604050505020304" pitchFamily="18" charset="0"/>
              </a:rPr>
              <a:t> </a:t>
            </a:r>
            <a:r>
              <a:rPr lang="ru-RU" dirty="0" err="1">
                <a:latin typeface="Century Schoolbook" panose="02040604050505020304" pitchFamily="18" charset="0"/>
              </a:rPr>
              <a:t>рівнем</a:t>
            </a:r>
            <a:r>
              <a:rPr lang="ru-RU" dirty="0">
                <a:latin typeface="Century Schoolbook" panose="02040604050505020304" pitchFamily="18" charset="0"/>
              </a:rPr>
              <a:t> та складом </a:t>
            </a:r>
            <a:r>
              <a:rPr lang="uk-UA" dirty="0">
                <a:latin typeface="Century Schoolbook" panose="02040604050505020304" pitchFamily="18" charset="0"/>
              </a:rPr>
              <a:t>витрат торговельного підприємства.</a:t>
            </a:r>
          </a:p>
          <a:p>
            <a:r>
              <a:rPr lang="ru-RU" dirty="0">
                <a:latin typeface="Century Schoolbook" panose="02040604050505020304" pitchFamily="18" charset="0"/>
              </a:rPr>
              <a:t>До </a:t>
            </a:r>
            <a:r>
              <a:rPr lang="ru-RU" dirty="0" err="1">
                <a:latin typeface="Century Schoolbook" panose="02040604050505020304" pitchFamily="18" charset="0"/>
              </a:rPr>
              <a:t>поточних</a:t>
            </a:r>
            <a:r>
              <a:rPr lang="ru-RU" dirty="0">
                <a:latin typeface="Century Schoolbook" panose="02040604050505020304" pitchFamily="18" charset="0"/>
              </a:rPr>
              <a:t> </a:t>
            </a:r>
            <a:r>
              <a:rPr lang="ru-RU" dirty="0" err="1">
                <a:latin typeface="Century Schoolbook" panose="02040604050505020304" pitchFamily="18" charset="0"/>
              </a:rPr>
              <a:t>витрат</a:t>
            </a:r>
            <a:r>
              <a:rPr lang="ru-RU" dirty="0">
                <a:latin typeface="Century Schoolbook" panose="02040604050505020304" pitchFamily="18" charset="0"/>
              </a:rPr>
              <a:t> </a:t>
            </a:r>
            <a:r>
              <a:rPr lang="ru-RU" dirty="0" err="1">
                <a:latin typeface="Century Schoolbook" panose="02040604050505020304" pitchFamily="18" charset="0"/>
              </a:rPr>
              <a:t>торговельного</a:t>
            </a:r>
            <a:r>
              <a:rPr lang="ru-RU" dirty="0">
                <a:latin typeface="Century Schoolbook" panose="02040604050505020304" pitchFamily="18" charset="0"/>
              </a:rPr>
              <a:t> </a:t>
            </a:r>
            <a:r>
              <a:rPr lang="ru-RU" dirty="0" err="1">
                <a:latin typeface="Century Schoolbook" panose="02040604050505020304" pitchFamily="18" charset="0"/>
              </a:rPr>
              <a:t>підприємства</a:t>
            </a:r>
            <a:r>
              <a:rPr lang="ru-RU" dirty="0">
                <a:latin typeface="Century Schoolbook" panose="02040604050505020304" pitchFamily="18" charset="0"/>
              </a:rPr>
              <a:t>, </a:t>
            </a:r>
            <a:r>
              <a:rPr lang="ru-RU" dirty="0" err="1">
                <a:latin typeface="Century Schoolbook" panose="02040604050505020304" pitchFamily="18" charset="0"/>
              </a:rPr>
              <a:t>пов'язаних</a:t>
            </a:r>
            <a:r>
              <a:rPr lang="ru-RU" dirty="0">
                <a:latin typeface="Century Schoolbook" panose="02040604050505020304" pitchFamily="18" charset="0"/>
              </a:rPr>
              <a:t> з </a:t>
            </a:r>
            <a:r>
              <a:rPr lang="ru-RU" dirty="0" err="1">
                <a:latin typeface="Century Schoolbook" panose="02040604050505020304" pitchFamily="18" charset="0"/>
              </a:rPr>
              <a:t>реалізацією</a:t>
            </a:r>
            <a:r>
              <a:rPr lang="ru-RU" dirty="0">
                <a:latin typeface="Century Schoolbook" panose="02040604050505020304" pitchFamily="18" charset="0"/>
              </a:rPr>
              <a:t> </a:t>
            </a:r>
            <a:r>
              <a:rPr lang="ru-RU" dirty="0" err="1">
                <a:latin typeface="Century Schoolbook" panose="02040604050505020304" pitchFamily="18" charset="0"/>
              </a:rPr>
              <a:t>товарів</a:t>
            </a:r>
            <a:r>
              <a:rPr lang="ru-RU" dirty="0">
                <a:latin typeface="Century Schoolbook" panose="02040604050505020304" pitchFamily="18" charset="0"/>
              </a:rPr>
              <a:t>, </a:t>
            </a:r>
            <a:r>
              <a:rPr lang="ru-RU" dirty="0" err="1">
                <a:latin typeface="Century Schoolbook" panose="02040604050505020304" pitchFamily="18" charset="0"/>
              </a:rPr>
              <a:t>відносять</a:t>
            </a:r>
            <a:r>
              <a:rPr lang="ru-RU" dirty="0">
                <a:latin typeface="Century Schoolbook" panose="02040604050505020304" pitchFamily="18" charset="0"/>
              </a:rPr>
              <a:t> </a:t>
            </a:r>
            <a:r>
              <a:rPr lang="ru-RU" dirty="0" err="1">
                <a:latin typeface="Century Schoolbook" panose="02040604050505020304" pitchFamily="18" charset="0"/>
              </a:rPr>
              <a:t>матеріальні</a:t>
            </a:r>
            <a:r>
              <a:rPr lang="ru-RU" dirty="0">
                <a:latin typeface="Century Schoolbook" panose="02040604050505020304" pitchFamily="18" charset="0"/>
              </a:rPr>
              <a:t> та </a:t>
            </a:r>
            <a:r>
              <a:rPr lang="ru-RU" dirty="0" err="1">
                <a:latin typeface="Century Schoolbook" panose="02040604050505020304" pitchFamily="18" charset="0"/>
              </a:rPr>
              <a:t>прирівнені</a:t>
            </a:r>
            <a:r>
              <a:rPr lang="ru-RU" dirty="0">
                <a:latin typeface="Century Schoolbook" panose="02040604050505020304" pitchFamily="18" charset="0"/>
              </a:rPr>
              <a:t> до них </a:t>
            </a:r>
            <a:r>
              <a:rPr lang="ru-RU" dirty="0" err="1">
                <a:latin typeface="Century Schoolbook" panose="02040604050505020304" pitchFamily="18" charset="0"/>
              </a:rPr>
              <a:t>витрати</a:t>
            </a:r>
            <a:r>
              <a:rPr lang="ru-RU" dirty="0">
                <a:latin typeface="Century Schoolbook" panose="02040604050505020304" pitchFamily="18" charset="0"/>
              </a:rPr>
              <a:t>: </a:t>
            </a:r>
            <a:r>
              <a:rPr lang="ru-RU" dirty="0" err="1">
                <a:latin typeface="Century Schoolbook" panose="02040604050505020304" pitchFamily="18" charset="0"/>
              </a:rPr>
              <a:t>витрати</a:t>
            </a:r>
            <a:r>
              <a:rPr lang="ru-RU" dirty="0">
                <a:latin typeface="Century Schoolbook" panose="02040604050505020304" pitchFamily="18" charset="0"/>
              </a:rPr>
              <a:t> на </a:t>
            </a:r>
            <a:r>
              <a:rPr lang="ru-RU" dirty="0" err="1">
                <a:latin typeface="Century Schoolbook" panose="02040604050505020304" pitchFamily="18" charset="0"/>
              </a:rPr>
              <a:t>оренду</a:t>
            </a:r>
            <a:r>
              <a:rPr lang="ru-RU" dirty="0">
                <a:latin typeface="Century Schoolbook" panose="02040604050505020304" pitchFamily="18" charset="0"/>
              </a:rPr>
              <a:t> та </a:t>
            </a:r>
            <a:r>
              <a:rPr lang="ru-RU" dirty="0" err="1">
                <a:latin typeface="Century Schoolbook" panose="02040604050505020304" pitchFamily="18" charset="0"/>
              </a:rPr>
              <a:t>утримання</a:t>
            </a:r>
            <a:r>
              <a:rPr lang="ru-RU" dirty="0">
                <a:latin typeface="Century Schoolbook" panose="02040604050505020304" pitchFamily="18" charset="0"/>
              </a:rPr>
              <a:t> </a:t>
            </a:r>
            <a:r>
              <a:rPr lang="ru-RU" dirty="0" err="1">
                <a:latin typeface="Century Schoolbook" panose="02040604050505020304" pitchFamily="18" charset="0"/>
              </a:rPr>
              <a:t>будівель</a:t>
            </a:r>
            <a:r>
              <a:rPr lang="ru-RU" dirty="0">
                <a:latin typeface="Century Schoolbook" panose="02040604050505020304" pitchFamily="18" charset="0"/>
              </a:rPr>
              <a:t>, </a:t>
            </a:r>
            <a:r>
              <a:rPr lang="ru-RU" dirty="0" err="1">
                <a:latin typeface="Century Schoolbook" panose="02040604050505020304" pitchFamily="18" charset="0"/>
              </a:rPr>
              <a:t>споруд</a:t>
            </a:r>
            <a:r>
              <a:rPr lang="ru-RU" dirty="0">
                <a:latin typeface="Century Schoolbook" panose="02040604050505020304" pitchFamily="18" charset="0"/>
              </a:rPr>
              <a:t>, </a:t>
            </a:r>
            <a:r>
              <a:rPr lang="ru-RU" dirty="0" err="1">
                <a:latin typeface="Century Schoolbook" panose="02040604050505020304" pitchFamily="18" charset="0"/>
              </a:rPr>
              <a:t>приміщень</a:t>
            </a:r>
            <a:r>
              <a:rPr lang="ru-RU" dirty="0">
                <a:latin typeface="Century Schoolbook" panose="02040604050505020304" pitchFamily="18" charset="0"/>
              </a:rPr>
              <a:t> та </a:t>
            </a:r>
            <a:r>
              <a:rPr lang="ru-RU" dirty="0" err="1">
                <a:latin typeface="Century Schoolbook" panose="02040604050505020304" pitchFamily="18" charset="0"/>
              </a:rPr>
              <a:t>інвентарю</a:t>
            </a:r>
            <a:r>
              <a:rPr lang="ru-RU" dirty="0">
                <a:latin typeface="Century Schoolbook" panose="02040604050505020304" pitchFamily="18" charset="0"/>
              </a:rPr>
              <a:t>; </a:t>
            </a:r>
            <a:r>
              <a:rPr lang="ru-RU" dirty="0" err="1">
                <a:latin typeface="Century Schoolbook" panose="02040604050505020304" pitchFamily="18" charset="0"/>
              </a:rPr>
              <a:t>амортизація</a:t>
            </a:r>
            <a:r>
              <a:rPr lang="ru-RU" dirty="0">
                <a:latin typeface="Century Schoolbook" panose="02040604050505020304" pitchFamily="18" charset="0"/>
              </a:rPr>
              <a:t> </a:t>
            </a:r>
            <a:r>
              <a:rPr lang="ru-RU" dirty="0" err="1">
                <a:latin typeface="Century Schoolbook" panose="02040604050505020304" pitchFamily="18" charset="0"/>
              </a:rPr>
              <a:t>основних</a:t>
            </a:r>
            <a:r>
              <a:rPr lang="ru-RU" dirty="0">
                <a:latin typeface="Century Schoolbook" panose="02040604050505020304" pitchFamily="18" charset="0"/>
              </a:rPr>
              <a:t> </a:t>
            </a:r>
            <a:r>
              <a:rPr lang="ru-RU" dirty="0" err="1">
                <a:latin typeface="Century Schoolbook" panose="02040604050505020304" pitchFamily="18" charset="0"/>
              </a:rPr>
              <a:t>фондів</a:t>
            </a:r>
            <a:r>
              <a:rPr lang="ru-RU" dirty="0">
                <a:latin typeface="Century Schoolbook" panose="02040604050505020304" pitchFamily="18" charset="0"/>
              </a:rPr>
              <a:t>; </a:t>
            </a:r>
            <a:r>
              <a:rPr lang="ru-RU" dirty="0" err="1">
                <a:latin typeface="Century Schoolbook" panose="02040604050505020304" pitchFamily="18" charset="0"/>
              </a:rPr>
              <a:t>відрахування</a:t>
            </a:r>
            <a:r>
              <a:rPr lang="ru-RU" dirty="0">
                <a:latin typeface="Century Schoolbook" panose="02040604050505020304" pitchFamily="18" charset="0"/>
              </a:rPr>
              <a:t> в </a:t>
            </a:r>
            <a:r>
              <a:rPr lang="ru-RU" dirty="0" err="1">
                <a:latin typeface="Century Schoolbook" panose="02040604050505020304" pitchFamily="18" charset="0"/>
              </a:rPr>
              <a:t>ремонтний</a:t>
            </a:r>
            <a:r>
              <a:rPr lang="ru-RU" dirty="0">
                <a:latin typeface="Century Schoolbook" panose="02040604050505020304" pitchFamily="18" charset="0"/>
              </a:rPr>
              <a:t> фонд; </a:t>
            </a:r>
            <a:r>
              <a:rPr lang="ru-RU" dirty="0" err="1">
                <a:latin typeface="Century Schoolbook" panose="02040604050505020304" pitchFamily="18" charset="0"/>
              </a:rPr>
              <a:t>знос</a:t>
            </a:r>
            <a:r>
              <a:rPr lang="ru-RU" dirty="0">
                <a:latin typeface="Century Schoolbook" panose="02040604050505020304" pitchFamily="18" charset="0"/>
              </a:rPr>
              <a:t> </a:t>
            </a:r>
            <a:r>
              <a:rPr lang="ru-RU" dirty="0" err="1">
                <a:latin typeface="Century Schoolbook" panose="02040604050505020304" pitchFamily="18" charset="0"/>
              </a:rPr>
              <a:t>малоцінних</a:t>
            </a:r>
            <a:r>
              <a:rPr lang="ru-RU" dirty="0">
                <a:latin typeface="Century Schoolbook" panose="02040604050505020304" pitchFamily="18" charset="0"/>
              </a:rPr>
              <a:t> та </a:t>
            </a:r>
            <a:r>
              <a:rPr lang="ru-RU" dirty="0" err="1">
                <a:latin typeface="Century Schoolbook" panose="02040604050505020304" pitchFamily="18" charset="0"/>
              </a:rPr>
              <a:t>іпвидкозношуваних</a:t>
            </a:r>
            <a:r>
              <a:rPr lang="ru-RU" dirty="0">
                <a:latin typeface="Century Schoolbook" panose="02040604050505020304" pitchFamily="18" charset="0"/>
              </a:rPr>
              <a:t> </a:t>
            </a:r>
            <a:r>
              <a:rPr lang="ru-RU" dirty="0" err="1">
                <a:latin typeface="Century Schoolbook" panose="02040604050505020304" pitchFamily="18" charset="0"/>
              </a:rPr>
              <a:t>знарядь</a:t>
            </a:r>
            <a:r>
              <a:rPr lang="ru-RU" dirty="0">
                <a:latin typeface="Century Schoolbook" panose="02040604050505020304" pitchFamily="18" charset="0"/>
              </a:rPr>
              <a:t> </a:t>
            </a:r>
            <a:r>
              <a:rPr lang="ru-RU" dirty="0" err="1">
                <a:latin typeface="Century Schoolbook" panose="02040604050505020304" pitchFamily="18" charset="0"/>
              </a:rPr>
              <a:t>праці</a:t>
            </a:r>
            <a:r>
              <a:rPr lang="ru-RU" dirty="0">
                <a:latin typeface="Century Schoolbook" panose="02040604050505020304" pitchFamily="18" charset="0"/>
              </a:rPr>
              <a:t>; </a:t>
            </a:r>
            <a:r>
              <a:rPr lang="ru-RU" dirty="0" err="1">
                <a:latin typeface="Century Schoolbook" panose="02040604050505020304" pitchFamily="18" charset="0"/>
              </a:rPr>
              <a:t>витрати</a:t>
            </a:r>
            <a:r>
              <a:rPr lang="ru-RU" dirty="0">
                <a:latin typeface="Century Schoolbook" panose="02040604050505020304" pitchFamily="18" charset="0"/>
              </a:rPr>
              <a:t> на рекламу та </a:t>
            </a:r>
            <a:r>
              <a:rPr lang="ru-RU" dirty="0" err="1">
                <a:latin typeface="Century Schoolbook" panose="02040604050505020304" pitchFamily="18" charset="0"/>
              </a:rPr>
              <a:t>управління</a:t>
            </a:r>
            <a:r>
              <a:rPr lang="ru-RU" dirty="0">
                <a:latin typeface="Century Schoolbook" panose="02040604050505020304" pitchFamily="18" charset="0"/>
              </a:rPr>
              <a:t>; </a:t>
            </a:r>
            <a:r>
              <a:rPr lang="ru-RU" dirty="0" err="1">
                <a:latin typeface="Century Schoolbook" panose="02040604050505020304" pitchFamily="18" charset="0"/>
              </a:rPr>
              <a:t>витрати</a:t>
            </a:r>
            <a:r>
              <a:rPr lang="ru-RU" dirty="0">
                <a:latin typeface="Century Schoolbook" panose="02040604050505020304" pitchFamily="18" charset="0"/>
              </a:rPr>
              <a:t> на оплату </a:t>
            </a:r>
            <a:r>
              <a:rPr lang="ru-RU" dirty="0" err="1">
                <a:latin typeface="Century Schoolbook" panose="02040604050505020304" pitchFamily="18" charset="0"/>
              </a:rPr>
              <a:t>праці</a:t>
            </a:r>
            <a:r>
              <a:rPr lang="ru-RU" dirty="0">
                <a:latin typeface="Century Schoolbook" panose="02040604050505020304" pitchFamily="18" charset="0"/>
              </a:rPr>
              <a:t> (без </a:t>
            </a:r>
            <a:r>
              <a:rPr lang="ru-RU" dirty="0" err="1">
                <a:latin typeface="Century Schoolbook" panose="02040604050505020304" pitchFamily="18" charset="0"/>
              </a:rPr>
              <a:t>обов'язкових</a:t>
            </a:r>
            <a:r>
              <a:rPr lang="ru-RU" dirty="0">
                <a:latin typeface="Century Schoolbook" panose="02040604050505020304" pitchFamily="18" charset="0"/>
              </a:rPr>
              <a:t> </a:t>
            </a:r>
            <a:r>
              <a:rPr lang="uk-UA" dirty="0">
                <a:latin typeface="Century Schoolbook" panose="02040604050505020304" pitchFamily="18" charset="0"/>
              </a:rPr>
              <a:t>відрахувань на соціальні потреби).</a:t>
            </a:r>
          </a:p>
          <a:p>
            <a:r>
              <a:rPr lang="ru-RU" dirty="0" err="1">
                <a:latin typeface="Century Schoolbook" panose="02040604050505020304" pitchFamily="18" charset="0"/>
              </a:rPr>
              <a:t>Ці</a:t>
            </a:r>
            <a:r>
              <a:rPr lang="ru-RU" dirty="0">
                <a:latin typeface="Century Schoolbook" panose="02040604050505020304" pitchFamily="18" charset="0"/>
              </a:rPr>
              <a:t> </a:t>
            </a:r>
            <a:r>
              <a:rPr lang="ru-RU" dirty="0" err="1">
                <a:latin typeface="Century Schoolbook" panose="02040604050505020304" pitchFamily="18" charset="0"/>
              </a:rPr>
              <a:t>витрати</a:t>
            </a:r>
            <a:r>
              <a:rPr lang="ru-RU" dirty="0">
                <a:latin typeface="Century Schoolbook" panose="02040604050505020304" pitchFamily="18" charset="0"/>
              </a:rPr>
              <a:t> </a:t>
            </a:r>
            <a:r>
              <a:rPr lang="ru-RU" dirty="0" err="1">
                <a:latin typeface="Century Schoolbook" panose="02040604050505020304" pitchFamily="18" charset="0"/>
              </a:rPr>
              <a:t>носять</a:t>
            </a:r>
            <a:r>
              <a:rPr lang="ru-RU" dirty="0">
                <a:latin typeface="Century Schoolbook" panose="02040604050505020304" pitchFamily="18" charset="0"/>
              </a:rPr>
              <a:t> </a:t>
            </a:r>
            <a:r>
              <a:rPr lang="ru-RU" dirty="0" err="1">
                <a:latin typeface="Century Schoolbook" panose="02040604050505020304" pitchFamily="18" charset="0"/>
              </a:rPr>
              <a:t>умовно-постійний</a:t>
            </a:r>
            <a:r>
              <a:rPr lang="ru-RU" dirty="0">
                <a:latin typeface="Century Schoolbook" panose="02040604050505020304" pitchFamily="18" charset="0"/>
              </a:rPr>
              <a:t> характер і при </a:t>
            </a:r>
            <a:r>
              <a:rPr lang="ru-RU" dirty="0" err="1">
                <a:latin typeface="Century Schoolbook" panose="02040604050505020304" pitchFamily="18" charset="0"/>
              </a:rPr>
              <a:t>оцінці</a:t>
            </a:r>
            <a:r>
              <a:rPr lang="ru-RU" dirty="0">
                <a:latin typeface="Century Schoolbook" panose="02040604050505020304" pitchFamily="18" charset="0"/>
              </a:rPr>
              <a:t> умов </a:t>
            </a:r>
            <a:r>
              <a:rPr lang="ru-RU" dirty="0" err="1">
                <a:latin typeface="Century Schoolbook" panose="02040604050505020304" pitchFamily="18" charset="0"/>
              </a:rPr>
              <a:t>комерційної</a:t>
            </a:r>
            <a:r>
              <a:rPr lang="ru-RU" dirty="0">
                <a:latin typeface="Century Schoolbook" panose="02040604050505020304" pitchFamily="18" charset="0"/>
              </a:rPr>
              <a:t> угоди з </a:t>
            </a:r>
            <a:r>
              <a:rPr lang="ru-RU" dirty="0" err="1">
                <a:latin typeface="Century Schoolbook" panose="02040604050505020304" pitchFamily="18" charset="0"/>
              </a:rPr>
              <a:t>позиції</a:t>
            </a:r>
            <a:r>
              <a:rPr lang="ru-RU" dirty="0">
                <a:latin typeface="Century Schoolbook" panose="02040604050505020304" pitchFamily="18" charset="0"/>
              </a:rPr>
              <a:t> </a:t>
            </a:r>
            <a:r>
              <a:rPr lang="ru-RU" dirty="0" err="1">
                <a:latin typeface="Century Schoolbook" panose="02040604050505020304" pitchFamily="18" charset="0"/>
              </a:rPr>
              <a:t>її</a:t>
            </a:r>
            <a:r>
              <a:rPr lang="ru-RU" dirty="0">
                <a:latin typeface="Century Schoolbook" panose="02040604050505020304" pitchFamily="18" charset="0"/>
              </a:rPr>
              <a:t> </a:t>
            </a:r>
            <a:r>
              <a:rPr lang="ru-RU" dirty="0" err="1">
                <a:latin typeface="Century Schoolbook" panose="02040604050505020304" pitchFamily="18" charset="0"/>
              </a:rPr>
              <a:t>ефективності</a:t>
            </a:r>
            <a:r>
              <a:rPr lang="ru-RU" dirty="0">
                <a:latin typeface="Century Schoolbook" panose="02040604050505020304" pitchFamily="18" charset="0"/>
              </a:rPr>
              <a:t> </a:t>
            </a:r>
            <a:r>
              <a:rPr lang="ru-RU" dirty="0" err="1">
                <a:latin typeface="Century Schoolbook" panose="02040604050505020304" pitchFamily="18" charset="0"/>
              </a:rPr>
              <a:t>можуть</a:t>
            </a:r>
            <a:r>
              <a:rPr lang="ru-RU" dirty="0">
                <a:latin typeface="Century Schoolbook" panose="02040604050505020304" pitchFamily="18" charset="0"/>
              </a:rPr>
              <a:t> </a:t>
            </a:r>
            <a:r>
              <a:rPr lang="ru-RU" dirty="0" err="1">
                <a:latin typeface="Century Schoolbook" panose="02040604050505020304" pitchFamily="18" charset="0"/>
              </a:rPr>
              <a:t>розглядатися</a:t>
            </a:r>
            <a:r>
              <a:rPr lang="ru-RU" dirty="0">
                <a:latin typeface="Century Schoolbook" panose="02040604050505020304" pitchFamily="18" charset="0"/>
              </a:rPr>
              <a:t> в </a:t>
            </a:r>
            <a:r>
              <a:rPr lang="ru-RU" dirty="0" err="1">
                <a:latin typeface="Century Schoolbook" panose="02040604050505020304" pitchFamily="18" charset="0"/>
              </a:rPr>
              <a:t>цілому</a:t>
            </a:r>
            <a:r>
              <a:rPr lang="ru-RU" dirty="0">
                <a:latin typeface="Century Schoolbook" panose="02040604050505020304" pitchFamily="18" charset="0"/>
              </a:rPr>
              <a:t> (</a:t>
            </a:r>
            <a:r>
              <a:rPr lang="ru-RU" dirty="0" err="1">
                <a:latin typeface="Century Schoolbook" panose="02040604050505020304" pitchFamily="18" charset="0"/>
              </a:rPr>
              <a:t>тобто</a:t>
            </a:r>
            <a:r>
              <a:rPr lang="ru-RU" dirty="0">
                <a:latin typeface="Century Schoolbook" panose="02040604050505020304" pitchFamily="18" charset="0"/>
              </a:rPr>
              <a:t> без </a:t>
            </a:r>
            <a:r>
              <a:rPr lang="ru-RU" dirty="0" err="1">
                <a:latin typeface="Century Schoolbook" panose="02040604050505020304" pitchFamily="18" charset="0"/>
              </a:rPr>
              <a:t>виділення</a:t>
            </a:r>
            <a:r>
              <a:rPr lang="ru-RU" dirty="0">
                <a:latin typeface="Century Schoolbook" panose="02040604050505020304" pitchFamily="18" charset="0"/>
              </a:rPr>
              <a:t> </a:t>
            </a:r>
            <a:r>
              <a:rPr lang="ru-RU" dirty="0" err="1">
                <a:latin typeface="Century Schoolbook" panose="02040604050505020304" pitchFamily="18" charset="0"/>
              </a:rPr>
              <a:t>окремих</a:t>
            </a:r>
            <a:r>
              <a:rPr lang="ru-RU" dirty="0">
                <a:latin typeface="Century Schoolbook" panose="02040604050505020304" pitchFamily="18" charset="0"/>
              </a:rPr>
              <a:t> </a:t>
            </a:r>
            <a:r>
              <a:rPr lang="ru-RU" dirty="0" err="1">
                <a:latin typeface="Century Schoolbook" panose="02040604050505020304" pitchFamily="18" charset="0"/>
              </a:rPr>
              <a:t>їх</a:t>
            </a:r>
            <a:r>
              <a:rPr lang="ru-RU" dirty="0">
                <a:latin typeface="Century Schoolbook" panose="02040604050505020304" pitchFamily="18" charset="0"/>
              </a:rPr>
              <a:t> </a:t>
            </a:r>
            <a:r>
              <a:rPr lang="ru-RU" dirty="0" err="1">
                <a:latin typeface="Century Schoolbook" panose="02040604050505020304" pitchFamily="18" charset="0"/>
              </a:rPr>
              <a:t>видів</a:t>
            </a:r>
            <a:r>
              <a:rPr lang="ru-RU" dirty="0">
                <a:latin typeface="Century Schoolbook" panose="02040604050505020304" pitchFamily="18" charset="0"/>
              </a:rPr>
              <a:t>). </a:t>
            </a:r>
            <a:r>
              <a:rPr lang="ru-RU" dirty="0" err="1">
                <a:latin typeface="Century Schoolbook" panose="02040604050505020304" pitchFamily="18" charset="0"/>
              </a:rPr>
              <a:t>їх</a:t>
            </a:r>
            <a:r>
              <a:rPr lang="ru-RU" dirty="0">
                <a:latin typeface="Century Schoolbook" panose="02040604050505020304" pitchFamily="18" charset="0"/>
              </a:rPr>
              <a:t> величина </a:t>
            </a:r>
            <a:r>
              <a:rPr lang="ru-RU" dirty="0" err="1">
                <a:latin typeface="Century Schoolbook" panose="02040604050505020304" pitchFamily="18" charset="0"/>
              </a:rPr>
              <a:t>визначається</a:t>
            </a:r>
            <a:r>
              <a:rPr lang="ru-RU" dirty="0">
                <a:latin typeface="Century Schoolbook" panose="02040604050505020304" pitchFamily="18" charset="0"/>
              </a:rPr>
              <a:t>, </a:t>
            </a:r>
            <a:r>
              <a:rPr lang="ru-RU" dirty="0" err="1">
                <a:latin typeface="Century Schoolbook" panose="02040604050505020304" pitchFamily="18" charset="0"/>
              </a:rPr>
              <a:t>виходячи</a:t>
            </a:r>
            <a:r>
              <a:rPr lang="ru-RU" dirty="0">
                <a:latin typeface="Century Schoolbook" panose="02040604050505020304" pitchFamily="18" charset="0"/>
              </a:rPr>
              <a:t> з </a:t>
            </a:r>
            <a:r>
              <a:rPr lang="ru-RU" dirty="0" err="1">
                <a:latin typeface="Century Schoolbook" panose="02040604050505020304" pitchFamily="18" charset="0"/>
              </a:rPr>
              <a:t>рівня</a:t>
            </a:r>
            <a:r>
              <a:rPr lang="ru-RU" dirty="0">
                <a:latin typeface="Century Schoolbook" panose="02040604050505020304" pitchFamily="18" charset="0"/>
              </a:rPr>
              <a:t> </a:t>
            </a:r>
            <a:r>
              <a:rPr lang="ru-RU" dirty="0" err="1">
                <a:latin typeface="Century Schoolbook" panose="02040604050505020304" pitchFamily="18" charset="0"/>
              </a:rPr>
              <a:t>цих</a:t>
            </a:r>
            <a:r>
              <a:rPr lang="ru-RU" dirty="0">
                <a:latin typeface="Century Schoolbook" panose="02040604050505020304" pitchFamily="18" charset="0"/>
              </a:rPr>
              <a:t> </a:t>
            </a:r>
            <a:r>
              <a:rPr lang="ru-RU" dirty="0" err="1">
                <a:latin typeface="Century Schoolbook" panose="02040604050505020304" pitchFamily="18" charset="0"/>
              </a:rPr>
              <a:t>витрат</a:t>
            </a:r>
            <a:r>
              <a:rPr lang="ru-RU" dirty="0">
                <a:latin typeface="Century Schoolbook" panose="02040604050505020304" pitchFamily="18" charset="0"/>
              </a:rPr>
              <a:t>, </a:t>
            </a:r>
            <a:r>
              <a:rPr lang="ru-RU" dirty="0" err="1">
                <a:latin typeface="Century Schoolbook" panose="02040604050505020304" pitchFamily="18" charset="0"/>
              </a:rPr>
              <a:t>що</a:t>
            </a:r>
            <a:r>
              <a:rPr lang="ru-RU" dirty="0">
                <a:latin typeface="Century Schoolbook" panose="02040604050505020304" pitchFamily="18" charset="0"/>
              </a:rPr>
              <a:t> </a:t>
            </a:r>
            <a:r>
              <a:rPr lang="ru-RU" dirty="0" err="1">
                <a:latin typeface="Century Schoolbook" panose="02040604050505020304" pitchFamily="18" charset="0"/>
              </a:rPr>
              <a:t>склався</a:t>
            </a:r>
            <a:r>
              <a:rPr lang="ru-RU" dirty="0">
                <a:latin typeface="Century Schoolbook" panose="02040604050505020304" pitchFamily="18" charset="0"/>
              </a:rPr>
              <a:t>, у </a:t>
            </a:r>
            <a:r>
              <a:rPr lang="ru-RU" dirty="0" err="1">
                <a:latin typeface="Century Schoolbook" panose="02040604050505020304" pitchFamily="18" charset="0"/>
              </a:rPr>
              <a:t>відсотках</a:t>
            </a:r>
            <a:r>
              <a:rPr lang="ru-RU" dirty="0">
                <a:latin typeface="Century Schoolbook" panose="02040604050505020304" pitchFamily="18" charset="0"/>
              </a:rPr>
              <a:t> до товарообороту за </a:t>
            </a:r>
            <a:r>
              <a:rPr lang="ru-RU" dirty="0" err="1">
                <a:latin typeface="Century Schoolbook" panose="02040604050505020304" pitchFamily="18" charset="0"/>
              </a:rPr>
              <a:t>останній</a:t>
            </a:r>
            <a:r>
              <a:rPr lang="ru-RU" dirty="0">
                <a:latin typeface="Century Schoolbook" panose="02040604050505020304" pitchFamily="18" charset="0"/>
              </a:rPr>
              <a:t> </a:t>
            </a:r>
            <a:r>
              <a:rPr lang="ru-RU" dirty="0" err="1">
                <a:latin typeface="Century Schoolbook" panose="02040604050505020304" pitchFamily="18" charset="0"/>
              </a:rPr>
              <a:t>звітний</a:t>
            </a:r>
            <a:r>
              <a:rPr lang="ru-RU" dirty="0">
                <a:latin typeface="Century Schoolbook" panose="02040604050505020304" pitchFamily="18" charset="0"/>
              </a:rPr>
              <a:t> </a:t>
            </a:r>
            <a:r>
              <a:rPr lang="ru-RU" dirty="0" err="1">
                <a:latin typeface="Century Schoolbook" panose="02040604050505020304" pitchFamily="18" charset="0"/>
              </a:rPr>
              <a:t>період</a:t>
            </a:r>
            <a:r>
              <a:rPr lang="ru-RU" dirty="0">
                <a:latin typeface="Century Schoolbook" panose="02040604050505020304" pitchFamily="18" charset="0"/>
              </a:rPr>
              <a:t> (</a:t>
            </a:r>
            <a:r>
              <a:rPr lang="ru-RU" dirty="0" err="1">
                <a:latin typeface="Century Schoolbook" panose="02040604050505020304" pitchFamily="18" charset="0"/>
              </a:rPr>
              <a:t>місяць</a:t>
            </a:r>
            <a:r>
              <a:rPr lang="ru-RU" dirty="0">
                <a:latin typeface="Century Schoolbook" panose="02040604050505020304" pitchFamily="18" charset="0"/>
              </a:rPr>
              <a:t>, квартал) та з </a:t>
            </a:r>
            <a:r>
              <a:rPr lang="ru-RU" dirty="0" err="1">
                <a:latin typeface="Century Schoolbook" panose="02040604050505020304" pitchFamily="18" charset="0"/>
              </a:rPr>
              <a:t>урахуванням</a:t>
            </a:r>
            <a:r>
              <a:rPr lang="ru-RU" dirty="0">
                <a:latin typeface="Century Schoolbook" panose="02040604050505020304" pitchFamily="18" charset="0"/>
              </a:rPr>
              <a:t> </a:t>
            </a:r>
            <a:r>
              <a:rPr lang="ru-RU" dirty="0" err="1">
                <a:latin typeface="Century Schoolbook" panose="02040604050505020304" pitchFamily="18" charset="0"/>
              </a:rPr>
              <a:t>можливих</a:t>
            </a:r>
            <a:r>
              <a:rPr lang="ru-RU" dirty="0">
                <a:latin typeface="Century Schoolbook" panose="02040604050505020304" pitchFamily="18" charset="0"/>
              </a:rPr>
              <a:t> </a:t>
            </a:r>
            <a:r>
              <a:rPr lang="ru-RU" dirty="0" err="1">
                <a:latin typeface="Century Schoolbook" panose="02040604050505020304" pitchFamily="18" charset="0"/>
              </a:rPr>
              <a:t>змін</a:t>
            </a:r>
            <a:r>
              <a:rPr lang="ru-RU" dirty="0">
                <a:latin typeface="Century Schoolbook" panose="02040604050505020304" pitchFamily="18" charset="0"/>
              </a:rPr>
              <a:t> в </a:t>
            </a:r>
            <a:r>
              <a:rPr lang="ru-RU" dirty="0" err="1">
                <a:latin typeface="Century Schoolbook" panose="02040604050505020304" pitchFamily="18" charset="0"/>
              </a:rPr>
              <a:t>прогнозованому</a:t>
            </a:r>
            <a:r>
              <a:rPr lang="ru-RU" dirty="0">
                <a:latin typeface="Century Schoolbook" panose="02040604050505020304" pitchFamily="18" charset="0"/>
              </a:rPr>
              <a:t> </a:t>
            </a:r>
            <a:r>
              <a:rPr lang="ru-RU" dirty="0" err="1">
                <a:latin typeface="Century Schoolbook" panose="02040604050505020304" pitchFamily="18" charset="0"/>
              </a:rPr>
              <a:t>періоді</a:t>
            </a:r>
            <a:r>
              <a:rPr lang="ru-RU" dirty="0">
                <a:latin typeface="Century Schoolbook" panose="02040604050505020304" pitchFamily="18" charset="0"/>
              </a:rPr>
              <a:t> </a:t>
            </a:r>
            <a:r>
              <a:rPr lang="ru-RU" dirty="0" err="1">
                <a:latin typeface="Century Schoolbook" panose="02040604050505020304" pitchFamily="18" charset="0"/>
              </a:rPr>
              <a:t>їх</a:t>
            </a:r>
            <a:r>
              <a:rPr lang="ru-RU" dirty="0">
                <a:latin typeface="Century Schoolbook" panose="02040604050505020304" pitchFamily="18" charset="0"/>
              </a:rPr>
              <a:t> </a:t>
            </a:r>
            <a:r>
              <a:rPr lang="ru-RU" dirty="0" err="1">
                <a:latin typeface="Century Schoolbook" panose="02040604050505020304" pitchFamily="18" charset="0"/>
              </a:rPr>
              <a:t>реалізації</a:t>
            </a:r>
            <a:r>
              <a:rPr lang="ru-RU" dirty="0">
                <a:latin typeface="Century Schoolbook" panose="02040604050505020304" pitchFamily="18" charset="0"/>
              </a:rPr>
              <a:t>.</a:t>
            </a:r>
            <a:endParaRPr lang="uk-UA" dirty="0"/>
          </a:p>
        </p:txBody>
      </p:sp>
    </p:spTree>
    <p:extLst>
      <p:ext uri="{BB962C8B-B14F-4D97-AF65-F5344CB8AC3E}">
        <p14:creationId xmlns:p14="http://schemas.microsoft.com/office/powerpoint/2010/main" val="36461863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B0B5820C-B62D-49B9-A27C-A18E88084E17}"/>
              </a:ext>
            </a:extLst>
          </p:cNvPr>
          <p:cNvSpPr/>
          <p:nvPr/>
        </p:nvSpPr>
        <p:spPr>
          <a:xfrm>
            <a:off x="1126273" y="1541738"/>
            <a:ext cx="9690409" cy="3139321"/>
          </a:xfrm>
          <a:prstGeom prst="rect">
            <a:avLst/>
          </a:prstGeom>
        </p:spPr>
        <p:txBody>
          <a:bodyPr wrap="square">
            <a:spAutoFit/>
          </a:bodyPr>
          <a:lstStyle/>
          <a:p>
            <a:pPr algn="ctr"/>
            <a:r>
              <a:rPr lang="ru-RU" sz="2400" dirty="0">
                <a:latin typeface="Arial" panose="020B0604020202020204" pitchFamily="34" charset="0"/>
              </a:rPr>
              <a:t>5. </a:t>
            </a:r>
            <a:r>
              <a:rPr lang="ru-RU" sz="2400" dirty="0" err="1">
                <a:latin typeface="Arial" panose="020B0604020202020204" pitchFamily="34" charset="0"/>
              </a:rPr>
              <a:t>Визначення</a:t>
            </a:r>
            <a:r>
              <a:rPr lang="ru-RU" sz="2400" dirty="0">
                <a:latin typeface="Arial" panose="020B0604020202020204" pitchFamily="34" charset="0"/>
              </a:rPr>
              <a:t> </a:t>
            </a:r>
            <a:r>
              <a:rPr lang="ru-RU" sz="2400" dirty="0" err="1">
                <a:latin typeface="Arial" panose="020B0604020202020204" pitchFamily="34" charset="0"/>
              </a:rPr>
              <a:t>розміру</a:t>
            </a:r>
            <a:r>
              <a:rPr lang="ru-RU" sz="2400" dirty="0">
                <a:latin typeface="Arial" panose="020B0604020202020204" pitchFamily="34" charset="0"/>
              </a:rPr>
              <a:t> </a:t>
            </a:r>
            <a:r>
              <a:rPr lang="ru-RU" sz="2400" dirty="0" err="1">
                <a:latin typeface="Arial" panose="020B0604020202020204" pitchFamily="34" charset="0"/>
              </a:rPr>
              <a:t>обов'язкових</a:t>
            </a:r>
            <a:r>
              <a:rPr lang="ru-RU" sz="2400" dirty="0">
                <a:latin typeface="Arial" panose="020B0604020202020204" pitchFamily="34" charset="0"/>
              </a:rPr>
              <a:t> </a:t>
            </a:r>
            <a:r>
              <a:rPr lang="ru-RU" sz="2400" dirty="0" err="1">
                <a:latin typeface="Arial" panose="020B0604020202020204" pitchFamily="34" charset="0"/>
              </a:rPr>
              <a:t>платежів</a:t>
            </a:r>
            <a:r>
              <a:rPr lang="ru-RU" sz="2400" dirty="0">
                <a:latin typeface="Arial" panose="020B0604020202020204" pitchFamily="34" charset="0"/>
              </a:rPr>
              <a:t> (</a:t>
            </a:r>
            <a:r>
              <a:rPr lang="ru-RU" sz="2400" dirty="0" err="1">
                <a:latin typeface="Arial" panose="020B0604020202020204" pitchFamily="34" charset="0"/>
              </a:rPr>
              <a:t>податків</a:t>
            </a:r>
            <a:r>
              <a:rPr lang="ru-RU" sz="2400" dirty="0">
                <a:latin typeface="Arial" panose="020B0604020202020204" pitchFamily="34" charset="0"/>
              </a:rPr>
              <a:t>, </a:t>
            </a:r>
            <a:r>
              <a:rPr lang="ru-RU" sz="2400" dirty="0" err="1">
                <a:latin typeface="Arial" panose="020B0604020202020204" pitchFamily="34" charset="0"/>
              </a:rPr>
              <a:t>зборів</a:t>
            </a:r>
            <a:r>
              <a:rPr lang="ru-RU" sz="2400" dirty="0">
                <a:latin typeface="Arial" panose="020B0604020202020204" pitchFamily="34" charset="0"/>
              </a:rPr>
              <a:t>, </a:t>
            </a:r>
            <a:r>
              <a:rPr lang="ru-RU" sz="2400" dirty="0" err="1">
                <a:latin typeface="Arial" panose="020B0604020202020204" pitchFamily="34" charset="0"/>
              </a:rPr>
              <a:t>мита</a:t>
            </a:r>
            <a:r>
              <a:rPr lang="ru-RU" sz="2400" dirty="0">
                <a:latin typeface="Arial" panose="020B0604020202020204" pitchFamily="34" charset="0"/>
              </a:rPr>
              <a:t>), </a:t>
            </a:r>
            <a:r>
              <a:rPr lang="ru-RU" sz="2400" dirty="0" err="1">
                <a:latin typeface="Arial" panose="020B0604020202020204" pitchFamily="34" charset="0"/>
              </a:rPr>
              <a:t>що</a:t>
            </a:r>
            <a:r>
              <a:rPr lang="ru-RU" sz="2400" dirty="0">
                <a:latin typeface="Arial" panose="020B0604020202020204" pitchFamily="34" charset="0"/>
              </a:rPr>
              <a:t> </a:t>
            </a:r>
            <a:r>
              <a:rPr lang="ru-RU" sz="2400" dirty="0" err="1">
                <a:latin typeface="Arial" panose="020B0604020202020204" pitchFamily="34" charset="0"/>
              </a:rPr>
              <a:t>підлягають</a:t>
            </a:r>
            <a:r>
              <a:rPr lang="ru-RU" sz="2400" dirty="0">
                <a:latin typeface="Arial" panose="020B0604020202020204" pitchFamily="34" charset="0"/>
              </a:rPr>
              <a:t> </a:t>
            </a:r>
            <a:r>
              <a:rPr lang="ru-RU" sz="2400" dirty="0" err="1">
                <a:latin typeface="Arial" panose="020B0604020202020204" pitchFamily="34" charset="0"/>
              </a:rPr>
              <a:t>сплаті</a:t>
            </a:r>
            <a:r>
              <a:rPr lang="ru-RU" sz="2400" dirty="0">
                <a:latin typeface="Arial" panose="020B0604020202020204" pitchFamily="34" charset="0"/>
              </a:rPr>
              <a:t> </a:t>
            </a:r>
            <a:r>
              <a:rPr lang="uk-UA" sz="2400" dirty="0">
                <a:latin typeface="Arial" panose="020B0604020202020204" pitchFamily="34" charset="0"/>
              </a:rPr>
              <a:t>торговельним підприємством</a:t>
            </a:r>
          </a:p>
          <a:p>
            <a:endParaRPr lang="uk-UA" sz="2400" dirty="0">
              <a:latin typeface="Arial" panose="020B0604020202020204" pitchFamily="34" charset="0"/>
            </a:endParaRPr>
          </a:p>
          <a:p>
            <a:r>
              <a:rPr lang="ru-RU" i="1" dirty="0" err="1">
                <a:latin typeface="Century Schoolbook" panose="02040604050505020304" pitchFamily="18" charset="0"/>
              </a:rPr>
              <a:t>Обов'язкові</a:t>
            </a:r>
            <a:r>
              <a:rPr lang="ru-RU" i="1" dirty="0">
                <a:latin typeface="Century Schoolbook" panose="02040604050505020304" pitchFamily="18" charset="0"/>
              </a:rPr>
              <a:t> </a:t>
            </a:r>
            <a:r>
              <a:rPr lang="ru-RU" i="1" dirty="0" err="1">
                <a:latin typeface="Century Schoolbook" panose="02040604050505020304" pitchFamily="18" charset="0"/>
              </a:rPr>
              <a:t>платежі</a:t>
            </a:r>
            <a:r>
              <a:rPr lang="ru-RU" i="1" dirty="0">
                <a:latin typeface="Century Schoolbook" panose="02040604050505020304" pitchFamily="18" charset="0"/>
              </a:rPr>
              <a:t> (</a:t>
            </a:r>
            <a:r>
              <a:rPr lang="ru-RU" i="1" dirty="0" err="1">
                <a:latin typeface="Century Schoolbook" panose="02040604050505020304" pitchFamily="18" charset="0"/>
              </a:rPr>
              <a:t>податки</a:t>
            </a:r>
            <a:r>
              <a:rPr lang="ru-RU" i="1" dirty="0">
                <a:latin typeface="Century Schoolbook" panose="02040604050505020304" pitchFamily="18" charset="0"/>
              </a:rPr>
              <a:t>, </a:t>
            </a:r>
            <a:r>
              <a:rPr lang="ru-RU" i="1" dirty="0" err="1">
                <a:latin typeface="Century Schoolbook" panose="02040604050505020304" pitchFamily="18" charset="0"/>
              </a:rPr>
              <a:t>збори</a:t>
            </a:r>
            <a:r>
              <a:rPr lang="ru-RU" i="1" dirty="0">
                <a:latin typeface="Century Schoolbook" panose="02040604050505020304" pitchFamily="18" charset="0"/>
              </a:rPr>
              <a:t>, </a:t>
            </a:r>
            <a:r>
              <a:rPr lang="ru-RU" i="1" dirty="0" err="1">
                <a:latin typeface="Century Schoolbook" panose="02040604050505020304" pitchFamily="18" charset="0"/>
              </a:rPr>
              <a:t>мито</a:t>
            </a:r>
            <a:r>
              <a:rPr lang="ru-RU" i="1" dirty="0">
                <a:latin typeface="Century Schoolbook" panose="02040604050505020304" pitchFamily="18" charset="0"/>
              </a:rPr>
              <a:t>), </a:t>
            </a:r>
            <a:r>
              <a:rPr lang="ru-RU" i="1" dirty="0" err="1">
                <a:latin typeface="Century Schoolbook" panose="02040604050505020304" pitchFamily="18" charset="0"/>
              </a:rPr>
              <a:t>що</a:t>
            </a:r>
            <a:r>
              <a:rPr lang="ru-RU" i="1" dirty="0">
                <a:latin typeface="Century Schoolbook" panose="02040604050505020304" pitchFamily="18" charset="0"/>
              </a:rPr>
              <a:t> </a:t>
            </a:r>
            <a:r>
              <a:rPr lang="ru-RU" i="1" dirty="0" err="1">
                <a:latin typeface="Century Schoolbook" panose="02040604050505020304" pitchFamily="18" charset="0"/>
              </a:rPr>
              <a:t>сплачуються</a:t>
            </a:r>
            <a:r>
              <a:rPr lang="ru-RU" i="1" dirty="0">
                <a:latin typeface="Century Schoolbook" panose="02040604050505020304" pitchFamily="18" charset="0"/>
              </a:rPr>
              <a:t> </a:t>
            </a:r>
            <a:r>
              <a:rPr lang="ru-RU" i="1" dirty="0" err="1">
                <a:latin typeface="Century Schoolbook" panose="02040604050505020304" pitchFamily="18" charset="0"/>
              </a:rPr>
              <a:t>торговельним</a:t>
            </a:r>
            <a:r>
              <a:rPr lang="ru-RU" i="1" dirty="0">
                <a:latin typeface="Century Schoolbook" panose="02040604050505020304" pitchFamily="18" charset="0"/>
              </a:rPr>
              <a:t> </a:t>
            </a:r>
            <a:r>
              <a:rPr lang="ru-RU" i="1" dirty="0" err="1">
                <a:latin typeface="Century Schoolbook" panose="02040604050505020304" pitchFamily="18" charset="0"/>
              </a:rPr>
              <a:t>підприємством</a:t>
            </a:r>
            <a:r>
              <a:rPr lang="ru-RU" i="1" dirty="0">
                <a:latin typeface="Century Schoolbook" panose="02040604050505020304" pitchFamily="18" charset="0"/>
              </a:rPr>
              <a:t>, </a:t>
            </a:r>
            <a:r>
              <a:rPr lang="ru-RU" dirty="0" err="1">
                <a:latin typeface="Century Schoolbook" panose="02040604050505020304" pitchFamily="18" charset="0"/>
              </a:rPr>
              <a:t>визначаються</a:t>
            </a:r>
            <a:r>
              <a:rPr lang="ru-RU" dirty="0">
                <a:latin typeface="Century Schoolbook" panose="02040604050505020304" pitchFamily="18" charset="0"/>
              </a:rPr>
              <a:t> </a:t>
            </a:r>
            <a:r>
              <a:rPr lang="ru-RU" dirty="0" err="1">
                <a:latin typeface="Century Schoolbook" panose="02040604050505020304" pitchFamily="18" charset="0"/>
              </a:rPr>
              <a:t>діючою</a:t>
            </a:r>
            <a:r>
              <a:rPr lang="ru-RU" dirty="0">
                <a:latin typeface="Century Schoolbook" panose="02040604050505020304" pitchFamily="18" charset="0"/>
              </a:rPr>
              <a:t> в </a:t>
            </a:r>
            <a:r>
              <a:rPr lang="ru-RU" dirty="0" err="1">
                <a:latin typeface="Century Schoolbook" panose="02040604050505020304" pitchFamily="18" charset="0"/>
              </a:rPr>
              <a:t>України</a:t>
            </a:r>
            <a:r>
              <a:rPr lang="ru-RU" dirty="0">
                <a:latin typeface="Century Schoolbook" panose="02040604050505020304" pitchFamily="18" charset="0"/>
              </a:rPr>
              <a:t> системою </a:t>
            </a:r>
            <a:r>
              <a:rPr lang="ru-RU" dirty="0" err="1">
                <a:latin typeface="Century Schoolbook" panose="02040604050505020304" pitchFamily="18" charset="0"/>
              </a:rPr>
              <a:t>оподаткування</a:t>
            </a:r>
            <a:r>
              <a:rPr lang="ru-RU" dirty="0">
                <a:latin typeface="Century Schoolbook" panose="02040604050505020304" pitchFamily="18" charset="0"/>
              </a:rPr>
              <a:t> </a:t>
            </a:r>
            <a:r>
              <a:rPr lang="ru-RU" dirty="0" err="1">
                <a:latin typeface="Century Schoolbook" panose="02040604050505020304" pitchFamily="18" charset="0"/>
              </a:rPr>
              <a:t>підприємств</a:t>
            </a:r>
            <a:r>
              <a:rPr lang="ru-RU" dirty="0">
                <a:latin typeface="Century Schoolbook" panose="02040604050505020304" pitchFamily="18" charset="0"/>
              </a:rPr>
              <a:t> та </a:t>
            </a:r>
            <a:r>
              <a:rPr lang="ru-RU" dirty="0" err="1">
                <a:latin typeface="Century Schoolbook" panose="02040604050505020304" pitchFamily="18" charset="0"/>
              </a:rPr>
              <a:t>затвердженими</a:t>
            </a:r>
            <a:r>
              <a:rPr lang="ru-RU" dirty="0">
                <a:latin typeface="Century Schoolbook" panose="02040604050505020304" pitchFamily="18" charset="0"/>
              </a:rPr>
              <a:t> в </a:t>
            </a:r>
            <a:r>
              <a:rPr lang="ru-RU" dirty="0" err="1">
                <a:latin typeface="Century Schoolbook" panose="02040604050505020304" pitchFamily="18" charset="0"/>
              </a:rPr>
              <a:t>законодачому</a:t>
            </a:r>
            <a:r>
              <a:rPr lang="ru-RU" dirty="0">
                <a:latin typeface="Century Schoolbook" panose="02040604050505020304" pitchFamily="18" charset="0"/>
              </a:rPr>
              <a:t> порядку ставками </a:t>
            </a:r>
            <a:r>
              <a:rPr lang="ru-RU" dirty="0" err="1">
                <a:latin typeface="Century Schoolbook" panose="02040604050505020304" pitchFamily="18" charset="0"/>
              </a:rPr>
              <a:t>цих</a:t>
            </a:r>
            <a:r>
              <a:rPr lang="ru-RU" dirty="0">
                <a:latin typeface="Century Schoolbook" panose="02040604050505020304" pitchFamily="18" charset="0"/>
              </a:rPr>
              <a:t> </a:t>
            </a:r>
            <a:r>
              <a:rPr lang="ru-RU" dirty="0" err="1">
                <a:latin typeface="Century Schoolbook" panose="02040604050505020304" pitchFamily="18" charset="0"/>
              </a:rPr>
              <a:t>платежів</a:t>
            </a:r>
            <a:r>
              <a:rPr lang="ru-RU" dirty="0">
                <a:latin typeface="Century Schoolbook" panose="02040604050505020304" pitchFamily="18" charset="0"/>
              </a:rPr>
              <a:t>. </a:t>
            </a:r>
            <a:r>
              <a:rPr lang="ru-RU" dirty="0" err="1">
                <a:latin typeface="Century Schoolbook" panose="02040604050505020304" pitchFamily="18" charset="0"/>
              </a:rPr>
              <a:t>Обов'язкові</a:t>
            </a:r>
            <a:r>
              <a:rPr lang="ru-RU" dirty="0">
                <a:latin typeface="Century Schoolbook" panose="02040604050505020304" pitchFamily="18" charset="0"/>
              </a:rPr>
              <a:t> </a:t>
            </a:r>
            <a:r>
              <a:rPr lang="ru-RU" dirty="0" err="1">
                <a:latin typeface="Century Schoolbook" panose="02040604050505020304" pitchFamily="18" charset="0"/>
              </a:rPr>
              <a:t>платежі</a:t>
            </a:r>
            <a:r>
              <a:rPr lang="ru-RU" dirty="0">
                <a:latin typeface="Century Schoolbook" panose="02040604050505020304" pitchFamily="18" charset="0"/>
              </a:rPr>
              <a:t> </a:t>
            </a:r>
            <a:r>
              <a:rPr lang="ru-RU" dirty="0" err="1">
                <a:latin typeface="Century Schoolbook" panose="02040604050505020304" pitchFamily="18" charset="0"/>
              </a:rPr>
              <a:t>диференціюються</a:t>
            </a:r>
            <a:r>
              <a:rPr lang="ru-RU" dirty="0">
                <a:latin typeface="Century Schoolbook" panose="02040604050505020304" pitchFamily="18" charset="0"/>
              </a:rPr>
              <a:t> за </a:t>
            </a:r>
            <a:r>
              <a:rPr lang="ru-RU" dirty="0" err="1">
                <a:latin typeface="Century Schoolbook" panose="02040604050505020304" pitchFamily="18" charset="0"/>
              </a:rPr>
              <a:t>трьома</a:t>
            </a:r>
            <a:r>
              <a:rPr lang="ru-RU" dirty="0">
                <a:latin typeface="Century Schoolbook" panose="02040604050505020304" pitchFamily="18" charset="0"/>
              </a:rPr>
              <a:t> </a:t>
            </a:r>
            <a:r>
              <a:rPr lang="ru-RU" dirty="0" err="1">
                <a:latin typeface="Century Schoolbook" panose="02040604050505020304" pitchFamily="18" charset="0"/>
              </a:rPr>
              <a:t>основними</a:t>
            </a:r>
            <a:r>
              <a:rPr lang="ru-RU" dirty="0">
                <a:latin typeface="Century Schoolbook" panose="02040604050505020304" pitchFamily="18" charset="0"/>
              </a:rPr>
              <a:t> </a:t>
            </a:r>
            <a:r>
              <a:rPr lang="ru-RU" dirty="0" err="1">
                <a:latin typeface="Century Schoolbook" panose="02040604050505020304" pitchFamily="18" charset="0"/>
              </a:rPr>
              <a:t>групами</a:t>
            </a:r>
            <a:r>
              <a:rPr lang="ru-RU" dirty="0">
                <a:latin typeface="Century Schoolbook" panose="02040604050505020304" pitchFamily="18" charset="0"/>
              </a:rPr>
              <a:t>: </a:t>
            </a:r>
            <a:r>
              <a:rPr lang="ru-RU" dirty="0" err="1">
                <a:latin typeface="Century Schoolbook" panose="02040604050505020304" pitchFamily="18" charset="0"/>
              </a:rPr>
              <a:t>що</a:t>
            </a:r>
            <a:r>
              <a:rPr lang="ru-RU" dirty="0">
                <a:latin typeface="Century Schoolbook" panose="02040604050505020304" pitchFamily="18" charset="0"/>
              </a:rPr>
              <a:t> </a:t>
            </a:r>
            <a:r>
              <a:rPr lang="ru-RU" dirty="0" err="1">
                <a:latin typeface="Century Schoolbook" panose="02040604050505020304" pitchFamily="18" charset="0"/>
              </a:rPr>
              <a:t>включаються</a:t>
            </a:r>
            <a:r>
              <a:rPr lang="ru-RU" dirty="0">
                <a:latin typeface="Century Schoolbook" panose="02040604050505020304" pitchFamily="18" charset="0"/>
              </a:rPr>
              <a:t> до складу </a:t>
            </a:r>
            <a:r>
              <a:rPr lang="ru-RU" dirty="0" err="1">
                <a:latin typeface="Century Schoolbook" panose="02040604050505020304" pitchFamily="18" charset="0"/>
              </a:rPr>
              <a:t>витрат</a:t>
            </a:r>
            <a:r>
              <a:rPr lang="ru-RU" dirty="0">
                <a:latin typeface="Century Schoolbook" panose="02040604050505020304" pitchFamily="18" charset="0"/>
              </a:rPr>
              <a:t> </a:t>
            </a:r>
            <a:r>
              <a:rPr lang="ru-RU" dirty="0" err="1">
                <a:latin typeface="Century Schoolbook" panose="02040604050505020304" pitchFamily="18" charset="0"/>
              </a:rPr>
              <a:t>обігу</a:t>
            </a:r>
            <a:r>
              <a:rPr lang="ru-RU" dirty="0">
                <a:latin typeface="Century Schoolbook" panose="02040604050505020304" pitchFamily="18" charset="0"/>
              </a:rPr>
              <a:t> </a:t>
            </a:r>
            <a:r>
              <a:rPr lang="ru-RU" dirty="0" err="1">
                <a:latin typeface="Century Schoolbook" panose="02040604050505020304" pitchFamily="18" charset="0"/>
              </a:rPr>
              <a:t>підприємства</a:t>
            </a:r>
            <a:r>
              <a:rPr lang="ru-RU" dirty="0">
                <a:latin typeface="Century Schoolbook" panose="02040604050505020304" pitchFamily="18" charset="0"/>
              </a:rPr>
              <a:t>; </a:t>
            </a:r>
            <a:r>
              <a:rPr lang="ru-RU" dirty="0" err="1">
                <a:latin typeface="Century Schoolbook" panose="02040604050505020304" pitchFamily="18" charset="0"/>
              </a:rPr>
              <a:t>включаються</a:t>
            </a:r>
            <a:r>
              <a:rPr lang="ru-RU" dirty="0">
                <a:latin typeface="Century Schoolbook" panose="02040604050505020304" pitchFamily="18" charset="0"/>
              </a:rPr>
              <a:t> в </a:t>
            </a:r>
            <a:r>
              <a:rPr lang="ru-RU" dirty="0" err="1">
                <a:latin typeface="Century Schoolbook" panose="02040604050505020304" pitchFamily="18" charset="0"/>
              </a:rPr>
              <a:t>ціну</a:t>
            </a:r>
            <a:r>
              <a:rPr lang="ru-RU" dirty="0">
                <a:latin typeface="Century Schoolbook" panose="02040604050505020304" pitchFamily="18" charset="0"/>
              </a:rPr>
              <a:t> </a:t>
            </a:r>
            <a:r>
              <a:rPr lang="ru-RU" dirty="0" err="1">
                <a:latin typeface="Century Schoolbook" panose="02040604050505020304" pitchFamily="18" charset="0"/>
              </a:rPr>
              <a:t>реалізації</a:t>
            </a:r>
            <a:r>
              <a:rPr lang="ru-RU" dirty="0">
                <a:latin typeface="Century Schoolbook" panose="02040604050505020304" pitchFamily="18" charset="0"/>
              </a:rPr>
              <a:t> товару та </a:t>
            </a:r>
            <a:r>
              <a:rPr lang="ru-RU" dirty="0" err="1">
                <a:latin typeface="Century Schoolbook" panose="02040604050505020304" pitchFamily="18" charset="0"/>
              </a:rPr>
              <a:t>сплачуються</a:t>
            </a:r>
            <a:r>
              <a:rPr lang="ru-RU" dirty="0">
                <a:latin typeface="Century Schoolbook" panose="02040604050505020304" pitchFamily="18" charset="0"/>
              </a:rPr>
              <a:t> </a:t>
            </a:r>
            <a:r>
              <a:rPr lang="ru-RU" dirty="0" err="1">
                <a:latin typeface="Century Schoolbook" panose="02040604050505020304" pitchFamily="18" charset="0"/>
              </a:rPr>
              <a:t>наступними</a:t>
            </a:r>
            <a:r>
              <a:rPr lang="ru-RU" dirty="0">
                <a:latin typeface="Century Schoolbook" panose="02040604050505020304" pitchFamily="18" charset="0"/>
              </a:rPr>
              <a:t> </a:t>
            </a:r>
            <a:r>
              <a:rPr lang="ru-RU" dirty="0" err="1">
                <a:latin typeface="Century Schoolbook" panose="02040604050505020304" pitchFamily="18" charset="0"/>
              </a:rPr>
              <a:t>покупцями</a:t>
            </a:r>
            <a:r>
              <a:rPr lang="ru-RU" dirty="0">
                <a:latin typeface="Century Schoolbook" panose="02040604050505020304" pitchFamily="18" charset="0"/>
              </a:rPr>
              <a:t>; </a:t>
            </a:r>
            <a:r>
              <a:rPr lang="ru-RU" dirty="0" err="1">
                <a:latin typeface="Century Schoolbook" panose="02040604050505020304" pitchFamily="18" charset="0"/>
              </a:rPr>
              <a:t>сплачуються</a:t>
            </a:r>
            <a:r>
              <a:rPr lang="ru-RU" dirty="0">
                <a:latin typeface="Century Schoolbook" panose="02040604050505020304" pitchFamily="18" charset="0"/>
              </a:rPr>
              <a:t> з </a:t>
            </a:r>
            <a:r>
              <a:rPr lang="ru-RU" dirty="0" err="1">
                <a:latin typeface="Century Schoolbook" panose="02040604050505020304" pitchFamily="18" charset="0"/>
              </a:rPr>
              <a:t>прибутку</a:t>
            </a:r>
            <a:r>
              <a:rPr lang="ru-RU" dirty="0">
                <a:latin typeface="Century Schoolbook" panose="02040604050505020304" pitchFamily="18" charset="0"/>
              </a:rPr>
              <a:t> </a:t>
            </a:r>
            <a:r>
              <a:rPr lang="ru-RU" dirty="0" err="1">
                <a:latin typeface="Century Schoolbook" panose="02040604050505020304" pitchFamily="18" charset="0"/>
              </a:rPr>
              <a:t>під</a:t>
            </a:r>
            <a:r>
              <a:rPr lang="uk-UA" dirty="0" err="1">
                <a:latin typeface="Century Schoolbook" panose="02040604050505020304" pitchFamily="18" charset="0"/>
              </a:rPr>
              <a:t>приємства</a:t>
            </a:r>
            <a:r>
              <a:rPr lang="uk-UA" dirty="0">
                <a:latin typeface="Century Schoolbook" panose="02040604050505020304" pitchFamily="18" charset="0"/>
              </a:rPr>
              <a:t>.</a:t>
            </a:r>
            <a:endParaRPr lang="uk-UA" dirty="0"/>
          </a:p>
        </p:txBody>
      </p:sp>
    </p:spTree>
    <p:extLst>
      <p:ext uri="{BB962C8B-B14F-4D97-AF65-F5344CB8AC3E}">
        <p14:creationId xmlns:p14="http://schemas.microsoft.com/office/powerpoint/2010/main" val="39367119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CA5CBA9D-E202-4F17-A9FE-EC567E3D926E}"/>
              </a:ext>
            </a:extLst>
          </p:cNvPr>
          <p:cNvSpPr/>
          <p:nvPr/>
        </p:nvSpPr>
        <p:spPr>
          <a:xfrm>
            <a:off x="932985" y="1923344"/>
            <a:ext cx="10326029" cy="2585323"/>
          </a:xfrm>
          <a:prstGeom prst="rect">
            <a:avLst/>
          </a:prstGeom>
        </p:spPr>
        <p:txBody>
          <a:bodyPr wrap="square">
            <a:spAutoFit/>
          </a:bodyPr>
          <a:lstStyle/>
          <a:p>
            <a:pPr algn="ctr"/>
            <a:r>
              <a:rPr lang="ru-RU" sz="2400" dirty="0">
                <a:latin typeface="Arial" panose="020B0604020202020204" pitchFamily="34" charset="0"/>
              </a:rPr>
              <a:t>6. </a:t>
            </a:r>
            <a:r>
              <a:rPr lang="ru-RU" sz="2400" dirty="0" err="1">
                <a:latin typeface="Arial" panose="020B0604020202020204" pitchFamily="34" charset="0"/>
              </a:rPr>
              <a:t>Оцінка</a:t>
            </a:r>
            <a:r>
              <a:rPr lang="ru-RU" sz="2400" dirty="0">
                <a:latin typeface="Arial" panose="020B0604020202020204" pitchFamily="34" charset="0"/>
              </a:rPr>
              <a:t> чистого </a:t>
            </a:r>
            <a:r>
              <a:rPr lang="ru-RU" sz="2400" dirty="0" err="1">
                <a:latin typeface="Arial" panose="020B0604020202020204" pitchFamily="34" charset="0"/>
              </a:rPr>
              <a:t>прибутку</a:t>
            </a:r>
            <a:r>
              <a:rPr lang="ru-RU" sz="2400" dirty="0">
                <a:latin typeface="Arial" panose="020B0604020202020204" pitchFamily="34" charset="0"/>
              </a:rPr>
              <a:t> за </a:t>
            </a:r>
            <a:r>
              <a:rPr lang="ru-RU" sz="2400" dirty="0" err="1">
                <a:latin typeface="Arial" panose="020B0604020202020204" pitchFamily="34" charset="0"/>
              </a:rPr>
              <a:t>угодою</a:t>
            </a:r>
            <a:r>
              <a:rPr lang="ru-RU" sz="2400" dirty="0">
                <a:latin typeface="Arial" panose="020B0604020202020204" pitchFamily="34" charset="0"/>
              </a:rPr>
              <a:t>, </a:t>
            </a:r>
            <a:r>
              <a:rPr lang="ru-RU" sz="2400" dirty="0" err="1">
                <a:latin typeface="Arial" panose="020B0604020202020204" pitchFamily="34" charset="0"/>
              </a:rPr>
              <a:t>що</a:t>
            </a:r>
            <a:r>
              <a:rPr lang="ru-RU" sz="2400" dirty="0">
                <a:latin typeface="Arial" panose="020B0604020202020204" pitchFamily="34" charset="0"/>
              </a:rPr>
              <a:t> </a:t>
            </a:r>
            <a:r>
              <a:rPr lang="ru-RU" sz="2400" dirty="0" err="1">
                <a:latin typeface="Arial" panose="020B0604020202020204" pitchFamily="34" charset="0"/>
              </a:rPr>
              <a:t>залишається</a:t>
            </a:r>
            <a:r>
              <a:rPr lang="ru-RU" sz="2400" dirty="0">
                <a:latin typeface="Arial" panose="020B0604020202020204" pitchFamily="34" charset="0"/>
              </a:rPr>
              <a:t> </a:t>
            </a:r>
            <a:r>
              <a:rPr lang="uk-UA" sz="2400" dirty="0">
                <a:latin typeface="Arial" panose="020B0604020202020204" pitchFamily="34" charset="0"/>
              </a:rPr>
              <a:t>в розпорядженні підприємства</a:t>
            </a:r>
          </a:p>
          <a:p>
            <a:pPr algn="ctr"/>
            <a:endParaRPr lang="uk-UA" sz="2400" dirty="0">
              <a:latin typeface="Arial" panose="020B0604020202020204" pitchFamily="34" charset="0"/>
            </a:endParaRPr>
          </a:p>
          <a:p>
            <a:r>
              <a:rPr lang="ru-RU" i="1" dirty="0" err="1">
                <a:latin typeface="Century Schoolbook" panose="02040604050505020304" pitchFamily="18" charset="0"/>
              </a:rPr>
              <a:t>Чистий</a:t>
            </a:r>
            <a:r>
              <a:rPr lang="ru-RU" i="1" dirty="0">
                <a:latin typeface="Century Schoolbook" panose="02040604050505020304" pitchFamily="18" charset="0"/>
              </a:rPr>
              <a:t> </a:t>
            </a:r>
            <a:r>
              <a:rPr lang="ru-RU" i="1" dirty="0" err="1">
                <a:latin typeface="Century Schoolbook" panose="02040604050505020304" pitchFamily="18" charset="0"/>
              </a:rPr>
              <a:t>прибуток</a:t>
            </a:r>
            <a:r>
              <a:rPr lang="ru-RU" i="1" dirty="0">
                <a:latin typeface="Century Schoolbook" panose="02040604050505020304" pitchFamily="18" charset="0"/>
              </a:rPr>
              <a:t>, </a:t>
            </a:r>
            <a:r>
              <a:rPr lang="ru-RU" i="1" dirty="0" err="1">
                <a:latin typeface="Century Schoolbook" panose="02040604050505020304" pitchFamily="18" charset="0"/>
              </a:rPr>
              <a:t>що</a:t>
            </a:r>
            <a:r>
              <a:rPr lang="ru-RU" i="1" dirty="0">
                <a:latin typeface="Century Schoolbook" panose="02040604050505020304" pitchFamily="18" charset="0"/>
              </a:rPr>
              <a:t> </a:t>
            </a:r>
            <a:r>
              <a:rPr lang="ru-RU" i="1" dirty="0" err="1">
                <a:latin typeface="Century Schoolbook" panose="02040604050505020304" pitchFamily="18" charset="0"/>
              </a:rPr>
              <a:t>залишається</a:t>
            </a:r>
            <a:r>
              <a:rPr lang="ru-RU" i="1" dirty="0">
                <a:latin typeface="Century Schoolbook" panose="02040604050505020304" pitchFamily="18" charset="0"/>
              </a:rPr>
              <a:t> в </a:t>
            </a:r>
            <a:r>
              <a:rPr lang="ru-RU" i="1" dirty="0" err="1">
                <a:latin typeface="Century Schoolbook" panose="02040604050505020304" pitchFamily="18" charset="0"/>
              </a:rPr>
              <a:t>розпорядженні</a:t>
            </a:r>
            <a:r>
              <a:rPr lang="ru-RU" i="1" dirty="0">
                <a:latin typeface="Century Schoolbook" panose="02040604050505020304" pitchFamily="18" charset="0"/>
              </a:rPr>
              <a:t> </a:t>
            </a:r>
            <a:r>
              <a:rPr lang="ru-RU" i="1" dirty="0" err="1">
                <a:latin typeface="Century Schoolbook" panose="02040604050505020304" pitchFamily="18" charset="0"/>
              </a:rPr>
              <a:t>торговельного</a:t>
            </a:r>
            <a:r>
              <a:rPr lang="ru-RU" i="1" dirty="0">
                <a:latin typeface="Century Schoolbook" panose="02040604050505020304" pitchFamily="18" charset="0"/>
              </a:rPr>
              <a:t> </a:t>
            </a:r>
            <a:r>
              <a:rPr lang="ru-RU" i="1" dirty="0" err="1">
                <a:latin typeface="Century Schoolbook" panose="02040604050505020304" pitchFamily="18" charset="0"/>
              </a:rPr>
              <a:t>підприємства</a:t>
            </a:r>
            <a:r>
              <a:rPr lang="ru-RU" i="1" dirty="0">
                <a:latin typeface="Century Schoolbook" panose="02040604050505020304" pitchFamily="18" charset="0"/>
              </a:rPr>
              <a:t>, </a:t>
            </a:r>
            <a:r>
              <a:rPr lang="ru-RU" dirty="0" err="1">
                <a:latin typeface="Century Schoolbook" panose="02040604050505020304" pitchFamily="18" charset="0"/>
              </a:rPr>
              <a:t>формується</a:t>
            </a:r>
            <a:r>
              <a:rPr lang="ru-RU" dirty="0">
                <a:latin typeface="Century Schoolbook" panose="02040604050505020304" pitchFamily="18" charset="0"/>
              </a:rPr>
              <a:t> як </a:t>
            </a:r>
            <a:r>
              <a:rPr lang="ru-RU" dirty="0" err="1">
                <a:latin typeface="Century Schoolbook" panose="02040604050505020304" pitchFamily="18" charset="0"/>
              </a:rPr>
              <a:t>різниця</a:t>
            </a:r>
            <a:r>
              <a:rPr lang="ru-RU" dirty="0">
                <a:latin typeface="Century Schoolbook" panose="02040604050505020304" pitchFamily="18" charset="0"/>
              </a:rPr>
              <a:t> </a:t>
            </a:r>
            <a:r>
              <a:rPr lang="ru-RU" dirty="0" err="1">
                <a:latin typeface="Century Schoolbook" panose="02040604050505020304" pitchFamily="18" charset="0"/>
              </a:rPr>
              <a:t>між</a:t>
            </a:r>
            <a:r>
              <a:rPr lang="ru-RU" dirty="0">
                <a:latin typeface="Century Schoolbook" panose="02040604050505020304" pitchFamily="18" charset="0"/>
              </a:rPr>
              <a:t> </a:t>
            </a:r>
            <a:r>
              <a:rPr lang="ru-RU" dirty="0" err="1">
                <a:latin typeface="Century Schoolbook" panose="02040604050505020304" pitchFamily="18" charset="0"/>
              </a:rPr>
              <a:t>валовими</a:t>
            </a:r>
            <a:r>
              <a:rPr lang="ru-RU" dirty="0">
                <a:latin typeface="Century Schoolbook" panose="02040604050505020304" pitchFamily="18" charset="0"/>
              </a:rPr>
              <a:t> доходами </a:t>
            </a:r>
            <a:r>
              <a:rPr lang="ru-RU" dirty="0" err="1">
                <a:latin typeface="Century Schoolbook" panose="02040604050505020304" pitchFamily="18" charset="0"/>
              </a:rPr>
              <a:t>підприємства</a:t>
            </a:r>
            <a:r>
              <a:rPr lang="ru-RU" dirty="0">
                <a:latin typeface="Century Schoolbook" panose="02040604050505020304" pitchFamily="18" charset="0"/>
              </a:rPr>
              <a:t> за </a:t>
            </a:r>
            <a:r>
              <a:rPr lang="ru-RU" dirty="0" err="1">
                <a:latin typeface="Century Schoolbook" panose="02040604050505020304" pitchFamily="18" charset="0"/>
              </a:rPr>
              <a:t>угодою</a:t>
            </a:r>
            <a:r>
              <a:rPr lang="ru-RU" dirty="0">
                <a:latin typeface="Century Schoolbook" panose="02040604050505020304" pitchFamily="18" charset="0"/>
              </a:rPr>
              <a:t>, з одного боку, </a:t>
            </a:r>
            <a:r>
              <a:rPr lang="ru-RU" dirty="0" err="1">
                <a:latin typeface="Century Schoolbook" panose="02040604050505020304" pitchFamily="18" charset="0"/>
              </a:rPr>
              <a:t>поточними</a:t>
            </a:r>
            <a:r>
              <a:rPr lang="ru-RU" dirty="0">
                <a:latin typeface="Century Schoolbook" panose="02040604050505020304" pitchFamily="18" charset="0"/>
              </a:rPr>
              <a:t> </a:t>
            </a:r>
            <a:r>
              <a:rPr lang="ru-RU" dirty="0" err="1">
                <a:latin typeface="Century Schoolbook" panose="02040604050505020304" pitchFamily="18" charset="0"/>
              </a:rPr>
              <a:t>витратами</a:t>
            </a:r>
            <a:r>
              <a:rPr lang="ru-RU" dirty="0">
                <a:latin typeface="Century Schoolbook" panose="02040604050505020304" pitchFamily="18" charset="0"/>
              </a:rPr>
              <a:t> та </a:t>
            </a:r>
            <a:r>
              <a:rPr lang="ru-RU" dirty="0" err="1">
                <a:latin typeface="Century Schoolbook" panose="02040604050505020304" pitchFamily="18" charset="0"/>
              </a:rPr>
              <a:t>обов'язковими</a:t>
            </a:r>
            <a:r>
              <a:rPr lang="ru-RU" dirty="0">
                <a:latin typeface="Century Schoolbook" panose="02040604050505020304" pitchFamily="18" charset="0"/>
              </a:rPr>
              <a:t> платежами, з другого. </a:t>
            </a:r>
            <a:r>
              <a:rPr lang="ru-RU" dirty="0" err="1">
                <a:latin typeface="Century Schoolbook" panose="02040604050505020304" pitchFamily="18" charset="0"/>
              </a:rPr>
              <a:t>Основні</a:t>
            </a:r>
            <a:r>
              <a:rPr lang="ru-RU" dirty="0">
                <a:latin typeface="Century Schoolbook" panose="02040604050505020304" pitchFamily="18" charset="0"/>
              </a:rPr>
              <a:t> </a:t>
            </a:r>
            <a:r>
              <a:rPr lang="ru-RU" dirty="0" err="1">
                <a:latin typeface="Century Schoolbook" panose="02040604050505020304" pitchFamily="18" charset="0"/>
              </a:rPr>
              <a:t>параметри</a:t>
            </a:r>
            <a:r>
              <a:rPr lang="ru-RU" dirty="0">
                <a:latin typeface="Century Schoolbook" panose="02040604050505020304" pitchFamily="18" charset="0"/>
              </a:rPr>
              <a:t>, </a:t>
            </a:r>
            <a:r>
              <a:rPr lang="ru-RU" dirty="0" err="1">
                <a:latin typeface="Century Schoolbook" panose="02040604050505020304" pitchFamily="18" charset="0"/>
              </a:rPr>
              <a:t>що</a:t>
            </a:r>
            <a:r>
              <a:rPr lang="ru-RU" dirty="0">
                <a:latin typeface="Century Schoolbook" panose="02040604050505020304" pitchFamily="18" charset="0"/>
              </a:rPr>
              <a:t> </a:t>
            </a:r>
            <a:r>
              <a:rPr lang="ru-RU" dirty="0" err="1">
                <a:latin typeface="Century Schoolbook" panose="02040604050505020304" pitchFamily="18" charset="0"/>
              </a:rPr>
              <a:t>визначають</a:t>
            </a:r>
            <a:r>
              <a:rPr lang="ru-RU" dirty="0">
                <a:latin typeface="Century Schoolbook" panose="02040604050505020304" pitchFamily="18" charset="0"/>
              </a:rPr>
              <a:t> </a:t>
            </a:r>
            <a:r>
              <a:rPr lang="ru-RU" dirty="0" err="1">
                <a:latin typeface="Century Schoolbook" panose="02040604050505020304" pitchFamily="18" charset="0"/>
              </a:rPr>
              <a:t>розмір</a:t>
            </a:r>
            <a:r>
              <a:rPr lang="ru-RU" dirty="0">
                <a:latin typeface="Century Schoolbook" panose="02040604050505020304" pitchFamily="18" charset="0"/>
              </a:rPr>
              <a:t> чистого </a:t>
            </a:r>
            <a:r>
              <a:rPr lang="ru-RU" dirty="0" err="1">
                <a:latin typeface="Century Schoolbook" panose="02040604050505020304" pitchFamily="18" charset="0"/>
              </a:rPr>
              <a:t>прибутку</a:t>
            </a:r>
            <a:r>
              <a:rPr lang="ru-RU" dirty="0">
                <a:latin typeface="Century Schoolbook" panose="02040604050505020304" pitchFamily="18" charset="0"/>
              </a:rPr>
              <a:t> </a:t>
            </a:r>
            <a:r>
              <a:rPr lang="ru-RU" dirty="0" err="1">
                <a:latin typeface="Century Schoolbook" panose="02040604050505020304" pitchFamily="18" charset="0"/>
              </a:rPr>
              <a:t>торговельного</a:t>
            </a:r>
            <a:r>
              <a:rPr lang="ru-RU" dirty="0">
                <a:latin typeface="Century Schoolbook" panose="02040604050505020304" pitchFamily="18" charset="0"/>
              </a:rPr>
              <a:t> </a:t>
            </a:r>
            <a:r>
              <a:rPr lang="ru-RU" dirty="0" err="1">
                <a:latin typeface="Century Schoolbook" panose="02040604050505020304" pitchFamily="18" charset="0"/>
              </a:rPr>
              <a:t>підприємства</a:t>
            </a:r>
            <a:r>
              <a:rPr lang="ru-RU" dirty="0">
                <a:latin typeface="Century Schoolbook" panose="02040604050505020304" pitchFamily="18" charset="0"/>
              </a:rPr>
              <a:t> за </a:t>
            </a:r>
            <a:r>
              <a:rPr lang="ru-RU" dirty="0" err="1">
                <a:latin typeface="Century Schoolbook" panose="02040604050505020304" pitchFamily="18" charset="0"/>
              </a:rPr>
              <a:t>угодою</a:t>
            </a:r>
            <a:r>
              <a:rPr lang="ru-RU" dirty="0">
                <a:latin typeface="Century Schoolbook" panose="02040604050505020304" pitchFamily="18" charset="0"/>
              </a:rPr>
              <a:t> з </a:t>
            </a:r>
            <a:r>
              <a:rPr lang="ru-RU" dirty="0" err="1">
                <a:latin typeface="Century Schoolbook" panose="02040604050505020304" pitchFamily="18" charset="0"/>
              </a:rPr>
              <a:t>вра</a:t>
            </a:r>
            <a:r>
              <a:rPr lang="ru-RU" dirty="0"/>
              <a:t> </a:t>
            </a:r>
            <a:r>
              <a:rPr lang="ru-RU" dirty="0" err="1"/>
              <a:t>хуванням</a:t>
            </a:r>
            <a:r>
              <a:rPr lang="ru-RU" dirty="0"/>
              <a:t> </a:t>
            </a:r>
            <a:r>
              <a:rPr lang="ru-RU" dirty="0" err="1"/>
              <a:t>розглянутих</a:t>
            </a:r>
            <a:r>
              <a:rPr lang="ru-RU" dirty="0"/>
              <a:t> </a:t>
            </a:r>
            <a:r>
              <a:rPr lang="ru-RU" dirty="0" err="1"/>
              <a:t>вище</a:t>
            </a:r>
            <a:r>
              <a:rPr lang="ru-RU" dirty="0"/>
              <a:t> </a:t>
            </a:r>
            <a:r>
              <a:rPr lang="ru-RU" dirty="0" err="1"/>
              <a:t>елементів</a:t>
            </a:r>
            <a:r>
              <a:rPr lang="ru-RU" dirty="0"/>
              <a:t> </a:t>
            </a:r>
            <a:r>
              <a:rPr lang="ru-RU" dirty="0" err="1"/>
              <a:t>ціни</a:t>
            </a:r>
            <a:r>
              <a:rPr lang="ru-RU" dirty="0"/>
              <a:t> </a:t>
            </a:r>
            <a:r>
              <a:rPr lang="ru-RU" dirty="0" err="1"/>
              <a:t>реалізації</a:t>
            </a:r>
            <a:r>
              <a:rPr lang="ru-RU" dirty="0"/>
              <a:t> товару, наведено на рисунку.</a:t>
            </a:r>
            <a:endParaRPr lang="uk-UA" dirty="0"/>
          </a:p>
        </p:txBody>
      </p:sp>
    </p:spTree>
    <p:extLst>
      <p:ext uri="{BB962C8B-B14F-4D97-AF65-F5344CB8AC3E}">
        <p14:creationId xmlns:p14="http://schemas.microsoft.com/office/powerpoint/2010/main" val="14044847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40B04D20-6320-44E1-A680-C4C64E9A381E}"/>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051824" y="971219"/>
            <a:ext cx="7593980" cy="4750470"/>
          </a:xfrm>
          <a:prstGeom prst="rect">
            <a:avLst/>
          </a:prstGeom>
        </p:spPr>
      </p:pic>
    </p:spTree>
    <p:extLst>
      <p:ext uri="{BB962C8B-B14F-4D97-AF65-F5344CB8AC3E}">
        <p14:creationId xmlns:p14="http://schemas.microsoft.com/office/powerpoint/2010/main" val="23679962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87DF2C8-4C66-4550-9917-D9C6F1E82F75}"/>
              </a:ext>
            </a:extLst>
          </p:cNvPr>
          <p:cNvSpPr/>
          <p:nvPr/>
        </p:nvSpPr>
        <p:spPr>
          <a:xfrm>
            <a:off x="726688" y="909705"/>
            <a:ext cx="10738624" cy="1292662"/>
          </a:xfrm>
          <a:prstGeom prst="rect">
            <a:avLst/>
          </a:prstGeom>
        </p:spPr>
        <p:txBody>
          <a:bodyPr wrap="square">
            <a:spAutoFit/>
          </a:bodyPr>
          <a:lstStyle/>
          <a:p>
            <a:r>
              <a:rPr lang="ru-RU" sz="2400" dirty="0">
                <a:latin typeface="Arial" panose="020B0604020202020204" pitchFamily="34" charset="0"/>
              </a:rPr>
              <a:t>7. </a:t>
            </a:r>
            <a:r>
              <a:rPr lang="ru-RU" sz="2400" dirty="0" err="1">
                <a:latin typeface="Arial" panose="020B0604020202020204" pitchFamily="34" charset="0"/>
              </a:rPr>
              <a:t>Оцінка</a:t>
            </a:r>
            <a:r>
              <a:rPr lang="ru-RU" sz="2400" dirty="0">
                <a:latin typeface="Arial" panose="020B0604020202020204" pitchFamily="34" charset="0"/>
              </a:rPr>
              <a:t> </a:t>
            </a:r>
            <a:r>
              <a:rPr lang="ru-RU" sz="2400" dirty="0" err="1">
                <a:latin typeface="Arial" panose="020B0604020202020204" pitchFamily="34" charset="0"/>
              </a:rPr>
              <a:t>ефективності</a:t>
            </a:r>
            <a:r>
              <a:rPr lang="ru-RU" sz="2400" dirty="0">
                <a:latin typeface="Arial" panose="020B0604020202020204" pitchFamily="34" charset="0"/>
              </a:rPr>
              <a:t> </a:t>
            </a:r>
            <a:r>
              <a:rPr lang="ru-RU" sz="2400" dirty="0" err="1">
                <a:latin typeface="Arial" panose="020B0604020202020204" pitchFamily="34" charset="0"/>
              </a:rPr>
              <a:t>здійснення</a:t>
            </a:r>
            <a:r>
              <a:rPr lang="ru-RU" sz="2400" dirty="0">
                <a:latin typeface="Arial" panose="020B0604020202020204" pitchFamily="34" charset="0"/>
              </a:rPr>
              <a:t> </a:t>
            </a:r>
            <a:r>
              <a:rPr lang="ru-RU" sz="2400" dirty="0" err="1">
                <a:latin typeface="Arial" panose="020B0604020202020204" pitchFamily="34" charset="0"/>
              </a:rPr>
              <a:t>комерційної</a:t>
            </a:r>
            <a:r>
              <a:rPr lang="ru-RU" sz="2400" dirty="0">
                <a:latin typeface="Arial" panose="020B0604020202020204" pitchFamily="34" charset="0"/>
              </a:rPr>
              <a:t> угоди </a:t>
            </a:r>
            <a:r>
              <a:rPr lang="uk-UA" sz="2400" dirty="0">
                <a:latin typeface="Arial" panose="020B0604020202020204" pitchFamily="34" charset="0"/>
              </a:rPr>
              <a:t>по закупівлі товарів</a:t>
            </a:r>
          </a:p>
          <a:p>
            <a:endParaRPr lang="ru-RU" dirty="0">
              <a:latin typeface="Century Schoolbook" panose="02040604050505020304" pitchFamily="18" charset="0"/>
            </a:endParaRPr>
          </a:p>
          <a:p>
            <a:r>
              <a:rPr lang="ru-RU" dirty="0">
                <a:latin typeface="Century Schoolbook" panose="02040604050505020304" pitchFamily="18" charset="0"/>
              </a:rPr>
              <a:t>Для </a:t>
            </a:r>
            <a:r>
              <a:rPr lang="ru-RU" dirty="0" err="1">
                <a:latin typeface="Century Schoolbook" panose="02040604050505020304" pitchFamily="18" charset="0"/>
              </a:rPr>
              <a:t>оцінки</a:t>
            </a:r>
            <a:r>
              <a:rPr lang="ru-RU" dirty="0">
                <a:latin typeface="Century Schoolbook" panose="02040604050505020304" pitchFamily="18" charset="0"/>
              </a:rPr>
              <a:t> </a:t>
            </a:r>
            <a:r>
              <a:rPr lang="ru-RU" dirty="0" err="1">
                <a:latin typeface="Century Schoolbook" panose="02040604050505020304" pitchFamily="18" charset="0"/>
              </a:rPr>
              <a:t>ефективності</a:t>
            </a:r>
            <a:r>
              <a:rPr lang="ru-RU" dirty="0">
                <a:latin typeface="Century Schoolbook" panose="02040604050505020304" pitchFamily="18" charset="0"/>
              </a:rPr>
              <a:t> </a:t>
            </a:r>
            <a:r>
              <a:rPr lang="ru-RU" dirty="0" err="1">
                <a:latin typeface="Century Schoolbook" panose="02040604050505020304" pitchFamily="18" charset="0"/>
              </a:rPr>
              <a:t>комерційної</a:t>
            </a:r>
            <a:r>
              <a:rPr lang="ru-RU" dirty="0">
                <a:latin typeface="Century Schoolbook" panose="02040604050505020304" pitchFamily="18" charset="0"/>
              </a:rPr>
              <a:t> угоди по </a:t>
            </a:r>
            <a:r>
              <a:rPr lang="ru-RU" dirty="0" err="1">
                <a:latin typeface="Century Schoolbook" panose="02040604050505020304" pitchFamily="18" charset="0"/>
              </a:rPr>
              <a:t>закупівлі</a:t>
            </a:r>
            <a:r>
              <a:rPr lang="ru-RU" dirty="0">
                <a:latin typeface="Century Schoolbook" panose="02040604050505020304" pitchFamily="18" charset="0"/>
              </a:rPr>
              <a:t> </a:t>
            </a:r>
            <a:r>
              <a:rPr lang="ru-RU" dirty="0" err="1">
                <a:latin typeface="Century Schoolbook" panose="02040604050505020304" pitchFamily="18" charset="0"/>
              </a:rPr>
              <a:t>товарів</a:t>
            </a:r>
            <a:r>
              <a:rPr lang="ru-RU" dirty="0">
                <a:latin typeface="Century Schoolbook" panose="02040604050505020304" pitchFamily="18" charset="0"/>
              </a:rPr>
              <a:t> </a:t>
            </a:r>
            <a:r>
              <a:rPr lang="ru-RU" dirty="0" err="1">
                <a:latin typeface="Century Schoolbook" panose="02040604050505020304" pitchFamily="18" charset="0"/>
              </a:rPr>
              <a:t>використовується</a:t>
            </a:r>
            <a:r>
              <a:rPr lang="ru-RU" dirty="0">
                <a:latin typeface="Century Schoolbook" panose="02040604050505020304" pitchFamily="18" charset="0"/>
              </a:rPr>
              <a:t> система </a:t>
            </a:r>
            <a:r>
              <a:rPr lang="ru-RU" dirty="0" err="1">
                <a:latin typeface="Century Schoolbook" panose="02040604050505020304" pitchFamily="18" charset="0"/>
              </a:rPr>
              <a:t>основних</a:t>
            </a:r>
            <a:r>
              <a:rPr lang="ru-RU" dirty="0">
                <a:latin typeface="Century Schoolbook" panose="02040604050505020304" pitchFamily="18" charset="0"/>
              </a:rPr>
              <a:t> та </a:t>
            </a:r>
            <a:r>
              <a:rPr lang="ru-RU" dirty="0" err="1">
                <a:latin typeface="Century Schoolbook" panose="02040604050505020304" pitchFamily="18" charset="0"/>
              </a:rPr>
              <a:t>допоміжних</a:t>
            </a:r>
            <a:r>
              <a:rPr lang="ru-RU" dirty="0">
                <a:latin typeface="Century Schoolbook" panose="02040604050505020304" pitchFamily="18" charset="0"/>
              </a:rPr>
              <a:t> </a:t>
            </a:r>
            <a:r>
              <a:rPr lang="ru-RU" dirty="0" err="1">
                <a:latin typeface="Century Schoolbook" panose="02040604050505020304" pitchFamily="18" charset="0"/>
              </a:rPr>
              <a:t>показників</a:t>
            </a:r>
            <a:r>
              <a:rPr lang="ru-RU" dirty="0">
                <a:latin typeface="Century Schoolbook" panose="02040604050505020304" pitchFamily="18" charset="0"/>
              </a:rPr>
              <a:t> </a:t>
            </a:r>
            <a:r>
              <a:rPr lang="ru-RU" dirty="0" err="1">
                <a:latin typeface="Century Schoolbook" panose="02040604050505020304" pitchFamily="18" charset="0"/>
              </a:rPr>
              <a:t>ефек</a:t>
            </a:r>
            <a:r>
              <a:rPr lang="uk-UA" dirty="0" err="1">
                <a:latin typeface="Century Schoolbook" panose="02040604050505020304" pitchFamily="18" charset="0"/>
              </a:rPr>
              <a:t>тивності</a:t>
            </a:r>
            <a:r>
              <a:rPr lang="uk-UA" dirty="0">
                <a:latin typeface="Century Schoolbook" panose="02040604050505020304" pitchFamily="18" charset="0"/>
              </a:rPr>
              <a:t> угоди</a:t>
            </a:r>
            <a:endParaRPr lang="uk-UA" dirty="0"/>
          </a:p>
        </p:txBody>
      </p:sp>
      <p:pic>
        <p:nvPicPr>
          <p:cNvPr id="4" name="Рисунок 3">
            <a:extLst>
              <a:ext uri="{FF2B5EF4-FFF2-40B4-BE49-F238E27FC236}">
                <a16:creationId xmlns:a16="http://schemas.microsoft.com/office/drawing/2014/main" id="{42C67FDF-000B-4F65-8AE0-5200B89FF8C3}"/>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808096" y="2304393"/>
            <a:ext cx="8235354" cy="4152164"/>
          </a:xfrm>
          <a:prstGeom prst="rect">
            <a:avLst/>
          </a:prstGeom>
        </p:spPr>
      </p:pic>
    </p:spTree>
    <p:extLst>
      <p:ext uri="{BB962C8B-B14F-4D97-AF65-F5344CB8AC3E}">
        <p14:creationId xmlns:p14="http://schemas.microsoft.com/office/powerpoint/2010/main" val="5166664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073DBA48-2948-489F-BF6C-CF7139B1AC7E}"/>
              </a:ext>
            </a:extLst>
          </p:cNvPr>
          <p:cNvSpPr/>
          <p:nvPr/>
        </p:nvSpPr>
        <p:spPr>
          <a:xfrm>
            <a:off x="1167161" y="626672"/>
            <a:ext cx="9857678" cy="5109091"/>
          </a:xfrm>
          <a:prstGeom prst="rect">
            <a:avLst/>
          </a:prstGeom>
        </p:spPr>
        <p:txBody>
          <a:bodyPr wrap="square">
            <a:spAutoFit/>
          </a:bodyPr>
          <a:lstStyle/>
          <a:p>
            <a:pPr algn="ctr"/>
            <a:r>
              <a:rPr lang="ru-RU" sz="2800" dirty="0">
                <a:latin typeface="Arial" panose="020B0604020202020204" pitchFamily="34" charset="0"/>
              </a:rPr>
              <a:t>8. </a:t>
            </a:r>
            <a:r>
              <a:rPr lang="ru-RU" sz="2800" dirty="0" err="1">
                <a:latin typeface="Arial" panose="020B0604020202020204" pitchFamily="34" charset="0"/>
              </a:rPr>
              <a:t>Експертиза</a:t>
            </a:r>
            <a:r>
              <a:rPr lang="ru-RU" sz="2800" dirty="0">
                <a:latin typeface="Arial" panose="020B0604020202020204" pitchFamily="34" charset="0"/>
              </a:rPr>
              <a:t> </a:t>
            </a:r>
            <a:r>
              <a:rPr lang="ru-RU" sz="2800" dirty="0" err="1">
                <a:latin typeface="Arial" panose="020B0604020202020204" pitchFamily="34" charset="0"/>
              </a:rPr>
              <a:t>результатів</a:t>
            </a:r>
            <a:r>
              <a:rPr lang="ru-RU" sz="2800" dirty="0">
                <a:latin typeface="Arial" panose="020B0604020202020204" pitchFamily="34" charset="0"/>
              </a:rPr>
              <a:t> угоди та </a:t>
            </a:r>
            <a:r>
              <a:rPr lang="ru-RU" sz="2800" dirty="0" err="1">
                <a:latin typeface="Arial" panose="020B0604020202020204" pitchFamily="34" charset="0"/>
              </a:rPr>
              <a:t>прийняття</a:t>
            </a:r>
            <a:r>
              <a:rPr lang="ru-RU" sz="2800" dirty="0">
                <a:latin typeface="Arial" panose="020B0604020202020204" pitchFamily="34" charset="0"/>
              </a:rPr>
              <a:t> </a:t>
            </a:r>
            <a:r>
              <a:rPr lang="ru-RU" sz="2800" dirty="0" err="1">
                <a:latin typeface="Arial" panose="020B0604020202020204" pitchFamily="34" charset="0"/>
              </a:rPr>
              <a:t>управлінських</a:t>
            </a:r>
            <a:r>
              <a:rPr lang="ru-RU" sz="2800" dirty="0">
                <a:latin typeface="Arial" panose="020B0604020202020204" pitchFamily="34" charset="0"/>
              </a:rPr>
              <a:t> </a:t>
            </a:r>
            <a:r>
              <a:rPr lang="ru-RU" sz="2800" dirty="0" err="1">
                <a:latin typeface="Arial" panose="020B0604020202020204" pitchFamily="34" charset="0"/>
              </a:rPr>
              <a:t>рішень</a:t>
            </a:r>
            <a:r>
              <a:rPr lang="ru-RU" sz="2800" dirty="0">
                <a:latin typeface="Arial" panose="020B0604020202020204" pitchFamily="34" charset="0"/>
              </a:rPr>
              <a:t> </a:t>
            </a:r>
            <a:r>
              <a:rPr lang="ru-RU" sz="2800" dirty="0" err="1">
                <a:latin typeface="Arial" panose="020B0604020202020204" pitchFamily="34" charset="0"/>
              </a:rPr>
              <a:t>щодо</a:t>
            </a:r>
            <a:r>
              <a:rPr lang="ru-RU" sz="2800" dirty="0">
                <a:latin typeface="Arial" panose="020B0604020202020204" pitchFamily="34" charset="0"/>
              </a:rPr>
              <a:t> </a:t>
            </a:r>
            <a:r>
              <a:rPr lang="ru-RU" sz="2800" dirty="0" err="1">
                <a:latin typeface="Arial" panose="020B0604020202020204" pitchFamily="34" charset="0"/>
              </a:rPr>
              <a:t>закупівлі</a:t>
            </a:r>
            <a:r>
              <a:rPr lang="ru-RU" sz="2800" dirty="0">
                <a:latin typeface="Arial" panose="020B0604020202020204" pitchFamily="34" charset="0"/>
              </a:rPr>
              <a:t> </a:t>
            </a:r>
            <a:r>
              <a:rPr lang="ru-RU" sz="2800" dirty="0" err="1">
                <a:latin typeface="Arial" panose="020B0604020202020204" pitchFamily="34" charset="0"/>
              </a:rPr>
              <a:t>товарів</a:t>
            </a:r>
            <a:endParaRPr lang="ru-RU" sz="2800" dirty="0">
              <a:latin typeface="Arial" panose="020B0604020202020204" pitchFamily="34" charset="0"/>
            </a:endParaRPr>
          </a:p>
          <a:p>
            <a:endParaRPr lang="ru-RU" dirty="0">
              <a:latin typeface="Century Schoolbook" panose="02040604050505020304" pitchFamily="18" charset="0"/>
            </a:endParaRPr>
          </a:p>
          <a:p>
            <a:r>
              <a:rPr lang="ru-RU" dirty="0" err="1">
                <a:latin typeface="Century Schoolbook" panose="02040604050505020304" pitchFamily="18" charset="0"/>
              </a:rPr>
              <a:t>Розрахований</a:t>
            </a:r>
            <a:r>
              <a:rPr lang="ru-RU" dirty="0">
                <a:latin typeface="Century Schoolbook" panose="02040604050505020304" pitchFamily="18" charset="0"/>
              </a:rPr>
              <a:t> </a:t>
            </a:r>
            <a:r>
              <a:rPr lang="ru-RU" dirty="0" err="1">
                <a:latin typeface="Century Schoolbook" panose="02040604050505020304" pitchFamily="18" charset="0"/>
              </a:rPr>
              <a:t>обсяг</a:t>
            </a:r>
            <a:r>
              <a:rPr lang="ru-RU" dirty="0">
                <a:latin typeface="Century Schoolbook" panose="02040604050505020304" pitchFamily="18" charset="0"/>
              </a:rPr>
              <a:t> чистого </a:t>
            </a:r>
            <a:r>
              <a:rPr lang="ru-RU" dirty="0" err="1">
                <a:latin typeface="Century Schoolbook" panose="02040604050505020304" pitchFamily="18" charset="0"/>
              </a:rPr>
              <a:t>прибутку</a:t>
            </a:r>
            <a:r>
              <a:rPr lang="ru-RU" dirty="0">
                <a:latin typeface="Century Schoolbook" panose="02040604050505020304" pitchFamily="18" charset="0"/>
              </a:rPr>
              <a:t> за </a:t>
            </a:r>
            <a:r>
              <a:rPr lang="ru-RU" dirty="0" err="1">
                <a:latin typeface="Century Schoolbook" panose="02040604050505020304" pitchFamily="18" charset="0"/>
              </a:rPr>
              <a:t>комерційною</a:t>
            </a:r>
            <a:r>
              <a:rPr lang="ru-RU" dirty="0">
                <a:latin typeface="Century Schoolbook" panose="02040604050505020304" pitchFamily="18" charset="0"/>
              </a:rPr>
              <a:t> </a:t>
            </a:r>
            <a:r>
              <a:rPr lang="ru-RU" dirty="0" err="1">
                <a:latin typeface="Century Schoolbook" panose="02040604050505020304" pitchFamily="18" charset="0"/>
              </a:rPr>
              <a:t>угодою</a:t>
            </a:r>
            <a:r>
              <a:rPr lang="ru-RU" dirty="0">
                <a:latin typeface="Century Schoolbook" panose="02040604050505020304" pitchFamily="18" charset="0"/>
              </a:rPr>
              <a:t> та </a:t>
            </a:r>
            <a:r>
              <a:rPr lang="ru-RU" dirty="0" err="1">
                <a:latin typeface="Century Schoolbook" panose="02040604050505020304" pitchFamily="18" charset="0"/>
              </a:rPr>
              <a:t>показники</a:t>
            </a:r>
            <a:r>
              <a:rPr lang="ru-RU" dirty="0">
                <a:latin typeface="Century Schoolbook" panose="02040604050505020304" pitchFamily="18" charset="0"/>
              </a:rPr>
              <a:t> </a:t>
            </a:r>
            <a:r>
              <a:rPr lang="ru-RU" dirty="0" err="1">
                <a:latin typeface="Century Schoolbook" panose="02040604050505020304" pitchFamily="18" charset="0"/>
              </a:rPr>
              <a:t>її</a:t>
            </a:r>
            <a:r>
              <a:rPr lang="ru-RU" dirty="0">
                <a:latin typeface="Century Schoolbook" panose="02040604050505020304" pitchFamily="18" charset="0"/>
              </a:rPr>
              <a:t> </a:t>
            </a:r>
            <a:r>
              <a:rPr lang="ru-RU" dirty="0" err="1">
                <a:latin typeface="Century Schoolbook" panose="02040604050505020304" pitchFamily="18" charset="0"/>
              </a:rPr>
              <a:t>ефективності</a:t>
            </a:r>
            <a:r>
              <a:rPr lang="ru-RU" dirty="0">
                <a:latin typeface="Century Schoolbook" panose="02040604050505020304" pitchFamily="18" charset="0"/>
              </a:rPr>
              <a:t> </a:t>
            </a:r>
            <a:r>
              <a:rPr lang="ru-RU" dirty="0" err="1">
                <a:latin typeface="Century Schoolbook" panose="02040604050505020304" pitchFamily="18" charset="0"/>
              </a:rPr>
              <a:t>дозволяють</a:t>
            </a:r>
            <a:r>
              <a:rPr lang="ru-RU" dirty="0">
                <a:latin typeface="Century Schoolbook" panose="02040604050505020304" pitchFamily="18" charset="0"/>
              </a:rPr>
              <a:t> </a:t>
            </a:r>
            <a:r>
              <a:rPr lang="ru-RU" dirty="0" err="1">
                <a:latin typeface="Century Schoolbook" panose="02040604050505020304" pitchFamily="18" charset="0"/>
              </a:rPr>
              <a:t>здійснити</a:t>
            </a:r>
            <a:r>
              <a:rPr lang="ru-RU" dirty="0">
                <a:latin typeface="Century Schoolbook" panose="02040604050505020304" pitchFamily="18" charset="0"/>
              </a:rPr>
              <a:t> </a:t>
            </a:r>
            <a:r>
              <a:rPr lang="ru-RU" dirty="0" err="1">
                <a:latin typeface="Century Schoolbook" panose="02040604050505020304" pitchFamily="18" charset="0"/>
              </a:rPr>
              <a:t>селективний</a:t>
            </a:r>
            <a:r>
              <a:rPr lang="ru-RU" dirty="0">
                <a:latin typeface="Century Schoolbook" panose="02040604050505020304" pitchFamily="18" charset="0"/>
              </a:rPr>
              <a:t> </a:t>
            </a:r>
            <a:r>
              <a:rPr lang="ru-RU" dirty="0" err="1">
                <a:latin typeface="Century Schoolbook" panose="02040604050505020304" pitchFamily="18" charset="0"/>
              </a:rPr>
              <a:t>відбір</a:t>
            </a:r>
            <a:r>
              <a:rPr lang="ru-RU" dirty="0">
                <a:latin typeface="Century Schoolbook" panose="02040604050505020304" pitchFamily="18" charset="0"/>
              </a:rPr>
              <a:t> </a:t>
            </a:r>
            <a:r>
              <a:rPr lang="ru-RU" dirty="0" err="1">
                <a:latin typeface="Century Schoolbook" panose="02040604050505020304" pitchFamily="18" charset="0"/>
              </a:rPr>
              <a:t>найбільш</a:t>
            </a:r>
            <a:r>
              <a:rPr lang="ru-RU" dirty="0">
                <a:latin typeface="Century Schoolbook" panose="02040604050505020304" pitchFamily="18" charset="0"/>
              </a:rPr>
              <a:t> </a:t>
            </a:r>
            <a:r>
              <a:rPr lang="ru-RU" dirty="0" err="1">
                <a:latin typeface="Century Schoolbook" panose="02040604050505020304" pitchFamily="18" charset="0"/>
              </a:rPr>
              <a:t>ефективних</a:t>
            </a:r>
            <a:r>
              <a:rPr lang="ru-RU" dirty="0">
                <a:latin typeface="Century Schoolbook" panose="02040604050505020304" pitchFamily="18" charset="0"/>
              </a:rPr>
              <a:t> </a:t>
            </a:r>
            <a:r>
              <a:rPr lang="ru-RU" dirty="0" err="1">
                <a:latin typeface="Century Schoolbook" panose="02040604050505020304" pitchFamily="18" charset="0"/>
              </a:rPr>
              <a:t>угод</a:t>
            </a:r>
            <a:r>
              <a:rPr lang="ru-RU" dirty="0">
                <a:latin typeface="Century Schoolbook" panose="02040604050505020304" pitchFamily="18" charset="0"/>
              </a:rPr>
              <a:t> з </a:t>
            </a:r>
            <a:r>
              <a:rPr lang="ru-RU" dirty="0" err="1">
                <a:latin typeface="Century Schoolbook" panose="02040604050505020304" pitchFamily="18" charset="0"/>
              </a:rPr>
              <a:t>сукупності</a:t>
            </a:r>
            <a:r>
              <a:rPr lang="ru-RU" dirty="0">
                <a:latin typeface="Century Schoolbook" panose="02040604050505020304" pitchFamily="18" charset="0"/>
              </a:rPr>
              <a:t> </a:t>
            </a:r>
            <a:r>
              <a:rPr lang="ru-RU" dirty="0" err="1">
                <a:latin typeface="Century Schoolbook" panose="02040604050505020304" pitchFamily="18" charset="0"/>
              </a:rPr>
              <a:t>комерційних</a:t>
            </a:r>
            <a:r>
              <a:rPr lang="ru-RU" dirty="0">
                <a:latin typeface="Century Schoolbook" panose="02040604050505020304" pitchFamily="18" charset="0"/>
              </a:rPr>
              <a:t> </a:t>
            </a:r>
            <a:r>
              <a:rPr lang="ru-RU" dirty="0" err="1">
                <a:latin typeface="Century Schoolbook" panose="02040604050505020304" pitchFamily="18" charset="0"/>
              </a:rPr>
              <a:t>пропозицій</a:t>
            </a:r>
            <a:r>
              <a:rPr lang="ru-RU" dirty="0">
                <a:latin typeface="Century Schoolbook" panose="02040604050505020304" pitchFamily="18" charset="0"/>
              </a:rPr>
              <a:t>.</a:t>
            </a:r>
          </a:p>
          <a:p>
            <a:r>
              <a:rPr lang="ru-RU" dirty="0">
                <a:latin typeface="Century Schoolbook" panose="02040604050505020304" pitchFamily="18" charset="0"/>
              </a:rPr>
              <a:t>При </a:t>
            </a:r>
            <a:r>
              <a:rPr lang="ru-RU" dirty="0" err="1">
                <a:latin typeface="Century Schoolbook" panose="02040604050505020304" pitchFamily="18" charset="0"/>
              </a:rPr>
              <a:t>проведенні</a:t>
            </a:r>
            <a:r>
              <a:rPr lang="ru-RU" dirty="0">
                <a:latin typeface="Century Schoolbook" panose="02040604050505020304" pitchFamily="18" charset="0"/>
              </a:rPr>
              <a:t> </a:t>
            </a:r>
            <a:r>
              <a:rPr lang="ru-RU" dirty="0" err="1">
                <a:latin typeface="Century Schoolbook" panose="02040604050505020304" pitchFamily="18" charset="0"/>
              </a:rPr>
              <a:t>даної</a:t>
            </a:r>
            <a:r>
              <a:rPr lang="ru-RU" dirty="0">
                <a:latin typeface="Century Schoolbook" panose="02040604050505020304" pitchFamily="18" charset="0"/>
              </a:rPr>
              <a:t> </a:t>
            </a:r>
            <a:r>
              <a:rPr lang="ru-RU" dirty="0" err="1">
                <a:latin typeface="Century Schoolbook" panose="02040604050505020304" pitchFamily="18" charset="0"/>
              </a:rPr>
              <a:t>роботи</a:t>
            </a:r>
            <a:r>
              <a:rPr lang="ru-RU" dirty="0">
                <a:latin typeface="Century Schoolbook" panose="02040604050505020304" pitchFamily="18" charset="0"/>
              </a:rPr>
              <a:t> </a:t>
            </a:r>
            <a:r>
              <a:rPr lang="ru-RU" dirty="0" err="1">
                <a:latin typeface="Century Schoolbook" panose="02040604050505020304" pitchFamily="18" charset="0"/>
              </a:rPr>
              <a:t>необхідно</a:t>
            </a:r>
            <a:r>
              <a:rPr lang="ru-RU" dirty="0">
                <a:latin typeface="Century Schoolbook" panose="02040604050505020304" pitchFamily="18" charset="0"/>
              </a:rPr>
              <a:t> </a:t>
            </a:r>
            <a:r>
              <a:rPr lang="ru-RU" dirty="0" err="1">
                <a:latin typeface="Century Schoolbook" panose="02040604050505020304" pitchFamily="18" charset="0"/>
              </a:rPr>
              <a:t>вирішити</a:t>
            </a:r>
            <a:r>
              <a:rPr lang="ru-RU" dirty="0">
                <a:latin typeface="Century Schoolbook" panose="02040604050505020304" pitchFamily="18" charset="0"/>
              </a:rPr>
              <a:t> </a:t>
            </a:r>
            <a:r>
              <a:rPr lang="ru-RU" dirty="0" err="1">
                <a:latin typeface="Century Schoolbook" panose="02040604050505020304" pitchFamily="18" charset="0"/>
              </a:rPr>
              <a:t>наступне</a:t>
            </a:r>
            <a:r>
              <a:rPr lang="ru-RU" dirty="0">
                <a:latin typeface="Century Schoolbook" panose="02040604050505020304" pitchFamily="18" charset="0"/>
              </a:rPr>
              <a:t> </a:t>
            </a:r>
            <a:r>
              <a:rPr lang="ru-RU" dirty="0" err="1">
                <a:latin typeface="Century Schoolbook" panose="02040604050505020304" pitchFamily="18" charset="0"/>
              </a:rPr>
              <a:t>оптимізаційне</a:t>
            </a:r>
            <a:r>
              <a:rPr lang="ru-RU" dirty="0">
                <a:latin typeface="Century Schoolbook" panose="02040604050505020304" pitchFamily="18" charset="0"/>
              </a:rPr>
              <a:t> </a:t>
            </a:r>
            <a:r>
              <a:rPr lang="ru-RU" dirty="0" err="1">
                <a:latin typeface="Century Schoolbook" panose="02040604050505020304" pitchFamily="18" charset="0"/>
              </a:rPr>
              <a:t>завдання</a:t>
            </a:r>
            <a:r>
              <a:rPr lang="ru-RU" dirty="0">
                <a:latin typeface="Century Schoolbook" panose="02040604050505020304" pitchFamily="18" charset="0"/>
              </a:rPr>
              <a:t> - </a:t>
            </a:r>
            <a:r>
              <a:rPr lang="ru-RU" dirty="0" err="1">
                <a:latin typeface="Century Schoolbook" panose="02040604050505020304" pitchFamily="18" charset="0"/>
              </a:rPr>
              <a:t>забезпечити</a:t>
            </a:r>
            <a:r>
              <a:rPr lang="ru-RU" dirty="0">
                <a:latin typeface="Century Schoolbook" panose="02040604050505020304" pitchFamily="18" charset="0"/>
              </a:rPr>
              <a:t> </a:t>
            </a:r>
            <a:r>
              <a:rPr lang="ru-RU" dirty="0" err="1">
                <a:latin typeface="Century Schoolbook" panose="02040604050505020304" pitchFamily="18" charset="0"/>
              </a:rPr>
              <a:t>отримання</a:t>
            </a:r>
            <a:r>
              <a:rPr lang="ru-RU" dirty="0">
                <a:latin typeface="Century Schoolbook" panose="02040604050505020304" pitchFamily="18" charset="0"/>
              </a:rPr>
              <a:t> </a:t>
            </a:r>
            <a:r>
              <a:rPr lang="ru-RU" dirty="0" err="1">
                <a:latin typeface="Century Schoolbook" panose="02040604050505020304" pitchFamily="18" charset="0"/>
              </a:rPr>
              <a:t>цільової</a:t>
            </a:r>
            <a:r>
              <a:rPr lang="ru-RU" dirty="0">
                <a:latin typeface="Century Schoolbook" panose="02040604050505020304" pitchFamily="18" charset="0"/>
              </a:rPr>
              <a:t> </a:t>
            </a:r>
            <a:r>
              <a:rPr lang="ru-RU" dirty="0" err="1">
                <a:latin typeface="Century Schoolbook" panose="02040604050505020304" pitchFamily="18" charset="0"/>
              </a:rPr>
              <a:t>суми</a:t>
            </a:r>
            <a:r>
              <a:rPr lang="ru-RU" dirty="0">
                <a:latin typeface="Century Schoolbook" panose="02040604050505020304" pitchFamily="18" charset="0"/>
              </a:rPr>
              <a:t> чистого </a:t>
            </a:r>
            <a:r>
              <a:rPr lang="ru-RU" dirty="0" err="1">
                <a:latin typeface="Century Schoolbook" panose="02040604050505020304" pitchFamily="18" charset="0"/>
              </a:rPr>
              <a:t>прибутку</a:t>
            </a:r>
            <a:r>
              <a:rPr lang="ru-RU" dirty="0">
                <a:latin typeface="Century Schoolbook" panose="02040604050505020304" pitchFamily="18" charset="0"/>
              </a:rPr>
              <a:t> </a:t>
            </a:r>
            <a:r>
              <a:rPr lang="ru-RU" dirty="0" err="1">
                <a:latin typeface="Century Schoolbook" panose="02040604050505020304" pitchFamily="18" charset="0"/>
              </a:rPr>
              <a:t>підприємства</a:t>
            </a:r>
            <a:r>
              <a:rPr lang="ru-RU" dirty="0">
                <a:latin typeface="Century Schoolbook" panose="02040604050505020304" pitchFamily="18" charset="0"/>
              </a:rPr>
              <a:t> при </a:t>
            </a:r>
            <a:r>
              <a:rPr lang="ru-RU" dirty="0" err="1">
                <a:latin typeface="Century Schoolbook" panose="02040604050505020304" pitchFamily="18" charset="0"/>
              </a:rPr>
              <a:t>умові</a:t>
            </a:r>
            <a:r>
              <a:rPr lang="ru-RU" dirty="0">
                <a:latin typeface="Century Schoolbook" panose="02040604050505020304" pitchFamily="18" charset="0"/>
              </a:rPr>
              <a:t> </a:t>
            </a:r>
            <a:r>
              <a:rPr lang="ru-RU" dirty="0" err="1">
                <a:latin typeface="Century Schoolbook" panose="02040604050505020304" pitchFamily="18" charset="0"/>
              </a:rPr>
              <a:t>максимізації</a:t>
            </a:r>
            <a:r>
              <a:rPr lang="ru-RU" dirty="0">
                <a:latin typeface="Century Schoolbook" panose="02040604050505020304" pitchFamily="18" charset="0"/>
              </a:rPr>
              <a:t> </a:t>
            </a:r>
            <a:r>
              <a:rPr lang="ru-RU" dirty="0" err="1">
                <a:latin typeface="Century Schoolbook" panose="02040604050505020304" pitchFamily="18" charset="0"/>
              </a:rPr>
              <a:t>прибутковості</a:t>
            </a:r>
            <a:r>
              <a:rPr lang="ru-RU" dirty="0">
                <a:latin typeface="Century Schoolbook" panose="02040604050505020304" pitchFamily="18" charset="0"/>
              </a:rPr>
              <a:t> </a:t>
            </a:r>
            <a:r>
              <a:rPr lang="ru-RU" dirty="0" err="1">
                <a:latin typeface="Century Schoolbook" panose="02040604050505020304" pitchFamily="18" charset="0"/>
              </a:rPr>
              <a:t>витрат</a:t>
            </a:r>
            <a:r>
              <a:rPr lang="ru-RU" dirty="0">
                <a:latin typeface="Century Schoolbook" panose="02040604050505020304" pitchFamily="18" charset="0"/>
              </a:rPr>
              <a:t> (</a:t>
            </a:r>
            <a:r>
              <a:rPr lang="ru-RU" dirty="0" err="1">
                <a:latin typeface="Century Schoolbook" panose="02040604050505020304" pitchFamily="18" charset="0"/>
              </a:rPr>
              <a:t>або</a:t>
            </a:r>
            <a:r>
              <a:rPr lang="ru-RU" dirty="0">
                <a:latin typeface="Century Schoolbook" panose="02040604050505020304" pitchFamily="18" charset="0"/>
              </a:rPr>
              <a:t> обороту </a:t>
            </a:r>
            <a:r>
              <a:rPr lang="ru-RU" dirty="0" err="1">
                <a:latin typeface="Century Schoolbook" panose="02040604050505020304" pitchFamily="18" charset="0"/>
              </a:rPr>
              <a:t>із</a:t>
            </a:r>
            <a:r>
              <a:rPr lang="ru-RU" dirty="0">
                <a:latin typeface="Century Schoolbook" panose="02040604050505020304" pitchFamily="18" charset="0"/>
              </a:rPr>
              <a:t> </a:t>
            </a:r>
            <a:r>
              <a:rPr lang="ru-RU" dirty="0" err="1">
                <a:latin typeface="Century Schoolbook" panose="02040604050505020304" pitchFamily="18" charset="0"/>
              </a:rPr>
              <a:t>закупівлі</a:t>
            </a:r>
            <a:r>
              <a:rPr lang="ru-RU" dirty="0">
                <a:latin typeface="Century Schoolbook" panose="02040604050505020304" pitchFamily="18" charset="0"/>
              </a:rPr>
              <a:t> </a:t>
            </a:r>
            <a:r>
              <a:rPr lang="ru-RU" dirty="0" err="1">
                <a:latin typeface="Century Schoolbook" panose="02040604050505020304" pitchFamily="18" charset="0"/>
              </a:rPr>
              <a:t>товарів</a:t>
            </a:r>
            <a:r>
              <a:rPr lang="ru-RU" dirty="0">
                <a:latin typeface="Century Schoolbook" panose="02040604050505020304" pitchFamily="18" charset="0"/>
              </a:rPr>
              <a:t>) з </a:t>
            </a:r>
            <a:r>
              <a:rPr lang="ru-RU" dirty="0" err="1">
                <a:latin typeface="Century Schoolbook" panose="02040604050505020304" pitchFamily="18" charset="0"/>
              </a:rPr>
              <a:t>дотриманням</a:t>
            </a:r>
            <a:r>
              <a:rPr lang="ru-RU" dirty="0">
                <a:latin typeface="Century Schoolbook" panose="02040604050505020304" pitchFamily="18" charset="0"/>
              </a:rPr>
              <a:t> </a:t>
            </a:r>
            <a:r>
              <a:rPr lang="ru-RU" dirty="0" err="1">
                <a:latin typeface="Century Schoolbook" panose="02040604050505020304" pitchFamily="18" charset="0"/>
              </a:rPr>
              <a:t>наступних</a:t>
            </a:r>
            <a:r>
              <a:rPr lang="ru-RU" dirty="0">
                <a:latin typeface="Century Schoolbook" panose="02040604050505020304" pitchFamily="18" charset="0"/>
              </a:rPr>
              <a:t> </a:t>
            </a:r>
            <a:r>
              <a:rPr lang="ru-RU" dirty="0" err="1">
                <a:latin typeface="Century Schoolbook" panose="02040604050505020304" pitchFamily="18" charset="0"/>
              </a:rPr>
              <a:t>обмежень</a:t>
            </a:r>
            <a:r>
              <a:rPr lang="ru-RU" dirty="0">
                <a:latin typeface="Century Schoolbook" panose="02040604050505020304" pitchFamily="18" charset="0"/>
              </a:rPr>
              <a:t>:</a:t>
            </a:r>
          </a:p>
          <a:p>
            <a:r>
              <a:rPr lang="ru-RU" dirty="0"/>
              <a:t>- </a:t>
            </a:r>
            <a:r>
              <a:rPr lang="ru-RU" dirty="0" err="1"/>
              <a:t>попитових</a:t>
            </a:r>
            <a:r>
              <a:rPr lang="ru-RU" dirty="0"/>
              <a:t> (</a:t>
            </a:r>
            <a:r>
              <a:rPr lang="ru-RU" dirty="0" err="1"/>
              <a:t>асортиментних</a:t>
            </a:r>
            <a:r>
              <a:rPr lang="ru-RU" dirty="0"/>
              <a:t>), </a:t>
            </a:r>
            <a:r>
              <a:rPr lang="ru-RU" dirty="0" err="1"/>
              <a:t>що</a:t>
            </a:r>
            <a:r>
              <a:rPr lang="ru-RU" dirty="0"/>
              <a:t> </a:t>
            </a:r>
            <a:r>
              <a:rPr lang="ru-RU" dirty="0" err="1"/>
              <a:t>передбачає</a:t>
            </a:r>
            <a:r>
              <a:rPr lang="ru-RU" dirty="0"/>
              <a:t> </a:t>
            </a:r>
            <a:r>
              <a:rPr lang="ru-RU" dirty="0" err="1"/>
              <a:t>забезпечення</a:t>
            </a:r>
            <a:r>
              <a:rPr lang="ru-RU" dirty="0"/>
              <a:t> </a:t>
            </a:r>
            <a:r>
              <a:rPr lang="ru-RU" dirty="0" err="1"/>
              <a:t>відповідності</a:t>
            </a:r>
            <a:r>
              <a:rPr lang="ru-RU" dirty="0"/>
              <a:t> </a:t>
            </a:r>
            <a:r>
              <a:rPr lang="ru-RU" dirty="0" err="1"/>
              <a:t>асортиментної</a:t>
            </a:r>
            <a:r>
              <a:rPr lang="ru-RU" dirty="0"/>
              <a:t> </a:t>
            </a:r>
            <a:r>
              <a:rPr lang="ru-RU" dirty="0" err="1"/>
              <a:t>структури</a:t>
            </a:r>
            <a:r>
              <a:rPr lang="ru-RU" dirty="0"/>
              <a:t> закупок </a:t>
            </a:r>
            <a:r>
              <a:rPr lang="ru-RU" dirty="0" err="1"/>
              <a:t>плановій</a:t>
            </a:r>
            <a:r>
              <a:rPr lang="ru-RU" dirty="0"/>
              <a:t> </a:t>
            </a:r>
            <a:r>
              <a:rPr lang="ru-RU" dirty="0" err="1"/>
              <a:t>асортиментній</a:t>
            </a:r>
            <a:r>
              <a:rPr lang="ru-RU" dirty="0"/>
              <a:t> </a:t>
            </a:r>
            <a:r>
              <a:rPr lang="uk-UA" dirty="0"/>
              <a:t>структурі товарообороту;</a:t>
            </a:r>
          </a:p>
          <a:p>
            <a:r>
              <a:rPr lang="ru-RU" dirty="0"/>
              <a:t>- </a:t>
            </a:r>
            <a:r>
              <a:rPr lang="ru-RU" dirty="0" err="1"/>
              <a:t>матеріально-технічних</a:t>
            </a:r>
            <a:r>
              <a:rPr lang="ru-RU" dirty="0"/>
              <a:t>, </a:t>
            </a:r>
            <a:r>
              <a:rPr lang="ru-RU" dirty="0" err="1"/>
              <a:t>пов'язаних</a:t>
            </a:r>
            <a:r>
              <a:rPr lang="ru-RU" dirty="0"/>
              <a:t> з </a:t>
            </a:r>
            <a:r>
              <a:rPr lang="ru-RU" dirty="0" err="1"/>
              <a:t>обмеженістю</a:t>
            </a:r>
            <a:r>
              <a:rPr lang="ru-RU" dirty="0"/>
              <a:t> </a:t>
            </a:r>
            <a:r>
              <a:rPr lang="ru-RU" dirty="0" err="1"/>
              <a:t>обсягу</a:t>
            </a:r>
            <a:r>
              <a:rPr lang="ru-RU" dirty="0"/>
              <a:t> </a:t>
            </a:r>
            <a:r>
              <a:rPr lang="ru-RU" dirty="0" err="1"/>
              <a:t>складських</a:t>
            </a:r>
            <a:r>
              <a:rPr lang="ru-RU" dirty="0"/>
              <a:t> </a:t>
            </a:r>
            <a:r>
              <a:rPr lang="ru-RU" dirty="0" err="1"/>
              <a:t>приміщень</a:t>
            </a:r>
            <a:r>
              <a:rPr lang="ru-RU" dirty="0"/>
              <a:t> (</a:t>
            </a:r>
            <a:r>
              <a:rPr lang="ru-RU" dirty="0" err="1"/>
              <a:t>ємкостей</a:t>
            </a:r>
            <a:r>
              <a:rPr lang="ru-RU" dirty="0"/>
              <a:t>) для </a:t>
            </a:r>
            <a:r>
              <a:rPr lang="ru-RU" dirty="0" err="1"/>
              <a:t>зберігання</a:t>
            </a:r>
            <a:r>
              <a:rPr lang="ru-RU" dirty="0"/>
              <a:t> </a:t>
            </a:r>
            <a:r>
              <a:rPr lang="ru-RU" dirty="0" err="1"/>
              <a:t>товарів</a:t>
            </a:r>
            <a:r>
              <a:rPr lang="ru-RU" dirty="0"/>
              <a:t>, </a:t>
            </a:r>
            <a:r>
              <a:rPr lang="ru-RU" dirty="0" err="1"/>
              <a:t>що</a:t>
            </a:r>
            <a:r>
              <a:rPr lang="ru-RU" dirty="0"/>
              <a:t> </a:t>
            </a:r>
            <a:r>
              <a:rPr lang="ru-RU" dirty="0" err="1"/>
              <a:t>надаються</a:t>
            </a:r>
            <a:r>
              <a:rPr lang="ru-RU" dirty="0"/>
              <a:t>;</a:t>
            </a:r>
          </a:p>
          <a:p>
            <a:r>
              <a:rPr lang="uk-UA" dirty="0"/>
              <a:t>- фінансових, які полягають у забезпеченні відповідності між </a:t>
            </a:r>
            <a:r>
              <a:rPr lang="ru-RU" dirty="0" err="1"/>
              <a:t>розміром</a:t>
            </a:r>
            <a:r>
              <a:rPr lang="ru-RU" dirty="0"/>
              <a:t> </a:t>
            </a:r>
            <a:r>
              <a:rPr lang="ru-RU" dirty="0" err="1"/>
              <a:t>необхідних</a:t>
            </a:r>
            <a:r>
              <a:rPr lang="ru-RU" dirty="0"/>
              <a:t> </a:t>
            </a:r>
            <a:r>
              <a:rPr lang="ru-RU" dirty="0" err="1"/>
              <a:t>витрат</a:t>
            </a:r>
            <a:r>
              <a:rPr lang="ru-RU" dirty="0"/>
              <a:t> на </a:t>
            </a:r>
            <a:r>
              <a:rPr lang="ru-RU" dirty="0" err="1"/>
              <a:t>закупівлю</a:t>
            </a:r>
            <a:r>
              <a:rPr lang="ru-RU" dirty="0"/>
              <a:t> і </a:t>
            </a:r>
            <a:r>
              <a:rPr lang="ru-RU" dirty="0" err="1"/>
              <a:t>реалізацію</a:t>
            </a:r>
            <a:r>
              <a:rPr lang="ru-RU" dirty="0"/>
              <a:t> </a:t>
            </a:r>
            <a:r>
              <a:rPr lang="ru-RU" dirty="0" err="1"/>
              <a:t>товарів</a:t>
            </a:r>
            <a:r>
              <a:rPr lang="ru-RU" dirty="0"/>
              <a:t> та </a:t>
            </a:r>
            <a:r>
              <a:rPr lang="ru-RU" dirty="0" err="1"/>
              <a:t>наявним</a:t>
            </a:r>
            <a:r>
              <a:rPr lang="ru-RU" dirty="0"/>
              <a:t> </a:t>
            </a:r>
            <a:r>
              <a:rPr lang="ru-RU" dirty="0" err="1"/>
              <a:t>обіговим</a:t>
            </a:r>
            <a:r>
              <a:rPr lang="ru-RU" dirty="0"/>
              <a:t> </a:t>
            </a:r>
            <a:r>
              <a:rPr lang="ru-RU" dirty="0" err="1"/>
              <a:t>капіталом</a:t>
            </a:r>
            <a:r>
              <a:rPr lang="ru-RU" dirty="0"/>
              <a:t> з </a:t>
            </a:r>
            <a:r>
              <a:rPr lang="ru-RU" dirty="0" err="1"/>
              <a:t>врахуванням</a:t>
            </a:r>
            <a:r>
              <a:rPr lang="ru-RU" dirty="0"/>
              <a:t> </a:t>
            </a:r>
            <a:r>
              <a:rPr lang="ru-RU" dirty="0" err="1"/>
              <a:t>можливого</a:t>
            </a:r>
            <a:r>
              <a:rPr lang="ru-RU" dirty="0"/>
              <a:t> </a:t>
            </a:r>
            <a:r>
              <a:rPr lang="ru-RU" dirty="0" err="1"/>
              <a:t>обсягу</a:t>
            </a:r>
            <a:r>
              <a:rPr lang="ru-RU" dirty="0"/>
              <a:t> залучен</a:t>
            </a:r>
            <a:r>
              <a:rPr lang="uk-UA" dirty="0"/>
              <a:t>ня банківських кредитів.</a:t>
            </a:r>
          </a:p>
        </p:txBody>
      </p:sp>
    </p:spTree>
    <p:extLst>
      <p:ext uri="{BB962C8B-B14F-4D97-AF65-F5344CB8AC3E}">
        <p14:creationId xmlns:p14="http://schemas.microsoft.com/office/powerpoint/2010/main" val="3755994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F3858D-288C-4F92-B588-3BF5EF756734}"/>
              </a:ext>
            </a:extLst>
          </p:cNvPr>
          <p:cNvSpPr txBox="1"/>
          <p:nvPr/>
        </p:nvSpPr>
        <p:spPr>
          <a:xfrm>
            <a:off x="1658893" y="1328536"/>
            <a:ext cx="8240486" cy="3693319"/>
          </a:xfrm>
          <a:prstGeom prst="rect">
            <a:avLst/>
          </a:prstGeom>
          <a:noFill/>
        </p:spPr>
        <p:txBody>
          <a:bodyPr wrap="square">
            <a:spAutoFit/>
          </a:bodyPr>
          <a:lstStyle/>
          <a:p>
            <a:r>
              <a:rPr lang="uk-UA" dirty="0"/>
              <a:t>Ефективність вибору постачальника товарних ресурсів обумовлює ціну закупівлі товарів, а отже, і розмір валового доходу торговельного</a:t>
            </a:r>
          </a:p>
          <a:p>
            <a:r>
              <a:rPr lang="uk-UA" dirty="0"/>
              <a:t>підприємства. Ця залежність описується наступною моделлю:</a:t>
            </a:r>
          </a:p>
          <a:p>
            <a:endParaRPr lang="uk-UA" dirty="0"/>
          </a:p>
          <a:p>
            <a:pPr algn="ctr"/>
            <a:r>
              <a:rPr lang="uk-UA" dirty="0"/>
              <a:t>ВД=ТО - НТ=(</a:t>
            </a:r>
            <a:r>
              <a:rPr lang="uk-UA" dirty="0" err="1"/>
              <a:t>Цр</a:t>
            </a:r>
            <a:r>
              <a:rPr lang="uk-UA" dirty="0"/>
              <a:t> - </a:t>
            </a:r>
            <a:r>
              <a:rPr lang="uk-UA" dirty="0" err="1"/>
              <a:t>Цз</a:t>
            </a:r>
            <a:r>
              <a:rPr lang="uk-UA" dirty="0"/>
              <a:t>) К,</a:t>
            </a:r>
          </a:p>
          <a:p>
            <a:pPr algn="ctr"/>
            <a:endParaRPr lang="uk-UA" dirty="0"/>
          </a:p>
          <a:p>
            <a:r>
              <a:rPr lang="uk-UA" dirty="0"/>
              <a:t>де </a:t>
            </a:r>
            <a:r>
              <a:rPr lang="uk-UA" dirty="0" err="1"/>
              <a:t>Цр</a:t>
            </a:r>
            <a:r>
              <a:rPr lang="uk-UA" dirty="0"/>
              <a:t> - розроблена ціна реалізації одиниці товару;</a:t>
            </a:r>
          </a:p>
          <a:p>
            <a:r>
              <a:rPr lang="uk-UA" dirty="0" err="1"/>
              <a:t>Цз</a:t>
            </a:r>
            <a:r>
              <a:rPr lang="uk-UA" dirty="0"/>
              <a:t> - ціна закупівлі одиниці товару;</a:t>
            </a:r>
          </a:p>
          <a:p>
            <a:r>
              <a:rPr lang="uk-UA" dirty="0"/>
              <a:t>К - кількість реалізованих товарів.</a:t>
            </a:r>
          </a:p>
          <a:p>
            <a:endParaRPr lang="ru-RU" dirty="0"/>
          </a:p>
          <a:p>
            <a:r>
              <a:rPr lang="ru-RU" dirty="0" err="1"/>
              <a:t>Отже</a:t>
            </a:r>
            <a:r>
              <a:rPr lang="ru-RU" dirty="0"/>
              <a:t>, </a:t>
            </a:r>
            <a:r>
              <a:rPr lang="ru-RU" dirty="0" err="1"/>
              <a:t>збільшення</a:t>
            </a:r>
            <a:r>
              <a:rPr lang="ru-RU" dirty="0"/>
              <a:t> валового доходу та </a:t>
            </a:r>
            <a:r>
              <a:rPr lang="ru-RU" dirty="0" err="1"/>
              <a:t>відповідного</a:t>
            </a:r>
            <a:r>
              <a:rPr lang="ru-RU" dirty="0"/>
              <a:t> </a:t>
            </a:r>
            <a:r>
              <a:rPr lang="ru-RU" dirty="0" err="1"/>
              <a:t>прибутку</a:t>
            </a:r>
            <a:r>
              <a:rPr lang="ru-RU" dirty="0"/>
              <a:t> </a:t>
            </a:r>
            <a:r>
              <a:rPr lang="ru-RU" dirty="0" err="1"/>
              <a:t>торговельного</a:t>
            </a:r>
            <a:r>
              <a:rPr lang="ru-RU" dirty="0"/>
              <a:t> </a:t>
            </a:r>
            <a:r>
              <a:rPr lang="ru-RU" dirty="0" err="1"/>
              <a:t>підприємства</a:t>
            </a:r>
            <a:r>
              <a:rPr lang="ru-RU" dirty="0"/>
              <a:t> </a:t>
            </a:r>
            <a:r>
              <a:rPr lang="ru-RU" dirty="0" err="1"/>
              <a:t>може</a:t>
            </a:r>
            <a:r>
              <a:rPr lang="ru-RU" dirty="0"/>
              <a:t> бути </a:t>
            </a:r>
            <a:r>
              <a:rPr lang="ru-RU" dirty="0" err="1"/>
              <a:t>забезпечене</a:t>
            </a:r>
            <a:r>
              <a:rPr lang="ru-RU" dirty="0"/>
              <a:t> за </a:t>
            </a:r>
            <a:r>
              <a:rPr lang="ru-RU" dirty="0" err="1"/>
              <a:t>рахунок</a:t>
            </a:r>
            <a:r>
              <a:rPr lang="ru-RU" dirty="0"/>
              <a:t> </a:t>
            </a:r>
            <a:r>
              <a:rPr lang="ru-RU" dirty="0" err="1"/>
              <a:t>зниження</a:t>
            </a:r>
            <a:r>
              <a:rPr lang="ru-RU" dirty="0"/>
              <a:t> </a:t>
            </a:r>
            <a:r>
              <a:rPr lang="uk-UA" dirty="0"/>
              <a:t>цін закупівлі товарів.</a:t>
            </a:r>
          </a:p>
        </p:txBody>
      </p:sp>
    </p:spTree>
    <p:extLst>
      <p:ext uri="{BB962C8B-B14F-4D97-AF65-F5344CB8AC3E}">
        <p14:creationId xmlns:p14="http://schemas.microsoft.com/office/powerpoint/2010/main" val="110931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2906745-B5C2-41A7-9AA3-879E593969A2}"/>
                  </a:ext>
                </a:extLst>
              </p:cNvPr>
              <p:cNvSpPr txBox="1"/>
              <p:nvPr/>
            </p:nvSpPr>
            <p:spPr>
              <a:xfrm>
                <a:off x="912828" y="1594231"/>
                <a:ext cx="10123714" cy="3114763"/>
              </a:xfrm>
              <a:prstGeom prst="rect">
                <a:avLst/>
              </a:prstGeom>
              <a:noFill/>
            </p:spPr>
            <p:txBody>
              <a:bodyPr wrap="square">
                <a:spAutoFit/>
              </a:bodyPr>
              <a:lstStyle/>
              <a:p>
                <a:r>
                  <a:rPr lang="uk-UA" dirty="0"/>
                  <a:t>Рівень ціни реалізації (</a:t>
                </a:r>
                <a:r>
                  <a:rPr lang="uk-UA" dirty="0" err="1"/>
                  <a:t>Цр</a:t>
                </a:r>
                <a:r>
                  <a:rPr lang="uk-UA" dirty="0"/>
                  <a:t>) обумовлює обсяги реалізації товарів, конкурентоспроможність підприємства на певному сегменті споживчого ринку.</a:t>
                </a:r>
              </a:p>
              <a:p>
                <a:r>
                  <a:rPr lang="uk-UA" dirty="0"/>
                  <a:t>Розроблена ціна визначається так:</a:t>
                </a:r>
              </a:p>
              <a:p>
                <a:endParaRPr lang="uk-UA" dirty="0"/>
              </a:p>
              <a:p>
                <a:pPr algn="ctr"/>
                <a14:m>
                  <m:oMathPara xmlns:m="http://schemas.openxmlformats.org/officeDocument/2006/math">
                    <m:oMathParaPr>
                      <m:jc m:val="centerGroup"/>
                    </m:oMathParaPr>
                    <m:oMath xmlns:m="http://schemas.openxmlformats.org/officeDocument/2006/math">
                      <m:sSub>
                        <m:sSubPr>
                          <m:ctrlPr>
                            <a:rPr lang="uk-UA" i="1" smtClean="0">
                              <a:latin typeface="Cambria Math" panose="02040503050406030204" pitchFamily="18" charset="0"/>
                            </a:rPr>
                          </m:ctrlPr>
                        </m:sSubPr>
                        <m:e>
                          <m:r>
                            <a:rPr lang="uk-UA" b="0" i="1" smtClean="0">
                              <a:latin typeface="Cambria Math" panose="02040503050406030204" pitchFamily="18" charset="0"/>
                            </a:rPr>
                            <m:t>Ц</m:t>
                          </m:r>
                        </m:e>
                        <m:sub>
                          <m:r>
                            <a:rPr lang="uk-UA" b="0" i="1" smtClean="0">
                              <a:latin typeface="Cambria Math" panose="02040503050406030204" pitchFamily="18" charset="0"/>
                            </a:rPr>
                            <m:t>р</m:t>
                          </m:r>
                        </m:sub>
                      </m:sSub>
                      <m:r>
                        <a:rPr lang="uk-UA" b="0" i="1" smtClean="0">
                          <a:latin typeface="Cambria Math" panose="02040503050406030204" pitchFamily="18" charset="0"/>
                        </a:rPr>
                        <m:t>=</m:t>
                      </m:r>
                      <m:f>
                        <m:fPr>
                          <m:ctrlPr>
                            <a:rPr lang="uk-UA" b="0" i="1" smtClean="0">
                              <a:latin typeface="Cambria Math" panose="02040503050406030204" pitchFamily="18" charset="0"/>
                            </a:rPr>
                          </m:ctrlPr>
                        </m:fPr>
                        <m:num>
                          <m:sSub>
                            <m:sSubPr>
                              <m:ctrlPr>
                                <a:rPr lang="uk-UA" b="0" i="1" smtClean="0">
                                  <a:latin typeface="Cambria Math" panose="02040503050406030204" pitchFamily="18" charset="0"/>
                                </a:rPr>
                              </m:ctrlPr>
                            </m:sSubPr>
                            <m:e>
                              <m:r>
                                <a:rPr lang="uk-UA" b="0" i="1" smtClean="0">
                                  <a:latin typeface="Cambria Math" panose="02040503050406030204" pitchFamily="18" charset="0"/>
                                </a:rPr>
                                <m:t>Ц</m:t>
                              </m:r>
                            </m:e>
                            <m:sub>
                              <m:r>
                                <a:rPr lang="uk-UA" b="0" i="1" smtClean="0">
                                  <a:latin typeface="Cambria Math" panose="02040503050406030204" pitchFamily="18" charset="0"/>
                                </a:rPr>
                                <m:t>з</m:t>
                              </m:r>
                            </m:sub>
                          </m:sSub>
                          <m:r>
                            <a:rPr lang="uk-UA" b="0" i="1" smtClean="0">
                              <a:latin typeface="Cambria Math" panose="02040503050406030204" pitchFamily="18" charset="0"/>
                              <a:ea typeface="Cambria Math" panose="02040503050406030204" pitchFamily="18" charset="0"/>
                            </a:rPr>
                            <m:t>×(100+</m:t>
                          </m:r>
                          <m:sSub>
                            <m:sSubPr>
                              <m:ctrlPr>
                                <a:rPr lang="uk-UA" b="0" i="1" smtClean="0">
                                  <a:latin typeface="Cambria Math" panose="02040503050406030204" pitchFamily="18" charset="0"/>
                                  <a:ea typeface="Cambria Math" panose="02040503050406030204" pitchFamily="18" charset="0"/>
                                </a:rPr>
                              </m:ctrlPr>
                            </m:sSubPr>
                            <m:e>
                              <m:r>
                                <a:rPr lang="uk-UA" b="0" i="1" smtClean="0">
                                  <a:latin typeface="Cambria Math" panose="02040503050406030204" pitchFamily="18" charset="0"/>
                                  <a:ea typeface="Cambria Math" panose="02040503050406030204" pitchFamily="18" charset="0"/>
                                </a:rPr>
                                <m:t>Р</m:t>
                              </m:r>
                            </m:e>
                            <m:sub>
                              <m:r>
                                <a:rPr lang="uk-UA" b="0" i="1" smtClean="0">
                                  <a:latin typeface="Cambria Math" panose="02040503050406030204" pitchFamily="18" charset="0"/>
                                  <a:ea typeface="Cambria Math" panose="02040503050406030204" pitchFamily="18" charset="0"/>
                                </a:rPr>
                                <m:t>надб</m:t>
                              </m:r>
                            </m:sub>
                          </m:sSub>
                          <m:r>
                            <a:rPr lang="uk-UA" b="0" i="1" smtClean="0">
                              <a:latin typeface="Cambria Math" panose="02040503050406030204" pitchFamily="18" charset="0"/>
                              <a:ea typeface="Cambria Math" panose="02040503050406030204" pitchFamily="18" charset="0"/>
                            </a:rPr>
                            <m:t>)</m:t>
                          </m:r>
                        </m:num>
                        <m:den>
                          <m:r>
                            <a:rPr lang="uk-UA" b="0" i="1" smtClean="0">
                              <a:latin typeface="Cambria Math" panose="02040503050406030204" pitchFamily="18" charset="0"/>
                            </a:rPr>
                            <m:t>100</m:t>
                          </m:r>
                        </m:den>
                      </m:f>
                    </m:oMath>
                  </m:oMathPara>
                </a14:m>
                <a:endParaRPr lang="uk-UA" dirty="0"/>
              </a:p>
              <a:p>
                <a:pPr algn="just"/>
                <a:endParaRPr lang="uk-UA" dirty="0"/>
              </a:p>
              <a:p>
                <a:pPr algn="just"/>
                <a:r>
                  <a:rPr lang="uk-UA" dirty="0"/>
                  <a:t>Р </a:t>
                </a:r>
                <a:r>
                  <a:rPr lang="uk-UA" dirty="0" err="1"/>
                  <a:t>надб</a:t>
                </a:r>
                <a:r>
                  <a:rPr lang="uk-UA" dirty="0"/>
                  <a:t>  - </a:t>
                </a:r>
                <a:r>
                  <a:rPr lang="ru-RU" dirty="0" err="1"/>
                  <a:t>рівень</a:t>
                </a:r>
                <a:r>
                  <a:rPr lang="ru-RU" dirty="0"/>
                  <a:t> </a:t>
                </a:r>
                <a:r>
                  <a:rPr lang="ru-RU" dirty="0" err="1"/>
                  <a:t>торговельної</a:t>
                </a:r>
                <a:r>
                  <a:rPr lang="ru-RU" dirty="0"/>
                  <a:t> надбавки, % до </a:t>
                </a:r>
                <a:r>
                  <a:rPr lang="ru-RU" dirty="0" err="1"/>
                  <a:t>ціни</a:t>
                </a:r>
                <a:r>
                  <a:rPr lang="ru-RU" dirty="0"/>
                  <a:t> </a:t>
                </a:r>
                <a:r>
                  <a:rPr lang="ru-RU" dirty="0" err="1"/>
                  <a:t>закупівлі</a:t>
                </a:r>
                <a:r>
                  <a:rPr lang="ru-RU" dirty="0"/>
                  <a:t>.</a:t>
                </a:r>
              </a:p>
              <a:p>
                <a:r>
                  <a:rPr lang="ru-RU" dirty="0" err="1"/>
                  <a:t>Створення</a:t>
                </a:r>
                <a:r>
                  <a:rPr lang="ru-RU" dirty="0"/>
                  <a:t> умов </a:t>
                </a:r>
                <a:r>
                  <a:rPr lang="ru-RU" dirty="0" err="1"/>
                  <a:t>щодо</a:t>
                </a:r>
                <a:r>
                  <a:rPr lang="ru-RU" dirty="0"/>
                  <a:t> </a:t>
                </a:r>
                <a:r>
                  <a:rPr lang="ru-RU" dirty="0" err="1"/>
                  <a:t>зниження</a:t>
                </a:r>
                <a:r>
                  <a:rPr lang="ru-RU" dirty="0"/>
                  <a:t> </a:t>
                </a:r>
                <a:r>
                  <a:rPr lang="ru-RU" dirty="0" err="1"/>
                  <a:t>ціни</a:t>
                </a:r>
                <a:r>
                  <a:rPr lang="ru-RU" dirty="0"/>
                  <a:t> </a:t>
                </a:r>
                <a:r>
                  <a:rPr lang="ru-RU" dirty="0" err="1"/>
                  <a:t>реалізації</a:t>
                </a:r>
                <a:r>
                  <a:rPr lang="ru-RU" dirty="0"/>
                  <a:t> з метою </a:t>
                </a:r>
                <a:r>
                  <a:rPr lang="ru-RU" dirty="0" err="1"/>
                  <a:t>завоювання</a:t>
                </a:r>
                <a:r>
                  <a:rPr lang="ru-RU" dirty="0"/>
                  <a:t> </a:t>
                </a:r>
                <a:r>
                  <a:rPr lang="ru-RU" dirty="0" err="1"/>
                  <a:t>або</a:t>
                </a:r>
                <a:r>
                  <a:rPr lang="ru-RU" dirty="0"/>
                  <a:t> </a:t>
                </a:r>
                <a:r>
                  <a:rPr lang="ru-RU" dirty="0" err="1"/>
                  <a:t>збільшення</a:t>
                </a:r>
                <a:r>
                  <a:rPr lang="ru-RU" dirty="0"/>
                  <a:t> </a:t>
                </a:r>
                <a:r>
                  <a:rPr lang="ru-RU" dirty="0" err="1"/>
                  <a:t>ринкової</a:t>
                </a:r>
                <a:r>
                  <a:rPr lang="ru-RU" dirty="0"/>
                  <a:t> </a:t>
                </a:r>
                <a:r>
                  <a:rPr lang="ru-RU" dirty="0" err="1"/>
                  <a:t>ніші</a:t>
                </a:r>
                <a:r>
                  <a:rPr lang="ru-RU" dirty="0"/>
                  <a:t> </a:t>
                </a:r>
                <a:r>
                  <a:rPr lang="ru-RU" dirty="0" err="1"/>
                  <a:t>спонукає</a:t>
                </a:r>
                <a:r>
                  <a:rPr lang="ru-RU" dirty="0"/>
                  <a:t> </a:t>
                </a:r>
                <a:r>
                  <a:rPr lang="ru-RU" dirty="0" err="1"/>
                  <a:t>підприємство</a:t>
                </a:r>
                <a:r>
                  <a:rPr lang="ru-RU" dirty="0"/>
                  <a:t> до </a:t>
                </a:r>
                <a:r>
                  <a:rPr lang="ru-RU" dirty="0" err="1"/>
                  <a:t>пошуку</a:t>
                </a:r>
                <a:r>
                  <a:rPr lang="ru-RU" dirty="0"/>
                  <a:t> </a:t>
                </a:r>
                <a:r>
                  <a:rPr lang="ru-RU" dirty="0" err="1"/>
                  <a:t>постачальників</a:t>
                </a:r>
                <a:r>
                  <a:rPr lang="ru-RU" dirty="0"/>
                  <a:t>, </a:t>
                </a:r>
                <a:r>
                  <a:rPr lang="ru-RU" dirty="0" err="1"/>
                  <a:t>ціна</a:t>
                </a:r>
                <a:r>
                  <a:rPr lang="ru-RU" dirty="0"/>
                  <a:t> на товар </a:t>
                </a:r>
                <a:r>
                  <a:rPr lang="ru-RU" dirty="0" err="1"/>
                  <a:t>яких</a:t>
                </a:r>
                <a:r>
                  <a:rPr lang="ru-RU" dirty="0"/>
                  <a:t> буде </a:t>
                </a:r>
                <a:r>
                  <a:rPr lang="ru-RU" dirty="0" err="1"/>
                  <a:t>найбільш</a:t>
                </a:r>
                <a:r>
                  <a:rPr lang="ru-RU" dirty="0"/>
                  <a:t> </a:t>
                </a:r>
                <a:r>
                  <a:rPr lang="ru-RU" dirty="0" err="1"/>
                  <a:t>низькою</a:t>
                </a:r>
                <a:r>
                  <a:rPr lang="ru-RU" dirty="0"/>
                  <a:t>.</a:t>
                </a:r>
              </a:p>
            </p:txBody>
          </p:sp>
        </mc:Choice>
        <mc:Fallback xmlns="">
          <p:sp>
            <p:nvSpPr>
              <p:cNvPr id="3" name="TextBox 2">
                <a:extLst>
                  <a:ext uri="{FF2B5EF4-FFF2-40B4-BE49-F238E27FC236}">
                    <a16:creationId xmlns:a16="http://schemas.microsoft.com/office/drawing/2014/main" id="{52906745-B5C2-41A7-9AA3-879E593969A2}"/>
                  </a:ext>
                </a:extLst>
              </p:cNvPr>
              <p:cNvSpPr txBox="1">
                <a:spLocks noRot="1" noChangeAspect="1" noMove="1" noResize="1" noEditPoints="1" noAdjustHandles="1" noChangeArrowheads="1" noChangeShapeType="1" noTextEdit="1"/>
              </p:cNvSpPr>
              <p:nvPr/>
            </p:nvSpPr>
            <p:spPr>
              <a:xfrm>
                <a:off x="912828" y="1594231"/>
                <a:ext cx="10123714" cy="3114763"/>
              </a:xfrm>
              <a:prstGeom prst="rect">
                <a:avLst/>
              </a:prstGeom>
              <a:blipFill>
                <a:blip r:embed="rId2"/>
                <a:stretch>
                  <a:fillRect l="-542" t="-1373" b="-2353"/>
                </a:stretch>
              </a:blipFill>
            </p:spPr>
            <p:txBody>
              <a:bodyPr/>
              <a:lstStyle/>
              <a:p>
                <a:r>
                  <a:rPr lang="uk-UA">
                    <a:noFill/>
                  </a:rPr>
                  <a:t> </a:t>
                </a:r>
              </a:p>
            </p:txBody>
          </p:sp>
        </mc:Fallback>
      </mc:AlternateContent>
    </p:spTree>
    <p:extLst>
      <p:ext uri="{BB962C8B-B14F-4D97-AF65-F5344CB8AC3E}">
        <p14:creationId xmlns:p14="http://schemas.microsoft.com/office/powerpoint/2010/main" val="3494037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Прямоугольник 2">
                <a:extLst>
                  <a:ext uri="{FF2B5EF4-FFF2-40B4-BE49-F238E27FC236}">
                    <a16:creationId xmlns:a16="http://schemas.microsoft.com/office/drawing/2014/main" id="{DD8CAF02-F6D8-4344-ABFA-998F17C7EB4D}"/>
                  </a:ext>
                </a:extLst>
              </p:cNvPr>
              <p:cNvSpPr/>
              <p:nvPr/>
            </p:nvSpPr>
            <p:spPr>
              <a:xfrm>
                <a:off x="1451727" y="1460640"/>
                <a:ext cx="9288545" cy="3936719"/>
              </a:xfrm>
              <a:prstGeom prst="rect">
                <a:avLst/>
              </a:prstGeom>
            </p:spPr>
            <p:txBody>
              <a:bodyPr wrap="square">
                <a:spAutoFit/>
              </a:bodyPr>
              <a:lstStyle/>
              <a:p>
                <a:pPr algn="just"/>
                <a:r>
                  <a:rPr lang="ru-RU" dirty="0"/>
                  <a:t>Рішення </a:t>
                </a:r>
                <a:r>
                  <a:rPr lang="ru-RU" dirty="0" err="1"/>
                  <a:t>щодо</a:t>
                </a:r>
                <a:r>
                  <a:rPr lang="ru-RU" dirty="0"/>
                  <a:t> </a:t>
                </a:r>
                <a:r>
                  <a:rPr lang="ru-RU" dirty="0" err="1"/>
                  <a:t>формування</a:t>
                </a:r>
                <a:r>
                  <a:rPr lang="ru-RU" dirty="0"/>
                  <a:t> товарного </a:t>
                </a:r>
                <a:r>
                  <a:rPr lang="ru-RU" dirty="0" err="1"/>
                  <a:t>забезпечення</a:t>
                </a:r>
                <a:r>
                  <a:rPr lang="ru-RU" dirty="0"/>
                  <a:t> товарообороту </a:t>
                </a:r>
                <a:r>
                  <a:rPr lang="ru-RU" dirty="0" err="1"/>
                  <a:t>впливають</a:t>
                </a:r>
                <a:r>
                  <a:rPr lang="ru-RU" dirty="0"/>
                  <a:t> на </a:t>
                </a:r>
                <a:r>
                  <a:rPr lang="ru-RU" dirty="0" err="1"/>
                  <a:t>швидкість</a:t>
                </a:r>
                <a:r>
                  <a:rPr lang="ru-RU" dirty="0"/>
                  <a:t> </a:t>
                </a:r>
                <a:r>
                  <a:rPr lang="ru-RU" dirty="0" err="1"/>
                  <a:t>обертання</a:t>
                </a:r>
                <a:r>
                  <a:rPr lang="ru-RU" dirty="0"/>
                  <a:t> </a:t>
                </a:r>
                <a:r>
                  <a:rPr lang="ru-RU" dirty="0" err="1"/>
                  <a:t>товарних</a:t>
                </a:r>
                <a:r>
                  <a:rPr lang="ru-RU" dirty="0"/>
                  <a:t> </a:t>
                </a:r>
                <a:r>
                  <a:rPr lang="ru-RU" dirty="0" err="1"/>
                  <a:t>ресурсів</a:t>
                </a:r>
                <a:r>
                  <a:rPr lang="ru-RU" dirty="0"/>
                  <a:t>, через </a:t>
                </a:r>
                <a:r>
                  <a:rPr lang="ru-RU" dirty="0" err="1"/>
                  <a:t>неї</a:t>
                </a:r>
                <a:r>
                  <a:rPr lang="ru-RU" dirty="0"/>
                  <a:t> – на </a:t>
                </a:r>
                <a:r>
                  <a:rPr lang="ru-RU" dirty="0" err="1"/>
                  <a:t>витрати</a:t>
                </a:r>
                <a:r>
                  <a:rPr lang="ru-RU" dirty="0"/>
                  <a:t> </a:t>
                </a:r>
                <a:r>
                  <a:rPr lang="ru-RU" dirty="0" err="1"/>
                  <a:t>підприємства</a:t>
                </a:r>
                <a:r>
                  <a:rPr lang="ru-RU" dirty="0"/>
                  <a:t> з </a:t>
                </a:r>
                <a:r>
                  <a:rPr lang="ru-RU" dirty="0" err="1"/>
                  <a:t>обслуговування</a:t>
                </a:r>
                <a:r>
                  <a:rPr lang="ru-RU" dirty="0"/>
                  <a:t> </a:t>
                </a:r>
                <a:r>
                  <a:rPr lang="ru-RU" dirty="0" err="1"/>
                  <a:t>позикового</a:t>
                </a:r>
                <a:r>
                  <a:rPr lang="ru-RU" dirty="0"/>
                  <a:t> </a:t>
                </a:r>
                <a:r>
                  <a:rPr lang="ru-RU" dirty="0" err="1"/>
                  <a:t>капіталу</a:t>
                </a:r>
                <a:r>
                  <a:rPr lang="ru-RU" dirty="0"/>
                  <a:t> (ВОП):</a:t>
                </a:r>
              </a:p>
              <a:p>
                <a:pPr algn="just"/>
                <a:endParaRPr lang="ru-RU" dirty="0"/>
              </a:p>
              <a:p>
                <a:pPr algn="just"/>
                <a14:m>
                  <m:oMathPara xmlns:m="http://schemas.openxmlformats.org/officeDocument/2006/math">
                    <m:oMathParaPr>
                      <m:jc m:val="centerGroup"/>
                    </m:oMathParaPr>
                    <m:oMath xmlns:m="http://schemas.openxmlformats.org/officeDocument/2006/math">
                      <m:r>
                        <a:rPr lang="uk-UA" i="1">
                          <a:latin typeface="Cambria Math" panose="02040503050406030204" pitchFamily="18" charset="0"/>
                        </a:rPr>
                        <m:t>ВОП=</m:t>
                      </m:r>
                      <m:f>
                        <m:fPr>
                          <m:ctrlPr>
                            <a:rPr lang="uk-UA" i="1">
                              <a:latin typeface="Cambria Math" panose="02040503050406030204" pitchFamily="18" charset="0"/>
                            </a:rPr>
                          </m:ctrlPr>
                        </m:fPr>
                        <m:num>
                          <m:r>
                            <a:rPr lang="uk-UA" i="1">
                              <a:latin typeface="Cambria Math" panose="02040503050406030204" pitchFamily="18" charset="0"/>
                            </a:rPr>
                            <m:t>ПР</m:t>
                          </m:r>
                          <m:r>
                            <a:rPr lang="uk-UA" i="1">
                              <a:latin typeface="Cambria Math" panose="02040503050406030204" pitchFamily="18" charset="0"/>
                              <a:ea typeface="Cambria Math" panose="02040503050406030204" pitchFamily="18" charset="0"/>
                            </a:rPr>
                            <m:t>×СКВ×ТРд</m:t>
                          </m:r>
                        </m:num>
                        <m:den>
                          <m:r>
                            <a:rPr lang="uk-UA" i="1">
                              <a:latin typeface="Cambria Math" panose="02040503050406030204" pitchFamily="18" charset="0"/>
                            </a:rPr>
                            <m:t>360</m:t>
                          </m:r>
                          <m:r>
                            <a:rPr lang="uk-UA" i="1">
                              <a:latin typeface="Cambria Math" panose="02040503050406030204" pitchFamily="18" charset="0"/>
                              <a:ea typeface="Cambria Math" panose="02040503050406030204" pitchFamily="18" charset="0"/>
                            </a:rPr>
                            <m:t>×100</m:t>
                          </m:r>
                        </m:den>
                      </m:f>
                    </m:oMath>
                  </m:oMathPara>
                </a14:m>
                <a:endParaRPr lang="uk-UA" dirty="0"/>
              </a:p>
              <a:p>
                <a:pPr algn="just"/>
                <a:r>
                  <a:rPr lang="uk-UA" dirty="0"/>
                  <a:t>де ПР - обсяг позикових ресурсів;</a:t>
                </a:r>
              </a:p>
              <a:p>
                <a:pPr algn="just"/>
                <a:r>
                  <a:rPr lang="uk-UA" dirty="0"/>
                  <a:t>СКВ - ставка відсотку за кредит, відсотків річних;</a:t>
                </a:r>
              </a:p>
              <a:p>
                <a:pPr algn="just"/>
                <a:r>
                  <a:rPr lang="uk-UA" dirty="0" err="1"/>
                  <a:t>ТРд</a:t>
                </a:r>
                <a:r>
                  <a:rPr lang="uk-UA" dirty="0"/>
                  <a:t> - тривалість реалізації товарних ресурсів в днях (проміжок часу між закупкою та реалізацією).</a:t>
                </a:r>
              </a:p>
              <a:p>
                <a:pPr algn="just"/>
                <a:endParaRPr lang="uk-UA" dirty="0"/>
              </a:p>
              <a:p>
                <a:pPr algn="just"/>
                <a:r>
                  <a:rPr lang="uk-UA" dirty="0"/>
                  <a:t>Виходячи з цього, завданням товарозабезпечення є зменшення періоду реалізації товарних ресурсів, орієнтація на проведення закупівлі товарів з високою швидкістю реалізації для прискорення обертання грошових коштів.</a:t>
                </a:r>
              </a:p>
            </p:txBody>
          </p:sp>
        </mc:Choice>
        <mc:Fallback xmlns="">
          <p:sp>
            <p:nvSpPr>
              <p:cNvPr id="3" name="Прямоугольник 2">
                <a:extLst>
                  <a:ext uri="{FF2B5EF4-FFF2-40B4-BE49-F238E27FC236}">
                    <a16:creationId xmlns:a16="http://schemas.microsoft.com/office/drawing/2014/main" id="{DD8CAF02-F6D8-4344-ABFA-998F17C7EB4D}"/>
                  </a:ext>
                </a:extLst>
              </p:cNvPr>
              <p:cNvSpPr>
                <a:spLocks noRot="1" noChangeAspect="1" noMove="1" noResize="1" noEditPoints="1" noAdjustHandles="1" noChangeArrowheads="1" noChangeShapeType="1" noTextEdit="1"/>
              </p:cNvSpPr>
              <p:nvPr/>
            </p:nvSpPr>
            <p:spPr>
              <a:xfrm>
                <a:off x="1451727" y="1460640"/>
                <a:ext cx="9288545" cy="3936719"/>
              </a:xfrm>
              <a:prstGeom prst="rect">
                <a:avLst/>
              </a:prstGeom>
              <a:blipFill>
                <a:blip r:embed="rId2"/>
                <a:stretch>
                  <a:fillRect l="-525" t="-1085" r="-525" b="-1705"/>
                </a:stretch>
              </a:blipFill>
            </p:spPr>
            <p:txBody>
              <a:bodyPr/>
              <a:lstStyle/>
              <a:p>
                <a:r>
                  <a:rPr lang="uk-UA">
                    <a:noFill/>
                  </a:rPr>
                  <a:t> </a:t>
                </a:r>
              </a:p>
            </p:txBody>
          </p:sp>
        </mc:Fallback>
      </mc:AlternateContent>
    </p:spTree>
    <p:extLst>
      <p:ext uri="{BB962C8B-B14F-4D97-AF65-F5344CB8AC3E}">
        <p14:creationId xmlns:p14="http://schemas.microsoft.com/office/powerpoint/2010/main" val="1957836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985D57E-B7A9-4EF8-BD90-F05AC283DF78}"/>
              </a:ext>
            </a:extLst>
          </p:cNvPr>
          <p:cNvSpPr/>
          <p:nvPr/>
        </p:nvSpPr>
        <p:spPr>
          <a:xfrm>
            <a:off x="1355103" y="1992033"/>
            <a:ext cx="9481794" cy="2308324"/>
          </a:xfrm>
          <a:prstGeom prst="rect">
            <a:avLst/>
          </a:prstGeom>
        </p:spPr>
        <p:txBody>
          <a:bodyPr wrap="square">
            <a:spAutoFit/>
          </a:bodyPr>
          <a:lstStyle/>
          <a:p>
            <a:r>
              <a:rPr lang="ru-RU" dirty="0" err="1">
                <a:latin typeface="Century Schoolbook" panose="02040604050505020304" pitchFamily="18" charset="0"/>
              </a:rPr>
              <a:t>Закупівля</a:t>
            </a:r>
            <a:r>
              <a:rPr lang="ru-RU" dirty="0">
                <a:latin typeface="Century Schoolbook" panose="02040604050505020304" pitchFamily="18" charset="0"/>
              </a:rPr>
              <a:t> </a:t>
            </a:r>
            <a:r>
              <a:rPr lang="ru-RU" dirty="0" err="1">
                <a:latin typeface="Century Schoolbook" panose="02040604050505020304" pitchFamily="18" charset="0"/>
              </a:rPr>
              <a:t>необхідних</a:t>
            </a:r>
            <a:r>
              <a:rPr lang="ru-RU" dirty="0">
                <a:latin typeface="Century Schoolbook" panose="02040604050505020304" pitchFamily="18" charset="0"/>
              </a:rPr>
              <a:t> </a:t>
            </a:r>
            <a:r>
              <a:rPr lang="ru-RU" dirty="0" err="1">
                <a:latin typeface="Century Schoolbook" panose="02040604050505020304" pitchFamily="18" charset="0"/>
              </a:rPr>
              <a:t>підприємству</a:t>
            </a:r>
            <a:r>
              <a:rPr lang="ru-RU" dirty="0">
                <a:latin typeface="Century Schoolbook" panose="02040604050505020304" pitchFamily="18" charset="0"/>
              </a:rPr>
              <a:t> </a:t>
            </a:r>
            <a:r>
              <a:rPr lang="ru-RU" dirty="0" err="1">
                <a:latin typeface="Century Schoolbook" panose="02040604050505020304" pitchFamily="18" charset="0"/>
              </a:rPr>
              <a:t>товарних</a:t>
            </a:r>
            <a:r>
              <a:rPr lang="ru-RU" dirty="0">
                <a:latin typeface="Century Schoolbook" panose="02040604050505020304" pitchFamily="18" charset="0"/>
              </a:rPr>
              <a:t> </a:t>
            </a:r>
            <a:r>
              <a:rPr lang="ru-RU" dirty="0" err="1">
                <a:latin typeface="Century Schoolbook" panose="02040604050505020304" pitchFamily="18" charset="0"/>
              </a:rPr>
              <a:t>ресурсів</a:t>
            </a:r>
            <a:r>
              <a:rPr lang="ru-RU" dirty="0">
                <a:latin typeface="Century Schoolbook" panose="02040604050505020304" pitchFamily="18" charset="0"/>
              </a:rPr>
              <a:t> </a:t>
            </a:r>
            <a:r>
              <a:rPr lang="ru-RU" dirty="0" err="1">
                <a:latin typeface="Century Schoolbook" panose="02040604050505020304" pitchFamily="18" charset="0"/>
              </a:rPr>
              <a:t>може</a:t>
            </a:r>
            <a:r>
              <a:rPr lang="ru-RU" dirty="0">
                <a:latin typeface="Century Schoolbook" panose="02040604050505020304" pitchFamily="18" charset="0"/>
              </a:rPr>
              <a:t> </a:t>
            </a:r>
            <a:r>
              <a:rPr lang="ru-RU" dirty="0" err="1">
                <a:latin typeface="Century Schoolbook" panose="02040604050505020304" pitchFamily="18" charset="0"/>
              </a:rPr>
              <a:t>здійснюватися</a:t>
            </a:r>
            <a:r>
              <a:rPr lang="ru-RU" dirty="0">
                <a:latin typeface="Century Schoolbook" panose="02040604050505020304" pitchFamily="18" charset="0"/>
              </a:rPr>
              <a:t> у </a:t>
            </a:r>
            <a:r>
              <a:rPr lang="ru-RU" dirty="0" err="1">
                <a:latin typeface="Century Schoolbook" panose="02040604050505020304" pitchFamily="18" charset="0"/>
              </a:rPr>
              <a:t>різних</a:t>
            </a:r>
            <a:r>
              <a:rPr lang="ru-RU" dirty="0">
                <a:latin typeface="Century Schoolbook" panose="02040604050505020304" pitchFamily="18" charset="0"/>
              </a:rPr>
              <a:t> </a:t>
            </a:r>
            <a:r>
              <a:rPr lang="ru-RU" dirty="0" err="1">
                <a:latin typeface="Century Schoolbook" panose="02040604050505020304" pitchFamily="18" charset="0"/>
              </a:rPr>
              <a:t>постачальників</a:t>
            </a:r>
            <a:r>
              <a:rPr lang="ru-RU" dirty="0">
                <a:latin typeface="Century Schoolbook" panose="02040604050505020304" pitchFamily="18" charset="0"/>
              </a:rPr>
              <a:t>, на </a:t>
            </a:r>
            <a:r>
              <a:rPr lang="ru-RU" dirty="0" err="1">
                <a:latin typeface="Century Schoolbook" panose="02040604050505020304" pitchFamily="18" charset="0"/>
              </a:rPr>
              <a:t>різних</a:t>
            </a:r>
            <a:r>
              <a:rPr lang="ru-RU" dirty="0">
                <a:latin typeface="Century Schoolbook" panose="02040604050505020304" pitchFamily="18" charset="0"/>
              </a:rPr>
              <a:t> </a:t>
            </a:r>
            <a:r>
              <a:rPr lang="ru-RU" dirty="0" err="1">
                <a:latin typeface="Century Schoolbook" panose="02040604050505020304" pitchFamily="18" charset="0"/>
              </a:rPr>
              <a:t>умовах</a:t>
            </a:r>
            <a:r>
              <a:rPr lang="ru-RU" dirty="0">
                <a:latin typeface="Century Schoolbook" panose="02040604050505020304" pitchFamily="18" charset="0"/>
              </a:rPr>
              <a:t> </a:t>
            </a:r>
            <a:r>
              <a:rPr lang="ru-RU" dirty="0" err="1">
                <a:latin typeface="Century Schoolbook" panose="02040604050505020304" pitchFamily="18" charset="0"/>
              </a:rPr>
              <a:t>щодо</a:t>
            </a:r>
            <a:r>
              <a:rPr lang="ru-RU" dirty="0">
                <a:latin typeface="Century Schoolbook" panose="02040604050505020304" pitchFamily="18" charset="0"/>
              </a:rPr>
              <a:t> </a:t>
            </a:r>
            <a:r>
              <a:rPr lang="ru-RU" dirty="0" err="1">
                <a:latin typeface="Century Schoolbook" panose="02040604050505020304" pitchFamily="18" charset="0"/>
              </a:rPr>
              <a:t>терміну</a:t>
            </a:r>
            <a:r>
              <a:rPr lang="ru-RU" dirty="0">
                <a:latin typeface="Century Schoolbook" panose="02040604050505020304" pitchFamily="18" charset="0"/>
              </a:rPr>
              <a:t> та </a:t>
            </a:r>
            <a:r>
              <a:rPr lang="ru-RU" dirty="0" err="1">
                <a:latin typeface="Century Schoolbook" panose="02040604050505020304" pitchFamily="18" charset="0"/>
              </a:rPr>
              <a:t>форми</a:t>
            </a:r>
            <a:r>
              <a:rPr lang="ru-RU" dirty="0">
                <a:latin typeface="Century Schoolbook" panose="02040604050505020304" pitchFamily="18" charset="0"/>
              </a:rPr>
              <a:t> </a:t>
            </a:r>
            <a:r>
              <a:rPr lang="ru-RU" dirty="0" err="1">
                <a:latin typeface="Century Schoolbook" panose="02040604050505020304" pitchFamily="18" charset="0"/>
              </a:rPr>
              <a:t>розрахунків</a:t>
            </a:r>
            <a:r>
              <a:rPr lang="ru-RU" dirty="0">
                <a:latin typeface="Century Schoolbook" panose="02040604050505020304" pitchFamily="18" charset="0"/>
              </a:rPr>
              <a:t> за </a:t>
            </a:r>
            <a:r>
              <a:rPr lang="ru-RU" dirty="0" err="1">
                <a:latin typeface="Century Schoolbook" panose="02040604050505020304" pitchFamily="18" charset="0"/>
              </a:rPr>
              <a:t>придбані</a:t>
            </a:r>
            <a:r>
              <a:rPr lang="ru-RU" dirty="0">
                <a:latin typeface="Century Schoolbook" panose="02040604050505020304" pitchFamily="18" charset="0"/>
              </a:rPr>
              <a:t> </a:t>
            </a:r>
            <a:r>
              <a:rPr lang="ru-RU" dirty="0" err="1">
                <a:latin typeface="Century Schoolbook" panose="02040604050505020304" pitchFamily="18" charset="0"/>
              </a:rPr>
              <a:t>товари</a:t>
            </a:r>
            <a:r>
              <a:rPr lang="ru-RU" dirty="0">
                <a:latin typeface="Century Schoolbook" panose="02040604050505020304" pitchFamily="18" charset="0"/>
              </a:rPr>
              <a:t>. </a:t>
            </a:r>
            <a:r>
              <a:rPr lang="ru-RU" dirty="0" err="1">
                <a:latin typeface="Century Schoolbook" panose="02040604050505020304" pitchFamily="18" charset="0"/>
              </a:rPr>
              <a:t>Ці</a:t>
            </a:r>
            <a:r>
              <a:rPr lang="ru-RU" dirty="0">
                <a:latin typeface="Century Schoolbook" panose="02040604050505020304" pitchFamily="18" charset="0"/>
              </a:rPr>
              <a:t> </a:t>
            </a:r>
            <a:r>
              <a:rPr lang="ru-RU" dirty="0" err="1">
                <a:latin typeface="Century Schoolbook" panose="02040604050505020304" pitchFamily="18" charset="0"/>
              </a:rPr>
              <a:t>фактори</a:t>
            </a:r>
            <a:r>
              <a:rPr lang="ru-RU" dirty="0">
                <a:latin typeface="Century Schoolbook" panose="02040604050505020304" pitchFamily="18" charset="0"/>
              </a:rPr>
              <a:t> </a:t>
            </a:r>
            <a:r>
              <a:rPr lang="ru-RU" dirty="0" err="1">
                <a:latin typeface="Century Schoolbook" panose="02040604050505020304" pitchFamily="18" charset="0"/>
              </a:rPr>
              <a:t>обумовлюють</a:t>
            </a:r>
            <a:r>
              <a:rPr lang="ru-RU" dirty="0">
                <a:latin typeface="Century Schoolbook" panose="02040604050505020304" pitchFamily="18" charset="0"/>
              </a:rPr>
              <a:t> </a:t>
            </a:r>
            <a:r>
              <a:rPr lang="ru-RU" dirty="0" err="1">
                <a:latin typeface="Century Schoolbook" panose="02040604050505020304" pitchFamily="18" charset="0"/>
              </a:rPr>
              <a:t>рівень</a:t>
            </a:r>
            <a:r>
              <a:rPr lang="ru-RU" dirty="0">
                <a:latin typeface="Century Schoolbook" panose="02040604050505020304" pitchFamily="18" charset="0"/>
              </a:rPr>
              <a:t> </a:t>
            </a:r>
            <a:r>
              <a:rPr lang="ru-RU" i="1" dirty="0" err="1">
                <a:latin typeface="Century Schoolbook" panose="02040604050505020304" pitchFamily="18" charset="0"/>
              </a:rPr>
              <a:t>ризику</a:t>
            </a:r>
            <a:r>
              <a:rPr lang="ru-RU" i="1" dirty="0">
                <a:latin typeface="Century Schoolbook" panose="02040604050505020304" pitchFamily="18" charset="0"/>
              </a:rPr>
              <a:t> </a:t>
            </a:r>
            <a:r>
              <a:rPr lang="ru-RU" i="1" dirty="0" err="1">
                <a:latin typeface="Century Schoolbook" panose="02040604050505020304" pitchFamily="18" charset="0"/>
              </a:rPr>
              <a:t>невиконання</a:t>
            </a:r>
            <a:r>
              <a:rPr lang="ru-RU" i="1" dirty="0">
                <a:latin typeface="Century Schoolbook" panose="02040604050505020304" pitchFamily="18" charset="0"/>
              </a:rPr>
              <a:t> </a:t>
            </a:r>
            <a:r>
              <a:rPr lang="ru-RU" i="1" dirty="0" err="1">
                <a:latin typeface="Century Schoolbook" panose="02040604050505020304" pitchFamily="18" charset="0"/>
              </a:rPr>
              <a:t>зобов'язань</a:t>
            </a:r>
            <a:r>
              <a:rPr lang="ru-RU" i="1" dirty="0">
                <a:latin typeface="Century Schoolbook" panose="02040604050505020304" pitchFamily="18" charset="0"/>
              </a:rPr>
              <a:t> </a:t>
            </a:r>
            <a:r>
              <a:rPr lang="ru-RU" i="1" dirty="0" err="1">
                <a:latin typeface="Century Schoolbook" panose="02040604050505020304" pitchFamily="18" charset="0"/>
              </a:rPr>
              <a:t>постачальниками</a:t>
            </a:r>
            <a:r>
              <a:rPr lang="ru-RU" i="1" dirty="0">
                <a:latin typeface="Century Schoolbook" panose="02040604050505020304" pitchFamily="18" charset="0"/>
              </a:rPr>
              <a:t> </a:t>
            </a:r>
            <a:r>
              <a:rPr lang="ru-RU" i="1" dirty="0" err="1">
                <a:latin typeface="Century Schoolbook" panose="02040604050505020304" pitchFamily="18" charset="0"/>
              </a:rPr>
              <a:t>підприємства</a:t>
            </a:r>
            <a:r>
              <a:rPr lang="ru-RU" i="1" dirty="0">
                <a:latin typeface="Century Schoolbook" panose="02040604050505020304" pitchFamily="18" charset="0"/>
              </a:rPr>
              <a:t>, </a:t>
            </a:r>
            <a:r>
              <a:rPr lang="ru-RU" dirty="0">
                <a:latin typeface="Century Schoolbook" panose="02040604050505020304" pitchFamily="18" charset="0"/>
              </a:rPr>
              <a:t>а </a:t>
            </a:r>
            <a:r>
              <a:rPr lang="ru-RU" dirty="0" err="1">
                <a:latin typeface="Century Schoolbook" panose="02040604050505020304" pitchFamily="18" charset="0"/>
              </a:rPr>
              <a:t>отже</a:t>
            </a:r>
            <a:r>
              <a:rPr lang="ru-RU" dirty="0">
                <a:latin typeface="Century Schoolbook" panose="02040604050505020304" pitchFamily="18" charset="0"/>
              </a:rPr>
              <a:t>, і </a:t>
            </a:r>
            <a:r>
              <a:rPr lang="ru-RU" dirty="0" err="1">
                <a:latin typeface="Century Schoolbook" panose="02040604050505020304" pitchFamily="18" charset="0"/>
              </a:rPr>
              <a:t>розмір</a:t>
            </a:r>
            <a:r>
              <a:rPr lang="ru-RU" dirty="0">
                <a:latin typeface="Century Schoolbook" panose="02040604050505020304" pitchFamily="18" charset="0"/>
              </a:rPr>
              <a:t> </a:t>
            </a:r>
            <a:r>
              <a:rPr lang="ru-RU" dirty="0" err="1">
                <a:latin typeface="Century Schoolbook" panose="02040604050505020304" pitchFamily="18" charset="0"/>
              </a:rPr>
              <a:t>фінансових</a:t>
            </a:r>
            <a:r>
              <a:rPr lang="ru-RU" dirty="0">
                <a:latin typeface="Century Schoolbook" panose="02040604050505020304" pitchFamily="18" charset="0"/>
              </a:rPr>
              <a:t> </a:t>
            </a:r>
            <a:r>
              <a:rPr lang="ru-RU" dirty="0" err="1">
                <a:latin typeface="Century Schoolbook" panose="02040604050505020304" pitchFamily="18" charset="0"/>
              </a:rPr>
              <a:t>втрат</a:t>
            </a:r>
            <a:r>
              <a:rPr lang="ru-RU" dirty="0">
                <a:latin typeface="Century Schoolbook" panose="02040604050505020304" pitchFamily="18" charset="0"/>
              </a:rPr>
              <a:t> </a:t>
            </a:r>
            <a:r>
              <a:rPr lang="ru-RU" dirty="0" err="1">
                <a:latin typeface="Century Schoolbook" panose="02040604050505020304" pitchFamily="18" charset="0"/>
              </a:rPr>
              <a:t>підприємства</a:t>
            </a:r>
            <a:r>
              <a:rPr lang="ru-RU" dirty="0">
                <a:latin typeface="Century Schoolbook" panose="02040604050505020304" pitchFamily="18" charset="0"/>
              </a:rPr>
              <a:t> в </a:t>
            </a:r>
            <a:r>
              <a:rPr lang="ru-RU" dirty="0" err="1">
                <a:latin typeface="Century Schoolbook" panose="02040604050505020304" pitchFamily="18" charset="0"/>
              </a:rPr>
              <a:t>зв'язку</a:t>
            </a:r>
            <a:r>
              <a:rPr lang="ru-RU" dirty="0">
                <a:latin typeface="Century Schoolbook" panose="02040604050505020304" pitchFamily="18" charset="0"/>
              </a:rPr>
              <a:t> з </a:t>
            </a:r>
            <a:r>
              <a:rPr lang="ru-RU" dirty="0" err="1">
                <a:latin typeface="Century Schoolbook" panose="02040604050505020304" pitchFamily="18" charset="0"/>
              </a:rPr>
              <a:t>недобросовісністю</a:t>
            </a:r>
            <a:r>
              <a:rPr lang="ru-RU" dirty="0">
                <a:latin typeface="Century Schoolbook" panose="02040604050505020304" pitchFamily="18" charset="0"/>
              </a:rPr>
              <a:t> </a:t>
            </a:r>
            <a:r>
              <a:rPr lang="ru-RU" dirty="0" err="1">
                <a:latin typeface="Century Schoolbook" panose="02040604050505020304" pitchFamily="18" charset="0"/>
              </a:rPr>
              <a:t>його</a:t>
            </a:r>
            <a:r>
              <a:rPr lang="ru-RU" dirty="0">
                <a:latin typeface="Century Schoolbook" panose="02040604050505020304" pitchFamily="18" charset="0"/>
              </a:rPr>
              <a:t> </a:t>
            </a:r>
            <a:r>
              <a:rPr lang="ru-RU" dirty="0" err="1">
                <a:latin typeface="Century Schoolbook" panose="02040604050505020304" pitchFamily="18" charset="0"/>
              </a:rPr>
              <a:t>партнерів</a:t>
            </a:r>
            <a:r>
              <a:rPr lang="ru-RU" dirty="0">
                <a:latin typeface="Century Schoolbook" panose="02040604050505020304" pitchFamily="18" charset="0"/>
              </a:rPr>
              <a:t>. </a:t>
            </a:r>
            <a:r>
              <a:rPr lang="ru-RU" dirty="0" err="1">
                <a:latin typeface="Century Schoolbook" panose="02040604050505020304" pitchFamily="18" charset="0"/>
              </a:rPr>
              <a:t>Фінансові</a:t>
            </a:r>
            <a:r>
              <a:rPr lang="ru-RU" dirty="0">
                <a:latin typeface="Century Schoolbook" panose="02040604050505020304" pitchFamily="18" charset="0"/>
              </a:rPr>
              <a:t> </a:t>
            </a:r>
            <a:r>
              <a:rPr lang="ru-RU" dirty="0" err="1">
                <a:latin typeface="Century Schoolbook" panose="02040604050505020304" pitchFamily="18" charset="0"/>
              </a:rPr>
              <a:t>втрати</a:t>
            </a:r>
            <a:r>
              <a:rPr lang="ru-RU" dirty="0">
                <a:latin typeface="Century Schoolbook" panose="02040604050505020304" pitchFamily="18" charset="0"/>
              </a:rPr>
              <a:t> </a:t>
            </a:r>
            <a:r>
              <a:rPr lang="ru-RU" dirty="0" err="1">
                <a:latin typeface="Century Schoolbook" panose="02040604050505020304" pitchFamily="18" charset="0"/>
              </a:rPr>
              <a:t>можуть</a:t>
            </a:r>
            <a:r>
              <a:rPr lang="ru-RU" dirty="0">
                <a:latin typeface="Century Schoolbook" panose="02040604050505020304" pitchFamily="18" charset="0"/>
              </a:rPr>
              <a:t> </a:t>
            </a:r>
            <a:r>
              <a:rPr lang="ru-RU" dirty="0" err="1">
                <a:latin typeface="Century Schoolbook" panose="02040604050505020304" pitchFamily="18" charset="0"/>
              </a:rPr>
              <a:t>мати</a:t>
            </a:r>
            <a:r>
              <a:rPr lang="ru-RU" dirty="0">
                <a:latin typeface="Century Schoolbook" panose="02040604050505020304" pitchFamily="18" charset="0"/>
              </a:rPr>
              <a:t> </a:t>
            </a:r>
            <a:r>
              <a:rPr lang="ru-RU" dirty="0" err="1">
                <a:latin typeface="Century Schoolbook" panose="02040604050505020304" pitchFamily="18" charset="0"/>
              </a:rPr>
              <a:t>місце</a:t>
            </a:r>
            <a:r>
              <a:rPr lang="ru-RU" dirty="0">
                <a:latin typeface="Century Schoolbook" panose="02040604050505020304" pitchFamily="18" charset="0"/>
              </a:rPr>
              <a:t> у</a:t>
            </a:r>
          </a:p>
          <a:p>
            <a:r>
              <a:rPr lang="ru-RU" dirty="0" err="1">
                <a:latin typeface="Century Schoolbook" panose="02040604050505020304" pitchFamily="18" charset="0"/>
              </a:rPr>
              <a:t>формі</a:t>
            </a:r>
            <a:r>
              <a:rPr lang="ru-RU" dirty="0">
                <a:latin typeface="Century Schoolbook" panose="02040604050505020304" pitchFamily="18" charset="0"/>
              </a:rPr>
              <a:t> </a:t>
            </a:r>
            <a:r>
              <a:rPr lang="ru-RU" dirty="0" err="1">
                <a:latin typeface="Century Schoolbook" panose="02040604050505020304" pitchFamily="18" charset="0"/>
              </a:rPr>
              <a:t>реальних</a:t>
            </a:r>
            <a:r>
              <a:rPr lang="ru-RU" dirty="0">
                <a:latin typeface="Century Schoolbook" panose="02040604050505020304" pitchFamily="18" charset="0"/>
              </a:rPr>
              <a:t> </a:t>
            </a:r>
            <a:r>
              <a:rPr lang="ru-RU" dirty="0" err="1">
                <a:latin typeface="Century Schoolbook" panose="02040604050505020304" pitchFamily="18" charset="0"/>
              </a:rPr>
              <a:t>збитків</a:t>
            </a:r>
            <a:r>
              <a:rPr lang="ru-RU" dirty="0">
                <a:latin typeface="Century Schoolbook" panose="02040604050505020304" pitchFamily="18" charset="0"/>
              </a:rPr>
              <a:t> (</a:t>
            </a:r>
            <a:r>
              <a:rPr lang="ru-RU" dirty="0" err="1">
                <a:latin typeface="Century Schoolbook" panose="02040604050505020304" pitchFamily="18" charset="0"/>
              </a:rPr>
              <a:t>непоставка</a:t>
            </a:r>
            <a:r>
              <a:rPr lang="ru-RU" dirty="0">
                <a:latin typeface="Century Schoolbook" panose="02040604050505020304" pitchFamily="18" charset="0"/>
              </a:rPr>
              <a:t> товару, </a:t>
            </a:r>
            <a:r>
              <a:rPr lang="ru-RU" dirty="0" err="1">
                <a:latin typeface="Century Schoolbook" panose="02040604050505020304" pitchFamily="18" charset="0"/>
              </a:rPr>
              <a:t>який</a:t>
            </a:r>
            <a:r>
              <a:rPr lang="ru-RU" dirty="0">
                <a:latin typeface="Century Schoolbook" panose="02040604050505020304" pitchFamily="18" charset="0"/>
              </a:rPr>
              <a:t> оплачено) </a:t>
            </a:r>
            <a:r>
              <a:rPr lang="ru-RU" dirty="0" err="1">
                <a:latin typeface="Century Schoolbook" panose="02040604050505020304" pitchFamily="18" charset="0"/>
              </a:rPr>
              <a:t>або</a:t>
            </a:r>
            <a:r>
              <a:rPr lang="ru-RU" dirty="0">
                <a:latin typeface="Century Schoolbook" panose="02040604050505020304" pitchFamily="18" charset="0"/>
              </a:rPr>
              <a:t> у </a:t>
            </a:r>
            <a:r>
              <a:rPr lang="ru-RU" dirty="0" err="1">
                <a:latin typeface="Century Schoolbook" panose="02040604050505020304" pitchFamily="18" charset="0"/>
              </a:rPr>
              <a:t>вигляді</a:t>
            </a:r>
            <a:r>
              <a:rPr lang="ru-RU" dirty="0">
                <a:latin typeface="Century Schoolbook" panose="02040604050505020304" pitchFamily="18" charset="0"/>
              </a:rPr>
              <a:t> </a:t>
            </a:r>
            <a:r>
              <a:rPr lang="ru-RU" dirty="0" err="1">
                <a:latin typeface="Century Schoolbook" panose="02040604050505020304" pitchFamily="18" charset="0"/>
              </a:rPr>
              <a:t>втраченої</a:t>
            </a:r>
            <a:r>
              <a:rPr lang="ru-RU" dirty="0">
                <a:latin typeface="Century Schoolbook" panose="02040604050505020304" pitchFamily="18" charset="0"/>
              </a:rPr>
              <a:t> </a:t>
            </a:r>
            <a:r>
              <a:rPr lang="ru-RU" dirty="0" err="1">
                <a:latin typeface="Century Schoolbook" panose="02040604050505020304" pitchFamily="18" charset="0"/>
              </a:rPr>
              <a:t>вигоди</a:t>
            </a:r>
            <a:r>
              <a:rPr lang="ru-RU" dirty="0">
                <a:latin typeface="Century Schoolbook" panose="02040604050505020304" pitchFamily="18" charset="0"/>
              </a:rPr>
              <a:t> (в </a:t>
            </a:r>
            <a:r>
              <a:rPr lang="ru-RU" dirty="0" err="1">
                <a:latin typeface="Century Schoolbook" panose="02040604050505020304" pitchFamily="18" charset="0"/>
              </a:rPr>
              <a:t>зв'язку</a:t>
            </a:r>
            <a:r>
              <a:rPr lang="ru-RU" dirty="0">
                <a:latin typeface="Century Schoolbook" panose="02040604050505020304" pitchFamily="18" charset="0"/>
              </a:rPr>
              <a:t> з </a:t>
            </a:r>
            <a:r>
              <a:rPr lang="ru-RU" dirty="0" err="1">
                <a:latin typeface="Century Schoolbook" panose="02040604050505020304" pitchFamily="18" charset="0"/>
              </a:rPr>
              <a:t>погіршенням</a:t>
            </a:r>
            <a:r>
              <a:rPr lang="ru-RU" dirty="0">
                <a:latin typeface="Century Schoolbook" panose="02040604050505020304" pitchFamily="18" charset="0"/>
              </a:rPr>
              <a:t> </a:t>
            </a:r>
            <a:r>
              <a:rPr lang="ru-RU" dirty="0" err="1">
                <a:latin typeface="Century Schoolbook" panose="02040604050505020304" pitchFamily="18" charset="0"/>
              </a:rPr>
              <a:t>кон'юнктури</a:t>
            </a:r>
            <a:r>
              <a:rPr lang="ru-RU" dirty="0">
                <a:latin typeface="Century Schoolbook" panose="02040604050505020304" pitchFamily="18" charset="0"/>
              </a:rPr>
              <a:t> </a:t>
            </a:r>
            <a:r>
              <a:rPr lang="ru-RU" dirty="0" err="1">
                <a:latin typeface="Century Schoolbook" panose="02040604050505020304" pitchFamily="18" charset="0"/>
              </a:rPr>
              <a:t>споживчого</a:t>
            </a:r>
            <a:r>
              <a:rPr lang="ru-RU" dirty="0">
                <a:latin typeface="Century Schoolbook" panose="02040604050505020304" pitchFamily="18" charset="0"/>
              </a:rPr>
              <a:t> ринку в </a:t>
            </a:r>
            <a:r>
              <a:rPr lang="ru-RU" dirty="0" err="1">
                <a:latin typeface="Century Schoolbook" panose="02040604050505020304" pitchFamily="18" charset="0"/>
              </a:rPr>
              <a:t>період</a:t>
            </a:r>
            <a:r>
              <a:rPr lang="ru-RU" dirty="0">
                <a:latin typeface="Century Schoolbook" panose="02040604050505020304" pitchFamily="18" charset="0"/>
              </a:rPr>
              <a:t> </a:t>
            </a:r>
            <a:r>
              <a:rPr lang="ru-RU" dirty="0" err="1">
                <a:latin typeface="Century Schoolbook" panose="02040604050505020304" pitchFamily="18" charset="0"/>
              </a:rPr>
              <a:t>затримки</a:t>
            </a:r>
            <a:r>
              <a:rPr lang="ru-RU" dirty="0">
                <a:latin typeface="Century Schoolbook" panose="02040604050505020304" pitchFamily="18" charset="0"/>
              </a:rPr>
              <a:t> поставки </a:t>
            </a:r>
            <a:r>
              <a:rPr lang="ru-RU" dirty="0" err="1">
                <a:latin typeface="Century Schoolbook" panose="02040604050505020304" pitchFamily="18" charset="0"/>
              </a:rPr>
              <a:t>товарних</a:t>
            </a:r>
            <a:r>
              <a:rPr lang="ru-RU" dirty="0">
                <a:latin typeface="Century Schoolbook" panose="02040604050505020304" pitchFamily="18" charset="0"/>
              </a:rPr>
              <a:t> </a:t>
            </a:r>
            <a:r>
              <a:rPr lang="ru-RU" dirty="0" err="1">
                <a:latin typeface="Century Schoolbook" panose="02040604050505020304" pitchFamily="18" charset="0"/>
              </a:rPr>
              <a:t>ресурсів</a:t>
            </a:r>
            <a:r>
              <a:rPr lang="ru-RU" dirty="0">
                <a:latin typeface="Century Schoolbook" panose="02040604050505020304" pitchFamily="18" charset="0"/>
              </a:rPr>
              <a:t>).</a:t>
            </a:r>
            <a:endParaRPr lang="uk-UA" dirty="0"/>
          </a:p>
        </p:txBody>
      </p:sp>
    </p:spTree>
    <p:extLst>
      <p:ext uri="{BB962C8B-B14F-4D97-AF65-F5344CB8AC3E}">
        <p14:creationId xmlns:p14="http://schemas.microsoft.com/office/powerpoint/2010/main" val="32785200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8346F"/>
      </a:dk2>
      <a:lt2>
        <a:srgbClr val="D9A8D2"/>
      </a:lt2>
      <a:accent1>
        <a:srgbClr val="CE57AB"/>
      </a:accent1>
      <a:accent2>
        <a:srgbClr val="8E8EFD"/>
      </a:accent2>
      <a:accent3>
        <a:srgbClr val="7CBCE0"/>
      </a:accent3>
      <a:accent4>
        <a:srgbClr val="70BF9F"/>
      </a:accent4>
      <a:accent5>
        <a:srgbClr val="A5B960"/>
      </a:accent5>
      <a:accent6>
        <a:srgbClr val="D47A57"/>
      </a:accent6>
      <a:hlink>
        <a:srgbClr val="D164DE"/>
      </a:hlink>
      <a:folHlink>
        <a:srgbClr val="BE87C4"/>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D4FE1632-F131-47D3-A814-99E9CD025E20}"/>
    </a:ext>
  </a:extLst>
</a:theme>
</file>

<file path=docProps/app.xml><?xml version="1.0" encoding="utf-8"?>
<Properties xmlns="http://schemas.openxmlformats.org/officeDocument/2006/extended-properties" xmlns:vt="http://schemas.openxmlformats.org/officeDocument/2006/docPropsVTypes">
  <Template>TM04033921[[fn=Булат]]</Template>
  <TotalTime>381</TotalTime>
  <Words>4638</Words>
  <Application>Microsoft Office PowerPoint</Application>
  <PresentationFormat>Широкоэкранный</PresentationFormat>
  <Paragraphs>288</Paragraphs>
  <Slides>59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59</vt:i4>
      </vt:variant>
    </vt:vector>
  </HeadingPairs>
  <TitlesOfParts>
    <vt:vector size="65" baseType="lpstr">
      <vt:lpstr>Arial</vt:lpstr>
      <vt:lpstr>Bookman Old Style</vt:lpstr>
      <vt:lpstr>Cambria Math</vt:lpstr>
      <vt:lpstr>Century Schoolbook</vt:lpstr>
      <vt:lpstr>Rockwell</vt:lpstr>
      <vt:lpstr>Damask</vt:lpstr>
      <vt:lpstr>Управління товарним забезпеченням торговельного підприємства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Управління товарним забезпеченням обороту торговельного підприємства</dc:title>
  <dc:creator>Катерина Бужимська</dc:creator>
  <cp:lastModifiedBy>Катерина Бужимська</cp:lastModifiedBy>
  <cp:revision>54</cp:revision>
  <dcterms:created xsi:type="dcterms:W3CDTF">2020-12-07T01:59:02Z</dcterms:created>
  <dcterms:modified xsi:type="dcterms:W3CDTF">2021-10-28T10:23:37Z</dcterms:modified>
</cp:coreProperties>
</file>