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0F1F5F-30AB-4C5D-81BD-6E219D93033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304DB3-3BB7-4E34-8766-6C394E6C9031}" type="slidenum">
              <a:rPr lang="ru-RU" smtClean="0"/>
              <a:t>‹№›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213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1F5F-30AB-4C5D-81BD-6E219D93033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4DB3-3BB7-4E34-8766-6C394E6C90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4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1F5F-30AB-4C5D-81BD-6E219D93033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4DB3-3BB7-4E34-8766-6C394E6C90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12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1F5F-30AB-4C5D-81BD-6E219D93033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4DB3-3BB7-4E34-8766-6C394E6C90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1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00F1F5F-30AB-4C5D-81BD-6E219D93033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C304DB3-3BB7-4E34-8766-6C394E6C9031}" type="slidenum">
              <a:rPr lang="ru-RU" smtClean="0"/>
              <a:t>‹№›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78163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1F5F-30AB-4C5D-81BD-6E219D93033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4DB3-3BB7-4E34-8766-6C394E6C90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503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1F5F-30AB-4C5D-81BD-6E219D93033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4DB3-3BB7-4E34-8766-6C394E6C90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85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1F5F-30AB-4C5D-81BD-6E219D93033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4DB3-3BB7-4E34-8766-6C394E6C90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4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1F5F-30AB-4C5D-81BD-6E219D93033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4DB3-3BB7-4E34-8766-6C394E6C90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4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00F1F5F-30AB-4C5D-81BD-6E219D93033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C304DB3-3BB7-4E34-8766-6C394E6C9031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4866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00F1F5F-30AB-4C5D-81BD-6E219D93033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C304DB3-3BB7-4E34-8766-6C394E6C90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1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0F1F5F-30AB-4C5D-81BD-6E219D930335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C304DB3-3BB7-4E34-8766-6C394E6C9031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1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1003A-FE64-EE1C-FA4F-E0B3BBF55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9674" y="1938143"/>
            <a:ext cx="4482522" cy="2643187"/>
          </a:xfrm>
        </p:spPr>
        <p:txBody>
          <a:bodyPr/>
          <a:lstStyle/>
          <a:p>
            <a:r>
              <a:rPr lang="uk-UA" sz="2800" dirty="0"/>
              <a:t>Публічний виступ: види, структура та критерії ефективності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DFABEBF-F262-C192-BFB6-DF5CE9FD5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3" y="4581330"/>
            <a:ext cx="8045373" cy="742279"/>
          </a:xfrm>
        </p:spPr>
        <p:txBody>
          <a:bodyPr>
            <a:normAutofit/>
          </a:bodyPr>
          <a:lstStyle/>
          <a:p>
            <a:r>
              <a:rPr lang="uk-UA" sz="1600" dirty="0"/>
              <a:t>Корчинської Софії ОО-7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86278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B656F-51B4-9355-9A25-820A32A4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Типові помилки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12417F2-F1D4-7CF8-97F4-A701EECEB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698171"/>
            <a:ext cx="4800600" cy="47774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Навіть добре підготовлений виступ можна зіпсувати поширеними помилками, яких легко уникнути, якщо знати про них заздалегідь.</a:t>
            </a:r>
          </a:p>
          <a:p>
            <a:pPr marL="0" indent="0">
              <a:buNone/>
            </a:pPr>
            <a:r>
              <a:rPr lang="uk-UA" dirty="0"/>
              <a:t>Читання з аркуша або слайду - одна з найпоширеніших проблем. Коли промовець читає, а не говорить, зникає живий контакт з аудиторією, а виступ перетворюється на монотонне зачитування тексту.</a:t>
            </a:r>
          </a:p>
          <a:p>
            <a:pPr marL="0" indent="0">
              <a:buNone/>
            </a:pPr>
            <a:r>
              <a:rPr lang="uk-UA" dirty="0"/>
              <a:t>Відсутність підготовки - помітна одразу. Плутанина в структурі, зайві "</a:t>
            </a:r>
            <a:r>
              <a:rPr lang="uk-UA" dirty="0" err="1"/>
              <a:t>ееее</a:t>
            </a:r>
            <a:r>
              <a:rPr lang="uk-UA" dirty="0"/>
              <a:t>" і "</a:t>
            </a:r>
            <a:r>
              <a:rPr lang="uk-UA" dirty="0" err="1"/>
              <a:t>нуу</a:t>
            </a:r>
            <a:r>
              <a:rPr lang="uk-UA" dirty="0"/>
              <a:t>", непослідовність думок - все це сигнали того, що людина не готувалась.</a:t>
            </a:r>
          </a:p>
          <a:p>
            <a:pPr marL="0" indent="0">
              <a:buNone/>
            </a:pPr>
            <a:r>
              <a:rPr lang="uk-UA" dirty="0"/>
              <a:t>Надмірна швидкість - від хвилювання люди часто починають говорити швидше, ніж треба. Аудиторія не встигає, починає відключатись.</a:t>
            </a:r>
          </a:p>
          <a:p>
            <a:pPr marL="0" indent="0">
              <a:buNone/>
            </a:pPr>
            <a:r>
              <a:rPr lang="uk-UA" dirty="0"/>
              <a:t>Слова-паразити - "як би", "ну", "це саме", "власне кажучи". Вони засмічують мову і знижують довіру до промовця.</a:t>
            </a:r>
          </a:p>
          <a:p>
            <a:pPr marL="0" indent="0">
              <a:buNone/>
            </a:pPr>
            <a:r>
              <a:rPr lang="uk-UA" dirty="0"/>
              <a:t>Ігнорування аудиторії - промовець дивиться в підлогу, в екран або "кудись у нікуди". Контакту немає - і виступ відчувається як монолог у порожнечу.</a:t>
            </a:r>
          </a:p>
          <a:p>
            <a:pPr marL="0" indent="0">
              <a:buNone/>
            </a:pPr>
            <a:r>
              <a:rPr lang="uk-UA" dirty="0"/>
              <a:t>Перевантажені слайди - якщо на слайді суцільний текст дрібним шрифтом, аудиторія читає слайд замість того, щоб слухати промовця.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7C6FDDDC-161F-9FA1-0237-9435C035F1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72248"/>
            <a:ext cx="4800600" cy="305511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91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74082-01D4-12C0-184D-0D1DBAB71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Цікаві факти і лайфхаки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2C13B7-E389-0000-C48A-17CF87059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299" y="1698171"/>
            <a:ext cx="5040863" cy="463731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/>
              <a:t>Страх публічних виступів має навіть власну наукову назву - </a:t>
            </a:r>
            <a:r>
              <a:rPr lang="uk-UA" dirty="0" err="1"/>
              <a:t>глософобія</a:t>
            </a:r>
            <a:r>
              <a:rPr lang="uk-UA" dirty="0"/>
              <a:t>. За різними дослідженнями, від нього страждають від 25 до 75% людей. Цікаво, що навіть досвідчені оратори нерідко відчувають хвилювання перед виходом - різниця лише в тому, що вони навчились перетворювати цю енергію на драйв, а не на паніку.</a:t>
            </a:r>
          </a:p>
          <a:p>
            <a:pPr marL="0" indent="0">
              <a:buNone/>
            </a:pPr>
            <a:r>
              <a:rPr lang="uk-UA" dirty="0"/>
              <a:t>Перші 30 секунд виступу є критичними - саме в цей момент аудиторія формує перше враження про промовця, і змінити його потім дуже складно.</a:t>
            </a:r>
          </a:p>
          <a:p>
            <a:pPr marL="0" indent="0">
              <a:buNone/>
            </a:pPr>
            <a:r>
              <a:rPr lang="uk-UA" dirty="0"/>
              <a:t>Техніка "силової пози" - якщо за дві хвилини до виступу прийняти впевнену відкриту поставу (наприклад, руки на поясі, голова прямо), рівень </a:t>
            </a:r>
            <a:r>
              <a:rPr lang="uk-UA" dirty="0" err="1"/>
              <a:t>кортизолу</a:t>
            </a:r>
            <a:r>
              <a:rPr lang="uk-UA" dirty="0"/>
              <a:t> знижується, а впевненість зростає. Це підтверджено дослідженнями соціального психолога Емі </a:t>
            </a:r>
            <a:r>
              <a:rPr lang="uk-UA" dirty="0" err="1"/>
              <a:t>Кадді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/>
              <a:t>Запис себе на відео - один із найефективніших способів покращити виступ. Більшість людей уникають цього, бо некомфортно дивитись на себе зі сторони. Але саме так найпростіше помітити слова-паразити, незручні жести чи монотонність голосу.</a:t>
            </a:r>
          </a:p>
          <a:p>
            <a:pPr marL="0" indent="0">
              <a:buNone/>
            </a:pPr>
            <a:r>
              <a:rPr lang="uk-UA" dirty="0"/>
              <a:t>Практикувати виступ вголос і "прокручувати в голові" - це принципово різні речі. Тільки коли говориш вголос, можна відчути реальний темп, почути незручні місця і зрозуміти, де не вистачає переходів.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50EA227E-47BD-BAEB-4CA0-A944681CBC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65" y="2395307"/>
            <a:ext cx="4275036" cy="296046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1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F2292-4540-A47C-6BCD-F1D2456B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Висновок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6D6582D-328B-FE4A-12FB-887FCBBFF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874517"/>
            <a:ext cx="4800600" cy="43210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Публічний виступ - це навичка, а не вроджений талант. Так само як і будь-яку іншу навичку, її можна розвинути через практику, аналіз своїх помилок і готовність виходити зі зони комфорту.</a:t>
            </a:r>
          </a:p>
          <a:p>
            <a:pPr marL="0" indent="0">
              <a:buNone/>
            </a:pPr>
            <a:r>
              <a:rPr lang="uk-UA" dirty="0"/>
              <a:t>Знання структури, розуміння видів виступів і критеріїв ефективності - це основа, від якої можна відштовхуватись. Але справжнє вміння приходить лише тоді, коли ти реально виходиш і говориш - нехай спочатку незграбно, нехай з помилками.</a:t>
            </a:r>
          </a:p>
          <a:p>
            <a:pPr marL="0" indent="0">
              <a:buNone/>
            </a:pPr>
            <a:r>
              <a:rPr lang="uk-UA" dirty="0"/>
              <a:t>Кожен виступ - це досвід. І кожен наступний буде кращим за попередній.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5F2E1D90-542D-F9F8-EDDC-F8074FC1D3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12" y="1992572"/>
            <a:ext cx="4885988" cy="325140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0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8BAB6-7773-21E6-0C32-D4E22074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1"/>
              <a:t>Що таке публічний виступ?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3EFE00-8703-E884-CAF0-A857089D6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595535"/>
            <a:ext cx="4800600" cy="46932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Публічний виступ - це форма усної комунікації, під час якої одна людина або група людей передає інформацію, ідеї чи думки певній аудиторії. Це не просто розмова - це підготовлена, структурована взаємодія між промовцем і слухачами, яка має конкретну мету.</a:t>
            </a:r>
          </a:p>
          <a:p>
            <a:pPr marL="0" indent="0">
              <a:buNone/>
            </a:pPr>
            <a:r>
              <a:rPr lang="uk-UA" dirty="0"/>
              <a:t>Публічні виступи супроводжують людство з найдавніших часів. Ще в Стародавній Греції риторика вважалась одним із найважливіших мистецтв, а вміння переконливо говорити відкривало двері до політики, філософії та суспільного визнання. Сьогодні це вміння не менш важливе - на співбесідах, захистах, презентаціях, конференціях і навіть у повсякденному житті.</a:t>
            </a:r>
          </a:p>
          <a:p>
            <a:pPr marL="0" indent="0">
              <a:buNone/>
            </a:pPr>
            <a:r>
              <a:rPr lang="uk-UA" dirty="0"/>
              <a:t>Ключова відмінність публічного виступу від звичайного спілкування - це усвідомленість. Промовець заздалегідь знає, до кого звертається, з якою метою і що саме хоче сказати.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6C3DDC23-0066-3867-E2A1-B559E3714F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2036895"/>
            <a:ext cx="4800600" cy="320330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3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27DF4-C889-FDC8-188E-2DA532B2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Види публічних виступів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6A1E5C-00CA-F890-4734-BA3E7778F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511559"/>
            <a:ext cx="4800600" cy="473062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Залежно від мети, публічні виступи поділяються на кілька основних видів.</a:t>
            </a:r>
          </a:p>
          <a:p>
            <a:pPr marL="0" indent="0">
              <a:buNone/>
            </a:pPr>
            <a:r>
              <a:rPr lang="uk-UA" dirty="0"/>
              <a:t>Інформаційний виступ - його мета передати аудиторії нові знання або пояснити щось складне зрозумілою мовою. Сюди відносяться лекції, доповіді, навчальні презентації. Головне тут - чіткість, логічність і доступність подачі матеріалу.</a:t>
            </a:r>
          </a:p>
          <a:p>
            <a:pPr marL="0" indent="0">
              <a:buNone/>
            </a:pPr>
            <a:r>
              <a:rPr lang="uk-UA" dirty="0"/>
              <a:t>Переконуючий виступ - промовець хоче змінити думку слухачів, вплинути на їхню позицію або спонукати до певних дій. Це дебати, передвиборчі промови, захист </a:t>
            </a:r>
            <a:r>
              <a:rPr lang="uk-UA" dirty="0" err="1"/>
              <a:t>проєктів</a:t>
            </a:r>
            <a:r>
              <a:rPr lang="uk-UA" dirty="0"/>
              <a:t>. Тут важливо не просто говорити - важливо аргументувати.</a:t>
            </a:r>
          </a:p>
          <a:p>
            <a:pPr marL="0" indent="0">
              <a:buNone/>
            </a:pPr>
            <a:r>
              <a:rPr lang="uk-UA" dirty="0"/>
              <a:t>Урочистий виступ - виголошується на святах, церемоніях, важливих подіях. Його завдання - надихнути, відзначити момент, об'єднати людей спільною емоцією. Прикладами є промови на випускних, тости, вітання.</a:t>
            </a:r>
          </a:p>
          <a:p>
            <a:pPr marL="0" indent="0">
              <a:buNone/>
            </a:pPr>
            <a:r>
              <a:rPr lang="uk-UA" dirty="0"/>
              <a:t>Розважальний виступ - мета розвеселити, зацікавити, подарувати аудиторії позитивні емоції. Сюди відносяться виступи ведучих, </a:t>
            </a:r>
            <a:r>
              <a:rPr lang="uk-UA" dirty="0" err="1"/>
              <a:t>стендап</a:t>
            </a:r>
            <a:r>
              <a:rPr lang="uk-UA" dirty="0"/>
              <a:t>, конферанс.</a:t>
            </a:r>
          </a:p>
          <a:p>
            <a:pPr marL="0" indent="0">
              <a:buNone/>
            </a:pPr>
            <a:r>
              <a:rPr lang="uk-UA" dirty="0"/>
              <a:t>На практиці ці види часто перетинаються - наприклад, гарна лекція може одночасно інформувати і надихати.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BD8402A-73F3-7856-0465-48E363FEB0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9"/>
          <a:stretch/>
        </p:blipFill>
        <p:spPr>
          <a:xfrm>
            <a:off x="6822465" y="2363047"/>
            <a:ext cx="4380627" cy="213190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6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67382-23E1-5D7F-FA7A-5C4F200B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Структура виступу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D86B3E-F3A5-6791-B0DF-B8DFBD449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874517"/>
            <a:ext cx="4800600" cy="45076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Будь-який ефективний виступ, незалежно від теми і тривалості, будується за однією базовою схемою: вступ, основна частина і висновок. Це не просто академічне правило - це логіка, яка допомагає аудиторії сприймати інформацію.</a:t>
            </a:r>
          </a:p>
          <a:p>
            <a:pPr marL="0" indent="0">
              <a:buNone/>
            </a:pPr>
            <a:r>
              <a:rPr lang="uk-UA" dirty="0"/>
              <a:t>Вступ займає приблизно 10-15% часу виступу. Його завдання - привернути увагу, представити тему і налаштувати слухачів на потрібний лад. Саме тут вирішується, чи будуть вас слухати далі.</a:t>
            </a:r>
          </a:p>
          <a:p>
            <a:pPr marL="0" indent="0">
              <a:buNone/>
            </a:pPr>
            <a:r>
              <a:rPr lang="uk-UA" dirty="0"/>
              <a:t>Основна частина - це серцевина виступу, 70-75% часу. Тут розкриваються ключові тези, наводяться аргументи, приклади, факти. Важливо не намагатися вмістити все підряд - краще три добре розкриті думки, ніж десять поверхневих.</a:t>
            </a:r>
          </a:p>
          <a:p>
            <a:pPr marL="0" indent="0">
              <a:buNone/>
            </a:pPr>
            <a:r>
              <a:rPr lang="uk-UA" dirty="0"/>
              <a:t>Висновок - фінальні 10-15%. Це момент, який аудиторія запам'ятає найкраще, тому він має бути сильним. Тут підводяться підсумки, повторюється головна ідея і залишається фінальне враження.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1F382AE-F84E-9F85-8FDF-9BF1F78187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89" y="1874517"/>
            <a:ext cx="3202571" cy="377501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6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CDBD6-9E72-D013-4A06-71AC9D5A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Вступ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570D12E-6C30-9BEE-32DB-67D0A8D85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511559"/>
            <a:ext cx="4800600" cy="46559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Вступ - це найвідповідальніша частина виступу, бо саме він формує перше враження. Дослідження показують, що аудиторія вирішує, чи варто слухати промовця, протягом перших 30–60 секунд.</a:t>
            </a:r>
          </a:p>
          <a:p>
            <a:pPr marL="0" indent="0">
              <a:buNone/>
            </a:pPr>
            <a:r>
              <a:rPr lang="uk-UA" dirty="0"/>
              <a:t>Хороший вступ вирішує три завдання одночасно: захоплює увагу, встановлює контакт з аудиторією і чітко позначає тему.</a:t>
            </a:r>
          </a:p>
          <a:p>
            <a:pPr marL="0" indent="0">
              <a:buNone/>
            </a:pPr>
            <a:r>
              <a:rPr lang="uk-UA" dirty="0"/>
              <a:t>Способів почати цікаво існує багато. Можна поставити провокаційне запитання, на яке аудиторія одразу захоче знати відповідь. Можна навести несподіваний факт або статистику. Можна розповісти коротку особисту історію, яка напряму пов'язана з темою - це одразу створює людяність і довіру. Ще один варіант - сильна цитата, але важливо, щоб вона дійсно відповідала змісту, а не була вставлена заради гарного початку.</a:t>
            </a:r>
          </a:p>
          <a:p>
            <a:pPr marL="0" indent="0">
              <a:buNone/>
            </a:pPr>
            <a:r>
              <a:rPr lang="uk-UA" dirty="0"/>
              <a:t>Чого точно не варто робити на початку - це вибачатись ("я трохи не готовий"), применшувати свій виступ ("ну, це не дуже цікава тема") або починати з "Отже, сьогодні я розповім вам про...". Це відразу знижує інтерес.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797E683-EC3D-0380-67C3-917AD2F07D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21" y="2579389"/>
            <a:ext cx="4800600" cy="252031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1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801CB-3197-D8C0-B54B-F7B3418B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Основна частина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3C542D-B3FB-D002-8FC9-CCA5EABE8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800807"/>
            <a:ext cx="4800600" cy="44973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Основна частина - це місце, де розгортається весь зміст виступу. Тут важливо не просто "видати інформацію", а побудувати її так, щоб аудиторія могла стежити за думкою без зусиль.</a:t>
            </a:r>
          </a:p>
          <a:p>
            <a:pPr marL="0" indent="0">
              <a:buNone/>
            </a:pPr>
            <a:r>
              <a:rPr lang="uk-UA" dirty="0"/>
              <a:t>Головний принцип - одна теза, один блок. Кожна ключова ідея має бути чітко сформульована, підкріплена аргументами або прикладами і </a:t>
            </a:r>
            <a:r>
              <a:rPr lang="uk-UA" dirty="0" err="1"/>
              <a:t>логічно</a:t>
            </a:r>
            <a:r>
              <a:rPr lang="uk-UA" dirty="0"/>
              <a:t> пов'язана з наступною. Переходи між блоками не мають бути різкими - слухач повинен відчувати, що все це одне ціле.</a:t>
            </a:r>
          </a:p>
          <a:p>
            <a:pPr marL="0" indent="0">
              <a:buNone/>
            </a:pPr>
            <a:r>
              <a:rPr lang="uk-UA" dirty="0"/>
              <a:t>Оптимальна кількість ключових тез - від двох до чотирьох. Якщо їх більше, аудиторія починає губитись і не може виокремити головне.</a:t>
            </a:r>
          </a:p>
          <a:p>
            <a:pPr marL="0" indent="0">
              <a:buNone/>
            </a:pPr>
            <a:r>
              <a:rPr lang="uk-UA" dirty="0"/>
              <a:t>Для утримання уваги добре працюють конкретні приклади з реального життя, порівняння і аналогії, числа та факти. Абстрактні міркування без прикладів швидко "відключають" слухача.</a:t>
            </a:r>
          </a:p>
          <a:p>
            <a:pPr marL="0" indent="0">
              <a:buNone/>
            </a:pPr>
            <a:r>
              <a:rPr lang="uk-UA" dirty="0"/>
              <a:t>Також важливо не боятися пауз - вони дають час аудиторії осмислити почуте і показують впевненість промовця.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D88D75C7-2C6E-8EAA-2F60-885E3FE6B6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30" y="2297549"/>
            <a:ext cx="4800600" cy="268593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8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7659A-80EA-E4F6-1519-AEB222C3E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Висновок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237C16-5524-2824-FBB6-EFC28A564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614195"/>
            <a:ext cx="4800600" cy="45813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Висновок - це останнє, що залишиться в пам'яті аудиторії. Тому він має бути таким же продуманим, як і вступ.</a:t>
            </a:r>
          </a:p>
          <a:p>
            <a:pPr marL="0" indent="0">
              <a:buNone/>
            </a:pPr>
            <a:r>
              <a:rPr lang="uk-UA" dirty="0"/>
              <a:t>Головна помилка у висновках - просто перерахувати все, що вже було сказано. Це не підсумок, це повтор. Справжній висновок синтезує головну ідею в одному-двох реченнях і дає відчуття завершеності.</a:t>
            </a:r>
          </a:p>
          <a:p>
            <a:pPr marL="0" indent="0">
              <a:buNone/>
            </a:pPr>
            <a:r>
              <a:rPr lang="uk-UA" dirty="0"/>
              <a:t>Добре, якщо у висновку є заклик до дії - щось конкретне, що аудиторія може зробити після виступу. Або ж відкрите питання, яке спонукає думати далі. Це показує, що виступ мав сенс не заради самого виступу.</a:t>
            </a:r>
          </a:p>
          <a:p>
            <a:pPr marL="0" indent="0">
              <a:buNone/>
            </a:pPr>
            <a:r>
              <a:rPr lang="uk-UA" dirty="0"/>
              <a:t>Фінальна фраза - окрема справа. Вона має бути короткою, впевненою і такою, що запам'ятовується. Саме її люди процитують або згадають через тиждень.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A459B8B-4DF8-BB52-C49D-0066DAD9F3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024" y="1874517"/>
            <a:ext cx="3619500" cy="36195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0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097A7-7E81-E27F-32AC-07BE90A3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Критерії ефективності виступу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2AA42E-0084-C27C-BBF2-D429B40B5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614195"/>
            <a:ext cx="4800600" cy="47959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Ефективний виступ - це не той, після якого тобі поаплодували, а той, після якого щось змінилось: люди дізнались щось нове, переосмислили свою позицію або відчули щось важливе.</a:t>
            </a:r>
          </a:p>
          <a:p>
            <a:pPr marL="0" indent="0">
              <a:buNone/>
            </a:pPr>
            <a:r>
              <a:rPr lang="uk-UA" dirty="0"/>
              <a:t>Основні критерії, за якими оцінюється виступ:</a:t>
            </a:r>
          </a:p>
          <a:p>
            <a:pPr marL="0" indent="0">
              <a:buNone/>
            </a:pPr>
            <a:r>
              <a:rPr lang="uk-UA" dirty="0"/>
              <a:t>Досягнення мети - чи отримала аудиторія те, заради чого виступ взагалі відбувся.</a:t>
            </a:r>
          </a:p>
          <a:p>
            <a:pPr marL="0" indent="0">
              <a:buNone/>
            </a:pPr>
            <a:r>
              <a:rPr lang="uk-UA" dirty="0"/>
              <a:t>Зрозумілість - чи була інформація подана чітко, без зайвої води і складних конструкцій.</a:t>
            </a:r>
          </a:p>
          <a:p>
            <a:pPr marL="0" indent="0">
              <a:buNone/>
            </a:pPr>
            <a:r>
              <a:rPr lang="uk-UA" dirty="0"/>
              <a:t>Контакт з аудиторією - чи відчували слухачі, що промовець говорить саме з ними, а не просто "в простір".</a:t>
            </a:r>
          </a:p>
          <a:p>
            <a:pPr marL="0" indent="0">
              <a:buNone/>
            </a:pPr>
            <a:r>
              <a:rPr lang="uk-UA" dirty="0"/>
              <a:t>Впевненість і природність - голос, постава, жести. Якщо промовець виглядає скуто або нервово, аудиторія це зчитує і починає сумніватись у тому, що він говорить.</a:t>
            </a:r>
          </a:p>
          <a:p>
            <a:pPr marL="0" indent="0">
              <a:buNone/>
            </a:pPr>
            <a:r>
              <a:rPr lang="uk-UA" dirty="0" err="1"/>
              <a:t>Запам'ятовуваність</a:t>
            </a:r>
            <a:r>
              <a:rPr lang="uk-UA" dirty="0"/>
              <a:t> - що конкретно залишиться в голові після того, як виступ закінчиться.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3423CC4C-8A43-A323-40BE-45F6AFB041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03611"/>
            <a:ext cx="4800600" cy="261710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2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7337A-3B04-DE77-1C35-1C612D14F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Вербальні та невербальні засоби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489560-C190-CE7F-C1F3-EE4A92DA6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043403"/>
            <a:ext cx="4800600" cy="43480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Під час публічного виступу промовець впливає на аудиторію двома каналами одночасно - через те, що говорить, і через те, як виглядає і поводиться.</a:t>
            </a:r>
          </a:p>
          <a:p>
            <a:pPr marL="0" indent="0">
              <a:buNone/>
            </a:pPr>
            <a:r>
              <a:rPr lang="uk-UA" dirty="0"/>
              <a:t>Вербальні засоби - це все, що пов'язане з мовленням. Сюди відноситься темп мовлення (занадто швидко - аудиторія не встигає, занадто повільно - нудьгує), гучність, інтонація, паузи і вибір слів. Паузи - окремо важливий інструмент: вони підкреслюють ключові моменти і дають час на осмислення.</a:t>
            </a:r>
          </a:p>
          <a:p>
            <a:pPr marL="0" indent="0">
              <a:buNone/>
            </a:pPr>
            <a:r>
              <a:rPr lang="uk-UA" dirty="0"/>
              <a:t>Невербальні засоби - це мова тіла. Зоровий контакт зі слухачами створює відчуття особистої розмови і утримує увагу. Жести підсилюють слова, якщо вони природні, і відволікають, якщо надмірні або механічні. Постава впливає на те, наскільки впевненим виглядає промовець. Переміщення по сцені чи залу теж може бути інструментом - воно оживляє виступ і "приближає" промовця до різних частин аудиторії.</a:t>
            </a:r>
          </a:p>
          <a:p>
            <a:pPr marL="0" indent="0">
              <a:buNone/>
            </a:pPr>
            <a:r>
              <a:rPr lang="uk-UA" dirty="0"/>
              <a:t>За дослідженням Альберта </a:t>
            </a:r>
            <a:r>
              <a:rPr lang="uk-UA" dirty="0" err="1"/>
              <a:t>Мейерабіана</a:t>
            </a:r>
            <a:r>
              <a:rPr lang="uk-UA" dirty="0"/>
              <a:t>, лише 7% враження від виступу формується через слова, 38% - через голос і 55% - через мову тіла.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317DD8C-A4A2-BCBC-D0CC-D44239AD0E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1" r="10714"/>
          <a:stretch/>
        </p:blipFill>
        <p:spPr>
          <a:xfrm>
            <a:off x="6827993" y="2511143"/>
            <a:ext cx="4106707" cy="254604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16128"/>
      </p:ext>
    </p:extLst>
  </p:cSld>
  <p:clrMapOvr>
    <a:masterClrMapping/>
  </p:clrMapOvr>
</p:sld>
</file>

<file path=ppt/theme/theme1.xml><?xml version="1.0" encoding="utf-8"?>
<a:theme xmlns:a="http://schemas.openxmlformats.org/drawingml/2006/main" name="Значок">
  <a:themeElements>
    <a:clrScheme name="Червона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Значок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Значок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TM10001106[[fn=Значок]]</Template>
  <TotalTime>28</TotalTime>
  <Words>1682</Words>
  <Application>Microsoft Office PowerPoint</Application>
  <PresentationFormat>Широкий екран</PresentationFormat>
  <Paragraphs>65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Corbel</vt:lpstr>
      <vt:lpstr>Gill Sans MT</vt:lpstr>
      <vt:lpstr>Impact</vt:lpstr>
      <vt:lpstr>Значок</vt:lpstr>
      <vt:lpstr>Публічний виступ: види, структура та критерії ефективності</vt:lpstr>
      <vt:lpstr>Що таке публічний виступ?</vt:lpstr>
      <vt:lpstr>Види публічних виступів</vt:lpstr>
      <vt:lpstr>Структура виступу</vt:lpstr>
      <vt:lpstr>Вступ</vt:lpstr>
      <vt:lpstr>Основна частина</vt:lpstr>
      <vt:lpstr>Висновок</vt:lpstr>
      <vt:lpstr>Критерії ефективності виступу</vt:lpstr>
      <vt:lpstr>Вербальні та невербальні засоби</vt:lpstr>
      <vt:lpstr>Типові помилки</vt:lpstr>
      <vt:lpstr>Цікаві факти і лайфхаки</vt:lpstr>
      <vt:lpstr>Висновок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Софія Корчинська</dc:creator>
  <cp:lastModifiedBy>Софія Корчинська</cp:lastModifiedBy>
  <cp:revision>1</cp:revision>
  <dcterms:created xsi:type="dcterms:W3CDTF">2026-04-23T13:00:29Z</dcterms:created>
  <dcterms:modified xsi:type="dcterms:W3CDTF">2026-04-23T13:28:32Z</dcterms:modified>
</cp:coreProperties>
</file>