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71" r:id="rId6"/>
    <p:sldId id="260" r:id="rId7"/>
    <p:sldId id="262" r:id="rId8"/>
    <p:sldId id="259" r:id="rId9"/>
    <p:sldId id="26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8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DD0602-FD16-4D63-9014-A88CE78B2C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ED1AD3B-077E-4B9D-8A41-080FDDDD33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70968D2-EF24-4861-ADCC-5FB113262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B40BBE1-1A0D-47C9-8FDF-35A4920C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F9B1BB7-30E8-485E-80EC-10843E45A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8694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48661-4616-436A-A12D-3F0E6ADB4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D0F1195-3C52-451F-9FFE-08A48B7E2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32FA6A7-824B-4C46-8228-BE23FF5DE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35063A0-D94A-426E-95DF-D617DC0F8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01532BB-6DFC-4EDE-9745-CB911668D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845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4B8EFAE-B4AF-4A98-B8B3-E88DD9113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2839FE4-8021-4FBB-A627-4C9D6A268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FE71E32-5900-41BC-A34C-730599B75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9E8D680-559D-4C6A-B486-EFC8BC86F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6B8A430-2E7D-41F5-93C3-6E59E4CD1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1747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FD95DF-0FDB-4C96-9F09-A5D3371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547FA62-D05E-4726-9DB7-6F614CE06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333F335-EAB0-4159-919E-B253CFE23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854435B-A657-42E1-9938-4BB6083D5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3794C3A-650B-4838-A9EC-E4F47436A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819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33A85B-86AB-47B1-8528-37099111F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9BCC6E0-1455-42DF-902B-7FF300CD48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0DF3E17-2E0E-4349-895E-4352AAB46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E669D87-5012-45DB-97BF-0437B4527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AE2DC3C-6D35-432E-A31B-14A7DD847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77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BDBD63-C32C-47DE-B841-35A22126D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5FE2A1F-1C76-43F3-8044-F60B5A3D08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08EA09DF-B3C9-4FD1-B56C-451774894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1096433-3C75-4C2F-8E03-89EDD6ECE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B0C6DCB-6BC6-4408-8375-8A513CE74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94D2943-B963-4125-9E43-D1CF65A2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767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D7B46-FA83-482D-8A1C-CD9D3301A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0F10716-3287-47F8-97B7-CFFC161A5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21D980C-2C11-4EB0-B70C-F4246503D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49E5706-DFDF-4C6A-B76D-39B2506D38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D8F89E5-5990-458A-97E7-43BCBE782C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8DE0371-3923-4AF4-B202-C8B09BC0D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31F1AEDD-29BD-4D9E-8023-0D68FD828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5C615E5-B1BB-4D77-8799-A115E8D2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286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059EE-5342-455D-A08E-5831D0E62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54DED62C-B1C3-4D39-AF50-3FCA07DF8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3449A93A-B979-47D1-9434-CF3B8B7AA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7AA26AE-79B3-44FF-8BDE-22DAC719E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9382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4ABAC77-666E-4547-A59F-A5F0DDF1B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E237BF3C-9EEC-4FF3-A27C-E07700EF5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0E3E725-C62F-4416-88EC-F4434F512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1106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C4BC31-2E80-45BA-9110-9CD5DB477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7B2CD8-4973-4191-874A-1F2240D4A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6F7FF42-CFA4-4E3E-B34E-CAA3907DE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E883683-ABFF-4D0D-B695-95A1B820C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58AF0DD-3D29-42F6-8B2C-8501F7A4C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3A4549E-FE4C-4304-A5F4-E35B6CFE8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487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7FA678-8EEB-44B7-B726-5E1706430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96A4FAB-049D-488B-BDB0-CA37B61A4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6995F84-8476-44FD-BD1B-401D04421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E210E57-1A16-44BB-B6E7-0821C28D4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74BEAC2-AF6E-4C04-8005-FDC0955B2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9E83A7C-4C4D-476C-9C56-DA445F33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9001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68F0685-9F2E-4176-81EA-D0BE29BD1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A74EAD9-6E1A-4966-A886-B598910E9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527F94E-11C0-41E6-B2F9-49F4EEE3A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216FF-313A-4D22-BA99-37C865C89A64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E88FD9A-76D8-4C0A-873F-D18451C756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0DD16AB-6232-41FE-965C-ABE7D2CAB5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80BAD-3AA6-4B02-A6A1-37A63C35828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578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7242C0-EEB7-4CD5-A37E-ED604D2766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48A19E6-FCB1-491D-9CD7-7E06994BFE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4</a:t>
            </a:r>
          </a:p>
        </p:txBody>
      </p:sp>
    </p:spTree>
    <p:extLst>
      <p:ext uri="{BB962C8B-B14F-4D97-AF65-F5344CB8AC3E}">
        <p14:creationId xmlns:p14="http://schemas.microsoft.com/office/powerpoint/2010/main" val="1634450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40577A0-1971-49E2-9C52-F92E8088FB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327" y="2766785"/>
            <a:ext cx="2834271" cy="243328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EFD02BD-EDAC-4E55-8C2F-DF20696BEA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116" r="12509"/>
          <a:stretch/>
        </p:blipFill>
        <p:spPr>
          <a:xfrm>
            <a:off x="5883565" y="2766785"/>
            <a:ext cx="5200072" cy="3092017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01682FC-8ED1-4E7C-861F-57803EF4A3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846" y="5244091"/>
            <a:ext cx="6239733" cy="1385455"/>
          </a:xfrm>
          <a:prstGeom prst="rect">
            <a:avLst/>
          </a:prstGeom>
        </p:spPr>
      </p:pic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D6CC1BB2-E20E-4D74-A3D6-0B2359F0B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080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Двовимірні масиви</a:t>
            </a:r>
          </a:p>
        </p:txBody>
      </p:sp>
      <p:sp>
        <p:nvSpPr>
          <p:cNvPr id="8" name="Місце для вмісту 7">
            <a:extLst>
              <a:ext uri="{FF2B5EF4-FFF2-40B4-BE49-F238E27FC236}">
                <a16:creationId xmlns:a16="http://schemas.microsoft.com/office/drawing/2014/main" id="{EC59741B-9DFF-4B13-966C-7BB11EC4F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1182"/>
            <a:ext cx="10515600" cy="5255781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Двовимірний масив визначається як набір елементів, організованих у вигляді прямокутної таблиці (матриці):</a:t>
            </a:r>
          </a:p>
          <a:p>
            <a:pPr marL="0" indent="0" algn="ctr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𝐴[𝑚][𝑛]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де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рядків,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стовпців.</a:t>
            </a:r>
          </a:p>
        </p:txBody>
      </p:sp>
    </p:spTree>
    <p:extLst>
      <p:ext uri="{BB962C8B-B14F-4D97-AF65-F5344CB8AC3E}">
        <p14:creationId xmlns:p14="http://schemas.microsoft.com/office/powerpoint/2010/main" val="2163800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E9ECE-656B-4B0E-A547-554F711BA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673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Ініціалізація елементів двовимірного масиву</a:t>
            </a:r>
            <a:b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Під час оголошення.</a:t>
            </a:r>
            <a:b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DDE46E-F581-4764-A6BE-A90BEAB740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61055"/>
            <a:ext cx="5181600" cy="46437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 int N = 4, M = 3;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mas[N][M] =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{1, 2, 3},	</a:t>
            </a:r>
            <a:r>
              <a:rPr lang="en-US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0 </a:t>
            </a:r>
            <a:r>
              <a:rPr lang="uk-UA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рядок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{4, 5, 6},	</a:t>
            </a:r>
            <a:r>
              <a:rPr lang="uk-UA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1 рядок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{7, 8, 9},	</a:t>
            </a:r>
            <a:r>
              <a:rPr lang="uk-UA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2 рядок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{10, 11, 12}	</a:t>
            </a:r>
            <a:r>
              <a:rPr lang="uk-UA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3 рядок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};</a:t>
            </a:r>
          </a:p>
        </p:txBody>
      </p:sp>
      <p:sp>
        <p:nvSpPr>
          <p:cNvPr id="15" name="Місце для вмісту 14">
            <a:extLst>
              <a:ext uri="{FF2B5EF4-FFF2-40B4-BE49-F238E27FC236}">
                <a16:creationId xmlns:a16="http://schemas.microsoft.com/office/drawing/2014/main" id="{05F2EAD8-0F04-4A18-8D35-CADAEF2CE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56255"/>
            <a:ext cx="5181600" cy="46437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пропустити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проініціалізовані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нулем: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mas[4][3] = {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{1, 2},	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1  2  0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{4, 5, 6},	</a:t>
            </a:r>
            <a:r>
              <a:rPr lang="en-US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4  5  6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{7},		</a:t>
            </a:r>
            <a:r>
              <a:rPr lang="en-US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7  0  0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{10, 11, 12}	</a:t>
            </a:r>
            <a:r>
              <a:rPr lang="en-US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10 11 12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};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73667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7">
            <a:extLst>
              <a:ext uri="{FF2B5EF4-FFF2-40B4-BE49-F238E27FC236}">
                <a16:creationId xmlns:a16="http://schemas.microsoft.com/office/drawing/2014/main" id="{F176BE56-6BB4-48B2-944E-62F5953C5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99903" y="1150374"/>
            <a:ext cx="5181600" cy="5283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зініціалізуєначенням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 int N = 4, M = 3;</a:t>
            </a:r>
          </a:p>
          <a:p>
            <a:pPr marL="0" indent="0"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mas[N][M] = { 0 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Місце для вмісту 8">
            <a:extLst>
              <a:ext uri="{FF2B5EF4-FFF2-40B4-BE49-F238E27FC236}">
                <a16:creationId xmlns:a16="http://schemas.microsoft.com/office/drawing/2014/main" id="{ED285254-CE51-40BB-A72F-6C929BB7FC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9761" y="1150374"/>
            <a:ext cx="5181600" cy="5283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Компілятор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 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стовпців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mas[][3] = {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{1, 2, 3},		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{4, 5, 6},		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{7, 8, 9},		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{10, 11, 12}	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};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894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9EB5C103-AAC9-4653-8F79-7AA891059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клавіатури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8A283F-5B22-4E5A-9C9C-F500FC62F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6181"/>
            <a:ext cx="10515600" cy="4780782"/>
          </a:xfrm>
        </p:spPr>
        <p:txBody>
          <a:bodyPr>
            <a:normAutofit fontScale="92500" lnSpcReduction="10000"/>
          </a:bodyPr>
          <a:lstStyle/>
          <a:p>
            <a:pPr marL="0" indent="457200" algn="just">
              <a:lnSpc>
                <a:spcPct val="100000"/>
              </a:lnSpc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 та обробку всіх елементів двовимірного масиву найлегше здійснити шляхом її обходу за рядками або стовпцями. Тобто, спочатку обробляються всі елементи першого рядка (або стовпця), потім – другого 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за допомогою вкладених циклів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for: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 int N = 4, M = 3;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 mas[N][M];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N;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 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 цикл по рядках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j = 0; j &lt; M;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j++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	</a:t>
            </a:r>
            <a:r>
              <a:rPr lang="en-US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 цикл по стовпцях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&gt;&gt; mas[</a:t>
            </a:r>
            <a:r>
              <a:rPr lang="en-US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][j];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 елементів з клавіатури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25516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9121E-839B-4326-94AB-BB789D3AF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0217"/>
          </a:xfrm>
        </p:spPr>
        <p:txBody>
          <a:bodyPr>
            <a:normAutofit/>
          </a:bodyPr>
          <a:lstStyle/>
          <a:p>
            <a:pPr algn="ctr"/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 елементів масиву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3B7A78A-FD41-4E58-8603-02A08BE72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103" y="1573161"/>
            <a:ext cx="11316929" cy="46038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N;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 {		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 цикл по рядках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j = 0; j &lt; M;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j++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	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 цикл по стовпцях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mas[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][j] &lt;&lt; "\t";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 елементів через табуляцію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переведення курсору на новий рядок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uk-UA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416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9DAB0-AE29-439B-9A81-B9679E40D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від’ємні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0.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F9D8FC2-A419-46C5-8089-B8F2A94B8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3328"/>
            <a:ext cx="10515600" cy="50832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 int N = 4, M = 3;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array[N][M]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N;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 {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for (int j = 0; j &lt; M;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j++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(array[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][j] &lt; 0)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array[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][j] = 0;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}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}</a:t>
            </a: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2573B8-19C8-48F6-9BFB-97A7F2F9D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0371" y="2595716"/>
            <a:ext cx="3559410" cy="300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828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AA4161-312D-427E-AD1B-3D388CCE2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555" y="306131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2.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 в кожному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стовпці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9CBEF3-15E7-437F-A1F5-F63821EC6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045" y="1631693"/>
            <a:ext cx="10820400" cy="49201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 int N = 4, M = 3;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array[N][M]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count;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j = 0; j &lt; M;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j++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			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 цикл по стовпцям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 = 0;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лічильник парних елементів в стовпці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N;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 {		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 цикл по рядкам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(array[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][j] % 2 == 0)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count++;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}		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парних чисел в " &lt;&lt;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+ 1 &lt;&lt; " c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товпців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 &lt;&lt;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 &lt;&lt;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uk-U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99152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DEC7-31D3-49A4-9F96-177557EFD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746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E5C65F6-F343-4A5E-BE8C-272D469F1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639" y="1042219"/>
            <a:ext cx="11729884" cy="56535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 ранніх версіях мови С++ рядки розглядалися як символьні масиви, і вся робота з ними ґрунтувалася на ви­користанні цих масивів. Розроблена бібліотека функцій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потужні засоби для роботи з рядковими масивами. Рядок являє собою масив символів, який закінчується нуль-символом. Нуль-символ має код, що дорівнює 0, і запис у вигляді керуючої послідовності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‘\0’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розташуван­ням нуль-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визначається фактична довжина рядка. Кіль­кість елементів символьного масиву складається з кількості сим­волів у рядку плюс 1, тому що нуль-символ також є елементом масиву.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опису рядка використовуються звичайні засоби опису масивів, наприклад: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 str[25];.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Індексування такого масиву, як і будь-якого іншого, починається з нуля.</a:t>
            </a: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1EAA5F86-DCE4-4BF9-93E9-4C75E73C34CD}"/>
              </a:ext>
            </a:extLst>
          </p:cNvPr>
          <p:cNvSpPr/>
          <p:nvPr/>
        </p:nvSpPr>
        <p:spPr>
          <a:xfrm>
            <a:off x="2399071" y="536640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  ] = “Слово”;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[6] = “Слово”;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[6] = {‘С’ ‘л’ ‘о’ ‘в’ ‘о’ ‘\0’};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924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9D6157-EB6B-4F97-AFD4-8AC40A48D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8929"/>
            <a:ext cx="10515600" cy="548870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 greeting[9] = {'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't', 'm', 'a', 's', 't', 'e', 'r', '\0'};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пам’яті цей рядок буде представлений так: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3C366E3-9B79-4922-84D0-C75C2C1DB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9077" y="1733590"/>
            <a:ext cx="2827265" cy="4747671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681C8ADF-A810-4120-BFAF-37BB3A7084AC}"/>
              </a:ext>
            </a:extLst>
          </p:cNvPr>
          <p:cNvSpPr/>
          <p:nvPr/>
        </p:nvSpPr>
        <p:spPr>
          <a:xfrm>
            <a:off x="7846142" y="1939694"/>
            <a:ext cx="322498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int main()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  char </a:t>
            </a:r>
            <a:r>
              <a:rPr lang="en-US" dirty="0" err="1"/>
              <a:t>mysite</a:t>
            </a:r>
            <a:r>
              <a:rPr lang="en-US" dirty="0"/>
              <a:t>[] = "</a:t>
            </a:r>
            <a:r>
              <a:rPr lang="en-US" dirty="0" err="1"/>
              <a:t>itmaster</a:t>
            </a:r>
            <a:r>
              <a:rPr lang="en-US" dirty="0"/>
              <a:t>";</a:t>
            </a:r>
          </a:p>
          <a:p>
            <a:r>
              <a:rPr lang="en-US" dirty="0"/>
              <a:t>    </a:t>
            </a:r>
            <a:r>
              <a:rPr lang="en-US" dirty="0" err="1"/>
              <a:t>mysite</a:t>
            </a:r>
            <a:r>
              <a:rPr lang="en-US" dirty="0"/>
              <a:t>[0] = 'I';</a:t>
            </a:r>
          </a:p>
          <a:p>
            <a:r>
              <a:rPr lang="en-US" dirty="0"/>
              <a:t>    </a:t>
            </a:r>
            <a:r>
              <a:rPr lang="en-US" dirty="0" err="1"/>
              <a:t>mysite</a:t>
            </a:r>
            <a:r>
              <a:rPr lang="en-US" dirty="0"/>
              <a:t>[1] = 'T';</a:t>
            </a:r>
          </a:p>
          <a:p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mysite</a:t>
            </a:r>
            <a:r>
              <a:rPr lang="en-US" dirty="0"/>
              <a:t>;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    return 0;</a:t>
            </a:r>
          </a:p>
          <a:p>
            <a:r>
              <a:rPr lang="en-US" dirty="0"/>
              <a:t>}</a:t>
            </a:r>
            <a:endParaRPr lang="uk-UA" dirty="0"/>
          </a:p>
          <a:p>
            <a:r>
              <a:rPr lang="uk-UA" dirty="0"/>
              <a:t>Результат: </a:t>
            </a:r>
            <a:r>
              <a:rPr lang="en-US" dirty="0" err="1"/>
              <a:t>ITmaster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12261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6E7AE0-74C4-4658-821E-2FDFAA66D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D153C2-2CDE-4805-A39B-D7C28E09B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&lt;iostream&gt;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namespace std;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 main()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setlocale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(LC_ALL,"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Ukrainian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char str[] = "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ПЛ-14";       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'\0' присутній по замовчуванню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str &lt;&lt;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return 0;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5980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2EF285E-2D83-4478-841E-6F94E72EF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909"/>
            <a:ext cx="10515600" cy="5946054"/>
          </a:xfrm>
        </p:spPr>
        <p:txBody>
          <a:bodyPr>
            <a:normAutofit fontScale="85000" lnSpcReduction="10000"/>
          </a:bodyPr>
          <a:lstStyle/>
          <a:p>
            <a:pPr marL="0" indent="457200" algn="just">
              <a:lnSpc>
                <a:spcPct val="110000"/>
              </a:lnSpc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впорядкований набір однотипних елементів, з яким пов’язане певне унікальне власне ім’я (ідентифікатор). Всі елементи масиву розташовуються послідовно в єдиній неперервній області пам’яті. </a:t>
            </a:r>
          </a:p>
          <a:p>
            <a:pPr marL="0" indent="457200" algn="just">
              <a:lnSpc>
                <a:spcPct val="110000"/>
              </a:lnSpc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аналогом звичайної змінної – іменованої області пам’яті, здатної зберігати дані. Однак, на відміну від звичайної змінної, масив може містити не одне, а кілька даних однакового типу. Ці однотипні дані називаються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 масиву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57200" algn="just">
              <a:lnSpc>
                <a:spcPct val="110000"/>
              </a:lnSpc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Кожен елемент масиву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один і той же тип даних, отже, всі елементи мають однаковий розмір у байтах. Кожен елемент у масиві характеризується індексом – унікальним номером елементу в масиві. </a:t>
            </a:r>
          </a:p>
          <a:p>
            <a:pPr marL="0" indent="457200" algn="just">
              <a:lnSpc>
                <a:spcPct val="110000"/>
              </a:lnSpc>
              <a:buNone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Важливо!!!!!!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Нумерація індексів елементів в масивах завжди починається з нуля: перший елемент масиву має індекс 0, другий елемент – індекс 1, третій – індекс 2 тощо. Для того, щоб звернутись, до будь-якого елементу масиву необхідно знайти ім’я масиву та індекс потрібного елемента. </a:t>
            </a:r>
          </a:p>
        </p:txBody>
      </p:sp>
    </p:spTree>
    <p:extLst>
      <p:ext uri="{BB962C8B-B14F-4D97-AF65-F5344CB8AC3E}">
        <p14:creationId xmlns:p14="http://schemas.microsoft.com/office/powerpoint/2010/main" val="872315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31B4333-F78B-4033-9079-A96BE03FF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3458"/>
            <a:ext cx="10515600" cy="579350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вер­сіях мови С++, починаючи з С++4.5, введена стандартна бібліо­тека шаблонів —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Template Library (STL)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містить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більш потужними засобами обробки рядків.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підключення цього класу до програми слід записати ди­рективу: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&lt;string&gt;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розширення 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підключити простір імен бібліотеки шаблонів у вигляді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namespace std; 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цього можна оголошувати змінні типу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string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strl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str2;.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Ініціювання рядків при оголошенні виконується одним із способів: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st1 = “</a:t>
            </a:r>
            <a:r>
              <a:rPr lang="uk-UA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рядок типу  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string”; </a:t>
            </a:r>
            <a:endParaRPr lang="uk-UA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string st2 (“</a:t>
            </a:r>
            <a:r>
              <a:rPr lang="uk-UA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другий рядок типу 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string”);.</a:t>
            </a:r>
            <a:endParaRPr lang="uk-UA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3215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4D4A92-4EB7-4E55-832C-5A559CF0A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787"/>
            <a:ext cx="10515600" cy="5754176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рядка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будь-який набір символів, за­писаний у лапках.</a:t>
            </a:r>
          </a:p>
          <a:p>
            <a:pPr marL="0" indent="0" fontAlgn="base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рядків типу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 такі операції:</a:t>
            </a:r>
          </a:p>
          <a:p>
            <a:pPr marL="0" indent="0" fontAlgn="base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конкатенації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(приєднання), котрі позначаються симво­лом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«+»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fontAlgn="base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(«==», «!=», «&gt;», «&gt;=», «&lt;», «&lt;=»)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фрагмент</a:t>
            </a:r>
          </a:p>
          <a:p>
            <a:pPr marL="0" indent="0" fontAlgn="base">
              <a:lnSpc>
                <a:spcPct val="110000"/>
              </a:lnSpc>
              <a:buNone/>
            </a:pP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st1 = “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Динамічна”; 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st2 = “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пам’ять”; 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st3 = st1+’ ‘+st2; 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st3 &lt;&lt; 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дозволить вивести на екран повідомлення: 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Динамічна пам’ять.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6814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B52808-A057-4FC9-BCF5-1DEB60836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3794"/>
            <a:ext cx="10515600" cy="5813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введення рядків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операторів присвоювання, застосовують оператори введення даних:</a:t>
            </a:r>
          </a:p>
          <a:p>
            <a:pPr marL="0" indent="0"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сі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&gt;&gt;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cin.getline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siseof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 marL="0" indent="0">
              <a:buNone/>
            </a:pP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getline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cin,st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‘\n’); </a:t>
            </a: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 рядків на екран здійснюється шляхом викорис­тання звичайних операторів виведення даних.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Рядки можна об’єднувати у масиви, які оголошуються зви­чайним засобом, тобто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[10];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 масиву, що містить 10 рядків.</a:t>
            </a:r>
          </a:p>
        </p:txBody>
      </p:sp>
    </p:spTree>
    <p:extLst>
      <p:ext uri="{BB962C8B-B14F-4D97-AF65-F5344CB8AC3E}">
        <p14:creationId xmlns:p14="http://schemas.microsoft.com/office/powerpoint/2010/main" val="3891061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4D7A82F-0348-4DAC-998E-1151EC072D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3626" y="373626"/>
            <a:ext cx="5646174" cy="58033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&lt;iostream&gt;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&lt;string&gt;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 main()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std::string a("55");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std::string b("14");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std::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a + b &lt;&lt; "\n"; </a:t>
            </a:r>
            <a:r>
              <a:rPr lang="en-US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об'єднуємо рядки </a:t>
            </a:r>
            <a:r>
              <a:rPr lang="en-US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 += "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itmaster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std::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a;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return 0;}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виконання коду: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5514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itmaster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104CCA73-6662-4BDB-8480-3B7EBF2AF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73626"/>
            <a:ext cx="5181600" cy="580333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дізнатися довжину рядка, ми можемо використати метод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length():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&lt;iostream&gt;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&lt;string&gt;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main()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std::string my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ountry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("Ukraine");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std::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my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ountry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 has " &lt;&lt; my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ountry.length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&lt;&lt; " characters\n";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return 0;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виконання: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Ukraine has 7 characters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180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FAA903-4200-47DE-A638-4E98D7950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3311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Одновимірні масиви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D72AF4-1E6B-49B0-8669-FC4B0A072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691"/>
            <a:ext cx="10515600" cy="47822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 оголошення масиву у мові С/С++ наступний: </a:t>
            </a:r>
          </a:p>
          <a:p>
            <a:pPr marL="0" indent="0">
              <a:buNone/>
            </a:pP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Тип_даних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Ім’я_масиву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Розмір_масиву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];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 Mas[10];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uk-UA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Тип_даних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 тип тих даних, які будуть зберігатись в масиві. Цей тип може бути одним із стандартних інтегральних типів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С++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int, double, char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тощо)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Ім’я_масиву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унікальний ідентифікатор, який дозволяє звертатись до масиву в цілому або до будь-яких його елементів.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uk-UA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Розмір_масиву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натуральне число (≥ 1), що визначає кількість елементів у масиві.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Важливо!!!!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оголошення масиву, кількість його елементів змінюватись не може. Такі масиви часто називають статичними. Зазначимо також, що оскільки нумерація індексів елементів в масиві починається з нуля, 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елемент масиву буде мати індекс 0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останній елемент матиме індекс </a:t>
            </a:r>
            <a:r>
              <a:rPr lang="uk-UA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Розмір_масиву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1.</a:t>
            </a:r>
          </a:p>
        </p:txBody>
      </p:sp>
    </p:spTree>
    <p:extLst>
      <p:ext uri="{BB962C8B-B14F-4D97-AF65-F5344CB8AC3E}">
        <p14:creationId xmlns:p14="http://schemas.microsoft.com/office/powerpoint/2010/main" val="1572611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016EEBBD-7242-46D5-AC47-6D93832B1C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364" y="822036"/>
            <a:ext cx="11388435" cy="546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667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D3DAB6EB-AE28-447A-BB74-874320D281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6748" y="698090"/>
            <a:ext cx="11051457" cy="5476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24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59183F7-6D2F-4D73-ABDD-25CB9C8B7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18"/>
            <a:ext cx="10845800" cy="58906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 без ініціалізації: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scores[10];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Масив з 10 елементів, містить "сміттєві" значення</a:t>
            </a:r>
          </a:p>
          <a:p>
            <a:pPr marL="0" indent="0">
              <a:buNone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 та ініціалізація під час оголошення: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numbers[5] = {10, 20, 30, 40, 50}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Масив цілих чисел 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 prices[3] = {1.5, 2.75, 9.99};  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Масив дійсних чисел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ніціалізація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циклі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&lt;iostream&gt;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[5];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main()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for( int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5;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 )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       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std::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]&lt;&lt;"\n";}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0;} 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5B868D1-5CA7-4890-A07A-BEEF079FD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8100" y="3836621"/>
            <a:ext cx="413395" cy="197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276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1FD3CB9-8B66-45F1-AE7A-9166E3094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5709"/>
            <a:ext cx="10515600" cy="5641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 int n = 10;      </a:t>
            </a:r>
            <a:r>
              <a:rPr lang="en-US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явна константа для розміру масиву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[n];       </a:t>
            </a:r>
            <a:r>
              <a:rPr lang="en-US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оголошено масив</a:t>
            </a:r>
            <a:endParaRPr lang="en-US" sz="20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 int n1 = n + 3;  </a:t>
            </a:r>
            <a:r>
              <a:rPr lang="en-US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константний вираз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[n1 + 2];   </a:t>
            </a:r>
            <a:r>
              <a:rPr lang="en-US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 </a:t>
            </a:r>
            <a:r>
              <a:rPr lang="uk-U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може бути обчислений компілятором</a:t>
            </a:r>
          </a:p>
          <a:p>
            <a:pPr marL="0" indent="0">
              <a:buNone/>
            </a:pPr>
            <a:r>
              <a:rPr lang="uk-U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Наступна константа не може бути обчислена компілятором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 int m = pow(3, 3) / 3;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thirdArr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[m];       </a:t>
            </a:r>
            <a:r>
              <a:rPr lang="en-US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 компіляції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m1 = 4;            </a:t>
            </a:r>
            <a:r>
              <a:rPr lang="en-US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fourthArr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[m1];     </a:t>
            </a:r>
            <a:r>
              <a:rPr lang="en-US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 компіляції</a:t>
            </a:r>
          </a:p>
        </p:txBody>
      </p:sp>
    </p:spTree>
    <p:extLst>
      <p:ext uri="{BB962C8B-B14F-4D97-AF65-F5344CB8AC3E}">
        <p14:creationId xmlns:p14="http://schemas.microsoft.com/office/powerpoint/2010/main" val="202182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6877F9E-BC83-46B2-A371-912F7DA1C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2582"/>
            <a:ext cx="10515600" cy="57243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звернення до певного елементу масиву з індексом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Індекс_елемента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використовується конструкція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Ім’я_масиву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Індекс_елемента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Mas[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numbers[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{10, 20, 30, 40, 50};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26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оголошено і </a:t>
            </a:r>
            <a:r>
              <a:rPr lang="uk-UA" sz="2600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ініціалізовано</a:t>
            </a:r>
            <a:r>
              <a:rPr lang="uk-UA" sz="26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масив</a:t>
            </a:r>
          </a:p>
          <a:p>
            <a:pPr marL="0" indent="0">
              <a:buNone/>
            </a:pP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до першого елемента (індекс 0)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firstElement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numbers[0];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firstElement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 10</a:t>
            </a:r>
          </a:p>
          <a:p>
            <a:pPr marL="0" indent="0">
              <a:buNone/>
            </a:pPr>
            <a:r>
              <a:rPr lang="uk-UA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Зміна значення третього елемента (індекс 2)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numbers[2] = 35;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Масив тепер {10, 20, 35, 40, 50}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Ця конструкція сприймається компілятором як змінна того ж типу, що й тип елементів масиву. Використовуючи форму запису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Ім’я_масиву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Індекс_елемента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можна працювати з елементами масиву як зі звичайними змінними: записувати дані в ці змінні, модифікувати ці дані, зчитувати раніше збережені дані тощо.</a:t>
            </a:r>
          </a:p>
        </p:txBody>
      </p:sp>
    </p:spTree>
    <p:extLst>
      <p:ext uri="{BB962C8B-B14F-4D97-AF65-F5344CB8AC3E}">
        <p14:creationId xmlns:p14="http://schemas.microsoft.com/office/powerpoint/2010/main" val="2059895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77A6D1D-1542-4A24-B293-15896ED7A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668337"/>
            <a:ext cx="5157787" cy="512763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Підрахувати суму елементів масиву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23699FB-DDBE-44FC-B4C3-5A07AB1C7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28775"/>
            <a:ext cx="4720503" cy="4560888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main()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int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float C[6];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float s=0;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&lt;6;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 {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 ”C[” &lt;&lt;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”]=”;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 C[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]; }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&lt;6;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s+=C[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];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“S=” &lt;&lt; s;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1A5E6201-C9AA-4A08-B8AD-358F7B7870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512762"/>
            <a:ext cx="5183188" cy="823912"/>
          </a:xfrm>
        </p:spPr>
        <p:txBody>
          <a:bodyPr>
            <a:normAutofit/>
          </a:bodyPr>
          <a:lstStyle/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вивести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до 10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Місце для вмісту 6">
            <a:extLst>
              <a:ext uri="{FF2B5EF4-FFF2-40B4-BE49-F238E27FC236}">
                <a16:creationId xmlns:a16="http://schemas.microsoft.com/office/drawing/2014/main" id="{5C0EB99D-66D4-41E9-8911-84EBE0A7F1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60291" y="1628774"/>
            <a:ext cx="6631709" cy="44989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main()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 int size = 10;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array[size];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size;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array[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pow (i+1,2);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"array["&lt;&lt;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&lt;&lt; "] = " &lt;&lt;array[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]&lt;&lt;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return 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536D2E9-A6B1-41A3-9A43-F11111AF6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6944" y="3967592"/>
            <a:ext cx="1082243" cy="159273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E27DC25-1834-4BD7-BB87-BF25F3FE6D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7133" y="4573847"/>
            <a:ext cx="756831" cy="14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0946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2223</TotalTime>
  <Words>2302</Words>
  <Application>Microsoft Office PowerPoint</Application>
  <PresentationFormat>Широкий екран</PresentationFormat>
  <Paragraphs>224</Paragraphs>
  <Slides>23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Масиви</vt:lpstr>
      <vt:lpstr>Презентація PowerPoint</vt:lpstr>
      <vt:lpstr>Одновимірні масиви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Двовимірні масиви</vt:lpstr>
      <vt:lpstr> Ініціалізація елементів двовимірного масиву  1. Під час оголошення. </vt:lpstr>
      <vt:lpstr>Презентація PowerPoint</vt:lpstr>
      <vt:lpstr>З клавіатури</vt:lpstr>
      <vt:lpstr>Виведення елементів масиву</vt:lpstr>
      <vt:lpstr>Приклад 1. Замінити всі від’ємні елементи матриці на 0.</vt:lpstr>
      <vt:lpstr>Приклад 2. Підрахувати кількість парних чисел в кожному стовпці.</vt:lpstr>
      <vt:lpstr>Рядки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Масиви</dc:title>
  <dc:creator>Oksana Okunkova</dc:creator>
  <cp:lastModifiedBy>Oksana Okunkova</cp:lastModifiedBy>
  <cp:revision>16</cp:revision>
  <dcterms:created xsi:type="dcterms:W3CDTF">2025-09-23T12:20:45Z</dcterms:created>
  <dcterms:modified xsi:type="dcterms:W3CDTF">2025-09-30T13:22:23Z</dcterms:modified>
</cp:coreProperties>
</file>