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48"/>
  </p:notesMasterIdLst>
  <p:sldIdLst>
    <p:sldId id="256" r:id="rId2"/>
    <p:sldId id="257" r:id="rId3"/>
    <p:sldId id="258" r:id="rId4"/>
    <p:sldId id="269" r:id="rId5"/>
    <p:sldId id="270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1" r:id="rId15"/>
    <p:sldId id="273" r:id="rId16"/>
    <p:sldId id="272" r:id="rId17"/>
    <p:sldId id="274" r:id="rId18"/>
    <p:sldId id="275" r:id="rId19"/>
    <p:sldId id="276" r:id="rId20"/>
    <p:sldId id="267" r:id="rId21"/>
    <p:sldId id="280" r:id="rId22"/>
    <p:sldId id="279" r:id="rId23"/>
    <p:sldId id="278" r:id="rId24"/>
    <p:sldId id="277" r:id="rId25"/>
    <p:sldId id="268" r:id="rId26"/>
    <p:sldId id="281" r:id="rId27"/>
    <p:sldId id="283" r:id="rId28"/>
    <p:sldId id="282" r:id="rId29"/>
    <p:sldId id="285" r:id="rId30"/>
    <p:sldId id="287" r:id="rId31"/>
    <p:sldId id="288" r:id="rId32"/>
    <p:sldId id="290" r:id="rId33"/>
    <p:sldId id="292" r:id="rId34"/>
    <p:sldId id="291" r:id="rId35"/>
    <p:sldId id="293" r:id="rId36"/>
    <p:sldId id="289" r:id="rId37"/>
    <p:sldId id="286" r:id="rId38"/>
    <p:sldId id="284" r:id="rId39"/>
    <p:sldId id="294" r:id="rId40"/>
    <p:sldId id="295" r:id="rId41"/>
    <p:sldId id="296" r:id="rId42"/>
    <p:sldId id="297" r:id="rId43"/>
    <p:sldId id="299" r:id="rId44"/>
    <p:sldId id="298" r:id="rId45"/>
    <p:sldId id="300" r:id="rId46"/>
    <p:sldId id="301" r:id="rId4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10"/>
    <p:restoredTop sz="94468"/>
  </p:normalViewPr>
  <p:slideViewPr>
    <p:cSldViewPr snapToGrid="0">
      <p:cViewPr varScale="1">
        <p:scale>
          <a:sx n="63" d="100"/>
          <a:sy n="63" d="100"/>
        </p:scale>
        <p:origin x="96" y="4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3285B-11AC-7642-9C6B-920D57C185AB}" type="datetimeFigureOut">
              <a:rPr lang="ru-UA" smtClean="0"/>
              <a:t>20.03.2026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0DCD3-D53A-2E45-8BF9-A09D3758F76A}" type="slidenum">
              <a:rPr lang="ru-UA" smtClean="0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8613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97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79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294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2118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95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6112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700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1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653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1" y="188914"/>
            <a:ext cx="11522075" cy="1405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334963" y="1593850"/>
            <a:ext cx="11522075" cy="417671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337459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2" y="1992473"/>
            <a:ext cx="11522075" cy="3190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9393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345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4" name="Місце для вмісту 3"/>
          <p:cNvSpPr>
            <a:spLocks noGrp="1"/>
          </p:cNvSpPr>
          <p:nvPr>
            <p:ph sz="quarter" idx="10"/>
          </p:nvPr>
        </p:nvSpPr>
        <p:spPr>
          <a:xfrm>
            <a:off x="334963" y="188913"/>
            <a:ext cx="11522075" cy="557847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192927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Іна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58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38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01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42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27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683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79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1889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22" r:id="rId19"/>
    <p:sldLayoutId id="2147483663" r:id="rId20"/>
    <p:sldLayoutId id="2147483661" r:id="rId2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260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B3731-292F-D09E-8CA4-AE7EFBF66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882" y="158620"/>
            <a:ext cx="10577836" cy="5863771"/>
          </a:xfrm>
        </p:spPr>
        <p:txBody>
          <a:bodyPr>
            <a:normAutofit/>
          </a:bodyPr>
          <a:lstStyle/>
          <a:p>
            <a:pPr algn="ctr"/>
            <a:r>
              <a:rPr lang="uk-UA" sz="2800" b="1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Лекція 8</a:t>
            </a:r>
            <a: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Тема: «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Сегментування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ринку.Формування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промисловиму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ринку»</a:t>
            </a:r>
            <a:r>
              <a:rPr lang="en-US" dirty="0"/>
              <a:t/>
            </a:r>
            <a:br>
              <a:rPr lang="en-US" dirty="0"/>
            </a:br>
            <a:r>
              <a:rPr lang="ru-RU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U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U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1382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71512CE-0ED2-AED3-1881-2B582FFF2D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457" y="219456"/>
            <a:ext cx="11637582" cy="5551107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становить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модифікованим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модернізованим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товаром.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модифікацією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однорідну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(типовою)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іншою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Модифікацію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поліпшеними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непринципових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типового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подано в табл.6.1</a:t>
            </a: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5F95C7-8088-707B-B949-ECAD6115F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84" y="1761129"/>
            <a:ext cx="5712206" cy="400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67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71512CE-0ED2-AED3-1881-2B582FFF2D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457" y="219456"/>
            <a:ext cx="11637582" cy="5551107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номенклатури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повинна бути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спланована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частина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програми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відносно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модифікації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мусять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базуватися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розрахунках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співвідношеннях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оновлення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Зрозуміло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метою таких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збільшення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треба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фактор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новизни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технології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виготовлення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товару.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технології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призвести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різкого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збільшення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перевершать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позитивні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наслідки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Затримка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зняттям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застарілої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призвести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зменшення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внаслідок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нагромадження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каналах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застарілих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збільшення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рекламу,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марнування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фахівців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стримування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ініціативи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падіння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престижу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Водночас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завжди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призводить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успіху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особливо коли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враховані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специфічні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новітні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науково-технічні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Випуск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скоротити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продаж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вигідних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вибирати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асортимент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сприятимуть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збільшенню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продажу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одним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моментом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планування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асортименту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проблема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товару)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включення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асортимент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Нерідко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створюються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власними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силами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результатами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НДДКР.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0908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71512CE-0ED2-AED3-1881-2B582FFF2D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457" y="219456"/>
            <a:ext cx="11637582" cy="555110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шляхи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копіювання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запатентованих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укладання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угоди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ліцензійні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платежі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третіх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з правом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фірми-виробника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системою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чітке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мету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виробничо-збутової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добре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дослідницьких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науково-технічних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сьогоденні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потрібен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курс,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розрахований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перспективу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переважаючими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вибраних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сегментах,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котрі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стан на ринку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момент і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2894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71512CE-0ED2-AED3-1881-2B582FFF2D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457" y="219456"/>
            <a:ext cx="11637582" cy="5551107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*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варіантів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максимального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 метою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запобігання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суб'єктивізму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власних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працівників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доцільно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залучати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експертного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оцінювання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варіантів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альтернатив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незалежних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консультантів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3373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71512CE-0ED2-AED3-1881-2B582FFF2D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457" y="219456"/>
            <a:ext cx="11637582" cy="5551107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промислового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ТПП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базується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мультиатрибутивній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об'єднує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сукупності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утворити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межах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вирішується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маркетингу.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ТПП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характеристик,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табл.6.2.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ТПП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кольору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ТПП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зручності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міцності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простота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перешкоджають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5962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71512CE-0ED2-AED3-1881-2B582FFF2D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457" y="219456"/>
            <a:ext cx="11637582" cy="5551107"/>
          </a:xfrm>
        </p:spPr>
        <p:txBody>
          <a:bodyPr/>
          <a:lstStyle/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129E36-381D-205C-6070-60F3C39A9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" y="-107100"/>
            <a:ext cx="6023615" cy="620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52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71512CE-0ED2-AED3-1881-2B582FFF2D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457" y="219456"/>
            <a:ext cx="11637582" cy="5551107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характеристики ТПП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діапазон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вибору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товару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кольором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конструкцією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термін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товару;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структура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ризику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інтенсивність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багато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0227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71512CE-0ED2-AED3-1881-2B582FFF2D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457" y="219456"/>
            <a:ext cx="11637582" cy="5551107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життєвого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циклу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промислового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обсягів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продукту дозволило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змінюються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циклічно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закономірними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інтервалами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обсягів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циклом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коротко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циклом товару (ЖЦТ).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цикл товару 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на ринку. ЖЦТ 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моменту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зародження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ринку.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успіхом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освоєння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товару,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ТПП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циклу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ТПП (рис.6.2).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товару,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НДР,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вузлів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деталей,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креслення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проводиться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творчий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Початок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поява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початок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стадії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зразку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9010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71512CE-0ED2-AED3-1881-2B582FFF2D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457" y="219456"/>
            <a:ext cx="11637582" cy="5551107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освоєння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обробку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зразку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партії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силами нестандартного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перепланування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робочих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потоків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Закінчується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початок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серійного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вирішується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доля нового товару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буде товар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користуватись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попитом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задовольняє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прогресивні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практично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виправдовували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себе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освоєння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так і не досягнувши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стадії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випуску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1993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71512CE-0ED2-AED3-1881-2B582FFF2D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457" y="219456"/>
            <a:ext cx="11637582" cy="5551107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одного боку,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якнайшвидшому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освоєнні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товару, тому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таких умов 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шансів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піонером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нововведення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часу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морального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старіння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таких умов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знизити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собівартість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боку,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невиправдано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прискорений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освоєння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дискредитувати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початок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невідповідність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вплинути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товару. У таких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перекриє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збитки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етапах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циклу.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3206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71512CE-0ED2-AED3-1881-2B582FFF2D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457" y="219456"/>
            <a:ext cx="11637582" cy="5551107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промислового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курс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товаровиробників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обміркованих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Вона повинна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підтриманню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знаходженню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упаковки,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Добре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обміркована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оптимізувати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додержання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таких умов, як: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чіткого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гарного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741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71512CE-0ED2-AED3-1881-2B582FFF2D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457" y="219456"/>
            <a:ext cx="11637582" cy="5551107"/>
          </a:xfrm>
        </p:spPr>
        <p:txBody>
          <a:bodyPr/>
          <a:lstStyle/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50B47E-E12A-3715-30D0-B8500ED91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15" y="316992"/>
            <a:ext cx="8872735" cy="515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52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71512CE-0ED2-AED3-1881-2B582FFF2D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457" y="219456"/>
            <a:ext cx="11637582" cy="555110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циклу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освоєння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(СОНТ) 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взаємопов’язаних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конструкторську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випуску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типу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наукомісткості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СОНТ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циклі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20-40%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всієї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циклу.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перший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серцевина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циклу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ТПП. Так як ТПП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то вони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базу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машинобудівної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освоєння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собівартості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Паралельно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проводитись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НДР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перспективу.</a:t>
            </a: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намагатись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критерієм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плануючи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циклу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техніко-економічних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7893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71512CE-0ED2-AED3-1881-2B582FFF2D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457" y="219456"/>
            <a:ext cx="11637582" cy="5551107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обумовлений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низкою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часом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освоєння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-аналога;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строком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знятті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конкретного типу машин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потребу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запасних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комплектуючих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ремонтно-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експлуатаційні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діючого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парку);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успіхами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Інколи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не бути,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свідчить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гнучкість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переорієнтовується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випуск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Взагалі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цикл товару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197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71512CE-0ED2-AED3-1881-2B582FFF2D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457" y="219456"/>
            <a:ext cx="11637582" cy="5551107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товарній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політиці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один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найвпливовіших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позиціонується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 на ринку.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товар, маркетолог в першу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чергу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повинен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утримувати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надійність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точність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легкість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ремонті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вимірюватися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рідко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найвищої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бажають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дозволити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високоякісні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обирають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конкуруючих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виходу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вони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втратять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дозволять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3903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71512CE-0ED2-AED3-1881-2B582FFF2D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457" y="219456"/>
            <a:ext cx="11637582" cy="5551107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придатність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характеристик товару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задовольняти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існуючі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припустимі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цілком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припускає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тому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очікуваннях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зробили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атрибут ТПП, як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стосується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секторів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індустріального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напрямах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базується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базується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базується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розробці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9584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71512CE-0ED2-AED3-1881-2B582FFF2D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457" y="219456"/>
            <a:ext cx="11637582" cy="555110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сьогоднішній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перетворили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могутній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обійти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суперників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пропонуванню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задовольняють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задача, яку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вирішити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конкурентна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."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кажуть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перетворилася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виживають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Велику роль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відіграє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обмінюватися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речовій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інжинірингових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консалтингових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роду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 легко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продавався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задовольняти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відзначатися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конкурентноздатністю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уявлялося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покупцеві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вигіднішим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зручнішим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такими ж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ж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конкурентноздатністю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закономірність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конкурентноздатний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наділений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 з такими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властивостями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конкурентноздатний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Конкурентноздатність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вартісних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 товару,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7524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FE478C4-D744-A35C-9D94-4AEE3BB284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5073" y="170688"/>
            <a:ext cx="11661966" cy="559987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Конкурентноздатність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(ЕК)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сумарних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видатки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(ЦС):</a:t>
            </a:r>
          </a:p>
          <a:p>
            <a:pPr algn="ctr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= ЕК/ЦС –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кращим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вищим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конкурентноздатності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товару. Бути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конкурентноздатним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протистояти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конкурентноздатності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нововведення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конкурентноздатність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бути: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якнайбільше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науково-технічного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конкурентноздатність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такими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оплати;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витрачених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ступенем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5842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B20220B-FCC7-4314-A8CC-EC64D92285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5073" y="195072"/>
            <a:ext cx="11661966" cy="5575491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конкурентноздатність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характеризується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такими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показниками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наближення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продавців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покупців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доставка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продавцями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місць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зручність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розрахунків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економічними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конкурентноздатність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включає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показники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енергоємність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економічність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сировини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одиницю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випускається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здійснюваної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вартість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сировини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експлуатаційних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матеріалів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чисельність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обслуговуючого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персоналу,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кваліфікація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заробітної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плати.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19504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EB30DF3-AA27-568A-55D2-7BABE5AB1F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689" y="289306"/>
            <a:ext cx="11564430" cy="5233670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товарних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марок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промисловим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підприємством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товарною маркою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зареєстроване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упаковці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ознакою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авторства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марочного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помітно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ціннісну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значущість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посилює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знак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одним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Паризькою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1883 р.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фірма-виробник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розраховувати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широке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відчутніші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вигоди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тому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вдало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вибрана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марка.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зараз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160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маркетингу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виробничо-комерційної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знак 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розпоряджатися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товаром,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нести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поставку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неякісного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товару.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знак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вигоду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створюючи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7870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EB30DF3-AA27-568A-55D2-7BABE5AB1F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689" y="289306"/>
            <a:ext cx="11564430" cy="5233670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товарного знаку: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свідчити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довіру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гарній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товарного знаку (не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товару).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знак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основою, на яку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спирається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реклама, але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вдалого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розпізнавання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запам'ятовування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марки: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полегшується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ідентифікація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гарантується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визначений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відомо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зменшується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усвідомлюють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відмінність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марок;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рекламується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збільшується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престиж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через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марки;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враження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менше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ризикують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купуючи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товар,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склалося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сприятливе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1492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71512CE-0ED2-AED3-1881-2B582FFF2D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457" y="219456"/>
            <a:ext cx="11637582" cy="555110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досконало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весь комплекс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темпи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цикл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видами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виходу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товарами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вилучення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застарілих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виробляють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один товар.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підприємства-виробники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ТПП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обмежують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збутом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енергосилове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шліфувальні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фірм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збутом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декількох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типорозмірів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марок, моделей)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попитом на ринку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перспективу.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передує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 одного боку,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враховуються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—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найефективніше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виробляти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низькими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витратами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6263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EB30DF3-AA27-568A-55D2-7BABE5AB1F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689" y="289306"/>
            <a:ext cx="11564430" cy="523367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полегшується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сегментація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створюється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характерний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образ;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достатньо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відома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привабливість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позитивно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відбивається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збуватися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асортиментна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легше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здійснювати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перехід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категорії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Прагнення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зареєструвати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знак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обумовлено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економічною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доцільністю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марочні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ціняться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15-25%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вище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немарочні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Реєстрація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боротьби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конкурентами,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реклами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ознайомлення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ними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комерційних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структур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покупців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але і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продажу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ліцензій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знаки.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знак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велике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економічне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об'єктом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власності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вартість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великих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компаніях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мільйонів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навіть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мільярдів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доларів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марки (знаки)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класифікуються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наступним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чином: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*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фірмове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ім'я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*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знак;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*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торговельний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образ;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*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торговельний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знак.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6330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EB30DF3-AA27-568A-55D2-7BABE5AB1F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689" y="289306"/>
            <a:ext cx="11564430" cy="523367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прагнуть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марочні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марочних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Марки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виробляє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Суворий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налагодження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каналів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зручність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сервісного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добру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На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марки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дилерів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марки),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оптової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взуттям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деяким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приладами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Дилери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одержують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виняткові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Обіг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марок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дилерів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відчутно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нижчий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марок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закупівель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торгівлею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Через те,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упаковку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дешевше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одержуючи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вищий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кінцевій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вища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марок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фірм-виробників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 і марки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і марки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перше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тут ставиться мета 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залучити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зберегти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марок.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3956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EB30DF3-AA27-568A-55D2-7BABE5AB1F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689" y="289306"/>
            <a:ext cx="11564430" cy="5233670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дилерів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поширюються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пиво,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горілку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цигарки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неперебірливого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нижчі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марок,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економляться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упаковці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Головне тут у маркетингу 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покупцеві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нижчої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зате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дешевший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Нерідко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марок, коли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дилерів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марками.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виходити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прихильність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марки і магазину;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стабілізується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зміцнюється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співробітництво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каналів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справедливо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розподіляються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максимізується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розширюється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нерідко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марки, коли одна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стосується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виправданий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фірм-виробників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фірм-дилерів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 таких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єдиний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образ,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одна й та сама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коли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йдеться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53582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EB30DF3-AA27-568A-55D2-7BABE5AB1F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689" y="289306"/>
            <a:ext cx="11564430" cy="523367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марок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них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образ,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залучити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посилювати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площі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магазинах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Разом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відчутною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втрата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Особливо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стосується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таким чином.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невідома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споживачеві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зводиться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того,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покупець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познайомився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товаром,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розпізнати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переконався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схилився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Гірше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коли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склалося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враження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марки.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серйозно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зашкодити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фірми-виробника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легкого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розпізнавання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їхніми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символами, марками, знаками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віднести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оточує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зарахувати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(раса, стать,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релігія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невпевненість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нерішучість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мусять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простота,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охороноздатність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торговельних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добровільний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складною,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коштовною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00101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EB30DF3-AA27-568A-55D2-7BABE5AB1F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689" y="289306"/>
            <a:ext cx="11564430" cy="542874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промислового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маркетинговій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товарній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політиці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вирішальним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помітно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високотехнологічного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порівнюють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товару. За таких умов максимальна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ділових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покупцем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ТПП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недавнього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ігнорувалось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асоціювалось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таким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явищем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ладу.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веде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післяпродажний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розгортання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товару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післяпродажного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тотальної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”. Ось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розвинених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 одного боку,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боку,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,,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змішаним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”. 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07212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EB30DF3-AA27-568A-55D2-7BABE5AB1F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689" y="289306"/>
            <a:ext cx="11564430" cy="5233670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типи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складу „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змішаного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найновішому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згрупувати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4 типи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робочому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потреб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врахування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запасних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деталей.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потенціальними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переналагодженні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побажаннями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парку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ТПП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пристосовувати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запустити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91292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EB30DF3-AA27-568A-55D2-7BABE5AB1F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689" y="289306"/>
            <a:ext cx="11564430" cy="544093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ТПП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схем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доставка, монтаж і запуск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прямий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деталей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допоміжних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пристроїв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дефектів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вузлів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систем.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збирання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ремонтом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рекламного характеру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кошторису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виконанняіндивідуального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98155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EB30DF3-AA27-568A-55D2-7BABE5AB1F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689" y="289306"/>
            <a:ext cx="11564430" cy="540435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ремонту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ремонту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науково-технічні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Без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зможуть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повній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робочому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ремонтів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капітального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ремонту;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радіаторів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запасного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умов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широке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коло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ТПП,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підприємство-виробник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максимально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задовольняє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 за все, „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змішане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все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частіше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прямого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доход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77295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EB30DF3-AA27-568A-55D2-7BABE5AB1F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689" y="289306"/>
            <a:ext cx="11564430" cy="523367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доходи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єдиним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чистого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відчутні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доходи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змішаного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в таких секторах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телекомунікація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авіаційне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зброї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меншому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автомобілебудуванні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анкетування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проведено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Європі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доходи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ТПП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першу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виду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2% до 30%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обігу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обчислювальної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ремонт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8-15%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По-друге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сервіс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охоплювати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анкетування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обчислювальної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офісного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показало,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надійність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найголовнішими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за ними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відразу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По-третє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„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змішане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каталізатор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партнерських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сервіс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тісних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58054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EB30DF3-AA27-568A-55D2-7BABE5AB1F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689" y="289306"/>
            <a:ext cx="11564430" cy="553847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широке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змішаного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вхідних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бар’єрів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перешкоджають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проникненню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намітилась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ваги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товар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підкріпленням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галузях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автомобілебудування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авіаційна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зброї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„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змішане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50%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„Мерседес Бенц”,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великих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вантажних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машин,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об’явах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запитує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„Ви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купуєте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машину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айсберг?”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15%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машини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машинах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пального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вигідні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оренди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поточного ремонту;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швидкого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запасних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парком машин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за поставками;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учбові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практики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по догляду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9693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71512CE-0ED2-AED3-1881-2B582FFF2D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457" y="219456"/>
            <a:ext cx="11637582" cy="5551107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втілювати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задовольняти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зайнятий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клієнтури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Одна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входити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склад товарного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складатись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схематично представлено на рис. 6.1.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такому складу товарного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збалансованість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розпорядженні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над потребами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ресурсах,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847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EB30DF3-AA27-568A-55D2-7BABE5AB1F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689" y="289306"/>
            <a:ext cx="11564430" cy="5501894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змішаного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взаємопов’язаних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трьома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товару;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ТПП на весь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циклу.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ТПП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врахувати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врахуванням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змішаного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товаром,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закінчуючи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утилізацією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модульного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сумісності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сервісу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галузях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сільгосптехніки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одним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післяпродажного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тракторів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ремонтувати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шляхом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гідравлічних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модулів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вбудованих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них систем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автодіагностики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11502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EB30DF3-AA27-568A-55D2-7BABE5AB1F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689" y="289306"/>
            <a:ext cx="11564430" cy="5233670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сумісності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 актуальна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офісного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Пристрій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сумісний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приладами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конкуруючих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систему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захоплювати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ринки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конкуруючих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розробці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товару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ТПП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базою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демонтується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назад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монтується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заміни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чивідновлення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зношених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деталей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вузлів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експлуатаційний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реконструкція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автобусу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коштує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110 тис. дол., 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автобус — 170 тис. дол.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розроблятись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орієнтацією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Але у кожному конкретному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початку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розрахункової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надійності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збоїв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ТПП за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часу.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0872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DE3E759-AB46-1DCA-C9B5-E01138B9C1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689" y="146304"/>
            <a:ext cx="11686350" cy="562425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делікатної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мету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збоїв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критерієм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організації-споживача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ТПП;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занадто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надійності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призвести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росту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вирішувати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надійність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ремонт,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заміна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зношених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деталей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ремонту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контакт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ремонт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Другим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змішаного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сервісу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обсягу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користувачем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обсяги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Стандартами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сервісного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комплексу.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02012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DE3E759-AB46-1DCA-C9B5-E01138B9C1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689" y="146304"/>
            <a:ext cx="11686350" cy="562425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так: „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бажає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...”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описується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бажає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йде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задовольнити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післяпродажного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відреагувати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прохання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заміні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деталей,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характеру;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ремонту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робітників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надійність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поставок;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товару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стадіях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гнучкість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сервісу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екстраординарні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витрачати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агентів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налагодити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утримувати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клімат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довіри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24524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DE3E759-AB46-1DCA-C9B5-E01138B9C1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689" y="146304"/>
            <a:ext cx="11686350" cy="583996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Третім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змішаного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„товар-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строку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ТПП.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обсягу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продумати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строку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приділяти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сервісу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прогнозована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оплати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оплати,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вхідних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бар’єрів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контракт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оплачуваний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ремонт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оренду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контракт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наперед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затрат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максимального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змішаного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сервісу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збувається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авіаційної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об’єднались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післяпродажного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авіаційну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0922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DE3E759-AB46-1DCA-C9B5-E01138B9C1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689" y="146304"/>
            <a:ext cx="11686350" cy="562425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мінімізувати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запасів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запасних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підняти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престиж „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змішаного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боку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авіаційної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запаси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сумісні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характеристиками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змішаного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сервісу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надаватися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службою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фірми-виробника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сервісними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домовленістю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агентами (дилерами),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даний товар;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робітниками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фірми-покупця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пройшли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2797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1C081AA-6BF8-878B-F5B9-639C158D0E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305" y="0"/>
            <a:ext cx="11710734" cy="5770563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фірми-продавця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службою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сервісу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консорціуму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підприємств-постачальників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(так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пароплавне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великою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гасло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сервісу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„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якомога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!”,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ТПП 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початок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покупцем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потреб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відчує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умов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налагодженого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сервісу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споживачем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комп’ютеризація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телекомунікаційний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виводять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сервіс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3743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71512CE-0ED2-AED3-1881-2B582FFF2D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457" y="219456"/>
            <a:ext cx="11637582" cy="5551107"/>
          </a:xfrm>
        </p:spPr>
        <p:txBody>
          <a:bodyPr/>
          <a:lstStyle/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E0F1F8-9F64-904A-7A5A-2CD9A754B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10" y="219456"/>
            <a:ext cx="8873130" cy="56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90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71512CE-0ED2-AED3-1881-2B582FFF2D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457" y="219456"/>
            <a:ext cx="11637582" cy="555110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оптимального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потреби, позитивно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приносять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підтримці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виробляються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Оптимальна номенклатура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цілком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конкретною для кожного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окремого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умов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попит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новому ринку;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освоїти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рейтингу товару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(ТА).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рейтингом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займає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ранжуванню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Ранжування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так і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величину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освоєння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виходу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1812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71512CE-0ED2-AED3-1881-2B582FFF2D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457" y="219456"/>
            <a:ext cx="11637582" cy="555110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падає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мірі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зміщення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включена в список БТА,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зверху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вниз.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рейтинг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падає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виводом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ресурсам,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дефіцит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загострюється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дефіцит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ранжування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обрати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при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дефіциті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оплату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при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капіталовкладень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капітальних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вкладень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кожному виду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БТА,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натуральному та грошовому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трудомісткість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собівартість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оплата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амортизаційна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7486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71512CE-0ED2-AED3-1881-2B582FFF2D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457" y="219456"/>
            <a:ext cx="11637582" cy="555110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капіталовкладення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матеріально-технічну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базу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сумарні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вкладень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освоєння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виводу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величина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ранжування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характеристикою до того критичного порядкового номера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сумарний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підсумовуються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критичному порядковому номеру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3680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71512CE-0ED2-AED3-1881-2B582FFF2D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457" y="219456"/>
            <a:ext cx="11637582" cy="5551107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набори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БТА;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вказані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умов кожного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систему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залежать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комплектуючих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окремого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одиничного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декількох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кооперуючих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„Форд”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комплектуючих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заводах-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філіях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15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Англії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Карбюратори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виготовляються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поршні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підшипники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Японії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дзеркала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фільтри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ремінь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вентиляторів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047088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2998</TotalTime>
  <Words>6428</Words>
  <Application>Microsoft Office PowerPoint</Application>
  <PresentationFormat>Широкий екран</PresentationFormat>
  <Paragraphs>248</Paragraphs>
  <Slides>46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46</vt:i4>
      </vt:variant>
    </vt:vector>
  </HeadingPairs>
  <TitlesOfParts>
    <vt:vector size="51" baseType="lpstr">
      <vt:lpstr>Calibri</vt:lpstr>
      <vt:lpstr>Century Gothic</vt:lpstr>
      <vt:lpstr>Times New Roman</vt:lpstr>
      <vt:lpstr>Wingdings 3</vt:lpstr>
      <vt:lpstr>Сектор</vt:lpstr>
      <vt:lpstr>Лекція 8   Тема: «Сегментування ринку.Формування і дослідження попиту на промисловиму ринку»   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Новосьолов Іван Володимирович</dc:creator>
  <cp:lastModifiedBy>Natalya</cp:lastModifiedBy>
  <cp:revision>361</cp:revision>
  <dcterms:created xsi:type="dcterms:W3CDTF">2023-01-12T09:20:21Z</dcterms:created>
  <dcterms:modified xsi:type="dcterms:W3CDTF">2026-03-20T06:01:49Z</dcterms:modified>
</cp:coreProperties>
</file>