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B4FCA82-C393-4989-86AB-BC644CBE9B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C857-26D8-42B3-A448-04133F406F51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126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CA82-C393-4989-86AB-BC644CBE9B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C857-26D8-42B3-A448-04133F40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1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CA82-C393-4989-86AB-BC644CBE9B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C857-26D8-42B3-A448-04133F406F5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23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CA82-C393-4989-86AB-BC644CBE9B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C857-26D8-42B3-A448-04133F40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3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CA82-C393-4989-86AB-BC644CBE9B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C857-26D8-42B3-A448-04133F406F51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560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CA82-C393-4989-86AB-BC644CBE9B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C857-26D8-42B3-A448-04133F40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9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CA82-C393-4989-86AB-BC644CBE9B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C857-26D8-42B3-A448-04133F40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CA82-C393-4989-86AB-BC644CBE9B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C857-26D8-42B3-A448-04133F40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5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CA82-C393-4989-86AB-BC644CBE9B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C857-26D8-42B3-A448-04133F40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3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CA82-C393-4989-86AB-BC644CBE9B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C857-26D8-42B3-A448-04133F40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6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CA82-C393-4989-86AB-BC644CBE9B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C857-26D8-42B3-A448-04133F406F5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59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B4FCA82-C393-4989-86AB-BC644CBE9B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5F7C857-26D8-42B3-A448-04133F406F5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01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848C5-4EBE-42BF-5F39-12974A2F0E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Медичні інформаційні системи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B658E-6F1B-240B-7E5E-7D89F9261A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Викладач Іщенко М.Л.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2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2FE5-5DFA-DCE3-E2D6-A11E16AA9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28805"/>
          </a:xfrm>
        </p:spPr>
        <p:txBody>
          <a:bodyPr/>
          <a:lstStyle/>
          <a:p>
            <a:pPr marL="10795" marR="36195" indent="-6350" algn="ctr">
              <a:lnSpc>
                <a:spcPct val="107000"/>
              </a:lnSpc>
              <a:spcBef>
                <a:spcPts val="0"/>
              </a:spcBef>
              <a:spcAft>
                <a:spcPts val="8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SNOMED (Systematized Nomenclature of Human and Veterinary </a:t>
            </a:r>
            <a:b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Medicine</a:t>
            </a:r>
            <a:r>
              <a:rPr lang="uk-UA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E0742F-7D42-6B32-1232-C9601A00E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200727"/>
              </p:ext>
            </p:extLst>
          </p:nvPr>
        </p:nvGraphicFramePr>
        <p:xfrm>
          <a:off x="3842742" y="1738942"/>
          <a:ext cx="4302016" cy="4022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267">
                  <a:extLst>
                    <a:ext uri="{9D8B030D-6E8A-4147-A177-3AD203B41FA5}">
                      <a16:colId xmlns:a16="http://schemas.microsoft.com/office/drawing/2014/main" val="2441820332"/>
                    </a:ext>
                  </a:extLst>
                </a:gridCol>
                <a:gridCol w="1338270">
                  <a:extLst>
                    <a:ext uri="{9D8B030D-6E8A-4147-A177-3AD203B41FA5}">
                      <a16:colId xmlns:a16="http://schemas.microsoft.com/office/drawing/2014/main" val="2350469583"/>
                    </a:ext>
                  </a:extLst>
                </a:gridCol>
                <a:gridCol w="2581479">
                  <a:extLst>
                    <a:ext uri="{9D8B030D-6E8A-4147-A177-3AD203B41FA5}">
                      <a16:colId xmlns:a16="http://schemas.microsoft.com/office/drawing/2014/main" val="325442554"/>
                    </a:ext>
                  </a:extLst>
                </a:gridCol>
              </a:tblGrid>
              <a:tr h="381792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Вісь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 err="1">
                          <a:effectLst/>
                        </a:rPr>
                        <a:t>Визначення</a:t>
                      </a:r>
                      <a:r>
                        <a:rPr lang="en-US" sz="1100" kern="100" dirty="0">
                          <a:effectLst/>
                        </a:rPr>
                        <a:t> </a:t>
                      </a:r>
                      <a:endParaRPr lang="en-US" sz="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Опис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extLst>
                  <a:ext uri="{0D108BD9-81ED-4DB2-BD59-A6C34878D82A}">
                    <a16:rowId xmlns:a16="http://schemas.microsoft.com/office/drawing/2014/main" val="3695012031"/>
                  </a:ext>
                </a:extLst>
              </a:tr>
              <a:tr h="195533">
                <a:tc>
                  <a:txBody>
                    <a:bodyPr/>
                    <a:lstStyle/>
                    <a:p>
                      <a:pPr marL="0" marR="381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Т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Топографія 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Анатомічні умови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extLst>
                  <a:ext uri="{0D108BD9-81ED-4DB2-BD59-A6C34878D82A}">
                    <a16:rowId xmlns:a16="http://schemas.microsoft.com/office/drawing/2014/main" val="1228782018"/>
                  </a:ext>
                </a:extLst>
              </a:tr>
              <a:tr h="381792">
                <a:tc>
                  <a:txBody>
                    <a:bodyPr/>
                    <a:lstStyle/>
                    <a:p>
                      <a:pPr marL="0" marR="381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М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Життя організмів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Зміни в клітинах, тканинах і органах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extLst>
                  <a:ext uri="{0D108BD9-81ED-4DB2-BD59-A6C34878D82A}">
                    <a16:rowId xmlns:a16="http://schemas.microsoft.com/office/drawing/2014/main" val="739561752"/>
                  </a:ext>
                </a:extLst>
              </a:tr>
              <a:tr h="381792">
                <a:tc>
                  <a:txBody>
                    <a:bodyPr/>
                    <a:lstStyle/>
                    <a:p>
                      <a:pPr marL="0" marR="254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L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Життя організмів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*Бактерії і віруси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extLst>
                  <a:ext uri="{0D108BD9-81ED-4DB2-BD59-A6C34878D82A}">
                    <a16:rowId xmlns:a16="http://schemas.microsoft.com/office/drawing/2014/main" val="2891162875"/>
                  </a:ext>
                </a:extLst>
              </a:tr>
              <a:tr h="195533">
                <a:tc>
                  <a:txBody>
                    <a:bodyPr/>
                    <a:lstStyle/>
                    <a:p>
                      <a:pPr marL="0" marR="254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C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Хімічні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Ліки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extLst>
                  <a:ext uri="{0D108BD9-81ED-4DB2-BD59-A6C34878D82A}">
                    <a16:rowId xmlns:a16="http://schemas.microsoft.com/office/drawing/2014/main" val="1124790424"/>
                  </a:ext>
                </a:extLst>
              </a:tr>
              <a:tr h="195533">
                <a:tc>
                  <a:txBody>
                    <a:bodyPr/>
                    <a:lstStyle/>
                    <a:p>
                      <a:pPr marL="0" marR="381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F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Функція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Знаки і симптоми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extLst>
                  <a:ext uri="{0D108BD9-81ED-4DB2-BD59-A6C34878D82A}">
                    <a16:rowId xmlns:a16="http://schemas.microsoft.com/office/drawing/2014/main" val="2136938550"/>
                  </a:ext>
                </a:extLst>
              </a:tr>
              <a:tr h="195533"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J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Заняття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Умови, які описують заняття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extLst>
                  <a:ext uri="{0D108BD9-81ED-4DB2-BD59-A6C34878D82A}">
                    <a16:rowId xmlns:a16="http://schemas.microsoft.com/office/drawing/2014/main" val="546791189"/>
                  </a:ext>
                </a:extLst>
              </a:tr>
              <a:tr h="195533">
                <a:tc>
                  <a:txBody>
                    <a:bodyPr/>
                    <a:lstStyle/>
                    <a:p>
                      <a:pPr marL="0" marR="254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Діагноз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Діагностичні умови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extLst>
                  <a:ext uri="{0D108BD9-81ED-4DB2-BD59-A6C34878D82A}">
                    <a16:rowId xmlns:a16="http://schemas.microsoft.com/office/drawing/2014/main" val="3838362190"/>
                  </a:ext>
                </a:extLst>
              </a:tr>
              <a:tr h="568050">
                <a:tc>
                  <a:txBody>
                    <a:bodyPr/>
                    <a:lstStyle/>
                    <a:p>
                      <a:pPr marL="0" marR="444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Процедура  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Адміністративні, діагностичні та терапевтичні процедури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extLst>
                  <a:ext uri="{0D108BD9-81ED-4DB2-BD59-A6C34878D82A}">
                    <a16:rowId xmlns:a16="http://schemas.microsoft.com/office/drawing/2014/main" val="2899311427"/>
                  </a:ext>
                </a:extLst>
              </a:tr>
              <a:tr h="568050">
                <a:tc>
                  <a:txBody>
                    <a:bodyPr/>
                    <a:lstStyle/>
                    <a:p>
                      <a:pPr marL="0" marR="444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Фізичні представники, дії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Пристрої, дії, пов'язані з хворобою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extLst>
                  <a:ext uri="{0D108BD9-81ED-4DB2-BD59-A6C34878D82A}">
                    <a16:rowId xmlns:a16="http://schemas.microsoft.com/office/drawing/2014/main" val="322079461"/>
                  </a:ext>
                </a:extLst>
              </a:tr>
              <a:tr h="381792">
                <a:tc>
                  <a:txBody>
                    <a:bodyPr/>
                    <a:lstStyle/>
                    <a:p>
                      <a:pPr marL="0" marR="444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S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Громадський контекст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Суспільні умови і взаємодії в медицині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extLst>
                  <a:ext uri="{0D108BD9-81ED-4DB2-BD59-A6C34878D82A}">
                    <a16:rowId xmlns:a16="http://schemas.microsoft.com/office/drawing/2014/main" val="2598923929"/>
                  </a:ext>
                </a:extLst>
              </a:tr>
              <a:tr h="381792">
                <a:tc>
                  <a:txBody>
                    <a:bodyPr/>
                    <a:lstStyle/>
                    <a:p>
                      <a:pPr marL="0" marR="317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G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Загальний </a:t>
                      </a:r>
                      <a:endParaRPr lang="en-US" sz="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 err="1">
                          <a:effectLst/>
                        </a:rPr>
                        <a:t>Синтаксичні</a:t>
                      </a:r>
                      <a:r>
                        <a:rPr lang="en-US" sz="1100" kern="100" dirty="0">
                          <a:effectLst/>
                        </a:rPr>
                        <a:t> </a:t>
                      </a:r>
                      <a:r>
                        <a:rPr lang="en-US" sz="1100" kern="100" dirty="0" err="1">
                          <a:effectLst/>
                        </a:rPr>
                        <a:t>об'єднання</a:t>
                      </a:r>
                      <a:r>
                        <a:rPr lang="en-US" sz="1100" kern="100" dirty="0">
                          <a:effectLst/>
                        </a:rPr>
                        <a:t> і </a:t>
                      </a:r>
                      <a:r>
                        <a:rPr lang="en-US" sz="1100" kern="100" dirty="0" err="1">
                          <a:effectLst/>
                        </a:rPr>
                        <a:t>визначення</a:t>
                      </a:r>
                      <a:r>
                        <a:rPr lang="en-US" sz="1100" kern="100" dirty="0">
                          <a:effectLst/>
                        </a:rPr>
                        <a:t> </a:t>
                      </a:r>
                      <a:endParaRPr lang="en-US" sz="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5" marR="53365" marT="21760" marB="0"/>
                </a:tc>
                <a:extLst>
                  <a:ext uri="{0D108BD9-81ED-4DB2-BD59-A6C34878D82A}">
                    <a16:rowId xmlns:a16="http://schemas.microsoft.com/office/drawing/2014/main" val="396757575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E81995E-88FF-DA6D-3F32-20DA14068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128" y="6086588"/>
            <a:ext cx="97200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Таблиця 1.1.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Розділи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Міжнародної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класифікації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SNOMED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4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2CB41-A46E-F4E6-B48A-107AED5A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Інформаційні системи</a:t>
            </a:r>
            <a:r>
              <a:rPr lang="ru-RU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та визначення </a:t>
            </a:r>
            <a:endParaRPr lang="en-US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8D578D-EB98-0FE5-523B-13CB53917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99529"/>
              </p:ext>
            </p:extLst>
          </p:nvPr>
        </p:nvGraphicFramePr>
        <p:xfrm>
          <a:off x="1024128" y="2162840"/>
          <a:ext cx="9807270" cy="4109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07270">
                  <a:extLst>
                    <a:ext uri="{9D8B030D-6E8A-4147-A177-3AD203B41FA5}">
                      <a16:colId xmlns:a16="http://schemas.microsoft.com/office/drawing/2014/main" val="3224787522"/>
                    </a:ext>
                  </a:extLst>
                </a:gridCol>
              </a:tblGrid>
              <a:tr h="4109944">
                <a:tc>
                  <a:txBody>
                    <a:bodyPr/>
                    <a:lstStyle/>
                    <a:p>
                      <a:pPr marL="51562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00" dirty="0">
                          <a:effectLst/>
                        </a:rPr>
                        <a:t>Цілі навчання 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51562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40"/>
                        </a:spcAft>
                      </a:pPr>
                      <a:r>
                        <a:rPr lang="ru-RU" sz="2400" kern="100" dirty="0">
                          <a:effectLst/>
                        </a:rPr>
                        <a:t> 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kern="100" dirty="0">
                          <a:effectLst/>
                        </a:rPr>
                        <a:t>Розуміти поняття та визначення інформаційних систем та інформаційних технологій. 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2400" kern="100" dirty="0">
                          <a:effectLst/>
                        </a:rPr>
                        <a:t>Описати компоненти комп'ютерних інформаційних систем. 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40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kern="100" dirty="0">
                          <a:effectLst/>
                        </a:rPr>
                        <a:t>Опи</a:t>
                      </a:r>
                      <a:r>
                        <a:rPr lang="uk-UA" sz="2400" kern="100" dirty="0">
                          <a:effectLst/>
                        </a:rPr>
                        <a:t>сати</a:t>
                      </a:r>
                      <a:r>
                        <a:rPr lang="ru-RU" sz="2400" kern="100" dirty="0">
                          <a:effectLst/>
                        </a:rPr>
                        <a:t> різні типи інформаційних систем за широтою підтримки. 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2400" kern="100" dirty="0">
                          <a:effectLst/>
                        </a:rPr>
                        <a:t>Визначити основні інформаційні системи, які підтримують кожен організаційний рівень. Описати визначення медичних інформаційних систем. Описати роль ІТ в охороні здоров'я. 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67310" marT="0" marB="0"/>
                </a:tc>
                <a:extLst>
                  <a:ext uri="{0D108BD9-81ED-4DB2-BD59-A6C34878D82A}">
                    <a16:rowId xmlns:a16="http://schemas.microsoft.com/office/drawing/2014/main" val="129312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98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1112C-5C15-8EEE-E192-41C530E6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Концепції системи 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0094FA6-CEA9-F898-D89E-7C667FFB6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7628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994D215-0BB0-2B26-AA28-7385B7A458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442291"/>
              </p:ext>
            </p:extLst>
          </p:nvPr>
        </p:nvGraphicFramePr>
        <p:xfrm>
          <a:off x="1024128" y="2890837"/>
          <a:ext cx="9720072" cy="2302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0" imgH="0" progId="StaticMetafile">
                  <p:embed/>
                </p:oleObj>
              </mc:Choice>
              <mc:Fallback>
                <p:oleObj name="Picture" r:id="rId2" imgW="0" imgH="0" progId="StaticMetafile">
                  <p:embed/>
                  <p:pic>
                    <p:nvPicPr>
                      <p:cNvPr id="0" name="rectole000000000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128" y="2890837"/>
                        <a:ext cx="9720072" cy="230262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D574E32A-AF9C-5F41-A95A-23BF3A097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209" y="5193466"/>
            <a:ext cx="35255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1.1 Пиклад кібернетичних систем.</a:t>
            </a: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7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C1DD-4FAC-671E-A38F-7B66833B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273467"/>
            <a:ext cx="9720072" cy="640269"/>
          </a:xfrm>
        </p:spPr>
        <p:txBody>
          <a:bodyPr>
            <a:normAutofit/>
          </a:bodyPr>
          <a:lstStyle/>
          <a:p>
            <a:pPr algn="ctr"/>
            <a:r>
              <a:rPr lang="ru-RU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Інформаційні технології 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BFFE1FA-6AFD-A9D6-35EF-D7CC932EF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A8473F4E-A5D3-1550-1CF8-3C3894DEF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70" y="809731"/>
            <a:ext cx="8154186" cy="530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98C03CA-47FA-3F98-720D-A2EEEB544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4840" y="6011174"/>
            <a:ext cx="30186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1.2 ІТ всередині організацї. </a:t>
            </a: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5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E22ED-88FC-074E-8CDF-35BE8C46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117646"/>
            <a:ext cx="9720072" cy="385745"/>
          </a:xfrm>
        </p:spPr>
        <p:txBody>
          <a:bodyPr/>
          <a:lstStyle/>
          <a:p>
            <a:pPr algn="ctr"/>
            <a:r>
              <a:rPr lang="ru-RU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Комп'ютерні інформаційні системи 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361E56A-7C34-16A4-7E71-3776C04DE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CB3E585C-8B6D-9EC8-B257-4403521D8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69" y="503391"/>
            <a:ext cx="6985262" cy="589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80FAA87-580B-AC6C-3E30-1B24439BE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8061" y="6217134"/>
            <a:ext cx="36758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1.3 Модель інформаційної системи.</a:t>
            </a: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20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D7BA-1ED5-53EC-0554-1EA11523E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89" y="149423"/>
            <a:ext cx="9720072" cy="3077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rgbClr val="43434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Роль інформаційних систем в організаціях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EEACDBE-0C01-6C6B-B52C-0DA48833D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08AE523C-5209-9F1F-CAFD-519395E27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08" y="987254"/>
            <a:ext cx="9841583" cy="55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AF58381-0184-4F57-1069-96D0AB435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073" y="6400800"/>
            <a:ext cx="38123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1.4 Фундаментальні ролі ІС в бізнесі. </a:t>
            </a: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1FAB-5697-91FB-BD1F-F3449147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164780"/>
            <a:ext cx="9720072" cy="338611"/>
          </a:xfrm>
        </p:spPr>
        <p:txBody>
          <a:bodyPr/>
          <a:lstStyle/>
          <a:p>
            <a:pPr algn="ctr"/>
            <a:r>
              <a:rPr lang="ru-RU" sz="1800" kern="100" dirty="0">
                <a:solidFill>
                  <a:srgbClr val="43434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Зацікавлені сторони в бізнес-середовищі/організації 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2081188-2371-8B5A-D19B-7054AA822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>
            <a:extLst>
              <a:ext uri="{FF2B5EF4-FFF2-40B4-BE49-F238E27FC236}">
                <a16:creationId xmlns:a16="http://schemas.microsoft.com/office/drawing/2014/main" id="{ACF51D06-F3FD-649C-4307-79D95605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71" y="492874"/>
            <a:ext cx="7098384" cy="589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4C731A4-1391-1D0A-4CB4-AAE6DC77A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870" y="6385443"/>
            <a:ext cx="52542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1.5 Зацікавлені сторони в бізнес-сердовищі/організації. </a:t>
            </a: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5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786C-869A-56F1-B8E7-E7AE5F02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254" y="12537"/>
            <a:ext cx="9720072" cy="457200"/>
          </a:xfrm>
        </p:spPr>
        <p:txBody>
          <a:bodyPr/>
          <a:lstStyle/>
          <a:p>
            <a:pPr algn="ctr"/>
            <a:r>
              <a:rPr lang="ru-RU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Типи інформаційних систем 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097A2A-8E53-B720-62C2-D9B19C04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>
            <a:extLst>
              <a:ext uri="{FF2B5EF4-FFF2-40B4-BE49-F238E27FC236}">
                <a16:creationId xmlns:a16="http://schemas.microsoft.com/office/drawing/2014/main" id="{EAA2A113-46E5-F0AB-7327-13DABE0C8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54" y="365355"/>
            <a:ext cx="10325492" cy="550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E48DD4D-41B3-F1BD-3A7C-FA9E37BA5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1161" y="6529013"/>
            <a:ext cx="32696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1.6 Типи інформаційнх систем.</a:t>
            </a: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8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3AE29-BBE1-CFFE-082D-C7E768802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457200"/>
          </a:xfrm>
        </p:spPr>
        <p:txBody>
          <a:bodyPr/>
          <a:lstStyle/>
          <a:p>
            <a:pPr algn="ctr"/>
            <a:r>
              <a:rPr lang="ru-RU" sz="1800" kern="100" dirty="0">
                <a:solidFill>
                  <a:srgbClr val="43434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 операційної підтримки 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F143AA7-B070-F32E-691A-779951B4A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3DEF02BD-53FD-2BD9-D2F4-B6CDFE758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5" y="1814660"/>
            <a:ext cx="11552789" cy="43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66A78D8-B9AE-F88D-B809-6EC60DCDD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832" y="6400800"/>
            <a:ext cx="34763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1.7 Системи обробки транзакцій.</a:t>
            </a: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73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</TotalTime>
  <Words>242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Courier New</vt:lpstr>
      <vt:lpstr>Symbol</vt:lpstr>
      <vt:lpstr>Times New Roman</vt:lpstr>
      <vt:lpstr>Tw Cen MT</vt:lpstr>
      <vt:lpstr>Tw Cen MT Condensed</vt:lpstr>
      <vt:lpstr>Wingdings 3</vt:lpstr>
      <vt:lpstr>Integral</vt:lpstr>
      <vt:lpstr>Picture (Metafile)</vt:lpstr>
      <vt:lpstr>Медичні інформаційні системи</vt:lpstr>
      <vt:lpstr>Інформаційні системи:  Поняття та визначення </vt:lpstr>
      <vt:lpstr>Концепції системи </vt:lpstr>
      <vt:lpstr>Інформаційні технології </vt:lpstr>
      <vt:lpstr>Комп'ютерні інформаційні системи </vt:lpstr>
      <vt:lpstr>Роль інформаційних систем в організаціях</vt:lpstr>
      <vt:lpstr>Зацікавлені сторони в бізнес-середовищі/організації </vt:lpstr>
      <vt:lpstr>Типи інформаційних систем </vt:lpstr>
      <vt:lpstr>Системи операційної підтримки </vt:lpstr>
      <vt:lpstr>SNOMED (Systematized Nomenclature of Human and Veterinary  Medicine)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Медичні інформаційні системи</dc:title>
  <dc:creator>maksym ishchenko</dc:creator>
  <cp:lastModifiedBy>maksym ishchenko</cp:lastModifiedBy>
  <cp:revision>1</cp:revision>
  <dcterms:created xsi:type="dcterms:W3CDTF">2024-02-05T08:50:26Z</dcterms:created>
  <dcterms:modified xsi:type="dcterms:W3CDTF">2024-02-05T09:03:59Z</dcterms:modified>
</cp:coreProperties>
</file>