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48" r:id="rId3"/>
    <p:sldId id="349" r:id="rId4"/>
    <p:sldId id="356" r:id="rId5"/>
    <p:sldId id="350" r:id="rId6"/>
    <p:sldId id="353" r:id="rId7"/>
    <p:sldId id="384" r:id="rId8"/>
    <p:sldId id="385" r:id="rId9"/>
    <p:sldId id="371" r:id="rId10"/>
    <p:sldId id="372" r:id="rId11"/>
    <p:sldId id="373" r:id="rId12"/>
    <p:sldId id="374" r:id="rId13"/>
    <p:sldId id="375" r:id="rId14"/>
    <p:sldId id="376" r:id="rId15"/>
    <p:sldId id="352" r:id="rId16"/>
    <p:sldId id="370" r:id="rId17"/>
    <p:sldId id="351" r:id="rId18"/>
    <p:sldId id="377" r:id="rId19"/>
    <p:sldId id="378" r:id="rId20"/>
    <p:sldId id="379" r:id="rId21"/>
    <p:sldId id="358" r:id="rId22"/>
    <p:sldId id="357" r:id="rId23"/>
    <p:sldId id="360" r:id="rId24"/>
    <p:sldId id="361" r:id="rId25"/>
    <p:sldId id="359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80" r:id="rId35"/>
    <p:sldId id="381" r:id="rId36"/>
    <p:sldId id="389" r:id="rId37"/>
    <p:sldId id="382" r:id="rId38"/>
    <p:sldId id="388" r:id="rId39"/>
    <p:sldId id="386" r:id="rId40"/>
    <p:sldId id="387" r:id="rId41"/>
    <p:sldId id="383" r:id="rId4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2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8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4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8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9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42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20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3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7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6E03-9A6F-4D5B-A053-1805D7046A71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95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asu.gov.ua/ua/plugins/userPages/3093" TargetMode="External"/><Relationship Id="rId2" Type="http://schemas.openxmlformats.org/officeDocument/2006/relationships/hyperlink" Target="https://dasu.gov.ua/ua/plugins/userPages/278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zorro.org/derzhkontro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805" y="1010193"/>
            <a:ext cx="10528663" cy="3685076"/>
          </a:xfrm>
        </p:spPr>
        <p:txBody>
          <a:bodyPr/>
          <a:lstStyle/>
          <a:p>
            <a:pPr algn="ctr"/>
            <a:br>
              <a:rPr lang="ru-RU" dirty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>Тема </a:t>
            </a:r>
            <a:r>
              <a:rPr lang="en-US" sz="4400" dirty="0">
                <a:solidFill>
                  <a:schemeClr val="tx1"/>
                </a:solidFill>
              </a:rPr>
              <a:t>9-11</a:t>
            </a: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endParaRPr lang="uk-UA" sz="4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9648" y="2170323"/>
            <a:ext cx="7821976" cy="155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99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1351" y="1178806"/>
            <a:ext cx="6029335" cy="46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3023" y="572878"/>
            <a:ext cx="6245991" cy="443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8974" y="936435"/>
            <a:ext cx="7656722" cy="482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9484" y="1311008"/>
            <a:ext cx="7943162" cy="473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2256" y="1233889"/>
            <a:ext cx="6867525" cy="469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8121" y="958468"/>
            <a:ext cx="5960126" cy="46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4706" y="1553378"/>
            <a:ext cx="5762625" cy="431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91508" y="1179513"/>
            <a:ext cx="5905041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7104" y="1145754"/>
            <a:ext cx="6378766" cy="456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3219" y="1410159"/>
            <a:ext cx="6705600" cy="399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6031" y="1575412"/>
            <a:ext cx="7419975" cy="384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6593" y="848300"/>
            <a:ext cx="5497417" cy="51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8970" y="352540"/>
            <a:ext cx="5761820" cy="568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2257" y="1013552"/>
            <a:ext cx="7147524" cy="48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4619" y="1619481"/>
            <a:ext cx="716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4896" y="1079653"/>
            <a:ext cx="4417763" cy="48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3716" y="1399143"/>
            <a:ext cx="6995711" cy="441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5417" y="1575412"/>
            <a:ext cx="7821976" cy="255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64386" y="1322024"/>
            <a:ext cx="4869455" cy="418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8519" y="1432194"/>
            <a:ext cx="5715000" cy="219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1281" y="1465243"/>
            <a:ext cx="7229475" cy="409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3542" y="1189822"/>
            <a:ext cx="6323682" cy="429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6935" y="892366"/>
            <a:ext cx="5651653" cy="492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54218" y="1013552"/>
            <a:ext cx="4594034" cy="490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762" y="1784734"/>
            <a:ext cx="6118480" cy="420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9894" y="1190625"/>
            <a:ext cx="65722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3231" y="1250156"/>
            <a:ext cx="65055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A12FAF-7772-6960-9076-A9C261368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Захист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даних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від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ворога: Уряд на час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воєнного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стану дозволив не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публікувати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інформацію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про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закупівлі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на потреби оборони, а також не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оголошувати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розташування</a:t>
            </a:r>
            <a:r>
              <a:rPr lang="ru-RU" b="0" i="0" dirty="0">
                <a:solidFill>
                  <a:srgbClr val="1D1D1B"/>
                </a:solidFill>
                <a:effectLst/>
                <a:latin typeface="ProbaPro"/>
              </a:rPr>
              <a:t> </a:t>
            </a:r>
            <a:r>
              <a:rPr lang="ru-RU" b="0" i="0" dirty="0" err="1">
                <a:solidFill>
                  <a:srgbClr val="1D1D1B"/>
                </a:solidFill>
                <a:effectLst/>
                <a:latin typeface="ProbaPro"/>
              </a:rPr>
              <a:t>підприємств-постачальників</a:t>
            </a:r>
            <a:endParaRPr lang="ru-RU" b="0" i="0" dirty="0">
              <a:solidFill>
                <a:srgbClr val="1D1D1B"/>
              </a:solidFill>
              <a:effectLst/>
              <a:latin typeface="ProbaPro"/>
            </a:endParaRPr>
          </a:p>
          <a:p>
            <a:pPr algn="l" fontAlgn="base" latinLnBrk="0"/>
            <a:r>
              <a:rPr lang="uk-UA" b="0" i="0" dirty="0">
                <a:solidFill>
                  <a:srgbClr val="1D1D1B"/>
                </a:solidFill>
                <a:effectLst/>
                <a:latin typeface="ProbaPro"/>
              </a:rPr>
              <a:t>Уряд </a:t>
            </a:r>
            <a:r>
              <a:rPr lang="uk-UA" b="0" i="0" dirty="0" err="1">
                <a:solidFill>
                  <a:srgbClr val="1D1D1B"/>
                </a:solidFill>
                <a:effectLst/>
                <a:latin typeface="ProbaPro"/>
              </a:rPr>
              <a:t>вніс</a:t>
            </a:r>
            <a:r>
              <a:rPr lang="uk-UA" b="0" i="0" dirty="0">
                <a:solidFill>
                  <a:srgbClr val="1D1D1B"/>
                </a:solidFill>
                <a:effectLst/>
                <a:latin typeface="ProbaPro"/>
              </a:rPr>
              <a:t> зміни до правил проведення публічних </a:t>
            </a:r>
            <a:r>
              <a:rPr lang="uk-UA" b="0" i="0" dirty="0" err="1">
                <a:solidFill>
                  <a:srgbClr val="1D1D1B"/>
                </a:solidFill>
                <a:effectLst/>
                <a:latin typeface="ProbaPro"/>
              </a:rPr>
              <a:t>закупівель</a:t>
            </a:r>
            <a:r>
              <a:rPr lang="uk-UA" b="0" i="0" dirty="0">
                <a:solidFill>
                  <a:srgbClr val="1D1D1B"/>
                </a:solidFill>
                <a:effectLst/>
                <a:latin typeface="ProbaPro"/>
              </a:rPr>
              <a:t>: підвищили безпеку учасників торгів, зменшили можливості для зловживань замовників та розширили перелік підстав для </a:t>
            </a:r>
            <a:r>
              <a:rPr lang="uk-UA" b="0" i="0" dirty="0" err="1">
                <a:solidFill>
                  <a:srgbClr val="1D1D1B"/>
                </a:solidFill>
                <a:effectLst/>
                <a:latin typeface="ProbaPro"/>
              </a:rPr>
              <a:t>закупівель</a:t>
            </a:r>
            <a:r>
              <a:rPr lang="uk-UA" b="0" i="0" dirty="0">
                <a:solidFill>
                  <a:srgbClr val="1D1D1B"/>
                </a:solidFill>
                <a:effectLst/>
                <a:latin typeface="ProbaPro"/>
              </a:rPr>
              <a:t> без відкритих торгів. Відповідне рішення ухвалили на засідання 5 липня 2024 року.</a:t>
            </a:r>
          </a:p>
          <a:p>
            <a:pPr algn="l" fontAlgn="base" latinLnBrk="0"/>
            <a:r>
              <a:rPr lang="uk-UA" b="0" i="0" dirty="0">
                <a:solidFill>
                  <a:srgbClr val="1D1D1B"/>
                </a:solidFill>
                <a:effectLst/>
                <a:latin typeface="ProbaPro"/>
              </a:rPr>
              <a:t>Уряд розширив перелік підстав для </a:t>
            </a:r>
            <a:r>
              <a:rPr lang="uk-UA" b="0" i="0" dirty="0" err="1">
                <a:solidFill>
                  <a:srgbClr val="1D1D1B"/>
                </a:solidFill>
                <a:effectLst/>
                <a:latin typeface="ProbaPro"/>
              </a:rPr>
              <a:t>закупівель</a:t>
            </a:r>
            <a:r>
              <a:rPr lang="uk-UA" b="0" i="0" dirty="0">
                <a:solidFill>
                  <a:srgbClr val="1D1D1B"/>
                </a:solidFill>
                <a:effectLst/>
                <a:latin typeface="ProbaPro"/>
              </a:rPr>
              <a:t> без використання електронної системи </a:t>
            </a:r>
            <a:r>
              <a:rPr lang="uk-UA" b="0" i="0" dirty="0" err="1">
                <a:solidFill>
                  <a:srgbClr val="1D1D1B"/>
                </a:solidFill>
                <a:effectLst/>
                <a:latin typeface="ProbaPro"/>
              </a:rPr>
              <a:t>закупівель</a:t>
            </a:r>
            <a:r>
              <a:rPr lang="uk-UA" b="0" i="0" dirty="0">
                <a:solidFill>
                  <a:srgbClr val="1D1D1B"/>
                </a:solidFill>
                <a:effectLst/>
                <a:latin typeface="ProbaPro"/>
              </a:rPr>
              <a:t>. Відтепер закупівлі за нагальною потребою для ЗСУ, військових формувань, Вищих військових навчальних закладів, правоохоронних органів, ДСНС, а також закупівлі “Укрзалізниці”, які спрямовані на ремонти та відновлення техніки, зможуть відбуватись без застосування відкритих торгів або електронного каталогу.</a:t>
            </a:r>
          </a:p>
          <a:p>
            <a:pPr algn="l" fontAlgn="base" latinLnBrk="0"/>
            <a:r>
              <a:rPr lang="uk-UA" b="0" i="0" dirty="0">
                <a:solidFill>
                  <a:srgbClr val="1D1D1B"/>
                </a:solidFill>
                <a:effectLst/>
                <a:latin typeface="ProbaPro"/>
              </a:rPr>
              <a:t>Крім того, задля безпеки замовників, постачальників та виконавців, замовникам дозволили не вказувати населений пункт, де розташоване підприємство, а лише, наприклад, район чи область. Це ускладнить пошук його місцезнаходження для ворога.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94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6093" y="1872867"/>
            <a:ext cx="7994851" cy="117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18FCB5-92A8-4C59-5213-A7C3D5A4B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uk-UA" b="0" i="0" dirty="0">
                <a:solidFill>
                  <a:srgbClr val="333333"/>
                </a:solidFill>
                <a:effectLst/>
                <a:latin typeface="Rubik, Roboto Condensed"/>
              </a:rPr>
              <a:t>3 жовтня 2024 року набули чинності зміни до Закону України «Про публічні закупівлі», спрямовані на забезпечення прозорості в будівництві. Ці зміни покликані підвищити контроль за використанням бюджетних коштів у сфері будівельних робіт та поточного ремонту. Нові вимоги стосуються обов’язкового оприлюднення цін на матеріальні ресурси та детальних кошторисів у договорах про закупівлі.</a:t>
            </a:r>
          </a:p>
          <a:p>
            <a:pPr algn="ctr"/>
            <a:r>
              <a:rPr lang="uk-UA" b="1" i="0" dirty="0">
                <a:solidFill>
                  <a:srgbClr val="333333"/>
                </a:solidFill>
                <a:effectLst/>
                <a:latin typeface="Rubik, Roboto Condensed"/>
              </a:rPr>
              <a:t>Закон, який вносить зміни</a:t>
            </a:r>
            <a:endParaRPr lang="uk-UA" b="0" i="0" dirty="0">
              <a:solidFill>
                <a:srgbClr val="333333"/>
              </a:solidFill>
              <a:effectLst/>
              <a:latin typeface="Rubik, Roboto Condensed"/>
            </a:endParaRPr>
          </a:p>
          <a:p>
            <a:pPr algn="l"/>
            <a:r>
              <a:rPr lang="uk-UA" b="0" i="0" dirty="0">
                <a:solidFill>
                  <a:srgbClr val="333333"/>
                </a:solidFill>
                <a:effectLst/>
                <a:latin typeface="Rubik, Roboto Condensed"/>
              </a:rPr>
              <a:t>Закон про внесення змін до Закону України "Про публічні закупівлі" щодо забезпечення оприлюднення замовниками в електронній системі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Rubik, Roboto Condensed"/>
              </a:rPr>
              <a:t>закупівель</a:t>
            </a:r>
            <a:r>
              <a:rPr lang="uk-UA" b="0" i="0" dirty="0">
                <a:solidFill>
                  <a:srgbClr val="333333"/>
                </a:solidFill>
                <a:effectLst/>
                <a:latin typeface="Rubik, Roboto Condensed"/>
              </a:rPr>
              <a:t> інформації про ціни на матеріальні ресурси під час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Rubik, Roboto Condensed"/>
              </a:rPr>
              <a:t>закупівель</a:t>
            </a:r>
            <a:r>
              <a:rPr lang="uk-UA" b="0" i="0" dirty="0">
                <a:solidFill>
                  <a:srgbClr val="333333"/>
                </a:solidFill>
                <a:effectLst/>
                <a:latin typeface="Rubik, Roboto Condensed"/>
              </a:rPr>
              <a:t> послуг з поточного ремонту та робіт з будівництва (прозоре будівництво)" № 3988-</a:t>
            </a:r>
            <a:r>
              <a:rPr lang="en-US" b="0" i="0" dirty="0">
                <a:solidFill>
                  <a:srgbClr val="333333"/>
                </a:solidFill>
                <a:effectLst/>
                <a:latin typeface="Rubik, Roboto Condensed"/>
              </a:rPr>
              <a:t>IX </a:t>
            </a:r>
            <a:r>
              <a:rPr lang="uk-UA" b="0" i="0" dirty="0">
                <a:solidFill>
                  <a:srgbClr val="333333"/>
                </a:solidFill>
                <a:effectLst/>
                <a:latin typeface="Rubik, Roboto Condensed"/>
              </a:rPr>
              <a:t>від 19.09.2024, далі – Закон.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84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137354-4695-F553-9518-BE8F71962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972589"/>
            <a:ext cx="8596312" cy="4502144"/>
          </a:xfrm>
        </p:spPr>
      </p:pic>
    </p:spTree>
    <p:extLst>
      <p:ext uri="{BB962C8B-B14F-4D97-AF65-F5344CB8AC3E}">
        <p14:creationId xmlns:p14="http://schemas.microsoft.com/office/powerpoint/2010/main" val="37383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4631" y="1498294"/>
            <a:ext cx="6962775" cy="40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4455E-58BE-BE30-78EA-27E4F1C9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47650"/>
            <a:ext cx="8596668" cy="982749"/>
          </a:xfrm>
        </p:spPr>
        <p:txBody>
          <a:bodyPr>
            <a:normAutofit fontScale="90000"/>
          </a:bodyPr>
          <a:lstStyle/>
          <a:p>
            <a:r>
              <a:rPr lang="uk-UA" dirty="0"/>
              <a:t>Зміни до законодавства «Про публічні закупівлі» (набули чинності 23 жовтня 2024 </a:t>
            </a: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Джерело: </a:t>
            </a:r>
            <a:r>
              <a:rPr lang="en-US" dirty="0"/>
              <a:t>https://dzplatforma.com.ua/article/837-zmini-do-zakonu-pro-publichni-zakupivli-2024</a:t>
            </a:r>
            <a:br>
              <a:rPr lang="en-US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08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998BE-414C-BB7A-E5F8-E908647D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Відео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94DFD-57E4-F7E3-D46C-A42A70437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https://dasu.gov.ua/ua/plugins/userPages/2785</a:t>
            </a:r>
            <a:endParaRPr lang="uk-UA" dirty="0"/>
          </a:p>
          <a:p>
            <a:r>
              <a:rPr lang="en-US" dirty="0">
                <a:hlinkClick r:id="rId3"/>
              </a:rPr>
              <a:t>https://dasu.gov.ua/ua/plugins/userPages/3093</a:t>
            </a:r>
            <a:endParaRPr lang="uk-UA" dirty="0"/>
          </a:p>
          <a:p>
            <a:r>
              <a:rPr lang="en-US" dirty="0">
                <a:hlinkClick r:id="rId4"/>
              </a:rPr>
              <a:t>https://dozorro.org/derzhkontrol</a:t>
            </a:r>
            <a:endParaRPr lang="uk-UA" dirty="0"/>
          </a:p>
          <a:p>
            <a:r>
              <a:rPr lang="en-US"/>
              <a:t>https://www.facebook.com/dozorro.org/videos/814322037330453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16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4728" y="903384"/>
            <a:ext cx="4814371" cy="501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119430" y="2489812"/>
            <a:ext cx="21703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Зміни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торкнулися</a:t>
            </a:r>
            <a:r>
              <a:rPr lang="ru-RU" sz="1400" dirty="0"/>
              <a:t> Закону </a:t>
            </a:r>
            <a:r>
              <a:rPr lang="ru-RU" sz="1400" dirty="0" err="1"/>
              <a:t>України</a:t>
            </a:r>
            <a:br>
              <a:rPr lang="ru-RU" sz="1400" dirty="0"/>
            </a:br>
            <a:r>
              <a:rPr lang="ru-RU" sz="1400" dirty="0"/>
              <a:t>"Про </a:t>
            </a:r>
            <a:r>
              <a:rPr lang="ru-RU" sz="1400" dirty="0" err="1"/>
              <a:t>основні</a:t>
            </a:r>
            <a:r>
              <a:rPr lang="ru-RU" sz="1400" dirty="0"/>
              <a:t> засади </a:t>
            </a:r>
            <a:r>
              <a:rPr lang="ru-RU" sz="1400" dirty="0" err="1"/>
              <a:t>здійснення</a:t>
            </a:r>
            <a:r>
              <a:rPr lang="ru-RU" sz="1400" dirty="0"/>
              <a:t> державного </a:t>
            </a:r>
            <a:r>
              <a:rPr lang="ru-RU" sz="1400" dirty="0" err="1"/>
              <a:t>фінансового</a:t>
            </a:r>
            <a:r>
              <a:rPr lang="ru-RU" sz="1400" dirty="0"/>
              <a:t> контролю"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3542" y="1134737"/>
            <a:ext cx="5552501" cy="47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7CB3ED-943E-15F2-49A2-391FBC15A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04357"/>
            <a:ext cx="8596312" cy="3635554"/>
          </a:xfrm>
        </p:spPr>
      </p:pic>
    </p:spTree>
    <p:extLst>
      <p:ext uri="{BB962C8B-B14F-4D97-AF65-F5344CB8AC3E}">
        <p14:creationId xmlns:p14="http://schemas.microsoft.com/office/powerpoint/2010/main" val="28318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DFB4BE-9FC5-1156-905A-40BF5FA0E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953491"/>
            <a:ext cx="8596312" cy="3295410"/>
          </a:xfrm>
        </p:spPr>
      </p:pic>
    </p:spTree>
    <p:extLst>
      <p:ext uri="{BB962C8B-B14F-4D97-AF65-F5344CB8AC3E}">
        <p14:creationId xmlns:p14="http://schemas.microsoft.com/office/powerpoint/2010/main" val="14724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5594" y="1498294"/>
            <a:ext cx="6800850" cy="304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466</TotalTime>
  <Words>381</Words>
  <Application>Microsoft Office PowerPoint</Application>
  <PresentationFormat>Широкоэкранный</PresentationFormat>
  <Paragraphs>15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ProbaPro</vt:lpstr>
      <vt:lpstr>Rubik, Roboto Condensed</vt:lpstr>
      <vt:lpstr>Trebuchet MS</vt:lpstr>
      <vt:lpstr>Wingdings 3</vt:lpstr>
      <vt:lpstr>Грань</vt:lpstr>
      <vt:lpstr> Тема 9-11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Зміни до законодавства «Про публічні закупівлі» (набули чинності 23 жовтня 2024     Джерело: https://dzplatforma.com.ua/article/837-zmini-do-zakonu-pro-publichni-zakupivli-2024 </vt:lpstr>
      <vt:lpstr>Відео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 Оцінювання результативності фінансово-господарської діяльності та системи мотивації</dc:title>
  <dc:creator>Прохорчук Наталія Олегівна</dc:creator>
  <cp:lastModifiedBy>Користувач</cp:lastModifiedBy>
  <cp:revision>72</cp:revision>
  <dcterms:created xsi:type="dcterms:W3CDTF">2022-09-21T08:48:38Z</dcterms:created>
  <dcterms:modified xsi:type="dcterms:W3CDTF">2024-11-22T22:41:50Z</dcterms:modified>
</cp:coreProperties>
</file>