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321" r:id="rId5"/>
    <p:sldId id="323" r:id="rId6"/>
    <p:sldId id="325" r:id="rId7"/>
    <p:sldId id="326" r:id="rId8"/>
    <p:sldId id="324" r:id="rId9"/>
    <p:sldId id="327" r:id="rId10"/>
    <p:sldId id="329" r:id="rId11"/>
    <p:sldId id="294" r:id="rId12"/>
    <p:sldId id="328" r:id="rId13"/>
    <p:sldId id="303" r:id="rId14"/>
    <p:sldId id="330" r:id="rId15"/>
    <p:sldId id="332" r:id="rId16"/>
    <p:sldId id="333" r:id="rId17"/>
    <p:sldId id="33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1A2B5F-EE31-426A-A628-6EBCD8EE2D66}">
          <p14:sldIdLst>
            <p14:sldId id="256"/>
            <p14:sldId id="257"/>
            <p14:sldId id="258"/>
            <p14:sldId id="321"/>
            <p14:sldId id="323"/>
            <p14:sldId id="325"/>
            <p14:sldId id="326"/>
            <p14:sldId id="324"/>
            <p14:sldId id="327"/>
            <p14:sldId id="329"/>
            <p14:sldId id="294"/>
            <p14:sldId id="328"/>
            <p14:sldId id="303"/>
            <p14:sldId id="330"/>
            <p14:sldId id="332"/>
            <p14:sldId id="333"/>
            <p14:sldId id="33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57" autoAdjust="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B332C-77F7-435D-B36C-CA29934ECB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D25403C-653A-46C6-956F-D274EE6F355E}">
      <dgm:prSet phldrT="[Текст]"/>
      <dgm:spPr/>
      <dgm:t>
        <a:bodyPr/>
        <a:lstStyle/>
        <a:p>
          <a:r>
            <a:rPr lang="uk-UA" dirty="0" smtClean="0"/>
            <a:t>зниження рівня оподаткування; податкові пільги; прискорена амортизація</a:t>
          </a:r>
          <a:endParaRPr lang="uk-UA" dirty="0"/>
        </a:p>
      </dgm:t>
    </dgm:pt>
    <dgm:pt modelId="{E18060EF-59BF-41EF-9924-5478EC0BB846}" type="parTrans" cxnId="{9BDB429C-CED2-4B79-826B-83453BD166A2}">
      <dgm:prSet/>
      <dgm:spPr/>
      <dgm:t>
        <a:bodyPr/>
        <a:lstStyle/>
        <a:p>
          <a:endParaRPr lang="uk-UA"/>
        </a:p>
      </dgm:t>
    </dgm:pt>
    <dgm:pt modelId="{5EC54746-42B3-465F-AD21-D6FC3DB2A758}" type="sibTrans" cxnId="{9BDB429C-CED2-4B79-826B-83453BD166A2}">
      <dgm:prSet/>
      <dgm:spPr/>
      <dgm:t>
        <a:bodyPr/>
        <a:lstStyle/>
        <a:p>
          <a:endParaRPr lang="uk-UA"/>
        </a:p>
      </dgm:t>
    </dgm:pt>
    <dgm:pt modelId="{6F1726A0-84BC-4102-BFC1-499165AD5FA5}">
      <dgm:prSet phldrT="[Текст]"/>
      <dgm:spPr/>
      <dgm:t>
        <a:bodyPr/>
        <a:lstStyle/>
        <a:p>
          <a:r>
            <a:rPr lang="uk-UA" dirty="0" smtClean="0"/>
            <a:t>видатки бюджету</a:t>
          </a:r>
          <a:endParaRPr lang="uk-UA" dirty="0"/>
        </a:p>
      </dgm:t>
    </dgm:pt>
    <dgm:pt modelId="{276C12A1-4DBD-44A0-A918-AF91B3645A8A}" type="parTrans" cxnId="{45C50554-1DC4-4488-96C8-DE05C20C8181}">
      <dgm:prSet/>
      <dgm:spPr/>
      <dgm:t>
        <a:bodyPr/>
        <a:lstStyle/>
        <a:p>
          <a:endParaRPr lang="uk-UA"/>
        </a:p>
      </dgm:t>
    </dgm:pt>
    <dgm:pt modelId="{3D366C1F-B520-42F0-BAD8-E79455C70802}" type="sibTrans" cxnId="{45C50554-1DC4-4488-96C8-DE05C20C8181}">
      <dgm:prSet/>
      <dgm:spPr/>
      <dgm:t>
        <a:bodyPr/>
        <a:lstStyle/>
        <a:p>
          <a:endParaRPr lang="uk-UA"/>
        </a:p>
      </dgm:t>
    </dgm:pt>
    <dgm:pt modelId="{91C0C517-4F3A-405C-84FC-EDE4245FA692}">
      <dgm:prSet phldrT="[Текст]"/>
      <dgm:spPr/>
      <dgm:t>
        <a:bodyPr/>
        <a:lstStyle/>
        <a:p>
          <a:r>
            <a:rPr lang="uk-UA" dirty="0" smtClean="0"/>
            <a:t>Заохочення сукупного попиту </a:t>
          </a:r>
          <a:endParaRPr lang="uk-UA" dirty="0"/>
        </a:p>
      </dgm:t>
    </dgm:pt>
    <dgm:pt modelId="{CA131AE4-758C-406E-9C74-CB2B016AFAC0}" type="parTrans" cxnId="{392D47AA-23EF-49BD-B631-3BA862AEFE05}">
      <dgm:prSet/>
      <dgm:spPr/>
      <dgm:t>
        <a:bodyPr/>
        <a:lstStyle/>
        <a:p>
          <a:endParaRPr lang="uk-UA"/>
        </a:p>
      </dgm:t>
    </dgm:pt>
    <dgm:pt modelId="{B771A71A-2F24-450E-979F-0DB77F0ABF59}" type="sibTrans" cxnId="{392D47AA-23EF-49BD-B631-3BA862AEFE05}">
      <dgm:prSet/>
      <dgm:spPr/>
      <dgm:t>
        <a:bodyPr/>
        <a:lstStyle/>
        <a:p>
          <a:endParaRPr lang="uk-UA"/>
        </a:p>
      </dgm:t>
    </dgm:pt>
    <dgm:pt modelId="{8321C666-1068-46A3-84EA-C3C5F8299F9E}" type="pres">
      <dgm:prSet presAssocID="{E19B332C-77F7-435D-B36C-CA29934ECBB7}" presName="CompostProcess" presStyleCnt="0">
        <dgm:presLayoutVars>
          <dgm:dir/>
          <dgm:resizeHandles val="exact"/>
        </dgm:presLayoutVars>
      </dgm:prSet>
      <dgm:spPr/>
    </dgm:pt>
    <dgm:pt modelId="{139F4732-02C1-4EC1-BB27-C6F63D0EBEDF}" type="pres">
      <dgm:prSet presAssocID="{E19B332C-77F7-435D-B36C-CA29934ECBB7}" presName="arrow" presStyleLbl="bgShp" presStyleIdx="0" presStyleCnt="1"/>
      <dgm:spPr/>
    </dgm:pt>
    <dgm:pt modelId="{472D4E3E-A631-4AE1-937B-210AC3C51BB7}" type="pres">
      <dgm:prSet presAssocID="{E19B332C-77F7-435D-B36C-CA29934ECBB7}" presName="linearProcess" presStyleCnt="0"/>
      <dgm:spPr/>
    </dgm:pt>
    <dgm:pt modelId="{848DD4AF-51CF-4A08-85E7-F9237755E238}" type="pres">
      <dgm:prSet presAssocID="{DD25403C-653A-46C6-956F-D274EE6F355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059BB-5D64-4900-8069-551B489F6F2C}" type="pres">
      <dgm:prSet presAssocID="{5EC54746-42B3-465F-AD21-D6FC3DB2A758}" presName="sibTrans" presStyleCnt="0"/>
      <dgm:spPr/>
    </dgm:pt>
    <dgm:pt modelId="{F25039BE-FFBB-4EF4-B88C-66FB0A0B8B87}" type="pres">
      <dgm:prSet presAssocID="{6F1726A0-84BC-4102-BFC1-499165AD5FA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B8A31A-86E2-420C-8D06-2104331ECAFE}" type="pres">
      <dgm:prSet presAssocID="{3D366C1F-B520-42F0-BAD8-E79455C70802}" presName="sibTrans" presStyleCnt="0"/>
      <dgm:spPr/>
    </dgm:pt>
    <dgm:pt modelId="{8E34839E-1FBE-4996-B019-2633341FB089}" type="pres">
      <dgm:prSet presAssocID="{91C0C517-4F3A-405C-84FC-EDE4245FA69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85698E4-3452-4C91-A59A-7843A05A1DDB}" type="presOf" srcId="{91C0C517-4F3A-405C-84FC-EDE4245FA692}" destId="{8E34839E-1FBE-4996-B019-2633341FB089}" srcOrd="0" destOrd="0" presId="urn:microsoft.com/office/officeart/2005/8/layout/hProcess9"/>
    <dgm:cxn modelId="{28AF79E1-83BF-43B0-BF4F-7AC32F415357}" type="presOf" srcId="{DD25403C-653A-46C6-956F-D274EE6F355E}" destId="{848DD4AF-51CF-4A08-85E7-F9237755E238}" srcOrd="0" destOrd="0" presId="urn:microsoft.com/office/officeart/2005/8/layout/hProcess9"/>
    <dgm:cxn modelId="{45C50554-1DC4-4488-96C8-DE05C20C8181}" srcId="{E19B332C-77F7-435D-B36C-CA29934ECBB7}" destId="{6F1726A0-84BC-4102-BFC1-499165AD5FA5}" srcOrd="1" destOrd="0" parTransId="{276C12A1-4DBD-44A0-A918-AF91B3645A8A}" sibTransId="{3D366C1F-B520-42F0-BAD8-E79455C70802}"/>
    <dgm:cxn modelId="{9BDB429C-CED2-4B79-826B-83453BD166A2}" srcId="{E19B332C-77F7-435D-B36C-CA29934ECBB7}" destId="{DD25403C-653A-46C6-956F-D274EE6F355E}" srcOrd="0" destOrd="0" parTransId="{E18060EF-59BF-41EF-9924-5478EC0BB846}" sibTransId="{5EC54746-42B3-465F-AD21-D6FC3DB2A758}"/>
    <dgm:cxn modelId="{E935A01B-59FD-4A1C-8B1B-57B8361FE5AD}" type="presOf" srcId="{6F1726A0-84BC-4102-BFC1-499165AD5FA5}" destId="{F25039BE-FFBB-4EF4-B88C-66FB0A0B8B87}" srcOrd="0" destOrd="0" presId="urn:microsoft.com/office/officeart/2005/8/layout/hProcess9"/>
    <dgm:cxn modelId="{392D47AA-23EF-49BD-B631-3BA862AEFE05}" srcId="{E19B332C-77F7-435D-B36C-CA29934ECBB7}" destId="{91C0C517-4F3A-405C-84FC-EDE4245FA692}" srcOrd="2" destOrd="0" parTransId="{CA131AE4-758C-406E-9C74-CB2B016AFAC0}" sibTransId="{B771A71A-2F24-450E-979F-0DB77F0ABF59}"/>
    <dgm:cxn modelId="{4A016681-1C16-4714-938B-8EFDEE4BF67B}" type="presOf" srcId="{E19B332C-77F7-435D-B36C-CA29934ECBB7}" destId="{8321C666-1068-46A3-84EA-C3C5F8299F9E}" srcOrd="0" destOrd="0" presId="urn:microsoft.com/office/officeart/2005/8/layout/hProcess9"/>
    <dgm:cxn modelId="{9BEFCAAD-2A48-466D-8ADF-B3CED33E84C9}" type="presParOf" srcId="{8321C666-1068-46A3-84EA-C3C5F8299F9E}" destId="{139F4732-02C1-4EC1-BB27-C6F63D0EBEDF}" srcOrd="0" destOrd="0" presId="urn:microsoft.com/office/officeart/2005/8/layout/hProcess9"/>
    <dgm:cxn modelId="{4FCFAC5D-0BB4-4F64-8A59-5C755C43884C}" type="presParOf" srcId="{8321C666-1068-46A3-84EA-C3C5F8299F9E}" destId="{472D4E3E-A631-4AE1-937B-210AC3C51BB7}" srcOrd="1" destOrd="0" presId="urn:microsoft.com/office/officeart/2005/8/layout/hProcess9"/>
    <dgm:cxn modelId="{F5C1CE67-1DFD-494F-B373-0F291785EFD3}" type="presParOf" srcId="{472D4E3E-A631-4AE1-937B-210AC3C51BB7}" destId="{848DD4AF-51CF-4A08-85E7-F9237755E238}" srcOrd="0" destOrd="0" presId="urn:microsoft.com/office/officeart/2005/8/layout/hProcess9"/>
    <dgm:cxn modelId="{1C1CFE63-D4F9-4F25-9378-88B909DF06C6}" type="presParOf" srcId="{472D4E3E-A631-4AE1-937B-210AC3C51BB7}" destId="{916059BB-5D64-4900-8069-551B489F6F2C}" srcOrd="1" destOrd="0" presId="urn:microsoft.com/office/officeart/2005/8/layout/hProcess9"/>
    <dgm:cxn modelId="{2590CFA1-4AD0-47FA-B61E-A77582577B44}" type="presParOf" srcId="{472D4E3E-A631-4AE1-937B-210AC3C51BB7}" destId="{F25039BE-FFBB-4EF4-B88C-66FB0A0B8B87}" srcOrd="2" destOrd="0" presId="urn:microsoft.com/office/officeart/2005/8/layout/hProcess9"/>
    <dgm:cxn modelId="{CEC6097B-DF57-4286-8D88-84AA3BF9507C}" type="presParOf" srcId="{472D4E3E-A631-4AE1-937B-210AC3C51BB7}" destId="{2FB8A31A-86E2-420C-8D06-2104331ECAFE}" srcOrd="3" destOrd="0" presId="urn:microsoft.com/office/officeart/2005/8/layout/hProcess9"/>
    <dgm:cxn modelId="{5C247EB6-F54E-4B76-B122-41695F9DB0D8}" type="presParOf" srcId="{472D4E3E-A631-4AE1-937B-210AC3C51BB7}" destId="{8E34839E-1FBE-4996-B019-2633341FB0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B332C-77F7-435D-B36C-CA29934ECB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D25403C-653A-46C6-956F-D274EE6F355E}">
      <dgm:prSet phldrT="[Текст]"/>
      <dgm:spPr/>
      <dgm:t>
        <a:bodyPr/>
        <a:lstStyle/>
        <a:p>
          <a:r>
            <a:rPr lang="uk-UA" dirty="0" smtClean="0"/>
            <a:t>підвищення рівня оподаткування; ліквідація податкових пільг; стримування амортизації</a:t>
          </a:r>
          <a:endParaRPr lang="uk-UA" dirty="0"/>
        </a:p>
      </dgm:t>
    </dgm:pt>
    <dgm:pt modelId="{E18060EF-59BF-41EF-9924-5478EC0BB846}" type="parTrans" cxnId="{9BDB429C-CED2-4B79-826B-83453BD166A2}">
      <dgm:prSet/>
      <dgm:spPr/>
      <dgm:t>
        <a:bodyPr/>
        <a:lstStyle/>
        <a:p>
          <a:endParaRPr lang="uk-UA"/>
        </a:p>
      </dgm:t>
    </dgm:pt>
    <dgm:pt modelId="{5EC54746-42B3-465F-AD21-D6FC3DB2A758}" type="sibTrans" cxnId="{9BDB429C-CED2-4B79-826B-83453BD166A2}">
      <dgm:prSet/>
      <dgm:spPr/>
      <dgm:t>
        <a:bodyPr/>
        <a:lstStyle/>
        <a:p>
          <a:endParaRPr lang="uk-UA"/>
        </a:p>
      </dgm:t>
    </dgm:pt>
    <dgm:pt modelId="{6F1726A0-84BC-4102-BFC1-499165AD5FA5}">
      <dgm:prSet phldrT="[Текст]"/>
      <dgm:spPr/>
      <dgm:t>
        <a:bodyPr/>
        <a:lstStyle/>
        <a:p>
          <a:r>
            <a:rPr lang="uk-UA" dirty="0" smtClean="0"/>
            <a:t>скорочення видатків з бюджету</a:t>
          </a:r>
          <a:endParaRPr lang="uk-UA" dirty="0"/>
        </a:p>
      </dgm:t>
    </dgm:pt>
    <dgm:pt modelId="{276C12A1-4DBD-44A0-A918-AF91B3645A8A}" type="parTrans" cxnId="{45C50554-1DC4-4488-96C8-DE05C20C8181}">
      <dgm:prSet/>
      <dgm:spPr/>
      <dgm:t>
        <a:bodyPr/>
        <a:lstStyle/>
        <a:p>
          <a:endParaRPr lang="uk-UA"/>
        </a:p>
      </dgm:t>
    </dgm:pt>
    <dgm:pt modelId="{3D366C1F-B520-42F0-BAD8-E79455C70802}" type="sibTrans" cxnId="{45C50554-1DC4-4488-96C8-DE05C20C8181}">
      <dgm:prSet/>
      <dgm:spPr/>
      <dgm:t>
        <a:bodyPr/>
        <a:lstStyle/>
        <a:p>
          <a:endParaRPr lang="uk-UA"/>
        </a:p>
      </dgm:t>
    </dgm:pt>
    <dgm:pt modelId="{91C0C517-4F3A-405C-84FC-EDE4245FA692}">
      <dgm:prSet phldrT="[Текст]"/>
      <dgm:spPr/>
      <dgm:t>
        <a:bodyPr/>
        <a:lstStyle/>
        <a:p>
          <a:r>
            <a:rPr lang="uk-UA" dirty="0" smtClean="0"/>
            <a:t>Стримування сукупного попиту </a:t>
          </a:r>
          <a:endParaRPr lang="uk-UA" dirty="0"/>
        </a:p>
      </dgm:t>
    </dgm:pt>
    <dgm:pt modelId="{CA131AE4-758C-406E-9C74-CB2B016AFAC0}" type="parTrans" cxnId="{392D47AA-23EF-49BD-B631-3BA862AEFE05}">
      <dgm:prSet/>
      <dgm:spPr/>
      <dgm:t>
        <a:bodyPr/>
        <a:lstStyle/>
        <a:p>
          <a:endParaRPr lang="uk-UA"/>
        </a:p>
      </dgm:t>
    </dgm:pt>
    <dgm:pt modelId="{B771A71A-2F24-450E-979F-0DB77F0ABF59}" type="sibTrans" cxnId="{392D47AA-23EF-49BD-B631-3BA862AEFE05}">
      <dgm:prSet/>
      <dgm:spPr/>
      <dgm:t>
        <a:bodyPr/>
        <a:lstStyle/>
        <a:p>
          <a:endParaRPr lang="uk-UA"/>
        </a:p>
      </dgm:t>
    </dgm:pt>
    <dgm:pt modelId="{8321C666-1068-46A3-84EA-C3C5F8299F9E}" type="pres">
      <dgm:prSet presAssocID="{E19B332C-77F7-435D-B36C-CA29934ECBB7}" presName="CompostProcess" presStyleCnt="0">
        <dgm:presLayoutVars>
          <dgm:dir/>
          <dgm:resizeHandles val="exact"/>
        </dgm:presLayoutVars>
      </dgm:prSet>
      <dgm:spPr/>
    </dgm:pt>
    <dgm:pt modelId="{139F4732-02C1-4EC1-BB27-C6F63D0EBEDF}" type="pres">
      <dgm:prSet presAssocID="{E19B332C-77F7-435D-B36C-CA29934ECBB7}" presName="arrow" presStyleLbl="bgShp" presStyleIdx="0" presStyleCnt="1"/>
      <dgm:spPr/>
    </dgm:pt>
    <dgm:pt modelId="{472D4E3E-A631-4AE1-937B-210AC3C51BB7}" type="pres">
      <dgm:prSet presAssocID="{E19B332C-77F7-435D-B36C-CA29934ECBB7}" presName="linearProcess" presStyleCnt="0"/>
      <dgm:spPr/>
    </dgm:pt>
    <dgm:pt modelId="{848DD4AF-51CF-4A08-85E7-F9237755E238}" type="pres">
      <dgm:prSet presAssocID="{DD25403C-653A-46C6-956F-D274EE6F355E}" presName="textNode" presStyleLbl="node1" presStyleIdx="0" presStyleCnt="3" custScaleY="1111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6059BB-5D64-4900-8069-551B489F6F2C}" type="pres">
      <dgm:prSet presAssocID="{5EC54746-42B3-465F-AD21-D6FC3DB2A758}" presName="sibTrans" presStyleCnt="0"/>
      <dgm:spPr/>
    </dgm:pt>
    <dgm:pt modelId="{F25039BE-FFBB-4EF4-B88C-66FB0A0B8B87}" type="pres">
      <dgm:prSet presAssocID="{6F1726A0-84BC-4102-BFC1-499165AD5FA5}" presName="textNode" presStyleLbl="node1" presStyleIdx="1" presStyleCnt="3" custScaleY="116851" custLinFactNeighborX="13324" custLinFactNeighborY="-28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B8A31A-86E2-420C-8D06-2104331ECAFE}" type="pres">
      <dgm:prSet presAssocID="{3D366C1F-B520-42F0-BAD8-E79455C70802}" presName="sibTrans" presStyleCnt="0"/>
      <dgm:spPr/>
    </dgm:pt>
    <dgm:pt modelId="{8E34839E-1FBE-4996-B019-2633341FB089}" type="pres">
      <dgm:prSet presAssocID="{91C0C517-4F3A-405C-84FC-EDE4245FA69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5DD7111-BFFF-420E-AD85-DEB5E017238A}" type="presOf" srcId="{6F1726A0-84BC-4102-BFC1-499165AD5FA5}" destId="{F25039BE-FFBB-4EF4-B88C-66FB0A0B8B87}" srcOrd="0" destOrd="0" presId="urn:microsoft.com/office/officeart/2005/8/layout/hProcess9"/>
    <dgm:cxn modelId="{C9DDEF9F-E9C8-40B1-9535-BC36A26CAD20}" type="presOf" srcId="{E19B332C-77F7-435D-B36C-CA29934ECBB7}" destId="{8321C666-1068-46A3-84EA-C3C5F8299F9E}" srcOrd="0" destOrd="0" presId="urn:microsoft.com/office/officeart/2005/8/layout/hProcess9"/>
    <dgm:cxn modelId="{45C50554-1DC4-4488-96C8-DE05C20C8181}" srcId="{E19B332C-77F7-435D-B36C-CA29934ECBB7}" destId="{6F1726A0-84BC-4102-BFC1-499165AD5FA5}" srcOrd="1" destOrd="0" parTransId="{276C12A1-4DBD-44A0-A918-AF91B3645A8A}" sibTransId="{3D366C1F-B520-42F0-BAD8-E79455C70802}"/>
    <dgm:cxn modelId="{9BDB429C-CED2-4B79-826B-83453BD166A2}" srcId="{E19B332C-77F7-435D-B36C-CA29934ECBB7}" destId="{DD25403C-653A-46C6-956F-D274EE6F355E}" srcOrd="0" destOrd="0" parTransId="{E18060EF-59BF-41EF-9924-5478EC0BB846}" sibTransId="{5EC54746-42B3-465F-AD21-D6FC3DB2A758}"/>
    <dgm:cxn modelId="{392D47AA-23EF-49BD-B631-3BA862AEFE05}" srcId="{E19B332C-77F7-435D-B36C-CA29934ECBB7}" destId="{91C0C517-4F3A-405C-84FC-EDE4245FA692}" srcOrd="2" destOrd="0" parTransId="{CA131AE4-758C-406E-9C74-CB2B016AFAC0}" sibTransId="{B771A71A-2F24-450E-979F-0DB77F0ABF59}"/>
    <dgm:cxn modelId="{88AAC359-B30E-4EBF-97FB-9B7C8C634CF5}" type="presOf" srcId="{DD25403C-653A-46C6-956F-D274EE6F355E}" destId="{848DD4AF-51CF-4A08-85E7-F9237755E238}" srcOrd="0" destOrd="0" presId="urn:microsoft.com/office/officeart/2005/8/layout/hProcess9"/>
    <dgm:cxn modelId="{6F747F41-DD08-49E6-BD02-C02181A580E1}" type="presOf" srcId="{91C0C517-4F3A-405C-84FC-EDE4245FA692}" destId="{8E34839E-1FBE-4996-B019-2633341FB089}" srcOrd="0" destOrd="0" presId="urn:microsoft.com/office/officeart/2005/8/layout/hProcess9"/>
    <dgm:cxn modelId="{CA1B2DAC-973B-4ACC-821C-B55CC0FA005E}" type="presParOf" srcId="{8321C666-1068-46A3-84EA-C3C5F8299F9E}" destId="{139F4732-02C1-4EC1-BB27-C6F63D0EBEDF}" srcOrd="0" destOrd="0" presId="urn:microsoft.com/office/officeart/2005/8/layout/hProcess9"/>
    <dgm:cxn modelId="{E5AAD76B-17AE-4F0D-B0B0-E3F28C27ACD6}" type="presParOf" srcId="{8321C666-1068-46A3-84EA-C3C5F8299F9E}" destId="{472D4E3E-A631-4AE1-937B-210AC3C51BB7}" srcOrd="1" destOrd="0" presId="urn:microsoft.com/office/officeart/2005/8/layout/hProcess9"/>
    <dgm:cxn modelId="{176531C1-4216-486B-A73A-402785B30BD2}" type="presParOf" srcId="{472D4E3E-A631-4AE1-937B-210AC3C51BB7}" destId="{848DD4AF-51CF-4A08-85E7-F9237755E238}" srcOrd="0" destOrd="0" presId="urn:microsoft.com/office/officeart/2005/8/layout/hProcess9"/>
    <dgm:cxn modelId="{87CC0E25-36B0-4DF9-9AE1-99B31BC557B4}" type="presParOf" srcId="{472D4E3E-A631-4AE1-937B-210AC3C51BB7}" destId="{916059BB-5D64-4900-8069-551B489F6F2C}" srcOrd="1" destOrd="0" presId="urn:microsoft.com/office/officeart/2005/8/layout/hProcess9"/>
    <dgm:cxn modelId="{076790B1-0AF1-4687-9D7B-4F640C302902}" type="presParOf" srcId="{472D4E3E-A631-4AE1-937B-210AC3C51BB7}" destId="{F25039BE-FFBB-4EF4-B88C-66FB0A0B8B87}" srcOrd="2" destOrd="0" presId="urn:microsoft.com/office/officeart/2005/8/layout/hProcess9"/>
    <dgm:cxn modelId="{AD7B641E-3283-4BDD-912D-38203CCD1D94}" type="presParOf" srcId="{472D4E3E-A631-4AE1-937B-210AC3C51BB7}" destId="{2FB8A31A-86E2-420C-8D06-2104331ECAFE}" srcOrd="3" destOrd="0" presId="urn:microsoft.com/office/officeart/2005/8/layout/hProcess9"/>
    <dgm:cxn modelId="{89343195-67D2-4250-A8EB-5EF989251267}" type="presParOf" srcId="{472D4E3E-A631-4AE1-937B-210AC3C51BB7}" destId="{8E34839E-1FBE-4996-B019-2633341FB0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F4732-02C1-4EC1-BB27-C6F63D0EBEDF}">
      <dsp:nvSpPr>
        <dsp:cNvPr id="0" name=""/>
        <dsp:cNvSpPr/>
      </dsp:nvSpPr>
      <dsp:spPr>
        <a:xfrm>
          <a:off x="675227" y="0"/>
          <a:ext cx="7652583" cy="30572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D4AF-51CF-4A08-85E7-F9237755E238}">
      <dsp:nvSpPr>
        <dsp:cNvPr id="0" name=""/>
        <dsp:cNvSpPr/>
      </dsp:nvSpPr>
      <dsp:spPr>
        <a:xfrm>
          <a:off x="305083" y="917160"/>
          <a:ext cx="2700911" cy="122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зниження рівня оподаткування; податкові пільги; прискорена амортизація</a:t>
          </a:r>
          <a:endParaRPr lang="uk-UA" sz="1800" kern="1200" dirty="0"/>
        </a:p>
      </dsp:txBody>
      <dsp:txXfrm>
        <a:off x="364779" y="976856"/>
        <a:ext cx="2581519" cy="1103489"/>
      </dsp:txXfrm>
    </dsp:sp>
    <dsp:sp modelId="{F25039BE-FFBB-4EF4-B88C-66FB0A0B8B87}">
      <dsp:nvSpPr>
        <dsp:cNvPr id="0" name=""/>
        <dsp:cNvSpPr/>
      </dsp:nvSpPr>
      <dsp:spPr>
        <a:xfrm>
          <a:off x="3151063" y="917160"/>
          <a:ext cx="2700911" cy="122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видатки бюджету</a:t>
          </a:r>
          <a:endParaRPr lang="uk-UA" sz="1800" kern="1200" dirty="0"/>
        </a:p>
      </dsp:txBody>
      <dsp:txXfrm>
        <a:off x="3210759" y="976856"/>
        <a:ext cx="2581519" cy="1103489"/>
      </dsp:txXfrm>
    </dsp:sp>
    <dsp:sp modelId="{8E34839E-1FBE-4996-B019-2633341FB089}">
      <dsp:nvSpPr>
        <dsp:cNvPr id="0" name=""/>
        <dsp:cNvSpPr/>
      </dsp:nvSpPr>
      <dsp:spPr>
        <a:xfrm>
          <a:off x="5997043" y="917160"/>
          <a:ext cx="2700911" cy="12228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Заохочення сукупного попиту </a:t>
          </a:r>
          <a:endParaRPr lang="uk-UA" sz="1800" kern="1200" dirty="0"/>
        </a:p>
      </dsp:txBody>
      <dsp:txXfrm>
        <a:off x="6056739" y="976856"/>
        <a:ext cx="2581519" cy="1103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F4732-02C1-4EC1-BB27-C6F63D0EBEDF}">
      <dsp:nvSpPr>
        <dsp:cNvPr id="0" name=""/>
        <dsp:cNvSpPr/>
      </dsp:nvSpPr>
      <dsp:spPr>
        <a:xfrm>
          <a:off x="667165" y="0"/>
          <a:ext cx="7561204" cy="38884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DD4AF-51CF-4A08-85E7-F9237755E238}">
      <dsp:nvSpPr>
        <dsp:cNvPr id="0" name=""/>
        <dsp:cNvSpPr/>
      </dsp:nvSpPr>
      <dsp:spPr>
        <a:xfrm>
          <a:off x="9555" y="1080120"/>
          <a:ext cx="2863250" cy="1728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підвищення рівня оподаткування; ліквідація податкових пільг; стримування амортизації</a:t>
          </a:r>
          <a:endParaRPr lang="uk-UA" sz="2100" kern="1200" dirty="0"/>
        </a:p>
      </dsp:txBody>
      <dsp:txXfrm>
        <a:off x="93918" y="1164483"/>
        <a:ext cx="2694524" cy="1559464"/>
      </dsp:txXfrm>
    </dsp:sp>
    <dsp:sp modelId="{F25039BE-FFBB-4EF4-B88C-66FB0A0B8B87}">
      <dsp:nvSpPr>
        <dsp:cNvPr id="0" name=""/>
        <dsp:cNvSpPr/>
      </dsp:nvSpPr>
      <dsp:spPr>
        <a:xfrm>
          <a:off x="3035240" y="990842"/>
          <a:ext cx="2863250" cy="1817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скорочення видатків з бюджету</a:t>
          </a:r>
          <a:endParaRPr lang="uk-UA" sz="2100" kern="1200" dirty="0"/>
        </a:p>
      </dsp:txBody>
      <dsp:txXfrm>
        <a:off x="3123961" y="1079563"/>
        <a:ext cx="2685808" cy="1640026"/>
      </dsp:txXfrm>
    </dsp:sp>
    <dsp:sp modelId="{8E34839E-1FBE-4996-B019-2633341FB089}">
      <dsp:nvSpPr>
        <dsp:cNvPr id="0" name=""/>
        <dsp:cNvSpPr/>
      </dsp:nvSpPr>
      <dsp:spPr>
        <a:xfrm>
          <a:off x="6022728" y="1166529"/>
          <a:ext cx="2863250" cy="15553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Стримування сукупного попиту </a:t>
          </a:r>
          <a:endParaRPr lang="uk-UA" sz="2100" kern="1200" dirty="0"/>
        </a:p>
      </dsp:txBody>
      <dsp:txXfrm>
        <a:off x="6098655" y="1242456"/>
        <a:ext cx="2711396" cy="140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01568-6C5C-4BCF-B2A9-3A76CB821245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7E1-E6EF-4640-B701-22EBC395CC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884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МАКРОЕКОНОМІКА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7632848" cy="4326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uk-UA" sz="2800" b="1" dirty="0"/>
              <a:t>Сучасна схема циклу</a:t>
            </a:r>
          </a:p>
        </p:txBody>
      </p:sp>
    </p:spTree>
    <p:extLst>
      <p:ext uri="{BB962C8B-B14F-4D97-AF65-F5344CB8AC3E}">
        <p14:creationId xmlns:p14="http://schemas.microsoft.com/office/powerpoint/2010/main" val="19335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323528" y="332656"/>
            <a:ext cx="8640959" cy="626469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tx2"/>
                </a:solidFill>
              </a:rPr>
              <a:t>5</a:t>
            </a:r>
            <a:r>
              <a:rPr lang="uk-UA" sz="2800" b="1" dirty="0">
                <a:solidFill>
                  <a:schemeClr val="tx2"/>
                </a:solidFill>
              </a:rPr>
              <a:t>. 2. Тривалість економічних </a:t>
            </a:r>
            <a:r>
              <a:rPr lang="uk-UA" sz="2800" b="1" dirty="0" smtClean="0">
                <a:solidFill>
                  <a:schemeClr val="tx2"/>
                </a:solidFill>
              </a:rPr>
              <a:t>циклів: </a:t>
            </a:r>
          </a:p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Короткотермінові цикли Джозеф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Кітчин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(3 роки і 4 місяці) пов'язував з коливаннями світових запасів золота.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Фундатор економетрики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Веслі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Клер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Мітчел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вбачав причину циклів всередині економічної системи, особливо у сфері грошового обігу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Більшість економістів сучасності розглядає  короткотермінові цикли як невід'ємну частину загально циклічного розвитку в основі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якого є</a:t>
            </a:r>
          </a:p>
          <a:p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Середньотривалі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цикли  Клемента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Жугляра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(10 років</a:t>
            </a:r>
            <a:r>
              <a:rPr lang="uk-UA" b="1" dirty="0" smtClean="0">
                <a:solidFill>
                  <a:schemeClr val="tx2"/>
                </a:solidFill>
              </a:rPr>
              <a:t>)</a:t>
            </a:r>
            <a:endParaRPr lang="uk-UA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Причина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циклу прихована у сфері банківської діяльності, а саме кредиту. Криза  є оздоровлюючий фактор, що сприяє загальному зниженню рівня цін і ліквідації невиправдано створених підприємств </a:t>
            </a:r>
          </a:p>
          <a:p>
            <a:endParaRPr lang="uk-UA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179512" y="260648"/>
            <a:ext cx="8928992" cy="590465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Будівельні цикли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Саймона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Кузнеця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(15-20 років)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По'вязані із періодичним оновленням житла і певних типів промислових споруд.</a:t>
            </a:r>
          </a:p>
          <a:p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М.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Кларк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помітив, що зростання попиту на предмети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споживання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супроводжується значним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зростанням попиту на устаткування і машини. Цей ефект </a:t>
            </a:r>
            <a:r>
              <a:rPr lang="uk-UA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Кларк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називав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ефектом акселератора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 вважав його основним моментом у процесі циклічного розвитку.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 </a:t>
            </a:r>
            <a:r>
              <a:rPr lang="uk-UA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Кларка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це явище звернув увагу французький вчений </a:t>
            </a: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 </a:t>
            </a:r>
            <a:r>
              <a:rPr lang="uk-UA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Афтальон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який пояснював причину </a:t>
            </a:r>
            <a:r>
              <a:rPr lang="uk-UA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середньотермінових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циклів тривалістю процесу виробництва у часі. 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2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52128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Теорії </a:t>
            </a:r>
            <a:r>
              <a:rPr lang="uk-UA" sz="2800" b="1" dirty="0"/>
              <a:t>циклічного розвитку та їх класифікація.</a:t>
            </a:r>
            <a:br>
              <a:rPr lang="uk-UA" sz="2800" b="1" dirty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80728"/>
            <a:ext cx="8697289" cy="554461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Теорія економічних циклів разом з теорією економічного зростання належать до теорій економічної динаміки і досліджує причини коливань економічної активності у часі. </a:t>
            </a:r>
            <a:endParaRPr lang="uk-UA" sz="20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r>
              <a:rPr lang="uk-UA" sz="2000" b="1" dirty="0" smtClean="0">
                <a:solidFill>
                  <a:schemeClr val="tx2"/>
                </a:solidFill>
              </a:rPr>
              <a:t>Сьогодні виокремлюють такі теорії циклу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Теорії зовнішніх факторів ( Вільям. Ст.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Джевонс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Сіманака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Юдзі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Чисто монетарна теорія (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Рой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Хоутрі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Теорія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перенагромадження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капіталу (М.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Туган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-Барановський, Альбер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Афтальон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Теорія недоспоживання Ж.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Сисмонді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Кейнсіанські теорії (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Дж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М. Кейнс,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Дж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Ґікс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П.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Самюельсен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Е.Ґансен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Психологічні теорії циклу: а) спекулятивні мотиви (</a:t>
            </a:r>
            <a:r>
              <a:rPr lang="uk-UA" sz="2000" b="1" dirty="0">
                <a:solidFill>
                  <a:schemeClr val="tx2"/>
                </a:solidFill>
              </a:rPr>
              <a:t>Вільям. Ст. </a:t>
            </a:r>
            <a:r>
              <a:rPr lang="uk-UA" sz="2000" b="1" dirty="0" err="1" smtClean="0">
                <a:solidFill>
                  <a:schemeClr val="tx2"/>
                </a:solidFill>
              </a:rPr>
              <a:t>Джевонс</a:t>
            </a:r>
            <a:r>
              <a:rPr lang="uk-UA" sz="2000" b="1" dirty="0" smtClean="0">
                <a:solidFill>
                  <a:schemeClr val="tx2"/>
                </a:solidFill>
              </a:rPr>
              <a:t>, В. </a:t>
            </a:r>
            <a:r>
              <a:rPr lang="uk-UA" sz="2000" b="1" dirty="0" err="1" smtClean="0">
                <a:solidFill>
                  <a:schemeClr val="tx2"/>
                </a:solidFill>
              </a:rPr>
              <a:t>Парето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 б) недосконалість ринкової інформації (А.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Пігу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); в) рівноважна теорія економічного циклу Р. Лукаса.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Теорія нововведень (новатора) Й. </a:t>
            </a:r>
            <a:r>
              <a:rPr lang="uk-UA" sz="20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Шумпетера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uk-U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955149"/>
              </p:ext>
            </p:extLst>
          </p:nvPr>
        </p:nvGraphicFramePr>
        <p:xfrm>
          <a:off x="251520" y="2204864"/>
          <a:ext cx="8640762" cy="415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82"/>
                <a:gridCol w="3024526"/>
                <a:gridCol w="288025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Ознаки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Неокейнсіанство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Неоконсерватизм</a:t>
                      </a:r>
                      <a:endParaRPr lang="uk-UA" dirty="0"/>
                    </a:p>
                  </a:txBody>
                  <a:tcPr/>
                </a:tc>
              </a:tr>
              <a:tr h="44217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Орієнтація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 попит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 на пропозицію</a:t>
                      </a:r>
                      <a:endParaRPr lang="uk-UA" dirty="0"/>
                    </a:p>
                  </a:txBody>
                  <a:tcPr/>
                </a:tc>
              </a:tr>
              <a:tr h="109028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Регулювання господарства в цілому (макрорівень)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Створення стимулів діяльності окремих фірм (мікрорівень)</a:t>
                      </a:r>
                      <a:endParaRPr lang="uk-UA" dirty="0"/>
                    </a:p>
                  </a:txBody>
                  <a:tcPr/>
                </a:tc>
              </a:tr>
              <a:tr h="146052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Пріоритети регулювання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uk-UA" dirty="0" smtClean="0"/>
                        <a:t>Податково-бюджетна політика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dirty="0" smtClean="0"/>
                        <a:t>Кредитно-грошова політика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uk-UA" dirty="0" smtClean="0"/>
                        <a:t>Кредитно-грошова політика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uk-UA" dirty="0" smtClean="0"/>
                        <a:t>Податково-бюджетна політика</a:t>
                      </a:r>
                      <a:endParaRPr lang="uk-UA" dirty="0"/>
                    </a:p>
                  </a:txBody>
                  <a:tcPr/>
                </a:tc>
              </a:tr>
              <a:tr h="44217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Оцінка ролі держави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Заохочення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Обмеження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75998" cy="554588"/>
          </a:xfrm>
        </p:spPr>
        <p:txBody>
          <a:bodyPr/>
          <a:lstStyle/>
          <a:p>
            <a:r>
              <a:rPr lang="uk-UA" sz="2800" b="1" dirty="0">
                <a:latin typeface="+mn-lt"/>
                <a:ea typeface="+mn-ea"/>
                <a:cs typeface="+mn-cs"/>
              </a:rPr>
              <a:t>5. </a:t>
            </a:r>
            <a:r>
              <a:rPr lang="uk-UA" sz="2800" b="1" dirty="0">
                <a:latin typeface="+mn-lt"/>
                <a:ea typeface="+mn-ea"/>
                <a:cs typeface="+mn-cs"/>
              </a:rPr>
              <a:t>3. </a:t>
            </a:r>
            <a:r>
              <a:rPr lang="uk-UA" sz="2800" b="1" dirty="0" smtClean="0">
                <a:latin typeface="+mn-lt"/>
                <a:ea typeface="+mn-ea"/>
                <a:cs typeface="+mn-cs"/>
              </a:rPr>
              <a:t>Державне антициклічне регулювання</a:t>
            </a:r>
            <a:endParaRPr lang="uk-UA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470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Порівняльна характеристика неокейнсіанських</a:t>
            </a:r>
          </a:p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неоконсервативних підходів до антициклічного регулювання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45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76032"/>
              </p:ext>
            </p:extLst>
          </p:nvPr>
        </p:nvGraphicFramePr>
        <p:xfrm>
          <a:off x="33456" y="3771077"/>
          <a:ext cx="9003039" cy="305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35766"/>
          </a:xfrm>
        </p:spPr>
        <p:txBody>
          <a:bodyPr/>
          <a:lstStyle/>
          <a:p>
            <a:pPr lvl="0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фазі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 заходи держави мають бути скеровані на </a:t>
            </a:r>
            <a:r>
              <a:rPr lang="uk-UA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стимулювання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ділової активності:</a:t>
            </a:r>
            <a:b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1628800"/>
            <a:ext cx="7762646" cy="876705"/>
            <a:chOff x="59399" y="-146653"/>
            <a:chExt cx="8233041" cy="1010749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2988" y="-146653"/>
              <a:ext cx="8229452" cy="10107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9399" y="59399"/>
              <a:ext cx="8233041" cy="804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kern="1200" dirty="0" smtClean="0"/>
                <a:t>1) Держава спроможна вирівнювати циклічні коливання </a:t>
              </a:r>
              <a:endParaRPr lang="uk-UA" sz="2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156" y="2536586"/>
            <a:ext cx="8342092" cy="1117537"/>
            <a:chOff x="-437888" y="203414"/>
            <a:chExt cx="8057242" cy="1216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437888" y="203414"/>
              <a:ext cx="8057242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294351" y="312839"/>
              <a:ext cx="7913705" cy="829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dirty="0"/>
                <a:t>2) </a:t>
              </a:r>
              <a:r>
                <a:rPr lang="uk-UA" sz="2400" dirty="0"/>
                <a:t>Держава має здійснювати антициклічну політику задля економічної стабільності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11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держави на сукупний попит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69904"/>
            <a:ext cx="7239988" cy="32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5594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а) фаза кризи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63771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б) фаза піднесення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41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232010"/>
              </p:ext>
            </p:extLst>
          </p:nvPr>
        </p:nvGraphicFramePr>
        <p:xfrm>
          <a:off x="107504" y="2420888"/>
          <a:ext cx="889553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435766"/>
          </a:xfrm>
        </p:spPr>
        <p:txBody>
          <a:bodyPr/>
          <a:lstStyle/>
          <a:p>
            <a:pPr lvl="0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фазі </a:t>
            </a:r>
            <a:r>
              <a:rPr lang="uk-UA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піднесення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заходи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 мають бути скеровані на 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стримування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ділової активності:</a:t>
            </a:r>
            <a:b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7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48347"/>
            <a:ext cx="8640959" cy="387781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Економічний цикл. Характеристика основних фаз ділового циклу. </a:t>
            </a:r>
          </a:p>
          <a:p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Тривалість економічних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циклів. Теорії циклічного розвитку та їх класифікація.</a:t>
            </a:r>
            <a:endParaRPr lang="uk-UA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00200"/>
          </a:xfrm>
        </p:spPr>
        <p:txBody>
          <a:bodyPr/>
          <a:lstStyle/>
          <a:p>
            <a:r>
              <a:rPr lang="uk-UA" sz="2800" b="1" dirty="0" smtClean="0"/>
              <a:t>ТЕМА 5. </a:t>
            </a:r>
            <a:br>
              <a:rPr lang="uk-UA" sz="2800" b="1" dirty="0" smtClean="0"/>
            </a:br>
            <a:r>
              <a:rPr lang="uk-UA" sz="2800" b="1" dirty="0" smtClean="0"/>
              <a:t>МАКРОЕКОНОМІЧНА НЕСТАБІЛЬНІСТЬ: ЦИКЛІЧНІСТЬ ЕКОНОМІЧНОГО РОЗВИТКУ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906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5.1</a:t>
            </a:r>
            <a:r>
              <a:rPr lang="uk-UA" sz="2800" b="1" dirty="0"/>
              <a:t>. Економічний цикл.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Характеристика </a:t>
            </a:r>
            <a:r>
              <a:rPr lang="uk-UA" sz="2800" b="1" dirty="0"/>
              <a:t>основних фаз ділового циклу</a:t>
            </a:r>
            <a:r>
              <a:rPr lang="uk-UA" sz="2800" b="1" dirty="0" smtClean="0"/>
              <a:t>. 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16833"/>
            <a:ext cx="8784975" cy="420933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Циклічність </a:t>
            </a:r>
            <a:r>
              <a:rPr lang="uk-UA" sz="2800" b="1" dirty="0" smtClean="0">
                <a:solidFill>
                  <a:srgbClr val="C00000"/>
                </a:solidFill>
              </a:rPr>
              <a:t>–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 розвиток національної економіки та світового господарства як цілісності, це рух від однієї макроекономічної рівноваги до другої.  </a:t>
            </a:r>
          </a:p>
          <a:p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Економічний 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цикл </a:t>
            </a:r>
            <a:r>
              <a:rPr lang="uk-UA" sz="2800" b="1" dirty="0" smtClean="0">
                <a:solidFill>
                  <a:srgbClr val="C00000"/>
                </a:solidFill>
              </a:rPr>
              <a:t>–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 періодичні піднесення і затухання економічної активності, що відрізняються один від одного тривалістю та інтенсивністю при наявній довготривалій тенденції до економічного зростання.</a:t>
            </a:r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uk-UA" sz="2800" b="1" dirty="0"/>
              <a:t>Класична схема циклу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8118"/>
            <a:ext cx="8784975" cy="4589138"/>
          </a:xfrm>
        </p:spPr>
      </p:pic>
    </p:spTree>
    <p:extLst>
      <p:ext uri="{BB962C8B-B14F-4D97-AF65-F5344CB8AC3E}">
        <p14:creationId xmlns:p14="http://schemas.microsoft.com/office/powerpoint/2010/main" val="8848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3422483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Фаза циклу: криза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455862" cy="34523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332656"/>
            <a:ext cx="4392488" cy="6264696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Сукупна пропозиція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переповнює ринок, але сукупний попит 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(AD)</a:t>
            </a:r>
            <a:r>
              <a:rPr lang="en-US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поступово зменшується.</a:t>
            </a:r>
            <a:r>
              <a:rPr lang="en-US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Збільшуються товарні запаси, але підприємства інерційно викидають на ринок нові й нові товари. Стрімко падають ціни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). </a:t>
            </a:r>
          </a:p>
          <a:p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Передусім банкрутують банки і кредитні установи, потім -  підприємства.</a:t>
            </a:r>
          </a:p>
          <a:p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Втрачається довіра між суб'єктами економіки. Всі прагнуть розрахунків готівкою. Цінні папери втрачають у ціні. Зростає позичковий процент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Банкрутують великі підприємства.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Зростає безробіття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32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Найвідоміші «класичні» кризи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1825 – Англія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1836 –Англія і США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1841– США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1841 – США, Англія, Франція, Німеччина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1857 – перша СВІТОВА криза</a:t>
            </a:r>
          </a:p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1873, 1882, 1890  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1900 –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1901: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майже одночасно почалася у США і Росії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передусім у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металургії, а потім перекинулася на Європейський континент і набула всеохоплюючого </a:t>
            </a:r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характеру.</a:t>
            </a:r>
          </a:p>
          <a:p>
            <a:r>
              <a:rPr lang="uk-UA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Банкрутство підприємств супроводжувалося стрімким зростанням безробіття</a:t>
            </a:r>
            <a:endParaRPr lang="uk-UA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14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328592" cy="598677"/>
          </a:xfrm>
        </p:spPr>
        <p:txBody>
          <a:bodyPr/>
          <a:lstStyle/>
          <a:p>
            <a:r>
              <a:rPr lang="uk-UA" b="1" dirty="0" smtClean="0"/>
              <a:t>Велика депресія 1929-1933рр</a:t>
            </a:r>
            <a:endParaRPr lang="uk-UA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4253751" cy="29521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836712"/>
            <a:ext cx="4392489" cy="5284389"/>
          </a:xfrm>
        </p:spPr>
        <p:txBody>
          <a:bodyPr>
            <a:normAutofit fontScale="92500" lnSpcReduction="10000"/>
          </a:bodyPr>
          <a:lstStyle/>
          <a:p>
            <a:r>
              <a:rPr lang="uk-UA" sz="1900" b="1" dirty="0">
                <a:solidFill>
                  <a:schemeClr val="accent2"/>
                </a:solidFill>
              </a:rPr>
              <a:t>Світова економічна криза почалася у Сполучених Штатах у так званий </a:t>
            </a:r>
            <a:r>
              <a:rPr lang="uk-UA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«чорний </a:t>
            </a:r>
            <a:r>
              <a:rPr lang="uk-UA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вівторок», </a:t>
            </a:r>
            <a:r>
              <a:rPr lang="uk-UA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жовтня 1929 року </a:t>
            </a:r>
            <a:r>
              <a:rPr lang="uk-UA" sz="1900" b="1" dirty="0">
                <a:solidFill>
                  <a:schemeClr val="accent2"/>
                </a:solidFill>
              </a:rPr>
              <a:t>як грім серед ясного неба. </a:t>
            </a:r>
            <a:endParaRPr lang="uk-UA" sz="1900" b="1" dirty="0" smtClean="0">
              <a:solidFill>
                <a:schemeClr val="accent2"/>
              </a:solidFill>
            </a:endParaRPr>
          </a:p>
          <a:p>
            <a:r>
              <a:rPr lang="uk-UA" sz="1900" b="1" dirty="0" smtClean="0">
                <a:solidFill>
                  <a:schemeClr val="accent2"/>
                </a:solidFill>
              </a:rPr>
              <a:t>Курси </a:t>
            </a:r>
            <a:r>
              <a:rPr lang="uk-UA" sz="1900" b="1" dirty="0">
                <a:solidFill>
                  <a:schemeClr val="accent2"/>
                </a:solidFill>
              </a:rPr>
              <a:t>акцій провідних корпорацій на Нью-Йоркській фондовій біржі почали стрімко падати, що спровокувало біржову паніку. </a:t>
            </a:r>
            <a:endParaRPr lang="uk-UA" sz="19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1900" b="1" dirty="0" smtClean="0">
                <a:solidFill>
                  <a:schemeClr val="accent2"/>
                </a:solidFill>
              </a:rPr>
              <a:t>Промислове </a:t>
            </a:r>
            <a:r>
              <a:rPr lang="uk-UA" sz="1900" b="1" dirty="0">
                <a:solidFill>
                  <a:schemeClr val="accent2"/>
                </a:solidFill>
              </a:rPr>
              <a:t>виробництво у США протягом кризи скоротилося на 46,2% (автомобілів на 80%).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1900" b="1" dirty="0">
                <a:solidFill>
                  <a:schemeClr val="accent2"/>
                </a:solidFill>
              </a:rPr>
              <a:t>Виплавка сталі скоротилася на 76%.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1900" b="1" dirty="0">
                <a:solidFill>
                  <a:schemeClr val="accent2"/>
                </a:solidFill>
              </a:rPr>
              <a:t>Обсяг міжнародної торгівлі скоротився на 30%.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1900" b="1" dirty="0">
                <a:solidFill>
                  <a:schemeClr val="accent2"/>
                </a:solidFill>
              </a:rPr>
              <a:t>У березні 1933 р. безробіття досягло свого піку – 17 млн. </a:t>
            </a:r>
            <a:r>
              <a:rPr lang="uk-UA" sz="1900" b="1" dirty="0" err="1">
                <a:solidFill>
                  <a:schemeClr val="accent2"/>
                </a:solidFill>
              </a:rPr>
              <a:t>чол</a:t>
            </a:r>
            <a:r>
              <a:rPr lang="uk-UA" sz="1900" b="1" dirty="0">
                <a:solidFill>
                  <a:schemeClr val="accent2"/>
                </a:solidFill>
              </a:rPr>
              <a:t>., а це означало, що безробітним був майже кожен третій працездатний громадянин.</a:t>
            </a:r>
            <a:endParaRPr lang="ru-RU" sz="1900" b="1" dirty="0">
              <a:solidFill>
                <a:schemeClr val="accent2"/>
              </a:solidFill>
            </a:endParaRPr>
          </a:p>
          <a:p>
            <a:endParaRPr lang="uk-UA" b="1" dirty="0">
              <a:solidFill>
                <a:schemeClr val="accent2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77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854531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Фаза циклу: депресія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332656"/>
            <a:ext cx="4392488" cy="626469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Може мати нетривалий характер. Рівень виробництва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зберігається стабільно низьким. Зберігається значний рівень безробіття.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Падіння цін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(Р)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припиняється, знижується позичковий процент  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Стабілізуються товарні запаси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Незначною мірою зростає рівень виробництва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Скорочується безробіття.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Поступово зростає рівень цін та позичковий процент.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 товарному ринку підвищується попит на новітні технології та нове устаткування.</a:t>
            </a:r>
            <a:endParaRPr 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3212976"/>
            <a:ext cx="4464496" cy="440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solidFill>
                  <a:srgbClr val="C00000"/>
                </a:solidFill>
              </a:rPr>
              <a:t>Фаза циклу: пожвавлення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3" y="404664"/>
            <a:ext cx="4104456" cy="504056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Фаза циклу: піднесення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332656"/>
            <a:ext cx="4752528" cy="626469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Наступає тоді, коли пожвавлення охоплює більшу частину галузей і має ажіотажний характер. 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Рівень виробництва перевищує докризовий, зростають ціни, безробіття скорочується до мінімальних розмірів, зростає заробітна плата.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Особливо зростає попит на продукцію галузей, які визначають рівень НТП.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Розширення масштабів виробництва супроводжується зростанням попиту на сировину і матеріали – ціни на них зростають. </a:t>
            </a:r>
          </a:p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Фаза піднесення підсилює диспропорції, які закладені на стадії пожвавлення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Економіка наближається до наступної фази.</a:t>
            </a:r>
            <a:endParaRPr 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C:\Users\Ю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0332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1710</TotalTime>
  <Words>912</Words>
  <Application>Microsoft Office PowerPoint</Application>
  <PresentationFormat>Экран (4:3)</PresentationFormat>
  <Paragraphs>102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МАКРОЕКОНОМІКА</vt:lpstr>
      <vt:lpstr>ТЕМА 5.  МАКРОЕКОНОМІЧНА НЕСТАБІЛЬНІСТЬ: ЦИКЛІЧНІСТЬ ЕКОНОМІЧНОГО РОЗВИТКУ</vt:lpstr>
      <vt:lpstr>    5.1. Економічний цикл.  Характеристика основних фаз ділового циклу.    </vt:lpstr>
      <vt:lpstr>Класична схема циклу</vt:lpstr>
      <vt:lpstr>Фаза циклу: криза</vt:lpstr>
      <vt:lpstr>Найвідоміші «класичні» кризи</vt:lpstr>
      <vt:lpstr>Велика депресія 1929-1933рр</vt:lpstr>
      <vt:lpstr>Фаза циклу: депресія</vt:lpstr>
      <vt:lpstr>Фаза циклу: піднесення</vt:lpstr>
      <vt:lpstr>Сучасна схема циклу</vt:lpstr>
      <vt:lpstr>Презентация PowerPoint</vt:lpstr>
      <vt:lpstr>Презентация PowerPoint</vt:lpstr>
      <vt:lpstr>    Теорії циклічного розвитку та їх класифікація.    </vt:lpstr>
      <vt:lpstr>5. 3. Державне антициклічне регулювання</vt:lpstr>
      <vt:lpstr>На фазі кризи усі заходи держави мають бути скеровані на стимулювання ділової активності: </vt:lpstr>
      <vt:lpstr>  Вплив держави на сукупний попит </vt:lpstr>
      <vt:lpstr>На фазі піднесення заходи держави мають бути скеровані на стримування ділової активності: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МАКРОЕКОНОМІКА</dc:title>
  <dc:creator>Юра</dc:creator>
  <cp:lastModifiedBy>Юрій У</cp:lastModifiedBy>
  <cp:revision>145</cp:revision>
  <dcterms:created xsi:type="dcterms:W3CDTF">2018-09-11T19:21:53Z</dcterms:created>
  <dcterms:modified xsi:type="dcterms:W3CDTF">2022-11-02T21:28:50Z</dcterms:modified>
</cp:coreProperties>
</file>