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0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6020021B-1BF3-4364-9BF5-F26BBF41981A}" type="datetimeFigureOut">
              <a:rPr lang="uk-UA" smtClean="0"/>
              <a:t>20.11.2024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F786055-7132-46D6-809A-F08BDA4156B4}" type="slidenum">
              <a:rPr lang="uk-UA" smtClean="0"/>
              <a:t>‹#›</a:t>
            </a:fld>
            <a:endParaRPr lang="uk-UA"/>
          </a:p>
        </p:txBody>
      </p:sp>
    </p:spTree>
    <p:extLst>
      <p:ext uri="{BB962C8B-B14F-4D97-AF65-F5344CB8AC3E}">
        <p14:creationId xmlns:p14="http://schemas.microsoft.com/office/powerpoint/2010/main" val="98260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6020021B-1BF3-4364-9BF5-F26BBF41981A}" type="datetimeFigureOut">
              <a:rPr lang="uk-UA" smtClean="0"/>
              <a:t>20.11.2024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F786055-7132-46D6-809A-F08BDA4156B4}" type="slidenum">
              <a:rPr lang="uk-UA" smtClean="0"/>
              <a:t>‹#›</a:t>
            </a:fld>
            <a:endParaRPr lang="uk-UA"/>
          </a:p>
        </p:txBody>
      </p:sp>
    </p:spTree>
    <p:extLst>
      <p:ext uri="{BB962C8B-B14F-4D97-AF65-F5344CB8AC3E}">
        <p14:creationId xmlns:p14="http://schemas.microsoft.com/office/powerpoint/2010/main" val="69024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6020021B-1BF3-4364-9BF5-F26BBF41981A}" type="datetimeFigureOut">
              <a:rPr lang="uk-UA" smtClean="0"/>
              <a:t>20.11.2024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F786055-7132-46D6-809A-F08BDA4156B4}" type="slidenum">
              <a:rPr lang="uk-UA" smtClean="0"/>
              <a:t>‹#›</a:t>
            </a:fld>
            <a:endParaRPr lang="uk-UA"/>
          </a:p>
        </p:txBody>
      </p:sp>
    </p:spTree>
    <p:extLst>
      <p:ext uri="{BB962C8B-B14F-4D97-AF65-F5344CB8AC3E}">
        <p14:creationId xmlns:p14="http://schemas.microsoft.com/office/powerpoint/2010/main" val="320190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6020021B-1BF3-4364-9BF5-F26BBF41981A}" type="datetimeFigureOut">
              <a:rPr lang="uk-UA" smtClean="0"/>
              <a:t>20.11.2024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F786055-7132-46D6-809A-F08BDA4156B4}" type="slidenum">
              <a:rPr lang="uk-UA" smtClean="0"/>
              <a:t>‹#›</a:t>
            </a:fld>
            <a:endParaRPr lang="uk-UA"/>
          </a:p>
        </p:txBody>
      </p:sp>
    </p:spTree>
    <p:extLst>
      <p:ext uri="{BB962C8B-B14F-4D97-AF65-F5344CB8AC3E}">
        <p14:creationId xmlns:p14="http://schemas.microsoft.com/office/powerpoint/2010/main" val="379625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020021B-1BF3-4364-9BF5-F26BBF41981A}" type="datetimeFigureOut">
              <a:rPr lang="uk-UA" smtClean="0"/>
              <a:t>20.11.2024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F786055-7132-46D6-809A-F08BDA4156B4}" type="slidenum">
              <a:rPr lang="uk-UA" smtClean="0"/>
              <a:t>‹#›</a:t>
            </a:fld>
            <a:endParaRPr lang="uk-UA"/>
          </a:p>
        </p:txBody>
      </p:sp>
    </p:spTree>
    <p:extLst>
      <p:ext uri="{BB962C8B-B14F-4D97-AF65-F5344CB8AC3E}">
        <p14:creationId xmlns:p14="http://schemas.microsoft.com/office/powerpoint/2010/main" val="276895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6020021B-1BF3-4364-9BF5-F26BBF41981A}" type="datetimeFigureOut">
              <a:rPr lang="uk-UA" smtClean="0"/>
              <a:t>20.11.2024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F786055-7132-46D6-809A-F08BDA4156B4}" type="slidenum">
              <a:rPr lang="uk-UA" smtClean="0"/>
              <a:t>‹#›</a:t>
            </a:fld>
            <a:endParaRPr lang="uk-UA"/>
          </a:p>
        </p:txBody>
      </p:sp>
    </p:spTree>
    <p:extLst>
      <p:ext uri="{BB962C8B-B14F-4D97-AF65-F5344CB8AC3E}">
        <p14:creationId xmlns:p14="http://schemas.microsoft.com/office/powerpoint/2010/main" val="335733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6020021B-1BF3-4364-9BF5-F26BBF41981A}" type="datetimeFigureOut">
              <a:rPr lang="uk-UA" smtClean="0"/>
              <a:t>20.11.2024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2F786055-7132-46D6-809A-F08BDA4156B4}" type="slidenum">
              <a:rPr lang="uk-UA" smtClean="0"/>
              <a:t>‹#›</a:t>
            </a:fld>
            <a:endParaRPr lang="uk-UA"/>
          </a:p>
        </p:txBody>
      </p:sp>
    </p:spTree>
    <p:extLst>
      <p:ext uri="{BB962C8B-B14F-4D97-AF65-F5344CB8AC3E}">
        <p14:creationId xmlns:p14="http://schemas.microsoft.com/office/powerpoint/2010/main" val="248389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6020021B-1BF3-4364-9BF5-F26BBF41981A}" type="datetimeFigureOut">
              <a:rPr lang="uk-UA" smtClean="0"/>
              <a:t>20.11.2024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2F786055-7132-46D6-809A-F08BDA4156B4}" type="slidenum">
              <a:rPr lang="uk-UA" smtClean="0"/>
              <a:t>‹#›</a:t>
            </a:fld>
            <a:endParaRPr lang="uk-UA"/>
          </a:p>
        </p:txBody>
      </p:sp>
    </p:spTree>
    <p:extLst>
      <p:ext uri="{BB962C8B-B14F-4D97-AF65-F5344CB8AC3E}">
        <p14:creationId xmlns:p14="http://schemas.microsoft.com/office/powerpoint/2010/main" val="28419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20021B-1BF3-4364-9BF5-F26BBF41981A}" type="datetimeFigureOut">
              <a:rPr lang="uk-UA" smtClean="0"/>
              <a:t>20.11.2024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2F786055-7132-46D6-809A-F08BDA4156B4}" type="slidenum">
              <a:rPr lang="uk-UA" smtClean="0"/>
              <a:t>‹#›</a:t>
            </a:fld>
            <a:endParaRPr lang="uk-UA"/>
          </a:p>
        </p:txBody>
      </p:sp>
    </p:spTree>
    <p:extLst>
      <p:ext uri="{BB962C8B-B14F-4D97-AF65-F5344CB8AC3E}">
        <p14:creationId xmlns:p14="http://schemas.microsoft.com/office/powerpoint/2010/main" val="226501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20021B-1BF3-4364-9BF5-F26BBF41981A}" type="datetimeFigureOut">
              <a:rPr lang="uk-UA" smtClean="0"/>
              <a:t>20.11.2024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F786055-7132-46D6-809A-F08BDA4156B4}" type="slidenum">
              <a:rPr lang="uk-UA" smtClean="0"/>
              <a:t>‹#›</a:t>
            </a:fld>
            <a:endParaRPr lang="uk-UA"/>
          </a:p>
        </p:txBody>
      </p:sp>
    </p:spTree>
    <p:extLst>
      <p:ext uri="{BB962C8B-B14F-4D97-AF65-F5344CB8AC3E}">
        <p14:creationId xmlns:p14="http://schemas.microsoft.com/office/powerpoint/2010/main" val="2610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20021B-1BF3-4364-9BF5-F26BBF41981A}" type="datetimeFigureOut">
              <a:rPr lang="uk-UA" smtClean="0"/>
              <a:t>20.11.2024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F786055-7132-46D6-809A-F08BDA4156B4}" type="slidenum">
              <a:rPr lang="uk-UA" smtClean="0"/>
              <a:t>‹#›</a:t>
            </a:fld>
            <a:endParaRPr lang="uk-UA"/>
          </a:p>
        </p:txBody>
      </p:sp>
    </p:spTree>
    <p:extLst>
      <p:ext uri="{BB962C8B-B14F-4D97-AF65-F5344CB8AC3E}">
        <p14:creationId xmlns:p14="http://schemas.microsoft.com/office/powerpoint/2010/main" val="36497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0021B-1BF3-4364-9BF5-F26BBF41981A}" type="datetimeFigureOut">
              <a:rPr lang="uk-UA" smtClean="0"/>
              <a:t>20.11.2024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86055-7132-46D6-809A-F08BDA4156B4}" type="slidenum">
              <a:rPr lang="uk-UA" smtClean="0"/>
              <a:t>‹#›</a:t>
            </a:fld>
            <a:endParaRPr lang="uk-UA"/>
          </a:p>
        </p:txBody>
      </p:sp>
    </p:spTree>
    <p:extLst>
      <p:ext uri="{BB962C8B-B14F-4D97-AF65-F5344CB8AC3E}">
        <p14:creationId xmlns:p14="http://schemas.microsoft.com/office/powerpoint/2010/main" val="4278246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uk.wikipedia.org/wiki/%D0%90%D0%BD%D0%B3%D0%BB%D1%96%D0%B9%D1%81%D1%8C%D0%BA%D0%B0_%D0%BC%D0%BE%D0%B2%D0%B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916832"/>
            <a:ext cx="8784976" cy="1470025"/>
          </a:xfrm>
        </p:spPr>
        <p:txBody>
          <a:bodyPr>
            <a:normAutofit fontScale="90000"/>
          </a:bodyPr>
          <a:lstStyle/>
          <a:p>
            <a:r>
              <a:rPr lang="uk-UA" b="1" dirty="0" smtClean="0">
                <a:latin typeface="Times New Roman" panose="02020603050405020304" pitchFamily="18" charset="0"/>
                <a:cs typeface="Times New Roman" panose="02020603050405020304" pitchFamily="18" charset="0"/>
              </a:rPr>
              <a:t>МІЖНАРОДНІ АВТОМОБІЛЬНІ ПЕРЕВЕЗЕННЯ</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8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01942495"/>
              </p:ext>
            </p:extLst>
          </p:nvPr>
        </p:nvGraphicFramePr>
        <p:xfrm>
          <a:off x="323528" y="404664"/>
          <a:ext cx="8640960" cy="5298695"/>
        </p:xfrm>
        <a:graphic>
          <a:graphicData uri="http://schemas.openxmlformats.org/drawingml/2006/table">
            <a:tbl>
              <a:tblPr/>
              <a:tblGrid>
                <a:gridCol w="1936767"/>
                <a:gridCol w="1489821"/>
                <a:gridCol w="2160240"/>
                <a:gridCol w="3054132"/>
              </a:tblGrid>
              <a:tr h="876097">
                <a:tc>
                  <a:txBody>
                    <a:bodyPr/>
                    <a:lstStyle/>
                    <a:p>
                      <a:pPr algn="ctr" fontAlgn="ctr"/>
                      <a:r>
                        <a:rPr lang="uk-UA" cap="all" dirty="0">
                          <a:effectLst/>
                          <a:latin typeface="Times New Roman" panose="02020603050405020304" pitchFamily="18" charset="0"/>
                          <a:cs typeface="Times New Roman" panose="02020603050405020304" pitchFamily="18" charset="0"/>
                        </a:rPr>
                        <a:t>Вид транспорту</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cap="all" dirty="0">
                          <a:effectLst/>
                          <a:latin typeface="Times New Roman" panose="02020603050405020304" pitchFamily="18" charset="0"/>
                          <a:cs typeface="Times New Roman" panose="02020603050405020304" pitchFamily="18" charset="0"/>
                        </a:rPr>
                        <a:t>Вартість за тонну (</a:t>
                      </a:r>
                      <a:r>
                        <a:rPr lang="en-US" cap="all" dirty="0">
                          <a:effectLst/>
                          <a:latin typeface="Times New Roman" panose="02020603050405020304" pitchFamily="18" charset="0"/>
                          <a:cs typeface="Times New Roman" panose="02020603050405020304" pitchFamily="18" charset="0"/>
                        </a:rPr>
                        <a:t>USD)</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cap="all" dirty="0">
                          <a:effectLst/>
                          <a:latin typeface="Times New Roman" panose="02020603050405020304" pitchFamily="18" charset="0"/>
                          <a:cs typeface="Times New Roman" panose="02020603050405020304" pitchFamily="18" charset="0"/>
                        </a:rPr>
                        <a:t>Час доставки</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cap="all">
                          <a:effectLst/>
                          <a:latin typeface="Times New Roman" panose="02020603050405020304" pitchFamily="18" charset="0"/>
                          <a:cs typeface="Times New Roman" panose="02020603050405020304" pitchFamily="18" charset="0"/>
                        </a:rPr>
                        <a:t>Відстань</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r>
              <a:tr h="876097">
                <a:tc>
                  <a:txBody>
                    <a:bodyPr/>
                    <a:lstStyle/>
                    <a:p>
                      <a:pPr algn="ctr" fontAlgn="ctr"/>
                      <a:r>
                        <a:rPr lang="uk-UA">
                          <a:effectLst/>
                          <a:latin typeface="Times New Roman" panose="02020603050405020304" pitchFamily="18" charset="0"/>
                          <a:cs typeface="Times New Roman" panose="02020603050405020304" pitchFamily="18" charset="0"/>
                        </a:rPr>
                        <a:t>Морський транспорт</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a:effectLst/>
                          <a:latin typeface="Times New Roman" panose="02020603050405020304" pitchFamily="18" charset="0"/>
                          <a:cs typeface="Times New Roman" panose="02020603050405020304" pitchFamily="18" charset="0"/>
                        </a:rPr>
                        <a:t>50-100</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dirty="0">
                          <a:effectLst/>
                          <a:latin typeface="Times New Roman" panose="02020603050405020304" pitchFamily="18" charset="0"/>
                          <a:cs typeface="Times New Roman" panose="02020603050405020304" pitchFamily="18" charset="0"/>
                        </a:rPr>
                        <a:t>10-30 днів</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dirty="0">
                          <a:effectLst/>
                          <a:latin typeface="Times New Roman" panose="02020603050405020304" pitchFamily="18" charset="0"/>
                          <a:cs typeface="Times New Roman" panose="02020603050405020304" pitchFamily="18" charset="0"/>
                        </a:rPr>
                        <a:t>Міжконтинентальний</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r>
              <a:tr h="876097">
                <a:tc>
                  <a:txBody>
                    <a:bodyPr/>
                    <a:lstStyle/>
                    <a:p>
                      <a:pPr algn="ctr" fontAlgn="ctr"/>
                      <a:r>
                        <a:rPr lang="uk-UA">
                          <a:effectLst/>
                          <a:latin typeface="Times New Roman" panose="02020603050405020304" pitchFamily="18" charset="0"/>
                          <a:cs typeface="Times New Roman" panose="02020603050405020304" pitchFamily="18" charset="0"/>
                        </a:rPr>
                        <a:t>Авіаційний транспорт</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a:effectLst/>
                          <a:latin typeface="Times New Roman" panose="02020603050405020304" pitchFamily="18" charset="0"/>
                          <a:cs typeface="Times New Roman" panose="02020603050405020304" pitchFamily="18" charset="0"/>
                        </a:rPr>
                        <a:t>500-1000</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a:effectLst/>
                          <a:latin typeface="Times New Roman" panose="02020603050405020304" pitchFamily="18" charset="0"/>
                          <a:cs typeface="Times New Roman" panose="02020603050405020304" pitchFamily="18" charset="0"/>
                        </a:rPr>
                        <a:t>1-3 дні</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dirty="0">
                          <a:effectLst/>
                          <a:latin typeface="Times New Roman" panose="02020603050405020304" pitchFamily="18" charset="0"/>
                          <a:cs typeface="Times New Roman" panose="02020603050405020304" pitchFamily="18" charset="0"/>
                        </a:rPr>
                        <a:t>Міжконтинентальний</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r>
              <a:tr h="876097">
                <a:tc>
                  <a:txBody>
                    <a:bodyPr/>
                    <a:lstStyle/>
                    <a:p>
                      <a:pPr algn="ctr" fontAlgn="ctr"/>
                      <a:r>
                        <a:rPr lang="uk-UA">
                          <a:effectLst/>
                          <a:latin typeface="Times New Roman" panose="02020603050405020304" pitchFamily="18" charset="0"/>
                          <a:cs typeface="Times New Roman" panose="02020603050405020304" pitchFamily="18" charset="0"/>
                        </a:rPr>
                        <a:t>Автомобільний транспорт</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a:effectLst/>
                          <a:latin typeface="Times New Roman" panose="02020603050405020304" pitchFamily="18" charset="0"/>
                          <a:cs typeface="Times New Roman" panose="02020603050405020304" pitchFamily="18" charset="0"/>
                        </a:rPr>
                        <a:t>100-300</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a:effectLst/>
                          <a:latin typeface="Times New Roman" panose="02020603050405020304" pitchFamily="18" charset="0"/>
                          <a:cs typeface="Times New Roman" panose="02020603050405020304" pitchFamily="18" charset="0"/>
                        </a:rPr>
                        <a:t>1-7 днів</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dirty="0">
                          <a:effectLst/>
                          <a:latin typeface="Times New Roman" panose="02020603050405020304" pitchFamily="18" charset="0"/>
                          <a:cs typeface="Times New Roman" panose="02020603050405020304" pitchFamily="18" charset="0"/>
                        </a:rPr>
                        <a:t>Внутрішньоконтинентальний</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r>
              <a:tr h="876097">
                <a:tc>
                  <a:txBody>
                    <a:bodyPr/>
                    <a:lstStyle/>
                    <a:p>
                      <a:pPr algn="ctr" fontAlgn="ctr"/>
                      <a:r>
                        <a:rPr lang="uk-UA">
                          <a:effectLst/>
                          <a:latin typeface="Times New Roman" panose="02020603050405020304" pitchFamily="18" charset="0"/>
                          <a:cs typeface="Times New Roman" panose="02020603050405020304" pitchFamily="18" charset="0"/>
                        </a:rPr>
                        <a:t>Залізничний транспорт</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a:effectLst/>
                          <a:latin typeface="Times New Roman" panose="02020603050405020304" pitchFamily="18" charset="0"/>
                          <a:cs typeface="Times New Roman" panose="02020603050405020304" pitchFamily="18" charset="0"/>
                        </a:rPr>
                        <a:t>30-70</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a:effectLst/>
                          <a:latin typeface="Times New Roman" panose="02020603050405020304" pitchFamily="18" charset="0"/>
                          <a:cs typeface="Times New Roman" panose="02020603050405020304" pitchFamily="18" charset="0"/>
                        </a:rPr>
                        <a:t>5-10 днів</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dirty="0">
                          <a:effectLst/>
                          <a:latin typeface="Times New Roman" panose="02020603050405020304" pitchFamily="18" charset="0"/>
                          <a:cs typeface="Times New Roman" panose="02020603050405020304" pitchFamily="18" charset="0"/>
                        </a:rPr>
                        <a:t>Внутрішньоконтинентальний</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r>
              <a:tr h="876097">
                <a:tc>
                  <a:txBody>
                    <a:bodyPr/>
                    <a:lstStyle/>
                    <a:p>
                      <a:pPr algn="ctr" fontAlgn="ctr"/>
                      <a:r>
                        <a:rPr lang="uk-UA">
                          <a:effectLst/>
                          <a:latin typeface="Times New Roman" panose="02020603050405020304" pitchFamily="18" charset="0"/>
                          <a:cs typeface="Times New Roman" panose="02020603050405020304" pitchFamily="18" charset="0"/>
                        </a:rPr>
                        <a:t>Трубопровідний транспорт</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a:effectLst/>
                          <a:latin typeface="Times New Roman" panose="02020603050405020304" pitchFamily="18" charset="0"/>
                          <a:cs typeface="Times New Roman" panose="02020603050405020304" pitchFamily="18" charset="0"/>
                        </a:rPr>
                        <a:t>10-50</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a:effectLst/>
                          <a:latin typeface="Times New Roman" panose="02020603050405020304" pitchFamily="18" charset="0"/>
                          <a:cs typeface="Times New Roman" panose="02020603050405020304" pitchFamily="18" charset="0"/>
                        </a:rPr>
                        <a:t>Постійна доставка</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c>
                  <a:txBody>
                    <a:bodyPr/>
                    <a:lstStyle/>
                    <a:p>
                      <a:pPr algn="ctr" fontAlgn="ctr"/>
                      <a:r>
                        <a:rPr lang="uk-UA" dirty="0">
                          <a:effectLst/>
                          <a:latin typeface="Times New Roman" panose="02020603050405020304" pitchFamily="18" charset="0"/>
                          <a:cs typeface="Times New Roman" panose="02020603050405020304" pitchFamily="18" charset="0"/>
                        </a:rPr>
                        <a:t>Внутрішньоконтинентальний</a:t>
                      </a:r>
                    </a:p>
                  </a:txBody>
                  <a:tcPr marL="47625" marR="47625" marT="47625" marB="47625"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405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2348880"/>
            <a:ext cx="4618856" cy="1143000"/>
          </a:xfrm>
        </p:spPr>
        <p:txBody>
          <a:bodyPr>
            <a:normAutofit/>
          </a:bodyPr>
          <a:lstStyle/>
          <a:p>
            <a:r>
              <a:rPr lang="uk-UA" b="1" dirty="0" smtClean="0">
                <a:latin typeface="Times New Roman" panose="02020603050405020304" pitchFamily="18" charset="0"/>
                <a:cs typeface="Times New Roman" panose="02020603050405020304" pitchFamily="18" charset="0"/>
              </a:rPr>
              <a:t>КОНТЕЙНЕРИ</a:t>
            </a:r>
            <a:endParaRPr lang="uk-UA"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1560" y="2564904"/>
            <a:ext cx="2746648" cy="1108720"/>
          </a:xfrm>
        </p:spPr>
        <p:txBody>
          <a:bodyPr/>
          <a:lstStyle/>
          <a:p>
            <a:pPr marL="0" indent="0" algn="ctr">
              <a:buNone/>
            </a:pPr>
            <a:r>
              <a:rPr lang="uk-UA" sz="4400" b="1" dirty="0" smtClean="0">
                <a:latin typeface="Times New Roman" panose="02020603050405020304" pitchFamily="18" charset="0"/>
                <a:cs typeface="Times New Roman" panose="02020603050405020304" pitchFamily="18" charset="0"/>
              </a:rPr>
              <a:t>ПЕЛЕТИ</a:t>
            </a:r>
            <a:endParaRPr lang="uk-UA" sz="4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35596" y="603339"/>
            <a:ext cx="7560840" cy="646331"/>
          </a:xfrm>
          <a:prstGeom prst="rect">
            <a:avLst/>
          </a:prstGeom>
          <a:noFill/>
        </p:spPr>
        <p:txBody>
          <a:bodyPr wrap="square" rtlCol="0">
            <a:spAutoFit/>
          </a:bodyPr>
          <a:lstStyle/>
          <a:p>
            <a:pPr algn="ctr"/>
            <a:r>
              <a:rPr lang="uk-UA" b="1" dirty="0" smtClean="0">
                <a:latin typeface="Times New Roman" panose="02020603050405020304" pitchFamily="18" charset="0"/>
                <a:cs typeface="Times New Roman" panose="02020603050405020304" pitchFamily="18" charset="0"/>
              </a:rPr>
              <a:t>НА АВТОМОБІЛЬНОМУ, ЗАЛІЗНИЧНОМУ, АВІАЦІЙНОМУ ТА МОРСЬКОМУ ТРАНСПОРТІ ВИКОРИСТОВУЮТЬ:</a:t>
            </a:r>
            <a:endParaRPr lang="uk-UA" b="1" dirty="0">
              <a:latin typeface="Times New Roman" panose="02020603050405020304" pitchFamily="18" charset="0"/>
              <a:cs typeface="Times New Roman" panose="02020603050405020304" pitchFamily="18" charset="0"/>
            </a:endParaRPr>
          </a:p>
        </p:txBody>
      </p:sp>
      <p:cxnSp>
        <p:nvCxnSpPr>
          <p:cNvPr id="6" name="Прямая со стрелкой 5"/>
          <p:cNvCxnSpPr/>
          <p:nvPr/>
        </p:nvCxnSpPr>
        <p:spPr>
          <a:xfrm flipH="1">
            <a:off x="1547664" y="1556792"/>
            <a:ext cx="2592288"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716016" y="1556792"/>
            <a:ext cx="266429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4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85339" y="260648"/>
            <a:ext cx="8856984" cy="6494085"/>
          </a:xfrm>
          <a:prstGeom prst="rect">
            <a:avLst/>
          </a:prstGeom>
        </p:spPr>
        <p:txBody>
          <a:bodyPr wrap="square">
            <a:spAutoFit/>
          </a:bodyPr>
          <a:lstStyle/>
          <a:p>
            <a:pPr algn="just"/>
            <a:r>
              <a:rPr lang="uk-UA" sz="1600" b="0" i="0" dirty="0" smtClean="0">
                <a:effectLst/>
                <a:latin typeface="Times New Roman" panose="02020603050405020304" pitchFamily="18" charset="0"/>
                <a:cs typeface="Times New Roman" panose="02020603050405020304" pitchFamily="18" charset="0"/>
              </a:rPr>
              <a:t>Згідно з даними </a:t>
            </a:r>
            <a:r>
              <a:rPr lang="uk-UA" sz="1600" b="0" i="0" u="none" strike="noStrike" dirty="0" smtClean="0">
                <a:effectLst/>
                <a:latin typeface="Times New Roman" panose="02020603050405020304" pitchFamily="18" charset="0"/>
                <a:cs typeface="Times New Roman" panose="02020603050405020304" pitchFamily="18" charset="0"/>
              </a:rPr>
              <a:t>Міжнародної організації стандартизації</a:t>
            </a:r>
            <a:r>
              <a:rPr lang="uk-UA" sz="1600" b="0" i="0" dirty="0" smtClean="0">
                <a:effectLst/>
                <a:latin typeface="Times New Roman" panose="02020603050405020304" pitchFamily="18" charset="0"/>
                <a:cs typeface="Times New Roman" panose="02020603050405020304" pitchFamily="18" charset="0"/>
              </a:rPr>
              <a:t>, офіційно встановлені наступні типи контейнерів для перевезення вантажів та їх найменування, які визнаються у всьому світі:</a:t>
            </a:r>
          </a:p>
          <a:p>
            <a:pPr>
              <a:buFont typeface="+mj-lt"/>
              <a:buAutoNum type="arabicPeriod"/>
            </a:pPr>
            <a:r>
              <a:rPr lang="uk-UA" sz="1600" b="1" i="0" dirty="0" smtClean="0">
                <a:effectLst/>
                <a:latin typeface="Times New Roman" panose="02020603050405020304" pitchFamily="18" charset="0"/>
                <a:cs typeface="Times New Roman" panose="02020603050405020304" pitchFamily="18" charset="0"/>
              </a:rPr>
              <a:t> </a:t>
            </a:r>
            <a:r>
              <a:rPr lang="en-US" sz="1600" b="1" i="0" dirty="0" smtClean="0">
                <a:effectLst/>
                <a:latin typeface="Times New Roman" panose="02020603050405020304" pitchFamily="18" charset="0"/>
                <a:cs typeface="Times New Roman" panose="02020603050405020304" pitchFamily="18" charset="0"/>
              </a:rPr>
              <a:t>BC / BU </a:t>
            </a:r>
            <a:r>
              <a:rPr lang="uk-UA" sz="1600" b="1" i="0" dirty="0" smtClean="0">
                <a:effectLst/>
                <a:latin typeface="Times New Roman" panose="02020603050405020304" pitchFamily="18" charset="0"/>
                <a:cs typeface="Times New Roman" panose="02020603050405020304" pitchFamily="18" charset="0"/>
              </a:rPr>
              <a:t>або </a:t>
            </a:r>
            <a:r>
              <a:rPr lang="en-US" sz="1600" b="1" i="0" dirty="0" smtClean="0">
                <a:effectLst/>
                <a:latin typeface="Times New Roman" panose="02020603050405020304" pitchFamily="18" charset="0"/>
                <a:cs typeface="Times New Roman" panose="02020603050405020304" pitchFamily="18" charset="0"/>
              </a:rPr>
              <a:t>Bulk container </a:t>
            </a:r>
            <a:r>
              <a:rPr lang="en-US" sz="1600" b="0" i="0" dirty="0" smtClean="0">
                <a:effectLst/>
                <a:latin typeface="Times New Roman" panose="02020603050405020304" pitchFamily="18" charset="0"/>
                <a:cs typeface="Times New Roman" panose="02020603050405020304" pitchFamily="18" charset="0"/>
              </a:rPr>
              <a:t>— </a:t>
            </a:r>
            <a:r>
              <a:rPr lang="uk-UA" sz="1600" b="0" i="0" dirty="0" smtClean="0">
                <a:effectLst/>
                <a:latin typeface="Times New Roman" panose="02020603050405020304" pitchFamily="18" charset="0"/>
                <a:cs typeface="Times New Roman" panose="02020603050405020304" pitchFamily="18" charset="0"/>
              </a:rPr>
              <a:t>контейнер для перевезення сухих (тобто не рідких), в основному сипучих вантажів.</a:t>
            </a:r>
          </a:p>
          <a:p>
            <a:pPr>
              <a:buFont typeface="+mj-lt"/>
              <a:buAutoNum type="arabicPeriod"/>
            </a:pPr>
            <a:endParaRPr lang="uk-UA" sz="1600" b="0" i="0" dirty="0" smtClean="0">
              <a:effectLst/>
              <a:latin typeface="Times New Roman" panose="02020603050405020304" pitchFamily="18" charset="0"/>
              <a:cs typeface="Times New Roman" panose="02020603050405020304" pitchFamily="18" charset="0"/>
            </a:endParaRPr>
          </a:p>
          <a:p>
            <a:pPr>
              <a:buFont typeface="+mj-lt"/>
              <a:buAutoNum type="arabicPeriod"/>
            </a:pPr>
            <a:r>
              <a:rPr lang="uk-UA" sz="1600" b="1" i="0" dirty="0" smtClean="0">
                <a:effectLst/>
                <a:latin typeface="Times New Roman" panose="02020603050405020304" pitchFamily="18" charset="0"/>
                <a:cs typeface="Times New Roman" panose="02020603050405020304" pitchFamily="18" charset="0"/>
              </a:rPr>
              <a:t> </a:t>
            </a:r>
            <a:r>
              <a:rPr lang="en-US" sz="1600" b="1" i="0" dirty="0" smtClean="0">
                <a:effectLst/>
                <a:latin typeface="Times New Roman" panose="02020603050405020304" pitchFamily="18" charset="0"/>
                <a:cs typeface="Times New Roman" panose="02020603050405020304" pitchFamily="18" charset="0"/>
              </a:rPr>
              <a:t>DC. </a:t>
            </a:r>
            <a:r>
              <a:rPr lang="uk-UA" sz="1600" b="0" i="0" dirty="0" smtClean="0">
                <a:effectLst/>
                <a:latin typeface="Times New Roman" panose="02020603050405020304" pitchFamily="18" charset="0"/>
                <a:cs typeface="Times New Roman" panose="02020603050405020304" pitchFamily="18" charset="0"/>
              </a:rPr>
              <a:t>Повна назва — </a:t>
            </a:r>
            <a:r>
              <a:rPr lang="en-US" sz="1600" b="0" i="0" dirty="0" smtClean="0">
                <a:effectLst/>
                <a:latin typeface="Times New Roman" panose="02020603050405020304" pitchFamily="18" charset="0"/>
                <a:cs typeface="Times New Roman" panose="02020603050405020304" pitchFamily="18" charset="0"/>
              </a:rPr>
              <a:t>Dry Cube </a:t>
            </a:r>
            <a:r>
              <a:rPr lang="uk-UA" sz="1600" b="0" i="0" dirty="0" smtClean="0">
                <a:effectLst/>
                <a:latin typeface="Times New Roman" panose="02020603050405020304" pitchFamily="18" charset="0"/>
                <a:cs typeface="Times New Roman" panose="02020603050405020304" pitchFamily="18" charset="0"/>
              </a:rPr>
              <a:t>або </a:t>
            </a:r>
            <a:r>
              <a:rPr lang="en-US" sz="1600" b="0" i="0" dirty="0" smtClean="0">
                <a:effectLst/>
                <a:latin typeface="Times New Roman" panose="02020603050405020304" pitchFamily="18" charset="0"/>
                <a:cs typeface="Times New Roman" panose="02020603050405020304" pitchFamily="18" charset="0"/>
              </a:rPr>
              <a:t>Dry container. </a:t>
            </a:r>
            <a:r>
              <a:rPr lang="uk-UA" sz="1600" b="0" i="0" dirty="0" smtClean="0">
                <a:effectLst/>
                <a:latin typeface="Times New Roman" panose="02020603050405020304" pitchFamily="18" charset="0"/>
                <a:cs typeface="Times New Roman" panose="02020603050405020304" pitchFamily="18" charset="0"/>
              </a:rPr>
              <a:t>Призначений для сухого вмісту. Має висоту 2,6 метра. Відноситься до 20-футових контейнерів.</a:t>
            </a:r>
          </a:p>
          <a:p>
            <a:pPr>
              <a:buFont typeface="+mj-lt"/>
              <a:buAutoNum type="arabicPeriod"/>
            </a:pPr>
            <a:endParaRPr lang="uk-UA" sz="1600" b="1" i="0" dirty="0" smtClean="0">
              <a:effectLst/>
              <a:latin typeface="Times New Roman" panose="02020603050405020304" pitchFamily="18" charset="0"/>
              <a:cs typeface="Times New Roman" panose="02020603050405020304" pitchFamily="18" charset="0"/>
            </a:endParaRPr>
          </a:p>
          <a:p>
            <a:pPr>
              <a:buFont typeface="+mj-lt"/>
              <a:buAutoNum type="arabicPeriod"/>
            </a:pPr>
            <a:r>
              <a:rPr lang="uk-UA" sz="1600" b="1" i="0" dirty="0" smtClean="0">
                <a:effectLst/>
                <a:latin typeface="Times New Roman" panose="02020603050405020304" pitchFamily="18" charset="0"/>
                <a:cs typeface="Times New Roman" panose="02020603050405020304" pitchFamily="18" charset="0"/>
              </a:rPr>
              <a:t> </a:t>
            </a:r>
            <a:r>
              <a:rPr lang="en-US" sz="1600" b="1" i="0" dirty="0" smtClean="0">
                <a:effectLst/>
                <a:latin typeface="Times New Roman" panose="02020603050405020304" pitchFamily="18" charset="0"/>
                <a:cs typeface="Times New Roman" panose="02020603050405020304" pitchFamily="18" charset="0"/>
              </a:rPr>
              <a:t>DV (Dry Van). </a:t>
            </a:r>
            <a:r>
              <a:rPr lang="uk-UA" sz="1600" b="0" i="0" dirty="0" smtClean="0">
                <a:effectLst/>
                <a:latin typeface="Times New Roman" panose="02020603050405020304" pitchFamily="18" charset="0"/>
                <a:cs typeface="Times New Roman" panose="02020603050405020304" pitchFamily="18" charset="0"/>
              </a:rPr>
              <a:t>За характеристиками схожий з попереднім варіантом, проте відноситься до 40-футових контейнерів. Має вантажопідйомність 26,5 </a:t>
            </a:r>
            <a:r>
              <a:rPr lang="uk-UA" sz="1600" b="0" i="0" dirty="0" err="1" smtClean="0">
                <a:effectLst/>
                <a:latin typeface="Times New Roman" panose="02020603050405020304" pitchFamily="18" charset="0"/>
                <a:cs typeface="Times New Roman" panose="02020603050405020304" pitchFamily="18" charset="0"/>
              </a:rPr>
              <a:t>тонн</a:t>
            </a:r>
            <a:r>
              <a:rPr lang="uk-UA" sz="1600" b="0" i="0" dirty="0" smtClean="0">
                <a:effectLst/>
                <a:latin typeface="Times New Roman" panose="02020603050405020304" pitchFamily="18" charset="0"/>
                <a:cs typeface="Times New Roman" panose="02020603050405020304" pitchFamily="18" charset="0"/>
              </a:rPr>
              <a:t>.</a:t>
            </a:r>
          </a:p>
          <a:p>
            <a:pPr>
              <a:buFont typeface="+mj-lt"/>
              <a:buAutoNum type="arabicPeriod"/>
            </a:pPr>
            <a:endParaRPr lang="uk-UA" sz="1600" b="0" i="0" dirty="0" smtClean="0">
              <a:effectLst/>
              <a:latin typeface="Times New Roman" panose="02020603050405020304" pitchFamily="18" charset="0"/>
              <a:cs typeface="Times New Roman" panose="02020603050405020304" pitchFamily="18" charset="0"/>
            </a:endParaRPr>
          </a:p>
          <a:p>
            <a:pPr>
              <a:buFont typeface="+mj-lt"/>
              <a:buAutoNum type="arabicPeriod"/>
            </a:pPr>
            <a:r>
              <a:rPr lang="uk-UA" sz="1600" b="0" i="0" dirty="0" smtClean="0">
                <a:effectLst/>
                <a:latin typeface="Times New Roman" panose="02020603050405020304" pitchFamily="18" charset="0"/>
                <a:cs typeface="Times New Roman" panose="02020603050405020304" pitchFamily="18" charset="0"/>
              </a:rPr>
              <a:t> </a:t>
            </a:r>
            <a:r>
              <a:rPr lang="en-US" sz="1600" b="1" i="0" dirty="0" smtClean="0">
                <a:effectLst/>
                <a:latin typeface="Times New Roman" panose="02020603050405020304" pitchFamily="18" charset="0"/>
                <a:cs typeface="Times New Roman" panose="02020603050405020304" pitchFamily="18" charset="0"/>
              </a:rPr>
              <a:t>FR </a:t>
            </a:r>
            <a:r>
              <a:rPr lang="uk-UA" sz="1600" b="1" i="0" dirty="0" smtClean="0">
                <a:effectLst/>
                <a:latin typeface="Times New Roman" panose="02020603050405020304" pitchFamily="18" charset="0"/>
                <a:cs typeface="Times New Roman" panose="02020603050405020304" pitchFamily="18" charset="0"/>
              </a:rPr>
              <a:t>або </a:t>
            </a:r>
            <a:r>
              <a:rPr lang="en-US" sz="1600" b="1" i="0" dirty="0" smtClean="0">
                <a:effectLst/>
                <a:latin typeface="Times New Roman" panose="02020603050405020304" pitchFamily="18" charset="0"/>
                <a:cs typeface="Times New Roman" panose="02020603050405020304" pitchFamily="18" charset="0"/>
              </a:rPr>
              <a:t>Flat rack. </a:t>
            </a:r>
            <a:r>
              <a:rPr lang="uk-UA" sz="1600" b="0" i="0" dirty="0" smtClean="0">
                <a:effectLst/>
                <a:latin typeface="Times New Roman" panose="02020603050405020304" pitchFamily="18" charset="0"/>
                <a:cs typeface="Times New Roman" panose="02020603050405020304" pitchFamily="18" charset="0"/>
              </a:rPr>
              <a:t>Це платформа без верху та боків, з торцевими стінками. Підходить для надважких вантажів, забезпечуючи їх зручне завантаження.</a:t>
            </a:r>
          </a:p>
          <a:p>
            <a:pPr>
              <a:buFont typeface="+mj-lt"/>
              <a:buAutoNum type="arabicPeriod"/>
            </a:pPr>
            <a:endParaRPr lang="uk-UA" sz="1600" b="0" i="0" dirty="0" smtClean="0">
              <a:effectLst/>
              <a:latin typeface="Times New Roman" panose="02020603050405020304" pitchFamily="18" charset="0"/>
              <a:cs typeface="Times New Roman" panose="02020603050405020304" pitchFamily="18" charset="0"/>
            </a:endParaRPr>
          </a:p>
          <a:p>
            <a:pPr>
              <a:buFont typeface="+mj-lt"/>
              <a:buAutoNum type="arabicPeriod"/>
            </a:pPr>
            <a:r>
              <a:rPr lang="uk-UA" sz="1600" b="0" i="0" dirty="0" smtClean="0">
                <a:effectLst/>
                <a:latin typeface="Times New Roman" panose="02020603050405020304" pitchFamily="18" charset="0"/>
                <a:cs typeface="Times New Roman" panose="02020603050405020304" pitchFamily="18" charset="0"/>
              </a:rPr>
              <a:t> </a:t>
            </a:r>
            <a:r>
              <a:rPr lang="en-US" sz="1600" b="1" i="0" dirty="0" smtClean="0">
                <a:effectLst/>
                <a:latin typeface="Times New Roman" panose="02020603050405020304" pitchFamily="18" charset="0"/>
                <a:cs typeface="Times New Roman" panose="02020603050405020304" pitchFamily="18" charset="0"/>
              </a:rPr>
              <a:t>GP. </a:t>
            </a:r>
            <a:r>
              <a:rPr lang="en-US" sz="1600" b="0" i="0" dirty="0" smtClean="0">
                <a:effectLst/>
                <a:latin typeface="Times New Roman" panose="02020603050405020304" pitchFamily="18" charset="0"/>
                <a:cs typeface="Times New Roman" panose="02020603050405020304" pitchFamily="18" charset="0"/>
              </a:rPr>
              <a:t>General purpose — </a:t>
            </a:r>
            <a:r>
              <a:rPr lang="uk-UA" sz="1600" b="0" i="0" dirty="0" smtClean="0">
                <a:effectLst/>
                <a:latin typeface="Times New Roman" panose="02020603050405020304" pitchFamily="18" charset="0"/>
                <a:cs typeface="Times New Roman" panose="02020603050405020304" pitchFamily="18" charset="0"/>
              </a:rPr>
              <a:t>універсальний контейнер-стандарт на 20\40 футів.</a:t>
            </a:r>
          </a:p>
          <a:p>
            <a:pPr>
              <a:buFont typeface="+mj-lt"/>
              <a:buAutoNum type="arabicPeriod"/>
            </a:pPr>
            <a:endParaRPr lang="uk-UA" sz="1600" b="0" i="0" dirty="0" smtClean="0">
              <a:effectLst/>
              <a:latin typeface="Times New Roman" panose="02020603050405020304" pitchFamily="18" charset="0"/>
              <a:cs typeface="Times New Roman" panose="02020603050405020304" pitchFamily="18" charset="0"/>
            </a:endParaRPr>
          </a:p>
          <a:p>
            <a:pPr>
              <a:buFont typeface="+mj-lt"/>
              <a:buAutoNum type="arabicPeriod"/>
            </a:pPr>
            <a:r>
              <a:rPr lang="uk-UA" sz="1600" b="0" i="0" dirty="0" smtClean="0">
                <a:effectLst/>
                <a:latin typeface="Times New Roman" panose="02020603050405020304" pitchFamily="18" charset="0"/>
                <a:cs typeface="Times New Roman" panose="02020603050405020304" pitchFamily="18" charset="0"/>
              </a:rPr>
              <a:t> </a:t>
            </a:r>
            <a:r>
              <a:rPr lang="en-US" sz="1600" b="1" i="0" dirty="0" smtClean="0">
                <a:effectLst/>
                <a:latin typeface="Times New Roman" panose="02020603050405020304" pitchFamily="18" charset="0"/>
                <a:cs typeface="Times New Roman" panose="02020603050405020304" pitchFamily="18" charset="0"/>
              </a:rPr>
              <a:t>HC — High cube</a:t>
            </a:r>
            <a:r>
              <a:rPr lang="en-US" sz="1600" b="0" i="0" dirty="0" smtClean="0">
                <a:effectLst/>
                <a:latin typeface="Times New Roman" panose="02020603050405020304" pitchFamily="18" charset="0"/>
                <a:cs typeface="Times New Roman" panose="02020603050405020304" pitchFamily="18" charset="0"/>
              </a:rPr>
              <a:t>. </a:t>
            </a:r>
            <a:r>
              <a:rPr lang="uk-UA" sz="1600" b="0" i="0" dirty="0" smtClean="0">
                <a:effectLst/>
                <a:latin typeface="Times New Roman" panose="02020603050405020304" pitchFamily="18" charset="0"/>
                <a:cs typeface="Times New Roman" panose="02020603050405020304" pitchFamily="18" charset="0"/>
              </a:rPr>
              <a:t>Це місткий варіант: до 2,9 метра у висоту. Розміри морського контейнера </a:t>
            </a:r>
            <a:r>
              <a:rPr lang="en-US" sz="1600" b="0" i="0" dirty="0" smtClean="0">
                <a:effectLst/>
                <a:latin typeface="Times New Roman" panose="02020603050405020304" pitchFamily="18" charset="0"/>
                <a:cs typeface="Times New Roman" panose="02020603050405020304" pitchFamily="18" charset="0"/>
              </a:rPr>
              <a:t>HC </a:t>
            </a:r>
            <a:r>
              <a:rPr lang="uk-UA" sz="1600" b="0" i="0" dirty="0" smtClean="0">
                <a:effectLst/>
                <a:latin typeface="Times New Roman" panose="02020603050405020304" pitchFamily="18" charset="0"/>
                <a:cs typeface="Times New Roman" panose="02020603050405020304" pitchFamily="18" charset="0"/>
              </a:rPr>
              <a:t>дозволяють вміщати високі вантажі, вагою до тридцяти </a:t>
            </a:r>
            <a:r>
              <a:rPr lang="uk-UA" sz="1600" b="0" i="0" dirty="0" err="1" smtClean="0">
                <a:effectLst/>
                <a:latin typeface="Times New Roman" panose="02020603050405020304" pitchFamily="18" charset="0"/>
                <a:cs typeface="Times New Roman" panose="02020603050405020304" pitchFamily="18" charset="0"/>
              </a:rPr>
              <a:t>тонн</a:t>
            </a:r>
            <a:r>
              <a:rPr lang="uk-UA" sz="1600" b="0" i="0" dirty="0" smtClean="0">
                <a:effectLst/>
                <a:latin typeface="Times New Roman" panose="02020603050405020304" pitchFamily="18" charset="0"/>
                <a:cs typeface="Times New Roman" panose="02020603050405020304" pitchFamily="18" charset="0"/>
              </a:rPr>
              <a:t>.</a:t>
            </a:r>
          </a:p>
          <a:p>
            <a:pPr>
              <a:buFont typeface="+mj-lt"/>
              <a:buAutoNum type="arabicPeriod"/>
            </a:pPr>
            <a:endParaRPr lang="uk-UA" sz="1600" b="0" i="0" dirty="0" smtClean="0">
              <a:effectLst/>
              <a:latin typeface="Times New Roman" panose="02020603050405020304" pitchFamily="18" charset="0"/>
              <a:cs typeface="Times New Roman" panose="02020603050405020304" pitchFamily="18" charset="0"/>
            </a:endParaRPr>
          </a:p>
          <a:p>
            <a:pPr>
              <a:buFont typeface="+mj-lt"/>
              <a:buAutoNum type="arabicPeriod"/>
            </a:pPr>
            <a:r>
              <a:rPr lang="uk-UA" sz="1600" b="0" i="0" dirty="0" smtClean="0">
                <a:effectLst/>
                <a:latin typeface="Times New Roman" panose="02020603050405020304" pitchFamily="18" charset="0"/>
                <a:cs typeface="Times New Roman" panose="02020603050405020304" pitchFamily="18" charset="0"/>
              </a:rPr>
              <a:t> </a:t>
            </a:r>
            <a:r>
              <a:rPr lang="en-US" sz="1600" b="1" i="0" dirty="0" smtClean="0">
                <a:effectLst/>
                <a:latin typeface="Times New Roman" panose="02020603050405020304" pitchFamily="18" charset="0"/>
                <a:cs typeface="Times New Roman" panose="02020603050405020304" pitchFamily="18" charset="0"/>
              </a:rPr>
              <a:t>HTC </a:t>
            </a:r>
            <a:r>
              <a:rPr lang="uk-UA" sz="1600" b="1" i="0" dirty="0" smtClean="0">
                <a:effectLst/>
                <a:latin typeface="Times New Roman" panose="02020603050405020304" pitchFamily="18" charset="0"/>
                <a:cs typeface="Times New Roman" panose="02020603050405020304" pitchFamily="18" charset="0"/>
              </a:rPr>
              <a:t>або </a:t>
            </a:r>
            <a:r>
              <a:rPr lang="en-US" sz="1600" b="1" i="0" dirty="0" smtClean="0">
                <a:effectLst/>
                <a:latin typeface="Times New Roman" panose="02020603050405020304" pitchFamily="18" charset="0"/>
                <a:cs typeface="Times New Roman" panose="02020603050405020304" pitchFamily="18" charset="0"/>
              </a:rPr>
              <a:t>Heavy-tested container </a:t>
            </a:r>
            <a:r>
              <a:rPr lang="en-US" sz="1600" b="0" i="0" dirty="0" smtClean="0">
                <a:effectLst/>
                <a:latin typeface="Times New Roman" panose="02020603050405020304" pitchFamily="18" charset="0"/>
                <a:cs typeface="Times New Roman" panose="02020603050405020304" pitchFamily="18" charset="0"/>
              </a:rPr>
              <a:t>— </a:t>
            </a:r>
            <a:r>
              <a:rPr lang="uk-UA" sz="1600" b="0" i="0" dirty="0" smtClean="0">
                <a:effectLst/>
                <a:latin typeface="Times New Roman" panose="02020603050405020304" pitchFamily="18" charset="0"/>
                <a:cs typeface="Times New Roman" panose="02020603050405020304" pitchFamily="18" charset="0"/>
              </a:rPr>
              <a:t>міцний, металевий посилений контейнер для важких вантажів. Його максимальні можливості — 28,2 </a:t>
            </a:r>
            <a:r>
              <a:rPr lang="uk-UA" sz="1600" b="0" i="0" dirty="0" err="1" smtClean="0">
                <a:effectLst/>
                <a:latin typeface="Times New Roman" panose="02020603050405020304" pitchFamily="18" charset="0"/>
                <a:cs typeface="Times New Roman" panose="02020603050405020304" pitchFamily="18" charset="0"/>
              </a:rPr>
              <a:t>тонн</a:t>
            </a:r>
            <a:r>
              <a:rPr lang="uk-UA" sz="1600" b="0" i="0" dirty="0" smtClean="0">
                <a:effectLst/>
                <a:latin typeface="Times New Roman" panose="02020603050405020304" pitchFamily="18" charset="0"/>
                <a:cs typeface="Times New Roman" panose="02020603050405020304" pitchFamily="18" charset="0"/>
              </a:rPr>
              <a:t> ваги. Має дві різновидності:</a:t>
            </a:r>
          </a:p>
          <a:p>
            <a:pPr algn="just"/>
            <a:r>
              <a:rPr lang="uk-UA" sz="1600" b="0" i="0" dirty="0" smtClean="0">
                <a:effectLst/>
                <a:latin typeface="Times New Roman" panose="02020603050405020304" pitchFamily="18" charset="0"/>
                <a:cs typeface="Times New Roman" panose="02020603050405020304" pitchFamily="18" charset="0"/>
              </a:rPr>
              <a:t>— </a:t>
            </a:r>
            <a:r>
              <a:rPr lang="en-US" sz="1600" b="0" i="0" dirty="0" smtClean="0">
                <a:effectLst/>
                <a:latin typeface="Times New Roman" panose="02020603050405020304" pitchFamily="18" charset="0"/>
                <a:cs typeface="Times New Roman" panose="02020603050405020304" pitchFamily="18" charset="0"/>
              </a:rPr>
              <a:t>HT </a:t>
            </a:r>
            <a:r>
              <a:rPr lang="uk-UA" sz="1600" b="0" i="0" dirty="0" smtClean="0">
                <a:effectLst/>
                <a:latin typeface="Times New Roman" panose="02020603050405020304" pitchFamily="18" charset="0"/>
                <a:cs typeface="Times New Roman" panose="02020603050405020304" pitchFamily="18" charset="0"/>
              </a:rPr>
              <a:t>або </a:t>
            </a:r>
            <a:r>
              <a:rPr lang="en-US" sz="1600" b="0" i="0" dirty="0" smtClean="0">
                <a:effectLst/>
                <a:latin typeface="Times New Roman" panose="02020603050405020304" pitchFamily="18" charset="0"/>
                <a:cs typeface="Times New Roman" panose="02020603050405020304" pitchFamily="18" charset="0"/>
              </a:rPr>
              <a:t>Hard-Top. </a:t>
            </a:r>
            <a:r>
              <a:rPr lang="uk-UA" sz="1600" b="0" i="0" dirty="0" smtClean="0">
                <a:effectLst/>
                <a:latin typeface="Times New Roman" panose="02020603050405020304" pitchFamily="18" charset="0"/>
                <a:cs typeface="Times New Roman" panose="02020603050405020304" pitchFamily="18" charset="0"/>
              </a:rPr>
              <a:t>Широко відомий як 45-футовий контейнер. Його особливість — металевий "дах-двері", через який можна здійснювати завантаження. Вантажопідйомність </a:t>
            </a:r>
            <a:r>
              <a:rPr lang="en-US" sz="1600" b="0" i="0" dirty="0" smtClean="0">
                <a:effectLst/>
                <a:latin typeface="Times New Roman" panose="02020603050405020304" pitchFamily="18" charset="0"/>
                <a:cs typeface="Times New Roman" panose="02020603050405020304" pitchFamily="18" charset="0"/>
              </a:rPr>
              <a:t>HT — </a:t>
            </a:r>
            <a:r>
              <a:rPr lang="uk-UA" sz="1600" b="0" i="0" dirty="0" smtClean="0">
                <a:effectLst/>
                <a:latin typeface="Times New Roman" panose="02020603050405020304" pitchFamily="18" charset="0"/>
                <a:cs typeface="Times New Roman" panose="02020603050405020304" pitchFamily="18" charset="0"/>
              </a:rPr>
              <a:t>до 27,9 </a:t>
            </a:r>
            <a:r>
              <a:rPr lang="uk-UA" sz="1600" b="0" i="0" dirty="0" err="1" smtClean="0">
                <a:effectLst/>
                <a:latin typeface="Times New Roman" panose="02020603050405020304" pitchFamily="18" charset="0"/>
                <a:cs typeface="Times New Roman" panose="02020603050405020304" pitchFamily="18" charset="0"/>
              </a:rPr>
              <a:t>тонн</a:t>
            </a:r>
            <a:r>
              <a:rPr lang="uk-UA" sz="1600" b="0" i="0" dirty="0" smtClean="0">
                <a:effectLst/>
                <a:latin typeface="Times New Roman" panose="02020603050405020304" pitchFamily="18" charset="0"/>
                <a:cs typeface="Times New Roman" panose="02020603050405020304" pitchFamily="18" charset="0"/>
              </a:rPr>
              <a:t>.</a:t>
            </a:r>
          </a:p>
          <a:p>
            <a:pPr algn="just"/>
            <a:r>
              <a:rPr lang="uk-UA" sz="1600" b="0" i="0" dirty="0" smtClean="0">
                <a:effectLst/>
                <a:latin typeface="Times New Roman" panose="02020603050405020304" pitchFamily="18" charset="0"/>
                <a:cs typeface="Times New Roman" panose="02020603050405020304" pitchFamily="18" charset="0"/>
              </a:rPr>
              <a:t>— </a:t>
            </a:r>
            <a:r>
              <a:rPr lang="en-US" sz="1600" b="0" i="0" dirty="0" smtClean="0">
                <a:effectLst/>
                <a:latin typeface="Times New Roman" panose="02020603050405020304" pitchFamily="18" charset="0"/>
                <a:cs typeface="Times New Roman" panose="02020603050405020304" pitchFamily="18" charset="0"/>
              </a:rPr>
              <a:t>OT </a:t>
            </a:r>
            <a:r>
              <a:rPr lang="uk-UA" sz="1600" b="0" i="0" dirty="0" smtClean="0">
                <a:effectLst/>
                <a:latin typeface="Times New Roman" panose="02020603050405020304" pitchFamily="18" charset="0"/>
                <a:cs typeface="Times New Roman" panose="02020603050405020304" pitchFamily="18" charset="0"/>
              </a:rPr>
              <a:t>або </a:t>
            </a:r>
            <a:r>
              <a:rPr lang="en-US" sz="1600" b="0" i="0" dirty="0" smtClean="0">
                <a:effectLst/>
                <a:latin typeface="Times New Roman" panose="02020603050405020304" pitchFamily="18" charset="0"/>
                <a:cs typeface="Times New Roman" panose="02020603050405020304" pitchFamily="18" charset="0"/>
              </a:rPr>
              <a:t>Open top — </a:t>
            </a:r>
            <a:r>
              <a:rPr lang="uk-UA" sz="1600" b="0" i="0" dirty="0" smtClean="0">
                <a:effectLst/>
                <a:latin typeface="Times New Roman" panose="02020603050405020304" pitchFamily="18" charset="0"/>
                <a:cs typeface="Times New Roman" panose="02020603050405020304" pitchFamily="18" charset="0"/>
              </a:rPr>
              <a:t>відкритий контейнер з гнучким, знімним дахом. Завдяки цьому забезпечується хороша вентиляція та зручне вертикальне завантаження товарів, висота яких може складати до 2,4 метра.</a:t>
            </a:r>
            <a:endParaRPr lang="uk-UA" sz="16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25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78" y="116632"/>
            <a:ext cx="9010618" cy="4801314"/>
          </a:xfrm>
          <a:prstGeom prst="rect">
            <a:avLst/>
          </a:prstGeom>
        </p:spPr>
        <p:txBody>
          <a:bodyPr wrap="square">
            <a:spAutoFit/>
          </a:bodyPr>
          <a:lstStyle/>
          <a:p>
            <a:r>
              <a:rPr lang="uk-UA" b="0" i="0" dirty="0" smtClean="0">
                <a:effectLst/>
                <a:latin typeface="Times New Roman" panose="02020603050405020304" pitchFamily="18" charset="0"/>
                <a:cs typeface="Times New Roman" panose="02020603050405020304" pitchFamily="18" charset="0"/>
              </a:rPr>
              <a:t>8. </a:t>
            </a:r>
            <a:r>
              <a:rPr lang="en-US" b="1" i="0" dirty="0" smtClean="0">
                <a:effectLst/>
                <a:latin typeface="Times New Roman" panose="02020603050405020304" pitchFamily="18" charset="0"/>
                <a:cs typeface="Times New Roman" panose="02020603050405020304" pitchFamily="18" charset="0"/>
              </a:rPr>
              <a:t>PL </a:t>
            </a:r>
            <a:r>
              <a:rPr lang="uk-UA" b="1" i="0" dirty="0" smtClean="0">
                <a:effectLst/>
                <a:latin typeface="Times New Roman" panose="02020603050405020304" pitchFamily="18" charset="0"/>
                <a:cs typeface="Times New Roman" panose="02020603050405020304" pitchFamily="18" charset="0"/>
              </a:rPr>
              <a:t>або </a:t>
            </a:r>
            <a:r>
              <a:rPr lang="en-US" b="1" i="0" dirty="0" smtClean="0">
                <a:effectLst/>
                <a:latin typeface="Times New Roman" panose="02020603050405020304" pitchFamily="18" charset="0"/>
                <a:cs typeface="Times New Roman" panose="02020603050405020304" pitchFamily="18" charset="0"/>
              </a:rPr>
              <a:t>Platform </a:t>
            </a:r>
            <a:r>
              <a:rPr lang="en-US" b="0" i="0" dirty="0" smtClean="0">
                <a:effectLst/>
                <a:latin typeface="Times New Roman" panose="02020603050405020304" pitchFamily="18" charset="0"/>
                <a:cs typeface="Times New Roman" panose="02020603050405020304" pitchFamily="18" charset="0"/>
              </a:rPr>
              <a:t>— </a:t>
            </a:r>
            <a:r>
              <a:rPr lang="uk-UA" b="0" i="0" dirty="0" smtClean="0">
                <a:effectLst/>
                <a:latin typeface="Times New Roman" panose="02020603050405020304" pitchFamily="18" charset="0"/>
                <a:cs typeface="Times New Roman" panose="02020603050405020304" pitchFamily="18" charset="0"/>
              </a:rPr>
              <a:t>платформа, що не має жодних стінок. На відміну від </a:t>
            </a:r>
            <a:r>
              <a:rPr lang="en-US" b="0" i="0" dirty="0" smtClean="0">
                <a:effectLst/>
                <a:latin typeface="Times New Roman" panose="02020603050405020304" pitchFamily="18" charset="0"/>
                <a:cs typeface="Times New Roman" panose="02020603050405020304" pitchFamily="18" charset="0"/>
              </a:rPr>
              <a:t>FR </a:t>
            </a:r>
            <a:r>
              <a:rPr lang="uk-UA" b="0" i="0" dirty="0" smtClean="0">
                <a:effectLst/>
                <a:latin typeface="Times New Roman" panose="02020603050405020304" pitchFamily="18" charset="0"/>
                <a:cs typeface="Times New Roman" panose="02020603050405020304" pitchFamily="18" charset="0"/>
              </a:rPr>
              <a:t>в ній навіть немає торцевих боків, тому на платформі можна перевозити максимально довгі та об'ємні негабаритні вантажі.</a:t>
            </a:r>
          </a:p>
          <a:p>
            <a:r>
              <a:rPr lang="uk-UA" b="0" i="0" dirty="0" smtClean="0">
                <a:effectLst/>
                <a:latin typeface="Times New Roman" panose="02020603050405020304" pitchFamily="18" charset="0"/>
                <a:cs typeface="Times New Roman" panose="02020603050405020304" pitchFamily="18" charset="0"/>
              </a:rPr>
              <a:t>9. </a:t>
            </a:r>
            <a:r>
              <a:rPr lang="en-US" b="1" i="0" dirty="0" smtClean="0">
                <a:effectLst/>
                <a:latin typeface="Times New Roman" panose="02020603050405020304" pitchFamily="18" charset="0"/>
                <a:cs typeface="Times New Roman" panose="02020603050405020304" pitchFamily="18" charset="0"/>
              </a:rPr>
              <a:t>PW. </a:t>
            </a:r>
            <a:r>
              <a:rPr lang="uk-UA" b="1" i="0" dirty="0" smtClean="0">
                <a:effectLst/>
                <a:latin typeface="Times New Roman" panose="02020603050405020304" pitchFamily="18" charset="0"/>
                <a:cs typeface="Times New Roman" panose="02020603050405020304" pitchFamily="18" charset="0"/>
              </a:rPr>
              <a:t>Контейнер </a:t>
            </a:r>
            <a:r>
              <a:rPr lang="en-US" b="1" i="0" dirty="0" smtClean="0">
                <a:effectLst/>
                <a:latin typeface="Times New Roman" panose="02020603050405020304" pitchFamily="18" charset="0"/>
                <a:cs typeface="Times New Roman" panose="02020603050405020304" pitchFamily="18" charset="0"/>
              </a:rPr>
              <a:t>Pallet wide </a:t>
            </a:r>
            <a:r>
              <a:rPr lang="uk-UA" b="0" i="0" dirty="0" smtClean="0">
                <a:effectLst/>
                <a:latin typeface="Times New Roman" panose="02020603050405020304" pitchFamily="18" charset="0"/>
                <a:cs typeface="Times New Roman" panose="02020603050405020304" pitchFamily="18" charset="0"/>
              </a:rPr>
              <a:t>нестандартний, оскільки має широку основу. Габарити морського контейнера </a:t>
            </a:r>
            <a:r>
              <a:rPr lang="en-US" b="0" i="0" dirty="0" smtClean="0">
                <a:effectLst/>
                <a:latin typeface="Times New Roman" panose="02020603050405020304" pitchFamily="18" charset="0"/>
                <a:cs typeface="Times New Roman" panose="02020603050405020304" pitchFamily="18" charset="0"/>
              </a:rPr>
              <a:t>PW </a:t>
            </a:r>
            <a:r>
              <a:rPr lang="uk-UA" b="0" i="0" dirty="0" smtClean="0">
                <a:effectLst/>
                <a:latin typeface="Times New Roman" panose="02020603050405020304" pitchFamily="18" charset="0"/>
                <a:cs typeface="Times New Roman" panose="02020603050405020304" pitchFamily="18" charset="0"/>
              </a:rPr>
              <a:t>дозволяють розмістити на ньому два піддони по 1.2 метра поряд один з одним.</a:t>
            </a:r>
          </a:p>
          <a:p>
            <a:r>
              <a:rPr lang="uk-UA" b="0" i="0" dirty="0" smtClean="0">
                <a:effectLst/>
                <a:latin typeface="Times New Roman" panose="02020603050405020304" pitchFamily="18" charset="0"/>
                <a:cs typeface="Times New Roman" panose="02020603050405020304" pitchFamily="18" charset="0"/>
              </a:rPr>
              <a:t>10. </a:t>
            </a:r>
            <a:r>
              <a:rPr lang="en-US" b="1" i="0" dirty="0" smtClean="0">
                <a:effectLst/>
                <a:latin typeface="Times New Roman" panose="02020603050405020304" pitchFamily="18" charset="0"/>
                <a:cs typeface="Times New Roman" panose="02020603050405020304" pitchFamily="18" charset="0"/>
              </a:rPr>
              <a:t>RE — Refrigerated container. </a:t>
            </a:r>
            <a:r>
              <a:rPr lang="uk-UA" b="0" i="0" dirty="0" smtClean="0">
                <a:effectLst/>
                <a:latin typeface="Times New Roman" panose="02020603050405020304" pitchFamily="18" charset="0"/>
                <a:cs typeface="Times New Roman" panose="02020603050405020304" pitchFamily="18" charset="0"/>
              </a:rPr>
              <a:t>Рефрижератор, який також може позначатися як: </a:t>
            </a:r>
            <a:r>
              <a:rPr lang="en-US" b="0" i="0" dirty="0" smtClean="0">
                <a:effectLst/>
                <a:latin typeface="Times New Roman" panose="02020603050405020304" pitchFamily="18" charset="0"/>
                <a:cs typeface="Times New Roman" panose="02020603050405020304" pitchFamily="18" charset="0"/>
              </a:rPr>
              <a:t>RT, RS </a:t>
            </a:r>
            <a:r>
              <a:rPr lang="uk-UA" b="0" i="0" dirty="0" smtClean="0">
                <a:effectLst/>
                <a:latin typeface="Times New Roman" panose="02020603050405020304" pitchFamily="18" charset="0"/>
                <a:cs typeface="Times New Roman" panose="02020603050405020304" pitchFamily="18" charset="0"/>
              </a:rPr>
              <a:t>або </a:t>
            </a:r>
            <a:r>
              <a:rPr lang="en-US" b="0" i="0" dirty="0" smtClean="0">
                <a:effectLst/>
                <a:latin typeface="Times New Roman" panose="02020603050405020304" pitchFamily="18" charset="0"/>
                <a:cs typeface="Times New Roman" panose="02020603050405020304" pitchFamily="18" charset="0"/>
              </a:rPr>
              <a:t>Reefer. </a:t>
            </a:r>
            <a:r>
              <a:rPr lang="uk-UA" b="0" i="0" dirty="0" smtClean="0">
                <a:effectLst/>
                <a:latin typeface="Times New Roman" panose="02020603050405020304" pitchFamily="18" charset="0"/>
                <a:cs typeface="Times New Roman" panose="02020603050405020304" pitchFamily="18" charset="0"/>
              </a:rPr>
              <a:t>Його головна функція — стабільне забезпечення встановлених низьких або високих температур. Робочий діапазон: - 20 — + 20 °</a:t>
            </a:r>
            <a:r>
              <a:rPr lang="en-US" b="0" i="0" dirty="0" smtClean="0">
                <a:effectLst/>
                <a:latin typeface="Times New Roman" panose="02020603050405020304" pitchFamily="18" charset="0"/>
                <a:cs typeface="Times New Roman" panose="02020603050405020304" pitchFamily="18" charset="0"/>
              </a:rPr>
              <a:t>C. </a:t>
            </a:r>
            <a:r>
              <a:rPr lang="uk-UA" b="0" i="0" dirty="0" smtClean="0">
                <a:effectLst/>
                <a:latin typeface="Times New Roman" panose="02020603050405020304" pitchFamily="18" charset="0"/>
                <a:cs typeface="Times New Roman" panose="02020603050405020304" pitchFamily="18" charset="0"/>
              </a:rPr>
              <a:t>Незамінний при перевезенні охолоджених продуктів, замороження та інших швидкопсувних вантажів.</a:t>
            </a:r>
          </a:p>
          <a:p>
            <a:r>
              <a:rPr lang="uk-UA" dirty="0" smtClean="0">
                <a:latin typeface="Times New Roman" panose="02020603050405020304" pitchFamily="18" charset="0"/>
                <a:cs typeface="Times New Roman" panose="02020603050405020304" pitchFamily="18" charset="0"/>
              </a:rPr>
              <a:t>11.</a:t>
            </a:r>
            <a:r>
              <a:rPr lang="en-US" b="1" i="0" dirty="0" smtClean="0">
                <a:effectLst/>
                <a:latin typeface="Times New Roman" panose="02020603050405020304" pitchFamily="18" charset="0"/>
                <a:cs typeface="Times New Roman" panose="02020603050405020304" pitchFamily="18" charset="0"/>
              </a:rPr>
              <a:t>TC. </a:t>
            </a:r>
            <a:r>
              <a:rPr lang="uk-UA" b="1" i="0" dirty="0" smtClean="0">
                <a:effectLst/>
                <a:latin typeface="Times New Roman" panose="02020603050405020304" pitchFamily="18" charset="0"/>
                <a:cs typeface="Times New Roman" panose="02020603050405020304" pitchFamily="18" charset="0"/>
              </a:rPr>
              <a:t>Назва повністю — </a:t>
            </a:r>
            <a:r>
              <a:rPr lang="en-US" b="1" i="0" dirty="0" smtClean="0">
                <a:effectLst/>
                <a:latin typeface="Times New Roman" panose="02020603050405020304" pitchFamily="18" charset="0"/>
                <a:cs typeface="Times New Roman" panose="02020603050405020304" pitchFamily="18" charset="0"/>
              </a:rPr>
              <a:t>Tank container. </a:t>
            </a:r>
            <a:r>
              <a:rPr lang="uk-UA" b="0" i="0" dirty="0" smtClean="0">
                <a:effectLst/>
                <a:latin typeface="Times New Roman" panose="02020603050405020304" pitchFamily="18" charset="0"/>
                <a:cs typeface="Times New Roman" panose="02020603050405020304" pitchFamily="18" charset="0"/>
              </a:rPr>
              <a:t>Це цистерна, або як її ще називають — «танк», призначена для рідких та сипучих вантажів.</a:t>
            </a:r>
          </a:p>
          <a:p>
            <a:r>
              <a:rPr lang="uk-UA" b="0" i="0" dirty="0" smtClean="0">
                <a:effectLst/>
                <a:latin typeface="Times New Roman" panose="02020603050405020304" pitchFamily="18" charset="0"/>
                <a:cs typeface="Times New Roman" panose="02020603050405020304" pitchFamily="18" charset="0"/>
              </a:rPr>
              <a:t>12.</a:t>
            </a:r>
            <a:r>
              <a:rPr lang="en-US" b="1" i="0" dirty="0" smtClean="0">
                <a:effectLst/>
                <a:latin typeface="Times New Roman" panose="02020603050405020304" pitchFamily="18" charset="0"/>
                <a:cs typeface="Times New Roman" panose="02020603050405020304" pitchFamily="18" charset="0"/>
              </a:rPr>
              <a:t>UP. </a:t>
            </a:r>
            <a:r>
              <a:rPr lang="uk-UA" b="0" i="0" dirty="0" smtClean="0">
                <a:effectLst/>
                <a:latin typeface="Times New Roman" panose="02020603050405020304" pitchFamily="18" charset="0"/>
                <a:cs typeface="Times New Roman" panose="02020603050405020304" pitchFamily="18" charset="0"/>
              </a:rPr>
              <a:t>Повна назва даної тари — </a:t>
            </a:r>
            <a:r>
              <a:rPr lang="en-US" b="0" i="0" dirty="0" smtClean="0">
                <a:effectLst/>
                <a:latin typeface="Times New Roman" panose="02020603050405020304" pitchFamily="18" charset="0"/>
                <a:cs typeface="Times New Roman" panose="02020603050405020304" pitchFamily="18" charset="0"/>
              </a:rPr>
              <a:t>Upgraded. </a:t>
            </a:r>
            <a:r>
              <a:rPr lang="uk-UA" b="0" i="0" dirty="0" smtClean="0">
                <a:effectLst/>
                <a:latin typeface="Times New Roman" panose="02020603050405020304" pitchFamily="18" charset="0"/>
                <a:cs typeface="Times New Roman" panose="02020603050405020304" pitchFamily="18" charset="0"/>
              </a:rPr>
              <a:t>Особливість моделі — посилена основа, що забезпечує високу вантажопідйомність.</a:t>
            </a:r>
          </a:p>
          <a:p>
            <a:r>
              <a:rPr lang="uk-UA" dirty="0" smtClean="0">
                <a:latin typeface="Times New Roman" panose="02020603050405020304" pitchFamily="18" charset="0"/>
                <a:cs typeface="Times New Roman" panose="02020603050405020304" pitchFamily="18" charset="0"/>
              </a:rPr>
              <a:t>13. </a:t>
            </a:r>
            <a:r>
              <a:rPr lang="en-US" b="1" i="0" dirty="0" smtClean="0">
                <a:effectLst/>
                <a:latin typeface="Times New Roman" panose="02020603050405020304" pitchFamily="18" charset="0"/>
                <a:cs typeface="Times New Roman" panose="02020603050405020304" pitchFamily="18" charset="0"/>
              </a:rPr>
              <a:t>VC / VT (</a:t>
            </a:r>
            <a:r>
              <a:rPr lang="uk-UA" b="1" i="0" dirty="0" smtClean="0">
                <a:effectLst/>
                <a:latin typeface="Times New Roman" panose="02020603050405020304" pitchFamily="18" charset="0"/>
                <a:cs typeface="Times New Roman" panose="02020603050405020304" pitchFamily="18" charset="0"/>
              </a:rPr>
              <a:t>повністю </a:t>
            </a:r>
            <a:r>
              <a:rPr lang="en-US" b="1" i="0" dirty="0" smtClean="0">
                <a:effectLst/>
                <a:latin typeface="Times New Roman" panose="02020603050405020304" pitchFamily="18" charset="0"/>
                <a:cs typeface="Times New Roman" panose="02020603050405020304" pitchFamily="18" charset="0"/>
              </a:rPr>
              <a:t>Ventilated container). </a:t>
            </a:r>
            <a:r>
              <a:rPr lang="uk-UA" b="0" i="0" dirty="0" smtClean="0">
                <a:effectLst/>
                <a:latin typeface="Times New Roman" panose="02020603050405020304" pitchFamily="18" charset="0"/>
                <a:cs typeface="Times New Roman" panose="02020603050405020304" pitchFamily="18" charset="0"/>
              </a:rPr>
              <a:t>З назви зрозуміло, що мова йде про вентильований контейнер. При цьому вентиляція може бути як природна (наприклад — відсутність даху), так і штучна</a:t>
            </a:r>
            <a:endParaRPr lang="uk-UA"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08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6632"/>
            <a:ext cx="8784976" cy="4801314"/>
          </a:xfrm>
          <a:prstGeom prst="rect">
            <a:avLst/>
          </a:prstGeom>
        </p:spPr>
        <p:txBody>
          <a:bodyPr wrap="square">
            <a:spAutoFit/>
          </a:bodyPr>
          <a:lstStyle/>
          <a:p>
            <a:r>
              <a:rPr lang="uk-UA" b="1" dirty="0">
                <a:latin typeface="Times New Roman" panose="02020603050405020304" pitchFamily="18" charset="0"/>
                <a:cs typeface="Times New Roman" panose="02020603050405020304" pitchFamily="18" charset="0"/>
              </a:rPr>
              <a:t>20-футові контейнери</a:t>
            </a:r>
          </a:p>
          <a:p>
            <a:r>
              <a:rPr lang="uk-UA" dirty="0">
                <a:latin typeface="Times New Roman" panose="02020603050405020304" pitchFamily="18" charset="0"/>
                <a:cs typeface="Times New Roman" panose="02020603050405020304" pitchFamily="18" charset="0"/>
              </a:rPr>
              <a:t>Контейнери для морських перевезень розміром 20 футів можуть бути різних типів, кожен з яких призначений для певних видів вантажів. </a:t>
            </a: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Найпопулярніші</a:t>
            </a:r>
            <a:r>
              <a:rPr lang="uk-UA" dirty="0">
                <a:latin typeface="Times New Roman" panose="02020603050405020304" pitchFamily="18" charset="0"/>
                <a:cs typeface="Times New Roman" panose="02020603050405020304" pitchFamily="18" charset="0"/>
              </a:rPr>
              <a:t>:</a:t>
            </a:r>
          </a:p>
          <a:p>
            <a:r>
              <a:rPr lang="uk-UA" b="1" dirty="0">
                <a:latin typeface="Times New Roman" panose="02020603050405020304" pitchFamily="18" charset="0"/>
                <a:cs typeface="Times New Roman" panose="02020603050405020304" pitchFamily="18" charset="0"/>
              </a:rPr>
              <a:t>Стандартний.</a:t>
            </a:r>
            <a:r>
              <a:rPr lang="uk-UA" dirty="0">
                <a:latin typeface="Times New Roman" panose="02020603050405020304" pitchFamily="18" charset="0"/>
                <a:cs typeface="Times New Roman" panose="02020603050405020304" pitchFamily="18" charset="0"/>
              </a:rPr>
              <a:t> Вміщує до 22 </a:t>
            </a:r>
            <a:r>
              <a:rPr lang="uk-UA" dirty="0" err="1">
                <a:latin typeface="Times New Roman" panose="02020603050405020304" pitchFamily="18" charset="0"/>
                <a:cs typeface="Times New Roman" panose="02020603050405020304" pitchFamily="18" charset="0"/>
              </a:rPr>
              <a:t>тонн</a:t>
            </a:r>
            <a:r>
              <a:rPr lang="uk-UA" dirty="0">
                <a:latin typeface="Times New Roman" panose="02020603050405020304" pitchFamily="18" charset="0"/>
                <a:cs typeface="Times New Roman" panose="02020603050405020304" pitchFamily="18" charset="0"/>
              </a:rPr>
              <a:t>. Має достатньо широкі двері, що забезпечують прохідність об'ємних вантажів.</a:t>
            </a:r>
          </a:p>
          <a:p>
            <a:r>
              <a:rPr lang="uk-UA" b="1" dirty="0">
                <a:latin typeface="Times New Roman" panose="02020603050405020304" pitchFamily="18" charset="0"/>
                <a:cs typeface="Times New Roman" panose="02020603050405020304" pitchFamily="18" charset="0"/>
              </a:rPr>
              <a:t>Відкритий контейнер.</a:t>
            </a:r>
            <a:r>
              <a:rPr lang="uk-UA" dirty="0">
                <a:latin typeface="Times New Roman" panose="02020603050405020304" pitchFamily="18" charset="0"/>
                <a:cs typeface="Times New Roman" panose="02020603050405020304" pitchFamily="18" charset="0"/>
              </a:rPr>
              <a:t> Вміщує на 0,5 </a:t>
            </a:r>
            <a:r>
              <a:rPr lang="uk-UA" dirty="0" err="1">
                <a:latin typeface="Times New Roman" panose="02020603050405020304" pitchFamily="18" charset="0"/>
                <a:cs typeface="Times New Roman" panose="02020603050405020304" pitchFamily="18" charset="0"/>
              </a:rPr>
              <a:t>тонни</a:t>
            </a:r>
            <a:r>
              <a:rPr lang="uk-UA" dirty="0">
                <a:latin typeface="Times New Roman" panose="02020603050405020304" pitchFamily="18" charset="0"/>
                <a:cs typeface="Times New Roman" panose="02020603050405020304" pitchFamily="18" charset="0"/>
              </a:rPr>
              <a:t> більше, ніж стандартний, проте завдяки знімному даху вміщує високі вантажі, завантаження яких можна здійснювати за допомогою крана.</a:t>
            </a:r>
          </a:p>
          <a:p>
            <a:r>
              <a:rPr lang="uk-UA" b="1" dirty="0">
                <a:latin typeface="Times New Roman" panose="02020603050405020304" pitchFamily="18" charset="0"/>
                <a:cs typeface="Times New Roman" panose="02020603050405020304" pitchFamily="18" charset="0"/>
              </a:rPr>
              <a:t>Платформа.</a:t>
            </a:r>
            <a:r>
              <a:rPr lang="uk-UA" dirty="0">
                <a:latin typeface="Times New Roman" panose="02020603050405020304" pitchFamily="18" charset="0"/>
                <a:cs typeface="Times New Roman" panose="02020603050405020304" pitchFamily="18" charset="0"/>
              </a:rPr>
              <a:t> Це максимально відкритий варіант без бортів. Існує також різновид </a:t>
            </a:r>
            <a:r>
              <a:rPr lang="en-US" dirty="0">
                <a:latin typeface="Times New Roman" panose="02020603050405020304" pitchFamily="18" charset="0"/>
                <a:cs typeface="Times New Roman" panose="02020603050405020304" pitchFamily="18" charset="0"/>
              </a:rPr>
              <a:t>Flat Rack, </a:t>
            </a:r>
            <a:r>
              <a:rPr lang="uk-UA" dirty="0">
                <a:latin typeface="Times New Roman" panose="02020603050405020304" pitchFamily="18" charset="0"/>
                <a:cs typeface="Times New Roman" panose="02020603050405020304" pitchFamily="18" charset="0"/>
              </a:rPr>
              <a:t>в якому передбачено дно і торцеві стінки, що захищають вантаж. Вміщується більше — 27,5 </a:t>
            </a:r>
            <a:r>
              <a:rPr lang="uk-UA" dirty="0" err="1">
                <a:latin typeface="Times New Roman" panose="02020603050405020304" pitchFamily="18" charset="0"/>
                <a:cs typeface="Times New Roman" panose="02020603050405020304" pitchFamily="18" charset="0"/>
              </a:rPr>
              <a:t>тонн</a:t>
            </a:r>
            <a:r>
              <a:rPr lang="uk-UA" dirty="0">
                <a:latin typeface="Times New Roman" panose="02020603050405020304" pitchFamily="18" charset="0"/>
                <a:cs typeface="Times New Roman" panose="02020603050405020304" pitchFamily="18" charset="0"/>
              </a:rPr>
              <a:t>. Розміри контейнерів для морських перевезень типу "Платформа" дозволяють перевозити будь-які великогабаритні вантажі.</a:t>
            </a:r>
          </a:p>
          <a:p>
            <a:r>
              <a:rPr lang="uk-UA" b="1" dirty="0">
                <a:latin typeface="Times New Roman" panose="02020603050405020304" pitchFamily="18" charset="0"/>
                <a:cs typeface="Times New Roman" panose="02020603050405020304" pitchFamily="18" charset="0"/>
              </a:rPr>
              <a:t>Рефрижератор.</a:t>
            </a:r>
            <a:r>
              <a:rPr lang="uk-UA" dirty="0">
                <a:latin typeface="Times New Roman" panose="02020603050405020304" pitchFamily="18" charset="0"/>
                <a:cs typeface="Times New Roman" panose="02020603050405020304" pitchFamily="18" charset="0"/>
              </a:rPr>
              <a:t> Це ще один тип 20-футових контейнерів, унікальність якого полягає в підтримці температурного режиму. Підходить для перевезення швидкопсувних продуктів харчування. Завантаження середнє порівняно з попередніми варіантами — до 24 </a:t>
            </a:r>
            <a:r>
              <a:rPr lang="uk-UA" dirty="0" err="1">
                <a:latin typeface="Times New Roman" panose="02020603050405020304" pitchFamily="18" charset="0"/>
                <a:cs typeface="Times New Roman" panose="02020603050405020304" pitchFamily="18" charset="0"/>
              </a:rPr>
              <a:t>тонн</a:t>
            </a:r>
            <a:r>
              <a:rPr lang="uk-UA"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777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0492" y="260648"/>
            <a:ext cx="8813995" cy="3139321"/>
          </a:xfrm>
          <a:prstGeom prst="rect">
            <a:avLst/>
          </a:prstGeom>
        </p:spPr>
        <p:txBody>
          <a:bodyPr wrap="square">
            <a:spAutoFit/>
          </a:bodyPr>
          <a:lstStyle/>
          <a:p>
            <a:r>
              <a:rPr lang="uk-UA" b="1" i="0" dirty="0" smtClean="0">
                <a:effectLst/>
                <a:latin typeface="Times New Roman" panose="02020603050405020304" pitchFamily="18" charset="0"/>
                <a:cs typeface="Times New Roman" panose="02020603050405020304" pitchFamily="18" charset="0"/>
              </a:rPr>
              <a:t>40-футові контейнери</a:t>
            </a:r>
          </a:p>
          <a:p>
            <a:pPr algn="just"/>
            <a:r>
              <a:rPr lang="uk-UA" b="0" i="0" dirty="0" err="1" smtClean="0">
                <a:effectLst/>
                <a:latin typeface="Times New Roman" panose="02020603050405020304" pitchFamily="18" charset="0"/>
                <a:cs typeface="Times New Roman" panose="02020603050405020304" pitchFamily="18" charset="0"/>
              </a:rPr>
              <a:t>Сорокафутовий</a:t>
            </a:r>
            <a:r>
              <a:rPr lang="uk-UA" b="0" i="0" dirty="0" smtClean="0">
                <a:effectLst/>
                <a:latin typeface="Times New Roman" panose="02020603050405020304" pitchFamily="18" charset="0"/>
                <a:cs typeface="Times New Roman" panose="02020603050405020304" pitchFamily="18" charset="0"/>
              </a:rPr>
              <a:t> контейнер для морських перевезень має трошки більше різновидів, ніж </a:t>
            </a:r>
            <a:r>
              <a:rPr lang="uk-UA" b="0" i="0" dirty="0" err="1" smtClean="0">
                <a:effectLst/>
                <a:latin typeface="Times New Roman" panose="02020603050405020304" pitchFamily="18" charset="0"/>
                <a:cs typeface="Times New Roman" panose="02020603050405020304" pitchFamily="18" charset="0"/>
              </a:rPr>
              <a:t>двадцятифутовий</a:t>
            </a:r>
            <a:r>
              <a:rPr lang="uk-UA" b="0" i="0" dirty="0" smtClean="0">
                <a:effectLst/>
                <a:latin typeface="Times New Roman" panose="02020603050405020304" pitchFamily="18" charset="0"/>
                <a:cs typeface="Times New Roman" panose="02020603050405020304" pitchFamily="18" charset="0"/>
              </a:rPr>
              <a:t>. Основна відмінність цієї тари полягає у більшій місткості. Виділяють такі основні типи:</a:t>
            </a:r>
          </a:p>
          <a:p>
            <a:pPr>
              <a:buFont typeface="Arial"/>
              <a:buChar char="•"/>
            </a:pPr>
            <a:r>
              <a:rPr lang="uk-UA" b="0" i="0" dirty="0" smtClean="0">
                <a:effectLst/>
                <a:latin typeface="Times New Roman" panose="02020603050405020304" pitchFamily="18" charset="0"/>
                <a:cs typeface="Times New Roman" panose="02020603050405020304" pitchFamily="18" charset="0"/>
              </a:rPr>
              <a:t>Стандартний. Розрахований на вантажі до 26,5 </a:t>
            </a:r>
            <a:r>
              <a:rPr lang="uk-UA" b="0" i="0" dirty="0" err="1" smtClean="0">
                <a:effectLst/>
                <a:latin typeface="Times New Roman" panose="02020603050405020304" pitchFamily="18" charset="0"/>
                <a:cs typeface="Times New Roman" panose="02020603050405020304" pitchFamily="18" charset="0"/>
              </a:rPr>
              <a:t>тонн</a:t>
            </a:r>
            <a:r>
              <a:rPr lang="uk-UA" b="0" i="0" dirty="0" smtClean="0">
                <a:effectLst/>
                <a:latin typeface="Times New Roman" panose="02020603050405020304" pitchFamily="18" charset="0"/>
                <a:cs typeface="Times New Roman" panose="02020603050405020304" pitchFamily="18" charset="0"/>
              </a:rPr>
              <a:t>.</a:t>
            </a:r>
          </a:p>
          <a:p>
            <a:pPr>
              <a:buFont typeface="Arial"/>
              <a:buChar char="•"/>
            </a:pPr>
            <a:r>
              <a:rPr lang="uk-UA" b="0" i="0" dirty="0" smtClean="0">
                <a:effectLst/>
                <a:latin typeface="Times New Roman" panose="02020603050405020304" pitchFamily="18" charset="0"/>
                <a:cs typeface="Times New Roman" panose="02020603050405020304" pitchFamily="18" charset="0"/>
              </a:rPr>
              <a:t>Відкритий. Конструкція така ж, як у 20-футовому. Вантаж — до 31,7 </a:t>
            </a:r>
            <a:r>
              <a:rPr lang="uk-UA" b="0" i="0" dirty="0" err="1" smtClean="0">
                <a:effectLst/>
                <a:latin typeface="Times New Roman" panose="02020603050405020304" pitchFamily="18" charset="0"/>
                <a:cs typeface="Times New Roman" panose="02020603050405020304" pitchFamily="18" charset="0"/>
              </a:rPr>
              <a:t>тонн</a:t>
            </a:r>
            <a:r>
              <a:rPr lang="uk-UA" b="0" i="0" dirty="0" smtClean="0">
                <a:effectLst/>
                <a:latin typeface="Times New Roman" panose="02020603050405020304" pitchFamily="18" charset="0"/>
                <a:cs typeface="Times New Roman" panose="02020603050405020304" pitchFamily="18" charset="0"/>
              </a:rPr>
              <a:t>.</a:t>
            </a:r>
          </a:p>
          <a:p>
            <a:pPr>
              <a:buFont typeface="Arial"/>
              <a:buChar char="•"/>
            </a:pPr>
            <a:r>
              <a:rPr lang="en-US" b="0" i="0" dirty="0" smtClean="0">
                <a:effectLst/>
                <a:latin typeface="Times New Roman" panose="02020603050405020304" pitchFamily="18" charset="0"/>
                <a:cs typeface="Times New Roman" panose="02020603050405020304" pitchFamily="18" charset="0"/>
              </a:rPr>
              <a:t>High Cube — </a:t>
            </a:r>
            <a:r>
              <a:rPr lang="uk-UA" b="0" i="0" dirty="0" smtClean="0">
                <a:effectLst/>
                <a:latin typeface="Times New Roman" panose="02020603050405020304" pitchFamily="18" charset="0"/>
                <a:cs typeface="Times New Roman" panose="02020603050405020304" pitchFamily="18" charset="0"/>
              </a:rPr>
              <a:t>контейнер із збільшеною місткістю. Розрахований на 30 </a:t>
            </a:r>
            <a:r>
              <a:rPr lang="uk-UA" b="0" i="0" dirty="0" err="1" smtClean="0">
                <a:effectLst/>
                <a:latin typeface="Times New Roman" panose="02020603050405020304" pitchFamily="18" charset="0"/>
                <a:cs typeface="Times New Roman" panose="02020603050405020304" pitchFamily="18" charset="0"/>
              </a:rPr>
              <a:t>тонн</a:t>
            </a:r>
            <a:r>
              <a:rPr lang="uk-UA" b="0" i="0" dirty="0" smtClean="0">
                <a:effectLst/>
                <a:latin typeface="Times New Roman" panose="02020603050405020304" pitchFamily="18" charset="0"/>
                <a:cs typeface="Times New Roman" panose="02020603050405020304" pitchFamily="18" charset="0"/>
              </a:rPr>
              <a:t>.</a:t>
            </a:r>
          </a:p>
          <a:p>
            <a:pPr>
              <a:buFont typeface="Arial"/>
              <a:buChar char="•"/>
            </a:pPr>
            <a:r>
              <a:rPr lang="uk-UA" b="0" i="0" dirty="0" smtClean="0">
                <a:effectLst/>
                <a:latin typeface="Times New Roman" panose="02020603050405020304" pitchFamily="18" charset="0"/>
                <a:cs typeface="Times New Roman" panose="02020603050405020304" pitchFamily="18" charset="0"/>
              </a:rPr>
              <a:t>Платформа. Вміщує великі вантажі до 39,4 </a:t>
            </a:r>
            <a:r>
              <a:rPr lang="uk-UA" b="0" i="0" dirty="0" err="1" smtClean="0">
                <a:effectLst/>
                <a:latin typeface="Times New Roman" panose="02020603050405020304" pitchFamily="18" charset="0"/>
                <a:cs typeface="Times New Roman" panose="02020603050405020304" pitchFamily="18" charset="0"/>
              </a:rPr>
              <a:t>тонн</a:t>
            </a:r>
            <a:r>
              <a:rPr lang="uk-UA" b="0" i="0" dirty="0" smtClean="0">
                <a:effectLst/>
                <a:latin typeface="Times New Roman" panose="02020603050405020304" pitchFamily="18" charset="0"/>
                <a:cs typeface="Times New Roman" panose="02020603050405020304" pitchFamily="18" charset="0"/>
              </a:rPr>
              <a:t> сумарно.</a:t>
            </a:r>
          </a:p>
          <a:p>
            <a:pPr>
              <a:buFont typeface="Arial"/>
              <a:buChar char="•"/>
            </a:pPr>
            <a:r>
              <a:rPr lang="uk-UA" b="0" i="0" dirty="0" smtClean="0">
                <a:effectLst/>
                <a:latin typeface="Times New Roman" panose="02020603050405020304" pitchFamily="18" charset="0"/>
                <a:cs typeface="Times New Roman" panose="02020603050405020304" pitchFamily="18" charset="0"/>
              </a:rPr>
              <a:t>Рефрижератор. Це тара з холодильником для підтримки потрібної температури. Розрахований на 26 </a:t>
            </a:r>
            <a:r>
              <a:rPr lang="uk-UA" b="0" i="0" dirty="0" err="1" smtClean="0">
                <a:effectLst/>
                <a:latin typeface="Times New Roman" panose="02020603050405020304" pitchFamily="18" charset="0"/>
                <a:cs typeface="Times New Roman" panose="02020603050405020304" pitchFamily="18" charset="0"/>
              </a:rPr>
              <a:t>тонн</a:t>
            </a:r>
            <a:r>
              <a:rPr lang="uk-UA" b="0" i="0" dirty="0" smtClean="0">
                <a:effectLst/>
                <a:latin typeface="Times New Roman" panose="02020603050405020304" pitchFamily="18" charset="0"/>
                <a:cs typeface="Times New Roman" panose="02020603050405020304" pitchFamily="18" charset="0"/>
              </a:rPr>
              <a:t>.</a:t>
            </a:r>
          </a:p>
          <a:p>
            <a:pPr>
              <a:buFont typeface="Arial"/>
              <a:buChar char="•"/>
            </a:pPr>
            <a:r>
              <a:rPr lang="uk-UA" b="0" i="0" dirty="0" smtClean="0">
                <a:effectLst/>
                <a:latin typeface="Times New Roman" panose="02020603050405020304" pitchFamily="18" charset="0"/>
                <a:cs typeface="Times New Roman" panose="02020603050405020304" pitchFamily="18" charset="0"/>
              </a:rPr>
              <a:t>Рефрижератор із збільшеною місткістю. Його можливості — до п'яти </a:t>
            </a:r>
            <a:r>
              <a:rPr lang="uk-UA" b="0" i="0" dirty="0" err="1" smtClean="0">
                <a:effectLst/>
                <a:latin typeface="Times New Roman" panose="02020603050405020304" pitchFamily="18" charset="0"/>
                <a:cs typeface="Times New Roman" panose="02020603050405020304" pitchFamily="18" charset="0"/>
              </a:rPr>
              <a:t>тонн</a:t>
            </a:r>
            <a:r>
              <a:rPr lang="uk-UA" b="0" i="0" dirty="0" smtClean="0">
                <a:effectLst/>
                <a:latin typeface="Times New Roman" panose="02020603050405020304" pitchFamily="18" charset="0"/>
                <a:cs typeface="Times New Roman" panose="02020603050405020304" pitchFamily="18" charset="0"/>
              </a:rPr>
              <a:t> вантажів.</a:t>
            </a:r>
            <a:endParaRPr lang="uk-UA"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30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089" y="241489"/>
            <a:ext cx="8878625" cy="4524315"/>
          </a:xfrm>
          <a:prstGeom prst="rect">
            <a:avLst/>
          </a:prstGeom>
        </p:spPr>
        <p:txBody>
          <a:bodyPr wrap="square">
            <a:spAutoFit/>
          </a:bodyPr>
          <a:lstStyle/>
          <a:p>
            <a:r>
              <a:rPr lang="en-US" sz="1600" b="1" i="0" dirty="0" smtClean="0">
                <a:solidFill>
                  <a:srgbClr val="000000"/>
                </a:solidFill>
                <a:effectLst/>
                <a:latin typeface="Times New Roman" panose="02020603050405020304" pitchFamily="18" charset="0"/>
                <a:cs typeface="Times New Roman" panose="02020603050405020304" pitchFamily="18" charset="0"/>
              </a:rPr>
              <a:t>TEU (Twenty-foot Equivalent Unit)</a:t>
            </a:r>
            <a:r>
              <a:rPr lang="en-US" sz="1600" b="0" i="0" dirty="0" smtClean="0">
                <a:solidFill>
                  <a:srgbClr val="000000"/>
                </a:solidFill>
                <a:effectLst/>
                <a:latin typeface="Times New Roman" panose="02020603050405020304" pitchFamily="18" charset="0"/>
                <a:cs typeface="Times New Roman" panose="02020603050405020304" pitchFamily="18" charset="0"/>
              </a:rPr>
              <a:t> — </a:t>
            </a:r>
            <a:r>
              <a:rPr lang="uk-UA" sz="1600" b="0" i="0" dirty="0" smtClean="0">
                <a:solidFill>
                  <a:srgbClr val="000000"/>
                </a:solidFill>
                <a:effectLst/>
                <a:latin typeface="Times New Roman" panose="02020603050405020304" pitchFamily="18" charset="0"/>
                <a:cs typeface="Times New Roman" panose="02020603050405020304" pitchFamily="18" charset="0"/>
              </a:rPr>
              <a:t>умовне позначення 20-футового контейнеру. Одиниця виміру, рівна об'єму, що займає стандартний 20-футовий контейнер. Вантажність стандартного 40-футового контейнеру дорівнює 2 </a:t>
            </a:r>
            <a:r>
              <a:rPr lang="en-US" sz="1600" b="0" i="0" dirty="0" smtClean="0">
                <a:solidFill>
                  <a:srgbClr val="000000"/>
                </a:solidFill>
                <a:effectLst/>
                <a:latin typeface="Times New Roman" panose="02020603050405020304" pitchFamily="18" charset="0"/>
                <a:cs typeface="Times New Roman" panose="02020603050405020304" pitchFamily="18" charset="0"/>
              </a:rPr>
              <a:t>TEU</a:t>
            </a:r>
            <a:endParaRPr lang="uk-UA" sz="1600" b="0" i="0" dirty="0" smtClean="0">
              <a:solidFill>
                <a:srgbClr val="000000"/>
              </a:solidFill>
              <a:effectLst/>
              <a:latin typeface="Times New Roman" panose="02020603050405020304" pitchFamily="18" charset="0"/>
              <a:cs typeface="Times New Roman" panose="02020603050405020304" pitchFamily="18" charset="0"/>
            </a:endParaRPr>
          </a:p>
          <a:p>
            <a:endParaRPr lang="uk-UA" sz="1600" dirty="0">
              <a:solidFill>
                <a:srgbClr val="000000"/>
              </a:solidFill>
              <a:latin typeface="Times New Roman" panose="02020603050405020304" pitchFamily="18" charset="0"/>
              <a:cs typeface="Times New Roman" panose="02020603050405020304" pitchFamily="18" charset="0"/>
            </a:endParaRPr>
          </a:p>
          <a:p>
            <a:r>
              <a:rPr lang="en-US" sz="1600" b="1" i="0" dirty="0" smtClean="0">
                <a:effectLst/>
                <a:latin typeface="Times New Roman" panose="02020603050405020304" pitchFamily="18" charset="0"/>
                <a:cs typeface="Times New Roman" panose="02020603050405020304" pitchFamily="18" charset="0"/>
              </a:rPr>
              <a:t>EU</a:t>
            </a:r>
            <a:r>
              <a:rPr lang="en-US" sz="1600" b="0" i="0" dirty="0" smtClean="0">
                <a:effectLst/>
                <a:latin typeface="Times New Roman" panose="02020603050405020304" pitchFamily="18" charset="0"/>
                <a:cs typeface="Times New Roman" panose="02020603050405020304" pitchFamily="18" charset="0"/>
              </a:rPr>
              <a:t> </a:t>
            </a:r>
            <a:r>
              <a:rPr lang="uk-UA" sz="1600" b="0" i="0" dirty="0" smtClean="0">
                <a:effectLst/>
                <a:latin typeface="Times New Roman" panose="02020603050405020304" pitchFamily="18" charset="0"/>
                <a:cs typeface="Times New Roman" panose="02020603050405020304" pitchFamily="18" charset="0"/>
              </a:rPr>
              <a:t>або </a:t>
            </a:r>
            <a:r>
              <a:rPr lang="en-US" sz="1600" b="1" i="0" dirty="0" err="1" smtClean="0">
                <a:effectLst/>
                <a:latin typeface="Times New Roman" panose="02020603050405020304" pitchFamily="18" charset="0"/>
                <a:cs typeface="Times New Roman" panose="02020603050405020304" pitchFamily="18" charset="0"/>
              </a:rPr>
              <a:t>teu</a:t>
            </a:r>
            <a:r>
              <a:rPr lang="en-US" sz="1600" b="0" i="0" dirty="0" smtClean="0">
                <a:effectLst/>
                <a:latin typeface="Times New Roman" panose="02020603050405020304" pitchFamily="18" charset="0"/>
                <a:cs typeface="Times New Roman" panose="02020603050405020304" pitchFamily="18" charset="0"/>
              </a:rPr>
              <a:t> </a:t>
            </a:r>
            <a:r>
              <a:rPr lang="uk-UA" sz="1600" b="0" i="0" dirty="0" smtClean="0">
                <a:effectLst/>
                <a:latin typeface="Times New Roman" panose="02020603050405020304" pitchFamily="18" charset="0"/>
                <a:cs typeface="Times New Roman" panose="02020603050405020304" pitchFamily="18" charset="0"/>
              </a:rPr>
              <a:t>від </a:t>
            </a:r>
            <a:r>
              <a:rPr lang="uk-UA" sz="1600" b="0" i="0" u="none" strike="noStrike" dirty="0" err="1" smtClean="0">
                <a:effectLst/>
                <a:latin typeface="Times New Roman" panose="02020603050405020304" pitchFamily="18" charset="0"/>
                <a:cs typeface="Times New Roman" panose="02020603050405020304" pitchFamily="18" charset="0"/>
                <a:hlinkClick r:id="rId2" tooltip="Англійська мова"/>
              </a:rPr>
              <a:t>англ</a:t>
            </a:r>
            <a:r>
              <a:rPr lang="uk-UA" sz="1600" b="0" i="0" u="none" strike="noStrike" dirty="0" smtClean="0">
                <a:effectLst/>
                <a:latin typeface="Times New Roman" panose="02020603050405020304" pitchFamily="18" charset="0"/>
                <a:cs typeface="Times New Roman" panose="02020603050405020304" pitchFamily="18" charset="0"/>
                <a:hlinkClick r:id="rId2" tooltip="Англійська мова"/>
              </a:rPr>
              <a:t>.</a:t>
            </a:r>
            <a:r>
              <a:rPr lang="uk-UA" sz="1600" b="0" i="0" dirty="0" smtClean="0">
                <a:effectLst/>
                <a:latin typeface="Times New Roman" panose="02020603050405020304" pitchFamily="18" charset="0"/>
                <a:cs typeface="Times New Roman" panose="02020603050405020304" pitchFamily="18" charset="0"/>
              </a:rPr>
              <a:t> </a:t>
            </a:r>
            <a:r>
              <a:rPr lang="en-US" sz="1600" b="0" i="1" dirty="0" smtClean="0">
                <a:effectLst/>
                <a:latin typeface="Times New Roman" panose="02020603050405020304" pitchFamily="18" charset="0"/>
                <a:cs typeface="Times New Roman" panose="02020603050405020304" pitchFamily="18" charset="0"/>
              </a:rPr>
              <a:t>twenty-foot equivalent unit</a:t>
            </a:r>
            <a:r>
              <a:rPr lang="en-US" sz="1600" b="0" i="0" dirty="0" smtClean="0">
                <a:effectLst/>
                <a:latin typeface="Times New Roman" panose="02020603050405020304" pitchFamily="18" charset="0"/>
                <a:cs typeface="Times New Roman" panose="02020603050405020304" pitchFamily="18" charset="0"/>
              </a:rPr>
              <a:t>) — </a:t>
            </a:r>
            <a:r>
              <a:rPr lang="uk-UA" sz="1600" b="0" i="0" dirty="0" smtClean="0">
                <a:effectLst/>
                <a:latin typeface="Times New Roman" panose="02020603050405020304" pitchFamily="18" charset="0"/>
                <a:cs typeface="Times New Roman" panose="02020603050405020304" pitchFamily="18" charset="0"/>
              </a:rPr>
              <a:t>умовна одиниця вимірювання місткості вантажних транспортних засобів. Часто використовується при описі місткості </a:t>
            </a:r>
            <a:r>
              <a:rPr lang="uk-UA" sz="1600" b="0" i="0" u="none" strike="noStrike" dirty="0" smtClean="0">
                <a:effectLst/>
                <a:latin typeface="Times New Roman" panose="02020603050405020304" pitchFamily="18" charset="0"/>
                <a:cs typeface="Times New Roman" panose="02020603050405020304" pitchFamily="18" charset="0"/>
              </a:rPr>
              <a:t>контейнеровозів</a:t>
            </a:r>
            <a:r>
              <a:rPr lang="uk-UA" sz="1600" b="0" i="0" dirty="0" smtClean="0">
                <a:effectLst/>
                <a:latin typeface="Times New Roman" panose="02020603050405020304" pitchFamily="18" charset="0"/>
                <a:cs typeface="Times New Roman" panose="02020603050405020304" pitchFamily="18" charset="0"/>
              </a:rPr>
              <a:t> та </a:t>
            </a:r>
            <a:r>
              <a:rPr lang="uk-UA" sz="1600" b="0" i="0" u="none" strike="noStrike" dirty="0" smtClean="0">
                <a:effectLst/>
                <a:latin typeface="Times New Roman" panose="02020603050405020304" pitchFamily="18" charset="0"/>
                <a:cs typeface="Times New Roman" panose="02020603050405020304" pitchFamily="18" charset="0"/>
              </a:rPr>
              <a:t>контейнерних терміналів</a:t>
            </a:r>
            <a:r>
              <a:rPr lang="uk-UA" sz="1600" dirty="0" smtClean="0">
                <a:latin typeface="Times New Roman" panose="02020603050405020304" pitchFamily="18" charset="0"/>
                <a:cs typeface="Times New Roman" panose="02020603050405020304" pitchFamily="18" charset="0"/>
              </a:rPr>
              <a:t>, складів.</a:t>
            </a:r>
          </a:p>
          <a:p>
            <a:r>
              <a:rPr lang="uk-UA" sz="1600" b="0" i="0" dirty="0" smtClean="0">
                <a:effectLst/>
                <a:latin typeface="Times New Roman" panose="02020603050405020304" pitchFamily="18" charset="0"/>
                <a:cs typeface="Times New Roman" panose="02020603050405020304" pitchFamily="18" charset="0"/>
              </a:rPr>
              <a:t> Заснована на обсязі 20 футового (6.1 метрів) </a:t>
            </a:r>
            <a:r>
              <a:rPr lang="uk-UA" sz="1600" b="0" i="0" dirty="0" err="1" smtClean="0">
                <a:effectLst/>
                <a:latin typeface="Times New Roman" panose="02020603050405020304" pitchFamily="18" charset="0"/>
                <a:cs typeface="Times New Roman" panose="02020603050405020304" pitchFamily="18" charset="0"/>
              </a:rPr>
              <a:t>інтермодального</a:t>
            </a:r>
            <a:r>
              <a:rPr lang="uk-UA" sz="1600" b="0" i="0" dirty="0" smtClean="0">
                <a:effectLst/>
                <a:latin typeface="Times New Roman" panose="02020603050405020304" pitchFamily="18" charset="0"/>
                <a:cs typeface="Times New Roman" panose="02020603050405020304" pitchFamily="18" charset="0"/>
              </a:rPr>
              <a:t> </a:t>
            </a:r>
            <a:r>
              <a:rPr lang="en-US" sz="1600" b="0" i="0" u="none" strike="noStrike" dirty="0" smtClean="0">
                <a:effectLst/>
                <a:latin typeface="Times New Roman" panose="02020603050405020304" pitchFamily="18" charset="0"/>
                <a:cs typeface="Times New Roman" panose="02020603050405020304" pitchFamily="18" charset="0"/>
              </a:rPr>
              <a:t>ISO-</a:t>
            </a:r>
            <a:r>
              <a:rPr lang="uk-UA" sz="1600" b="0" i="0" u="none" strike="noStrike" dirty="0" smtClean="0">
                <a:effectLst/>
                <a:latin typeface="Times New Roman" panose="02020603050405020304" pitchFamily="18" charset="0"/>
                <a:cs typeface="Times New Roman" panose="02020603050405020304" pitchFamily="18" charset="0"/>
              </a:rPr>
              <a:t>контейнера</a:t>
            </a:r>
            <a:r>
              <a:rPr lang="uk-UA" sz="1600" b="0" i="0" dirty="0" smtClean="0">
                <a:effectLst/>
                <a:latin typeface="Times New Roman" panose="02020603050405020304" pitchFamily="18" charset="0"/>
                <a:cs typeface="Times New Roman" panose="02020603050405020304" pitchFamily="18" charset="0"/>
              </a:rPr>
              <a:t> — металевої коробки стандартного розміру, яка може транспортуватися різними видами транспорту: автомобільним, залізничним і морським</a:t>
            </a:r>
            <a:endParaRPr lang="uk-UA"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b="1" i="0" dirty="0" smtClean="0">
                <a:solidFill>
                  <a:srgbClr val="000000"/>
                </a:solidFill>
                <a:effectLst/>
                <a:latin typeface="Times New Roman" panose="02020603050405020304" pitchFamily="18" charset="0"/>
                <a:cs typeface="Times New Roman" panose="02020603050405020304" pitchFamily="18" charset="0"/>
              </a:rPr>
              <a:t>FEU (</a:t>
            </a:r>
            <a:r>
              <a:rPr lang="en-US" sz="1600" b="1" i="0" dirty="0" err="1" smtClean="0">
                <a:solidFill>
                  <a:srgbClr val="000000"/>
                </a:solidFill>
                <a:effectLst/>
                <a:latin typeface="Times New Roman" panose="02020603050405020304" pitchFamily="18" charset="0"/>
                <a:cs typeface="Times New Roman" panose="02020603050405020304" pitchFamily="18" charset="0"/>
              </a:rPr>
              <a:t>Fourty</a:t>
            </a:r>
            <a:r>
              <a:rPr lang="en-US" sz="1600" b="1" i="0" dirty="0" smtClean="0">
                <a:solidFill>
                  <a:srgbClr val="000000"/>
                </a:solidFill>
                <a:effectLst/>
                <a:latin typeface="Times New Roman" panose="02020603050405020304" pitchFamily="18" charset="0"/>
                <a:cs typeface="Times New Roman" panose="02020603050405020304" pitchFamily="18" charset="0"/>
              </a:rPr>
              <a:t>-foot Equivalent Unit) </a:t>
            </a:r>
            <a:r>
              <a:rPr lang="en-US" sz="1600" b="0" i="0" dirty="0" smtClean="0">
                <a:solidFill>
                  <a:srgbClr val="000000"/>
                </a:solidFill>
                <a:effectLst/>
                <a:latin typeface="Times New Roman" panose="02020603050405020304" pitchFamily="18" charset="0"/>
                <a:cs typeface="Times New Roman" panose="02020603050405020304" pitchFamily="18" charset="0"/>
              </a:rPr>
              <a:t>-  </a:t>
            </a:r>
            <a:r>
              <a:rPr lang="uk-UA" sz="1600" b="0" i="0" dirty="0" smtClean="0">
                <a:solidFill>
                  <a:srgbClr val="000000"/>
                </a:solidFill>
                <a:effectLst/>
                <a:latin typeface="Times New Roman" panose="02020603050405020304" pitchFamily="18" charset="0"/>
                <a:cs typeface="Times New Roman" panose="02020603050405020304" pitchFamily="18" charset="0"/>
              </a:rPr>
              <a:t>одиниця виміру, рівна об'єму, що займає стандартний 40-футовий контейнер</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en-US" sz="1600" b="1" i="0" dirty="0" smtClean="0">
                <a:solidFill>
                  <a:srgbClr val="000000"/>
                </a:solidFill>
                <a:effectLst/>
                <a:latin typeface="Times New Roman" panose="02020603050405020304" pitchFamily="18" charset="0"/>
                <a:cs typeface="Times New Roman" panose="02020603050405020304" pitchFamily="18" charset="0"/>
              </a:rPr>
              <a:t>FCL (Full Container Load) </a:t>
            </a:r>
            <a:r>
              <a:rPr lang="en-US" sz="1600" b="0" i="0" dirty="0" smtClean="0">
                <a:solidFill>
                  <a:srgbClr val="000000"/>
                </a:solidFill>
                <a:effectLst/>
                <a:latin typeface="Times New Roman" panose="02020603050405020304" pitchFamily="18" charset="0"/>
                <a:cs typeface="Times New Roman" panose="02020603050405020304" pitchFamily="18" charset="0"/>
              </a:rPr>
              <a:t>— </a:t>
            </a:r>
            <a:r>
              <a:rPr lang="uk-UA" sz="1600" b="0" i="0" dirty="0" smtClean="0">
                <a:solidFill>
                  <a:srgbClr val="000000"/>
                </a:solidFill>
                <a:effectLst/>
                <a:latin typeface="Times New Roman" panose="02020603050405020304" pitchFamily="18" charset="0"/>
                <a:cs typeface="Times New Roman" panose="02020603050405020304" pitchFamily="18" charset="0"/>
              </a:rPr>
              <a:t>відправка партії вантажу за </a:t>
            </a:r>
            <a:r>
              <a:rPr lang="uk-UA" sz="1600" b="0" i="0" dirty="0" err="1" smtClean="0">
                <a:solidFill>
                  <a:srgbClr val="000000"/>
                </a:solidFill>
                <a:effectLst/>
                <a:latin typeface="Times New Roman" panose="02020603050405020304" pitchFamily="18" charset="0"/>
                <a:cs typeface="Times New Roman" panose="02020603050405020304" pitchFamily="18" charset="0"/>
              </a:rPr>
              <a:t>адресою</a:t>
            </a:r>
            <a:r>
              <a:rPr lang="uk-UA" sz="1600" b="0" i="0" dirty="0" smtClean="0">
                <a:solidFill>
                  <a:srgbClr val="000000"/>
                </a:solidFill>
                <a:effectLst/>
                <a:latin typeface="Times New Roman" panose="02020603050405020304" pitchFamily="18" charset="0"/>
                <a:cs typeface="Times New Roman" panose="02020603050405020304" pitchFamily="18" charset="0"/>
              </a:rPr>
              <a:t> одного отримувача від одного чи декількох відправників з одного порту в окремому контейнері</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en-US" sz="1600" b="1" i="0" dirty="0" smtClean="0">
                <a:solidFill>
                  <a:srgbClr val="000000"/>
                </a:solidFill>
                <a:effectLst/>
                <a:latin typeface="Times New Roman" panose="02020603050405020304" pitchFamily="18" charset="0"/>
                <a:cs typeface="Times New Roman" panose="02020603050405020304" pitchFamily="18" charset="0"/>
              </a:rPr>
              <a:t>LCL (Less than Container Load) </a:t>
            </a:r>
            <a:r>
              <a:rPr lang="en-US" sz="1600" b="0" i="0" dirty="0" smtClean="0">
                <a:solidFill>
                  <a:srgbClr val="000000"/>
                </a:solidFill>
                <a:effectLst/>
                <a:latin typeface="Times New Roman" panose="02020603050405020304" pitchFamily="18" charset="0"/>
                <a:cs typeface="Times New Roman" panose="02020603050405020304" pitchFamily="18" charset="0"/>
              </a:rPr>
              <a:t>— </a:t>
            </a:r>
            <a:r>
              <a:rPr lang="uk-UA" sz="1600" b="0" i="0" dirty="0" smtClean="0">
                <a:solidFill>
                  <a:srgbClr val="000000"/>
                </a:solidFill>
                <a:effectLst/>
                <a:latin typeface="Times New Roman" panose="02020603050405020304" pitchFamily="18" charset="0"/>
                <a:cs typeface="Times New Roman" panose="02020603050405020304" pitchFamily="18" charset="0"/>
              </a:rPr>
              <a:t>перевезення, при якому в одному контейнері консолідуються вантажі від декількох відправників за </a:t>
            </a:r>
            <a:r>
              <a:rPr lang="uk-UA" sz="1600" b="0" i="0" dirty="0" err="1" smtClean="0">
                <a:solidFill>
                  <a:srgbClr val="000000"/>
                </a:solidFill>
                <a:effectLst/>
                <a:latin typeface="Times New Roman" panose="02020603050405020304" pitchFamily="18" charset="0"/>
                <a:cs typeface="Times New Roman" panose="02020603050405020304" pitchFamily="18" charset="0"/>
              </a:rPr>
              <a:t>адресою</a:t>
            </a:r>
            <a:r>
              <a:rPr lang="uk-UA" sz="1600" b="0" i="0" dirty="0" smtClean="0">
                <a:solidFill>
                  <a:srgbClr val="000000"/>
                </a:solidFill>
                <a:effectLst/>
                <a:latin typeface="Times New Roman" panose="02020603050405020304" pitchFamily="18" charset="0"/>
                <a:cs typeface="Times New Roman" panose="02020603050405020304" pitchFamily="18" charset="0"/>
              </a:rPr>
              <a:t> декількох отримувачів (збірні вантажі)</a:t>
            </a:r>
            <a:r>
              <a:rPr lang="uk-UA" sz="1600" dirty="0" smtClean="0"/>
              <a:t/>
            </a:r>
            <a:br>
              <a:rPr lang="uk-UA" sz="1600" dirty="0" smtClean="0"/>
            </a:br>
            <a:endParaRPr lang="uk-UA" sz="1600" dirty="0"/>
          </a:p>
        </p:txBody>
      </p:sp>
    </p:spTree>
    <p:extLst>
      <p:ext uri="{BB962C8B-B14F-4D97-AF65-F5344CB8AC3E}">
        <p14:creationId xmlns:p14="http://schemas.microsoft.com/office/powerpoint/2010/main" val="344841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842" y="404664"/>
            <a:ext cx="8928992" cy="6247864"/>
          </a:xfrm>
          <a:prstGeom prst="rect">
            <a:avLst/>
          </a:prstGeom>
        </p:spPr>
        <p:txBody>
          <a:bodyPr wrap="square">
            <a:spAutoFit/>
          </a:bodyPr>
          <a:lstStyle/>
          <a:p>
            <a:r>
              <a:rPr lang="en-US" sz="1600" b="1" i="0" dirty="0" smtClean="0">
                <a:solidFill>
                  <a:srgbClr val="000000"/>
                </a:solidFill>
                <a:effectLst/>
                <a:latin typeface="Times New Roman" panose="02020603050405020304" pitchFamily="18" charset="0"/>
                <a:cs typeface="Times New Roman" panose="02020603050405020304" pitchFamily="18" charset="0"/>
              </a:rPr>
              <a:t>BOF (Basic Ocean Freight) </a:t>
            </a:r>
            <a:r>
              <a:rPr lang="en-US" sz="1600" b="0" i="0" dirty="0" smtClean="0">
                <a:solidFill>
                  <a:srgbClr val="000000"/>
                </a:solidFill>
                <a:effectLst/>
                <a:latin typeface="Times New Roman" panose="02020603050405020304" pitchFamily="18" charset="0"/>
                <a:cs typeface="Times New Roman" panose="02020603050405020304" pitchFamily="18" charset="0"/>
              </a:rPr>
              <a:t>— </a:t>
            </a:r>
            <a:r>
              <a:rPr lang="uk-UA" sz="1600" b="0" i="0" dirty="0" smtClean="0">
                <a:solidFill>
                  <a:srgbClr val="000000"/>
                </a:solidFill>
                <a:effectLst/>
                <a:latin typeface="Times New Roman" panose="02020603050405020304" pitchFamily="18" charset="0"/>
                <a:cs typeface="Times New Roman" panose="02020603050405020304" pitchFamily="18" charset="0"/>
              </a:rPr>
              <a:t>безпосередньо морський фрахт</a:t>
            </a:r>
            <a:r>
              <a:rPr lang="uk-UA" sz="1600" b="1" i="0" dirty="0" smtClean="0">
                <a:solidFill>
                  <a:srgbClr val="000000"/>
                </a:solidFill>
                <a:effectLst/>
                <a:latin typeface="Times New Roman" panose="02020603050405020304" pitchFamily="18" charset="0"/>
                <a:cs typeface="Times New Roman" panose="02020603050405020304" pitchFamily="18" charset="0"/>
              </a:rPr>
              <a:t/>
            </a:r>
            <a:br>
              <a:rPr lang="uk-UA" sz="1600" b="1" i="0" dirty="0" smtClean="0">
                <a:solidFill>
                  <a:srgbClr val="000000"/>
                </a:solidFill>
                <a:effectLst/>
                <a:latin typeface="Times New Roman" panose="02020603050405020304" pitchFamily="18" charset="0"/>
                <a:cs typeface="Times New Roman" panose="02020603050405020304" pitchFamily="18" charset="0"/>
              </a:rPr>
            </a:br>
            <a:r>
              <a:rPr lang="en-US" sz="1600" b="1" i="0" dirty="0" smtClean="0">
                <a:solidFill>
                  <a:srgbClr val="000000"/>
                </a:solidFill>
                <a:effectLst/>
                <a:latin typeface="Times New Roman" panose="02020603050405020304" pitchFamily="18" charset="0"/>
                <a:cs typeface="Times New Roman" panose="02020603050405020304" pitchFamily="18" charset="0"/>
              </a:rPr>
              <a:t>BAF (Bunker Adjustment Factor)</a:t>
            </a:r>
            <a:r>
              <a:rPr lang="en-US" sz="1600" b="0" i="0" dirty="0" smtClean="0">
                <a:solidFill>
                  <a:srgbClr val="000000"/>
                </a:solidFill>
                <a:effectLst/>
                <a:latin typeface="Times New Roman" panose="02020603050405020304" pitchFamily="18" charset="0"/>
                <a:cs typeface="Times New Roman" panose="02020603050405020304" pitchFamily="18" charset="0"/>
              </a:rPr>
              <a:t> — </a:t>
            </a:r>
            <a:r>
              <a:rPr lang="uk-UA" sz="1600" b="0" i="0" dirty="0" smtClean="0">
                <a:solidFill>
                  <a:srgbClr val="000000"/>
                </a:solidFill>
                <a:effectLst/>
                <a:latin typeface="Times New Roman" panose="02020603050405020304" pitchFamily="18" charset="0"/>
                <a:cs typeface="Times New Roman" panose="02020603050405020304" pitchFamily="18" charset="0"/>
              </a:rPr>
              <a:t>коефіцієнт виміру цін на нафту. </a:t>
            </a:r>
            <a:r>
              <a:rPr lang="uk-UA" sz="1600" b="0" i="0" dirty="0" err="1" smtClean="0">
                <a:solidFill>
                  <a:srgbClr val="000000"/>
                </a:solidFill>
                <a:effectLst/>
                <a:latin typeface="Times New Roman" panose="02020603050405020304" pitchFamily="18" charset="0"/>
                <a:cs typeface="Times New Roman" panose="02020603050405020304" pitchFamily="18" charset="0"/>
              </a:rPr>
              <a:t>Данний</a:t>
            </a:r>
            <a:r>
              <a:rPr lang="uk-UA" sz="1600" b="0" i="0" dirty="0" smtClean="0">
                <a:solidFill>
                  <a:srgbClr val="000000"/>
                </a:solidFill>
                <a:effectLst/>
                <a:latin typeface="Times New Roman" panose="02020603050405020304" pitchFamily="18" charset="0"/>
                <a:cs typeface="Times New Roman" panose="02020603050405020304" pitchFamily="18" charset="0"/>
              </a:rPr>
              <a:t> коефіцієнт звичайно встановлюється морськими шляхами для використання в певний період за </a:t>
            </a:r>
            <a:r>
              <a:rPr lang="uk-UA" sz="1600" b="0" i="0" dirty="0" err="1" smtClean="0">
                <a:solidFill>
                  <a:srgbClr val="000000"/>
                </a:solidFill>
                <a:effectLst/>
                <a:latin typeface="Times New Roman" panose="02020603050405020304" pitchFamily="18" charset="0"/>
                <a:cs typeface="Times New Roman" panose="02020603050405020304" pitchFamily="18" charset="0"/>
              </a:rPr>
              <a:t>визначенним</a:t>
            </a:r>
            <a:r>
              <a:rPr lang="uk-UA" sz="1600" b="0" i="0" dirty="0" smtClean="0">
                <a:solidFill>
                  <a:srgbClr val="000000"/>
                </a:solidFill>
                <a:effectLst/>
                <a:latin typeface="Times New Roman" panose="02020603050405020304" pitchFamily="18" charset="0"/>
                <a:cs typeface="Times New Roman" panose="02020603050405020304" pitchFamily="18" charset="0"/>
              </a:rPr>
              <a:t> напрямом.</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en-US" sz="1600" b="1" i="0" dirty="0" smtClean="0">
                <a:solidFill>
                  <a:srgbClr val="000000"/>
                </a:solidFill>
                <a:effectLst/>
                <a:latin typeface="Times New Roman" panose="02020603050405020304" pitchFamily="18" charset="0"/>
                <a:cs typeface="Times New Roman" panose="02020603050405020304" pitchFamily="18" charset="0"/>
              </a:rPr>
              <a:t>CAF (Currency Adjustment Factor) </a:t>
            </a:r>
            <a:r>
              <a:rPr lang="en-US" sz="1600" b="0" i="0" dirty="0" smtClean="0">
                <a:solidFill>
                  <a:srgbClr val="000000"/>
                </a:solidFill>
                <a:effectLst/>
                <a:latin typeface="Times New Roman" panose="02020603050405020304" pitchFamily="18" charset="0"/>
                <a:cs typeface="Times New Roman" panose="02020603050405020304" pitchFamily="18" charset="0"/>
              </a:rPr>
              <a:t>— </a:t>
            </a:r>
            <a:r>
              <a:rPr lang="uk-UA" sz="1600" b="0" i="0" dirty="0" smtClean="0">
                <a:solidFill>
                  <a:srgbClr val="000000"/>
                </a:solidFill>
                <a:effectLst/>
                <a:latin typeface="Times New Roman" panose="02020603050405020304" pitchFamily="18" charset="0"/>
                <a:cs typeface="Times New Roman" panose="02020603050405020304" pitchFamily="18" charset="0"/>
              </a:rPr>
              <a:t>коефіцієнт зміни валютних курсів</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en-US" sz="1600" b="1" i="0" dirty="0" smtClean="0">
                <a:solidFill>
                  <a:srgbClr val="000000"/>
                </a:solidFill>
                <a:effectLst/>
                <a:latin typeface="Times New Roman" panose="02020603050405020304" pitchFamily="18" charset="0"/>
                <a:cs typeface="Times New Roman" panose="02020603050405020304" pitchFamily="18" charset="0"/>
              </a:rPr>
              <a:t>B/L (Bill of Lading)</a:t>
            </a:r>
            <a:r>
              <a:rPr lang="en-US" sz="1600" b="0" i="0" dirty="0" smtClean="0">
                <a:solidFill>
                  <a:srgbClr val="000000"/>
                </a:solidFill>
                <a:effectLst/>
                <a:latin typeface="Times New Roman" panose="02020603050405020304" pitchFamily="18" charset="0"/>
                <a:cs typeface="Times New Roman" panose="02020603050405020304" pitchFamily="18" charset="0"/>
              </a:rPr>
              <a:t> - </a:t>
            </a:r>
            <a:r>
              <a:rPr lang="uk-UA" sz="1600" b="0" i="0" dirty="0" smtClean="0">
                <a:solidFill>
                  <a:srgbClr val="000000"/>
                </a:solidFill>
                <a:effectLst/>
                <a:latin typeface="Times New Roman" panose="02020603050405020304" pitchFamily="18" charset="0"/>
                <a:cs typeface="Times New Roman" panose="02020603050405020304" pitchFamily="18" charset="0"/>
              </a:rPr>
              <a:t>коносамент - документ, що видається морською лінією/</a:t>
            </a:r>
            <a:r>
              <a:rPr lang="uk-UA" sz="1600" b="0" i="0" dirty="0" err="1" smtClean="0">
                <a:solidFill>
                  <a:srgbClr val="000000"/>
                </a:solidFill>
                <a:effectLst/>
                <a:latin typeface="Times New Roman" panose="02020603050405020304" pitchFamily="18" charset="0"/>
                <a:cs typeface="Times New Roman" panose="02020603050405020304" pitchFamily="18" charset="0"/>
              </a:rPr>
              <a:t>перевізчиком</a:t>
            </a:r>
            <a:r>
              <a:rPr lang="uk-UA" sz="1600" b="0" i="0" dirty="0" smtClean="0">
                <a:solidFill>
                  <a:srgbClr val="000000"/>
                </a:solidFill>
                <a:effectLst/>
                <a:latin typeface="Times New Roman" panose="02020603050405020304" pitchFamily="18" charset="0"/>
                <a:cs typeface="Times New Roman" panose="02020603050405020304" pitchFamily="18" charset="0"/>
              </a:rPr>
              <a:t> вантажовідправнику для підтвердження факту прийому вантажу до морського перевезення із зобов'язанням передати його </a:t>
            </a:r>
            <a:r>
              <a:rPr lang="uk-UA" sz="1600" b="0" i="0" dirty="0" err="1" smtClean="0">
                <a:solidFill>
                  <a:srgbClr val="000000"/>
                </a:solidFill>
                <a:effectLst/>
                <a:latin typeface="Times New Roman" panose="02020603050405020304" pitchFamily="18" charset="0"/>
                <a:cs typeface="Times New Roman" panose="02020603050405020304" pitchFamily="18" charset="0"/>
              </a:rPr>
              <a:t>вантажоотримувачу</a:t>
            </a:r>
            <a:r>
              <a:rPr lang="uk-UA" sz="1600" b="0" i="0" dirty="0" smtClean="0">
                <a:solidFill>
                  <a:srgbClr val="000000"/>
                </a:solidFill>
                <a:effectLst/>
                <a:latin typeface="Times New Roman" panose="02020603050405020304" pitchFamily="18" charset="0"/>
                <a:cs typeface="Times New Roman" panose="02020603050405020304" pitchFamily="18" charset="0"/>
              </a:rPr>
              <a:t> в </a:t>
            </a:r>
            <a:r>
              <a:rPr lang="uk-UA" sz="1600" b="0" i="0" dirty="0" err="1" smtClean="0">
                <a:solidFill>
                  <a:srgbClr val="000000"/>
                </a:solidFill>
                <a:effectLst/>
                <a:latin typeface="Times New Roman" panose="02020603050405020304" pitchFamily="18" charset="0"/>
                <a:cs typeface="Times New Roman" panose="02020603050405020304" pitchFamily="18" charset="0"/>
              </a:rPr>
              <a:t>визначенному</a:t>
            </a:r>
            <a:r>
              <a:rPr lang="uk-UA" sz="1600" b="0" i="0" dirty="0" smtClean="0">
                <a:solidFill>
                  <a:srgbClr val="000000"/>
                </a:solidFill>
                <a:effectLst/>
                <a:latin typeface="Times New Roman" panose="02020603050405020304" pitchFamily="18" charset="0"/>
                <a:cs typeface="Times New Roman" panose="02020603050405020304" pitchFamily="18" charset="0"/>
              </a:rPr>
              <a:t> порту чи іншому </a:t>
            </a:r>
            <a:r>
              <a:rPr lang="uk-UA" sz="1600" b="0" i="0" dirty="0" err="1" smtClean="0">
                <a:solidFill>
                  <a:srgbClr val="000000"/>
                </a:solidFill>
                <a:effectLst/>
                <a:latin typeface="Times New Roman" panose="02020603050405020304" pitchFamily="18" charset="0"/>
                <a:cs typeface="Times New Roman" panose="02020603050405020304" pitchFamily="18" charset="0"/>
              </a:rPr>
              <a:t>узгодженному</a:t>
            </a:r>
            <a:r>
              <a:rPr lang="uk-UA" sz="1600" b="0" i="0" dirty="0" smtClean="0">
                <a:solidFill>
                  <a:srgbClr val="000000"/>
                </a:solidFill>
                <a:effectLst/>
                <a:latin typeface="Times New Roman" panose="02020603050405020304" pitchFamily="18" charset="0"/>
                <a:cs typeface="Times New Roman" panose="02020603050405020304" pitchFamily="18" charset="0"/>
              </a:rPr>
              <a:t> місці. Під вантажем може матись на увазі частина вантажу (</a:t>
            </a:r>
            <a:r>
              <a:rPr lang="en-US" sz="1600" b="0" i="0" dirty="0" smtClean="0">
                <a:solidFill>
                  <a:srgbClr val="000000"/>
                </a:solidFill>
                <a:effectLst/>
                <a:latin typeface="Times New Roman" panose="02020603050405020304" pitchFamily="18" charset="0"/>
                <a:cs typeface="Times New Roman" panose="02020603050405020304" pitchFamily="18" charset="0"/>
              </a:rPr>
              <a:t>LCL), </a:t>
            </a:r>
            <a:r>
              <a:rPr lang="uk-UA" sz="1600" b="0" i="0" dirty="0" smtClean="0">
                <a:solidFill>
                  <a:srgbClr val="000000"/>
                </a:solidFill>
                <a:effectLst/>
                <a:latin typeface="Times New Roman" panose="02020603050405020304" pitchFamily="18" charset="0"/>
                <a:cs typeface="Times New Roman" panose="02020603050405020304" pitchFamily="18" charset="0"/>
              </a:rPr>
              <a:t>цілий контейнер (</a:t>
            </a:r>
            <a:r>
              <a:rPr lang="en-US" sz="1600" b="0" i="0" dirty="0" smtClean="0">
                <a:solidFill>
                  <a:srgbClr val="000000"/>
                </a:solidFill>
                <a:effectLst/>
                <a:latin typeface="Times New Roman" panose="02020603050405020304" pitchFamily="18" charset="0"/>
                <a:cs typeface="Times New Roman" panose="02020603050405020304" pitchFamily="18" charset="0"/>
              </a:rPr>
              <a:t>FCL), </a:t>
            </a:r>
            <a:r>
              <a:rPr lang="uk-UA" sz="1600" b="0" i="0" dirty="0" smtClean="0">
                <a:solidFill>
                  <a:srgbClr val="000000"/>
                </a:solidFill>
                <a:effectLst/>
                <a:latin typeface="Times New Roman" panose="02020603050405020304" pitchFamily="18" charset="0"/>
                <a:cs typeface="Times New Roman" panose="02020603050405020304" pitchFamily="18" charset="0"/>
              </a:rPr>
              <a:t>партія вантажу (завантажена в декілька контейнерів чи на палубу), а також при повному завантаженні судна (судова партія)</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en-US" sz="1600" b="1" i="0" dirty="0" smtClean="0">
                <a:solidFill>
                  <a:srgbClr val="000000"/>
                </a:solidFill>
                <a:effectLst/>
                <a:latin typeface="Times New Roman" panose="02020603050405020304" pitchFamily="18" charset="0"/>
                <a:cs typeface="Times New Roman" panose="02020603050405020304" pitchFamily="18" charset="0"/>
              </a:rPr>
              <a:t>ISPS (International Security Port Surcharge)</a:t>
            </a:r>
            <a:r>
              <a:rPr lang="en-US" sz="1600" b="0" i="0" dirty="0" smtClean="0">
                <a:solidFill>
                  <a:srgbClr val="000000"/>
                </a:solidFill>
                <a:effectLst/>
                <a:latin typeface="Times New Roman" panose="02020603050405020304" pitchFamily="18" charset="0"/>
                <a:cs typeface="Times New Roman" panose="02020603050405020304" pitchFamily="18" charset="0"/>
              </a:rPr>
              <a:t> – </a:t>
            </a:r>
            <a:r>
              <a:rPr lang="uk-UA" sz="1600" b="0" i="0" dirty="0" smtClean="0">
                <a:solidFill>
                  <a:srgbClr val="000000"/>
                </a:solidFill>
                <a:effectLst/>
                <a:latin typeface="Times New Roman" panose="02020603050405020304" pitchFamily="18" charset="0"/>
                <a:cs typeface="Times New Roman" panose="02020603050405020304" pitchFamily="18" charset="0"/>
              </a:rPr>
              <a:t>надбавка за безпечність. Пов'язана з </a:t>
            </a:r>
            <a:r>
              <a:rPr lang="uk-UA" sz="1600" b="0" i="0" dirty="0" err="1" smtClean="0">
                <a:solidFill>
                  <a:srgbClr val="000000"/>
                </a:solidFill>
                <a:effectLst/>
                <a:latin typeface="Times New Roman" panose="02020603050405020304" pitchFamily="18" charset="0"/>
                <a:cs typeface="Times New Roman" panose="02020603050405020304" pitchFamily="18" charset="0"/>
              </a:rPr>
              <a:t>посиленними</a:t>
            </a:r>
            <a:r>
              <a:rPr lang="uk-UA" sz="1600" b="0" i="0" dirty="0" smtClean="0">
                <a:solidFill>
                  <a:srgbClr val="000000"/>
                </a:solidFill>
                <a:effectLst/>
                <a:latin typeface="Times New Roman" panose="02020603050405020304" pitchFamily="18" charset="0"/>
                <a:cs typeface="Times New Roman" panose="02020603050405020304" pitchFamily="18" charset="0"/>
              </a:rPr>
              <a:t> заходами із забезпечення безпечного функціонування портів та їх охорони.</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en-US" sz="1600" b="1" i="0" dirty="0" smtClean="0">
                <a:solidFill>
                  <a:srgbClr val="000000"/>
                </a:solidFill>
                <a:effectLst/>
                <a:latin typeface="Times New Roman" panose="02020603050405020304" pitchFamily="18" charset="0"/>
                <a:cs typeface="Times New Roman" panose="02020603050405020304" pitchFamily="18" charset="0"/>
              </a:rPr>
              <a:t>PSS (Peak Season Surcharge)</a:t>
            </a:r>
            <a:r>
              <a:rPr lang="en-US" sz="1600" b="0" i="0" dirty="0" smtClean="0">
                <a:solidFill>
                  <a:srgbClr val="000000"/>
                </a:solidFill>
                <a:effectLst/>
                <a:latin typeface="Times New Roman" panose="02020603050405020304" pitchFamily="18" charset="0"/>
                <a:cs typeface="Times New Roman" panose="02020603050405020304" pitchFamily="18" charset="0"/>
              </a:rPr>
              <a:t> – </a:t>
            </a:r>
            <a:r>
              <a:rPr lang="uk-UA" sz="1600" b="0" i="0" dirty="0" smtClean="0">
                <a:solidFill>
                  <a:srgbClr val="000000"/>
                </a:solidFill>
                <a:effectLst/>
                <a:latin typeface="Times New Roman" panose="02020603050405020304" pitchFamily="18" charset="0"/>
                <a:cs typeface="Times New Roman" panose="02020603050405020304" pitchFamily="18" charset="0"/>
              </a:rPr>
              <a:t>сезонна надбавка. Зазвичай встановлюється в інтенсивний сезон при високій </a:t>
            </a:r>
            <a:r>
              <a:rPr lang="uk-UA" sz="1600" b="0" i="0" dirty="0" err="1" smtClean="0">
                <a:solidFill>
                  <a:srgbClr val="000000"/>
                </a:solidFill>
                <a:effectLst/>
                <a:latin typeface="Times New Roman" panose="02020603050405020304" pitchFamily="18" charset="0"/>
                <a:cs typeface="Times New Roman" panose="02020603050405020304" pitchFamily="18" charset="0"/>
              </a:rPr>
              <a:t>завантаженності</a:t>
            </a:r>
            <a:r>
              <a:rPr lang="uk-UA" sz="1600" b="0" i="0" dirty="0" smtClean="0">
                <a:solidFill>
                  <a:srgbClr val="000000"/>
                </a:solidFill>
                <a:effectLst/>
                <a:latin typeface="Times New Roman" panose="02020603050405020304" pitchFamily="18" charset="0"/>
                <a:cs typeface="Times New Roman" panose="02020603050405020304" pitchFamily="18" charset="0"/>
              </a:rPr>
              <a:t> суден, що прямують певними напрямами</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en-US" sz="1600" b="1" i="0" dirty="0" smtClean="0">
                <a:solidFill>
                  <a:srgbClr val="000000"/>
                </a:solidFill>
                <a:effectLst/>
                <a:latin typeface="Times New Roman" panose="02020603050405020304" pitchFamily="18" charset="0"/>
                <a:cs typeface="Times New Roman" panose="02020603050405020304" pitchFamily="18" charset="0"/>
              </a:rPr>
              <a:t>THC (Terminal Handling Charges)</a:t>
            </a:r>
            <a:r>
              <a:rPr lang="en-US" sz="1600" b="0" i="0" dirty="0" smtClean="0">
                <a:solidFill>
                  <a:srgbClr val="000000"/>
                </a:solidFill>
                <a:effectLst/>
                <a:latin typeface="Times New Roman" panose="02020603050405020304" pitchFamily="18" charset="0"/>
                <a:cs typeface="Times New Roman" panose="02020603050405020304" pitchFamily="18" charset="0"/>
              </a:rPr>
              <a:t> — </a:t>
            </a:r>
            <a:r>
              <a:rPr lang="uk-UA" sz="1600" b="0" i="0" dirty="0" smtClean="0">
                <a:solidFill>
                  <a:srgbClr val="000000"/>
                </a:solidFill>
                <a:effectLst/>
                <a:latin typeface="Times New Roman" panose="02020603050405020304" pitchFamily="18" charset="0"/>
                <a:cs typeface="Times New Roman" panose="02020603050405020304" pitchFamily="18" charset="0"/>
              </a:rPr>
              <a:t>послуги з обробки контейнеру в порту відправлення/призначення. Включають до себе послуги із завантаження, розвантаження, складування та переміщення контейнеру в межах порту</a:t>
            </a:r>
            <a:r>
              <a:rPr lang="uk-UA" sz="1600" b="1" i="0" dirty="0" smtClean="0">
                <a:solidFill>
                  <a:srgbClr val="000000"/>
                </a:solidFill>
                <a:effectLst/>
                <a:latin typeface="Times New Roman" panose="02020603050405020304" pitchFamily="18" charset="0"/>
                <a:cs typeface="Times New Roman" panose="02020603050405020304" pitchFamily="18" charset="0"/>
              </a:rPr>
              <a:t/>
            </a:r>
            <a:br>
              <a:rPr lang="uk-UA" sz="1600" b="1" i="0" dirty="0" smtClean="0">
                <a:solidFill>
                  <a:srgbClr val="000000"/>
                </a:solidFill>
                <a:effectLst/>
                <a:latin typeface="Times New Roman" panose="02020603050405020304" pitchFamily="18" charset="0"/>
                <a:cs typeface="Times New Roman" panose="02020603050405020304" pitchFamily="18" charset="0"/>
              </a:rPr>
            </a:br>
            <a:r>
              <a:rPr lang="en-US" sz="1600" b="1" i="0" dirty="0" smtClean="0">
                <a:solidFill>
                  <a:srgbClr val="000000"/>
                </a:solidFill>
                <a:effectLst/>
                <a:latin typeface="Times New Roman" panose="02020603050405020304" pitchFamily="18" charset="0"/>
                <a:cs typeface="Times New Roman" panose="02020603050405020304" pitchFamily="18" charset="0"/>
              </a:rPr>
              <a:t>WRS (War Risk Surcharge) </a:t>
            </a:r>
            <a:r>
              <a:rPr lang="en-US" sz="1600" b="0" i="0" dirty="0" smtClean="0">
                <a:solidFill>
                  <a:srgbClr val="000000"/>
                </a:solidFill>
                <a:effectLst/>
                <a:latin typeface="Times New Roman" panose="02020603050405020304" pitchFamily="18" charset="0"/>
                <a:cs typeface="Times New Roman" panose="02020603050405020304" pitchFamily="18" charset="0"/>
              </a:rPr>
              <a:t>– </a:t>
            </a:r>
            <a:r>
              <a:rPr lang="uk-UA" sz="1600" b="0" i="0" dirty="0" smtClean="0">
                <a:solidFill>
                  <a:srgbClr val="000000"/>
                </a:solidFill>
                <a:effectLst/>
                <a:latin typeface="Times New Roman" panose="02020603050405020304" pitchFamily="18" charset="0"/>
                <a:cs typeface="Times New Roman" panose="02020603050405020304" pitchFamily="18" charset="0"/>
              </a:rPr>
              <a:t>військова надбавка. Плата за ризик із перевезення в  регіонах, де можливі воєнні дії</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en-US" sz="1600" b="1" i="0" dirty="0" smtClean="0">
                <a:solidFill>
                  <a:srgbClr val="000000"/>
                </a:solidFill>
                <a:effectLst/>
                <a:latin typeface="Times New Roman" panose="02020603050405020304" pitchFamily="18" charset="0"/>
                <a:cs typeface="Times New Roman" panose="02020603050405020304" pitchFamily="18" charset="0"/>
              </a:rPr>
              <a:t>WSC (Winter surcharge)</a:t>
            </a:r>
            <a:r>
              <a:rPr lang="en-US" sz="1600" b="0" i="0" dirty="0" smtClean="0">
                <a:solidFill>
                  <a:srgbClr val="000000"/>
                </a:solidFill>
                <a:effectLst/>
                <a:latin typeface="Times New Roman" panose="02020603050405020304" pitchFamily="18" charset="0"/>
                <a:cs typeface="Times New Roman" panose="02020603050405020304" pitchFamily="18" charset="0"/>
              </a:rPr>
              <a:t> – </a:t>
            </a:r>
            <a:r>
              <a:rPr lang="uk-UA" sz="1600" b="0" i="0" dirty="0" smtClean="0">
                <a:solidFill>
                  <a:srgbClr val="000000"/>
                </a:solidFill>
                <a:effectLst/>
                <a:latin typeface="Times New Roman" panose="02020603050405020304" pitchFamily="18" charset="0"/>
                <a:cs typeface="Times New Roman" panose="02020603050405020304" pitchFamily="18" charset="0"/>
              </a:rPr>
              <a:t>зимова надбавка. Діє при перевезеннях через північні порти в зимовий період (зазвичай – з жовтня по травень). Консолідує роботу криголамів та проведення </a:t>
            </a:r>
            <a:r>
              <a:rPr lang="uk-UA" sz="1600" b="0" i="0" dirty="0" err="1" smtClean="0">
                <a:solidFill>
                  <a:srgbClr val="000000"/>
                </a:solidFill>
                <a:effectLst/>
                <a:latin typeface="Times New Roman" panose="02020603050405020304" pitchFamily="18" charset="0"/>
                <a:cs typeface="Times New Roman" panose="02020603050405020304" pitchFamily="18" charset="0"/>
              </a:rPr>
              <a:t>антикригових</a:t>
            </a:r>
            <a:r>
              <a:rPr lang="uk-UA" sz="1600" b="0" i="0" dirty="0" smtClean="0">
                <a:solidFill>
                  <a:srgbClr val="000000"/>
                </a:solidFill>
                <a:effectLst/>
                <a:latin typeface="Times New Roman" panose="02020603050405020304" pitchFamily="18" charset="0"/>
                <a:cs typeface="Times New Roman" panose="02020603050405020304" pitchFamily="18" charset="0"/>
              </a:rPr>
              <a:t> заходів</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en-US" sz="1600" b="1" i="0" dirty="0" smtClean="0">
                <a:solidFill>
                  <a:srgbClr val="000000"/>
                </a:solidFill>
                <a:effectLst/>
                <a:latin typeface="Times New Roman" panose="02020603050405020304" pitchFamily="18" charset="0"/>
                <a:cs typeface="Times New Roman" panose="02020603050405020304" pitchFamily="18" charset="0"/>
              </a:rPr>
              <a:t>HWS / OWS (Heavy or Over Weight Surcharge) </a:t>
            </a:r>
            <a:r>
              <a:rPr lang="en-US" sz="1600" b="0" i="0" dirty="0" smtClean="0">
                <a:solidFill>
                  <a:srgbClr val="000000"/>
                </a:solidFill>
                <a:effectLst/>
                <a:latin typeface="Times New Roman" panose="02020603050405020304" pitchFamily="18" charset="0"/>
                <a:cs typeface="Times New Roman" panose="02020603050405020304" pitchFamily="18" charset="0"/>
              </a:rPr>
              <a:t>— </a:t>
            </a:r>
            <a:r>
              <a:rPr lang="uk-UA" sz="1600" b="0" i="0" dirty="0" smtClean="0">
                <a:solidFill>
                  <a:srgbClr val="000000"/>
                </a:solidFill>
                <a:effectLst/>
                <a:latin typeface="Times New Roman" panose="02020603050405020304" pitchFamily="18" charset="0"/>
                <a:cs typeface="Times New Roman" panose="02020603050405020304" pitchFamily="18" charset="0"/>
              </a:rPr>
              <a:t>надбавка за перевищення стандартної ваги вантажу, що </a:t>
            </a:r>
            <a:r>
              <a:rPr lang="uk-UA" sz="1600" b="0" i="0" dirty="0" err="1" smtClean="0">
                <a:solidFill>
                  <a:srgbClr val="000000"/>
                </a:solidFill>
                <a:effectLst/>
                <a:latin typeface="Times New Roman" panose="02020603050405020304" pitchFamily="18" charset="0"/>
                <a:cs typeface="Times New Roman" panose="02020603050405020304" pitchFamily="18" charset="0"/>
              </a:rPr>
              <a:t>примінюється</a:t>
            </a:r>
            <a:r>
              <a:rPr lang="uk-UA" sz="1600" b="0" i="0" dirty="0" smtClean="0">
                <a:solidFill>
                  <a:srgbClr val="000000"/>
                </a:solidFill>
                <a:effectLst/>
                <a:latin typeface="Times New Roman" panose="02020603050405020304" pitchFamily="18" charset="0"/>
                <a:cs typeface="Times New Roman" panose="02020603050405020304" pitchFamily="18" charset="0"/>
              </a:rPr>
              <a:t> до 20-футових контейнерів. Стандартна вага прибуває в межах 10-20 тон, в залежності від морської лінії.</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21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6154" y="188640"/>
            <a:ext cx="8640960" cy="6463308"/>
          </a:xfrm>
          <a:prstGeom prst="rect">
            <a:avLst/>
          </a:prstGeom>
        </p:spPr>
        <p:txBody>
          <a:bodyPr wrap="square">
            <a:spAutoFit/>
          </a:bodyPr>
          <a:lstStyle/>
          <a:p>
            <a:pPr algn="ctr"/>
            <a:r>
              <a:rPr lang="uk-UA" b="1" i="0" dirty="0" smtClean="0">
                <a:effectLst/>
                <a:latin typeface="Times New Roman" panose="02020603050405020304" pitchFamily="18" charset="0"/>
                <a:cs typeface="Times New Roman" panose="02020603050405020304" pitchFamily="18" charset="0"/>
              </a:rPr>
              <a:t>Види піддонів і </a:t>
            </a:r>
            <a:r>
              <a:rPr lang="uk-UA" b="1" i="0" dirty="0" err="1" smtClean="0">
                <a:effectLst/>
                <a:latin typeface="Times New Roman" panose="02020603050405020304" pitchFamily="18" charset="0"/>
                <a:cs typeface="Times New Roman" panose="02020603050405020304" pitchFamily="18" charset="0"/>
              </a:rPr>
              <a:t>палет</a:t>
            </a:r>
            <a:endParaRPr lang="uk-UA" b="1" i="0" dirty="0" smtClean="0">
              <a:effectLst/>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Піддон - це підставка під вантаж. Так склалося, що якщо товар уже упакований, обмотаний плівкою і закріплений до піддону - його називають </a:t>
            </a:r>
            <a:r>
              <a:rPr lang="uk-UA" dirty="0" err="1">
                <a:latin typeface="Times New Roman" panose="02020603050405020304" pitchFamily="18" charset="0"/>
                <a:cs typeface="Times New Roman" panose="02020603050405020304" pitchFamily="18" charset="0"/>
              </a:rPr>
              <a:t>палетою</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Палети</a:t>
            </a:r>
            <a:r>
              <a:rPr lang="uk-UA" dirty="0">
                <a:latin typeface="Times New Roman" panose="02020603050405020304" pitchFamily="18" charset="0"/>
                <a:cs typeface="Times New Roman" panose="02020603050405020304" pitchFamily="18" charset="0"/>
              </a:rPr>
              <a:t> допомагають формувати вантажні місця, ефективно використовувати простір і переміщати вантажі</a:t>
            </a:r>
            <a:r>
              <a:rPr lang="uk-UA" dirty="0" smtClean="0">
                <a:latin typeface="Times New Roman" panose="02020603050405020304" pitchFamily="18" charset="0"/>
                <a:cs typeface="Times New Roman" panose="02020603050405020304" pitchFamily="18" charset="0"/>
              </a:rPr>
              <a:t>.</a:t>
            </a:r>
          </a:p>
          <a:p>
            <a:pPr algn="just"/>
            <a:endParaRPr lang="uk-UA" b="0" i="0" dirty="0" smtClean="0">
              <a:effectLst/>
              <a:latin typeface="Times New Roman" panose="02020603050405020304" pitchFamily="18" charset="0"/>
              <a:cs typeface="Times New Roman" panose="02020603050405020304" pitchFamily="18" charset="0"/>
            </a:endParaRPr>
          </a:p>
          <a:p>
            <a:pPr algn="just"/>
            <a:r>
              <a:rPr lang="uk-UA" b="0" i="0" dirty="0" smtClean="0">
                <a:effectLst/>
                <a:latin typeface="Times New Roman" panose="02020603050405020304" pitchFamily="18" charset="0"/>
                <a:cs typeface="Times New Roman" panose="02020603050405020304" pitchFamily="18" charset="0"/>
              </a:rPr>
              <a:t>У міжнародних перевезеннях використовують кілька видів тар:</a:t>
            </a:r>
          </a:p>
          <a:p>
            <a:pPr algn="just"/>
            <a:endParaRPr lang="uk-UA" b="0" i="0" dirty="0" smtClean="0">
              <a:effectLst/>
              <a:latin typeface="Times New Roman" panose="02020603050405020304" pitchFamily="18" charset="0"/>
              <a:cs typeface="Times New Roman" panose="02020603050405020304" pitchFamily="18" charset="0"/>
            </a:endParaRPr>
          </a:p>
          <a:p>
            <a:pPr>
              <a:buFont typeface="+mj-lt"/>
              <a:buAutoNum type="arabicPeriod"/>
            </a:pPr>
            <a:r>
              <a:rPr lang="uk-UA" b="0" i="0" dirty="0" err="1" smtClean="0">
                <a:effectLst/>
                <a:latin typeface="Times New Roman" panose="02020603050405020304" pitchFamily="18" charset="0"/>
                <a:cs typeface="Times New Roman" panose="02020603050405020304" pitchFamily="18" charset="0"/>
              </a:rPr>
              <a:t>Європалети</a:t>
            </a:r>
            <a:r>
              <a:rPr lang="uk-UA" b="0" i="0" dirty="0" smtClean="0">
                <a:effectLst/>
                <a:latin typeface="Times New Roman" panose="02020603050405020304" pitchFamily="18" charset="0"/>
                <a:cs typeface="Times New Roman" panose="02020603050405020304" pitchFamily="18" charset="0"/>
              </a:rPr>
              <a:t> - дерев'яні </a:t>
            </a:r>
            <a:r>
              <a:rPr lang="uk-UA" b="0" i="0" dirty="0" err="1" smtClean="0">
                <a:effectLst/>
                <a:latin typeface="Times New Roman" panose="02020603050405020304" pitchFamily="18" charset="0"/>
                <a:cs typeface="Times New Roman" panose="02020603050405020304" pitchFamily="18" charset="0"/>
              </a:rPr>
              <a:t>палети</a:t>
            </a:r>
            <a:r>
              <a:rPr lang="uk-UA" b="0" i="0" dirty="0" smtClean="0">
                <a:effectLst/>
                <a:latin typeface="Times New Roman" panose="02020603050405020304" pitchFamily="18" charset="0"/>
                <a:cs typeface="Times New Roman" panose="02020603050405020304" pitchFamily="18" charset="0"/>
              </a:rPr>
              <a:t>, які використовують у всіх напрямках, включаючи доставку з Китаю в Україну. Їх розміри стандартні: 800 мм </a:t>
            </a:r>
            <a:r>
              <a:rPr lang="en-US" b="0" i="0" dirty="0" smtClean="0">
                <a:effectLst/>
                <a:latin typeface="Times New Roman" panose="02020603050405020304" pitchFamily="18" charset="0"/>
                <a:cs typeface="Times New Roman" panose="02020603050405020304" pitchFamily="18" charset="0"/>
              </a:rPr>
              <a:t>x 1200 </a:t>
            </a:r>
            <a:r>
              <a:rPr lang="uk-UA" b="0" i="0" dirty="0" smtClean="0">
                <a:effectLst/>
                <a:latin typeface="Times New Roman" panose="02020603050405020304" pitchFamily="18" charset="0"/>
                <a:cs typeface="Times New Roman" panose="02020603050405020304" pitchFamily="18" charset="0"/>
              </a:rPr>
              <a:t>мм. На кожній </a:t>
            </a:r>
            <a:r>
              <a:rPr lang="uk-UA" b="0" i="0" dirty="0" err="1" smtClean="0">
                <a:effectLst/>
                <a:latin typeface="Times New Roman" panose="02020603050405020304" pitchFamily="18" charset="0"/>
                <a:cs typeface="Times New Roman" panose="02020603050405020304" pitchFamily="18" charset="0"/>
              </a:rPr>
              <a:t>палеті</a:t>
            </a:r>
            <a:r>
              <a:rPr lang="uk-UA" b="0" i="0" dirty="0" smtClean="0">
                <a:effectLst/>
                <a:latin typeface="Times New Roman" panose="02020603050405020304" pitchFamily="18" charset="0"/>
                <a:cs typeface="Times New Roman" panose="02020603050405020304" pitchFamily="18" charset="0"/>
              </a:rPr>
              <a:t> повинне бути маркування виробника. Верх </a:t>
            </a:r>
            <a:r>
              <a:rPr lang="uk-UA" b="0" i="0" dirty="0" err="1" smtClean="0">
                <a:effectLst/>
                <a:latin typeface="Times New Roman" panose="02020603050405020304" pitchFamily="18" charset="0"/>
                <a:cs typeface="Times New Roman" panose="02020603050405020304" pitchFamily="18" charset="0"/>
              </a:rPr>
              <a:t>європалет</a:t>
            </a:r>
            <a:r>
              <a:rPr lang="uk-UA" b="0" i="0" dirty="0" smtClean="0">
                <a:effectLst/>
                <a:latin typeface="Times New Roman" panose="02020603050405020304" pitchFamily="18" charset="0"/>
                <a:cs typeface="Times New Roman" panose="02020603050405020304" pitchFamily="18" charset="0"/>
              </a:rPr>
              <a:t> складається з 5 </a:t>
            </a:r>
            <a:r>
              <a:rPr lang="uk-UA" b="0" i="0" dirty="0" err="1" smtClean="0">
                <a:effectLst/>
                <a:latin typeface="Times New Roman" panose="02020603050405020304" pitchFamily="18" charset="0"/>
                <a:cs typeface="Times New Roman" panose="02020603050405020304" pitchFamily="18" charset="0"/>
              </a:rPr>
              <a:t>дощок</a:t>
            </a:r>
            <a:r>
              <a:rPr lang="uk-UA" b="0" i="0" dirty="0" smtClean="0">
                <a:effectLst/>
                <a:latin typeface="Times New Roman" panose="02020603050405020304" pitchFamily="18" charset="0"/>
                <a:cs typeface="Times New Roman" panose="02020603050405020304" pitchFamily="18" charset="0"/>
              </a:rPr>
              <a:t>. На неї можна розмістити від 500 кг до 2 </a:t>
            </a:r>
            <a:r>
              <a:rPr lang="uk-UA" b="0" i="0" dirty="0" err="1" smtClean="0">
                <a:effectLst/>
                <a:latin typeface="Times New Roman" panose="02020603050405020304" pitchFamily="18" charset="0"/>
                <a:cs typeface="Times New Roman" panose="02020603050405020304" pitchFamily="18" charset="0"/>
              </a:rPr>
              <a:t>тонн</a:t>
            </a:r>
            <a:r>
              <a:rPr lang="uk-UA" b="0" i="0" dirty="0" smtClean="0">
                <a:effectLst/>
                <a:latin typeface="Times New Roman" panose="02020603050405020304" pitchFamily="18" charset="0"/>
                <a:cs typeface="Times New Roman" panose="02020603050405020304" pitchFamily="18" charset="0"/>
              </a:rPr>
              <a:t> вантажу.</a:t>
            </a:r>
          </a:p>
          <a:p>
            <a:pPr>
              <a:buFont typeface="+mj-lt"/>
              <a:buAutoNum type="arabicPeriod"/>
            </a:pPr>
            <a:r>
              <a:rPr lang="uk-UA" b="0" i="0" dirty="0" smtClean="0">
                <a:effectLst/>
                <a:latin typeface="Times New Roman" panose="02020603050405020304" pitchFamily="18" charset="0"/>
                <a:cs typeface="Times New Roman" panose="02020603050405020304" pitchFamily="18" charset="0"/>
              </a:rPr>
              <a:t>Фінські </a:t>
            </a:r>
            <a:r>
              <a:rPr lang="uk-UA" b="0" i="0" dirty="0" err="1" smtClean="0">
                <a:effectLst/>
                <a:latin typeface="Times New Roman" panose="02020603050405020304" pitchFamily="18" charset="0"/>
                <a:cs typeface="Times New Roman" panose="02020603050405020304" pitchFamily="18" charset="0"/>
              </a:rPr>
              <a:t>палети</a:t>
            </a:r>
            <a:r>
              <a:rPr lang="uk-UA" b="0" i="0" dirty="0" smtClean="0">
                <a:effectLst/>
                <a:latin typeface="Times New Roman" panose="02020603050405020304" pitchFamily="18" charset="0"/>
                <a:cs typeface="Times New Roman" panose="02020603050405020304" pitchFamily="18" charset="0"/>
              </a:rPr>
              <a:t> з добірної деревини. Їх вантажопідйомність вище, ніж у </a:t>
            </a:r>
            <a:r>
              <a:rPr lang="uk-UA" b="0" i="0" dirty="0" err="1" smtClean="0">
                <a:effectLst/>
                <a:latin typeface="Times New Roman" panose="02020603050405020304" pitchFamily="18" charset="0"/>
                <a:cs typeface="Times New Roman" panose="02020603050405020304" pitchFamily="18" charset="0"/>
              </a:rPr>
              <a:t>европаллет</a:t>
            </a:r>
            <a:r>
              <a:rPr lang="uk-UA" b="0" i="0" dirty="0" smtClean="0">
                <a:effectLst/>
                <a:latin typeface="Times New Roman" panose="02020603050405020304" pitchFamily="18" charset="0"/>
                <a:cs typeface="Times New Roman" panose="02020603050405020304" pitchFamily="18" charset="0"/>
              </a:rPr>
              <a:t>. Вони більше розміром (на 20 сантиметрів ширше) і кількістю </a:t>
            </a:r>
            <a:r>
              <a:rPr lang="uk-UA" b="0" i="0" dirty="0" err="1" smtClean="0">
                <a:effectLst/>
                <a:latin typeface="Times New Roman" panose="02020603050405020304" pitchFamily="18" charset="0"/>
                <a:cs typeface="Times New Roman" panose="02020603050405020304" pitchFamily="18" charset="0"/>
              </a:rPr>
              <a:t>дощок</a:t>
            </a:r>
            <a:r>
              <a:rPr lang="uk-UA" b="0" i="0" dirty="0" smtClean="0">
                <a:effectLst/>
                <a:latin typeface="Times New Roman" panose="02020603050405020304" pitchFamily="18" charset="0"/>
                <a:cs typeface="Times New Roman" panose="02020603050405020304" pitchFamily="18" charset="0"/>
              </a:rPr>
              <a:t> вгорі </a:t>
            </a:r>
            <a:r>
              <a:rPr lang="uk-UA" b="0" i="0" dirty="0" err="1" smtClean="0">
                <a:effectLst/>
                <a:latin typeface="Times New Roman" panose="02020603050405020304" pitchFamily="18" charset="0"/>
                <a:cs typeface="Times New Roman" panose="02020603050405020304" pitchFamily="18" charset="0"/>
              </a:rPr>
              <a:t>палети</a:t>
            </a:r>
            <a:r>
              <a:rPr lang="uk-UA" b="0" i="0" dirty="0" smtClean="0">
                <a:effectLst/>
                <a:latin typeface="Times New Roman" panose="02020603050405020304" pitchFamily="18" charset="0"/>
                <a:cs typeface="Times New Roman" panose="02020603050405020304" pitchFamily="18" charset="0"/>
              </a:rPr>
              <a:t> (7 штук). На них вантажиться до 2,5 </a:t>
            </a:r>
            <a:r>
              <a:rPr lang="uk-UA" b="0" i="0" dirty="0" err="1" smtClean="0">
                <a:effectLst/>
                <a:latin typeface="Times New Roman" panose="02020603050405020304" pitchFamily="18" charset="0"/>
                <a:cs typeface="Times New Roman" panose="02020603050405020304" pitchFamily="18" charset="0"/>
              </a:rPr>
              <a:t>тонн</a:t>
            </a:r>
            <a:r>
              <a:rPr lang="uk-UA" b="0" i="0" dirty="0" smtClean="0">
                <a:effectLst/>
                <a:latin typeface="Times New Roman" panose="02020603050405020304" pitchFamily="18" charset="0"/>
                <a:cs typeface="Times New Roman" panose="02020603050405020304" pitchFamily="18" charset="0"/>
              </a:rPr>
              <a:t> товару.</a:t>
            </a:r>
          </a:p>
          <a:p>
            <a:pPr>
              <a:buFont typeface="+mj-lt"/>
              <a:buAutoNum type="arabicPeriod"/>
            </a:pPr>
            <a:r>
              <a:rPr lang="uk-UA" b="0" i="0" dirty="0" smtClean="0">
                <a:effectLst/>
                <a:latin typeface="Times New Roman" panose="02020603050405020304" pitchFamily="18" charset="0"/>
                <a:cs typeface="Times New Roman" panose="02020603050405020304" pitchFamily="18" charset="0"/>
              </a:rPr>
              <a:t>Американські </a:t>
            </a:r>
            <a:r>
              <a:rPr lang="uk-UA" b="0" i="0" dirty="0" err="1" smtClean="0">
                <a:effectLst/>
                <a:latin typeface="Times New Roman" panose="02020603050405020304" pitchFamily="18" charset="0"/>
                <a:cs typeface="Times New Roman" panose="02020603050405020304" pitchFamily="18" charset="0"/>
              </a:rPr>
              <a:t>палети</a:t>
            </a:r>
            <a:r>
              <a:rPr lang="uk-UA" b="0" i="0" dirty="0" smtClean="0">
                <a:effectLst/>
                <a:latin typeface="Times New Roman" panose="02020603050405020304" pitchFamily="18" charset="0"/>
                <a:cs typeface="Times New Roman" panose="02020603050405020304" pitchFamily="18" charset="0"/>
              </a:rPr>
              <a:t>. Відрізняються від інших видів </a:t>
            </a:r>
            <a:r>
              <a:rPr lang="uk-UA" b="0" i="0" dirty="0" err="1" smtClean="0">
                <a:effectLst/>
                <a:latin typeface="Times New Roman" panose="02020603050405020304" pitchFamily="18" charset="0"/>
                <a:cs typeface="Times New Roman" panose="02020603050405020304" pitchFamily="18" charset="0"/>
              </a:rPr>
              <a:t>палет</a:t>
            </a:r>
            <a:r>
              <a:rPr lang="uk-UA" b="0" i="0" dirty="0" smtClean="0">
                <a:effectLst/>
                <a:latin typeface="Times New Roman" panose="02020603050405020304" pitchFamily="18" charset="0"/>
                <a:cs typeface="Times New Roman" panose="02020603050405020304" pitchFamily="18" charset="0"/>
              </a:rPr>
              <a:t> своїми розмірами, так як виготовляються за іншими одиницями виміру - футів і дюймів.</a:t>
            </a:r>
          </a:p>
          <a:p>
            <a:pPr>
              <a:buFont typeface="+mj-lt"/>
              <a:buAutoNum type="arabicPeriod"/>
            </a:pPr>
            <a:r>
              <a:rPr lang="uk-UA" b="0" i="0" dirty="0" smtClean="0">
                <a:effectLst/>
                <a:latin typeface="Times New Roman" panose="02020603050405020304" pitchFamily="18" charset="0"/>
                <a:cs typeface="Times New Roman" panose="02020603050405020304" pitchFamily="18" charset="0"/>
              </a:rPr>
              <a:t>Металеві піддони. Через велику вагу і собівартості майже не експлуатуються в вантажоперевезеннях. В основному потрібні для </a:t>
            </a:r>
            <a:r>
              <a:rPr lang="uk-UA" b="0" i="0" dirty="0" err="1" smtClean="0">
                <a:effectLst/>
                <a:latin typeface="Times New Roman" panose="02020603050405020304" pitchFamily="18" charset="0"/>
                <a:cs typeface="Times New Roman" panose="02020603050405020304" pitchFamily="18" charset="0"/>
              </a:rPr>
              <a:t>цехів</a:t>
            </a:r>
            <a:r>
              <a:rPr lang="uk-UA" b="0" i="0" dirty="0" smtClean="0">
                <a:effectLst/>
                <a:latin typeface="Times New Roman" panose="02020603050405020304" pitchFamily="18" charset="0"/>
                <a:cs typeface="Times New Roman" panose="02020603050405020304" pitchFamily="18" charset="0"/>
              </a:rPr>
              <a:t> на виробництві.</a:t>
            </a:r>
          </a:p>
          <a:p>
            <a:pPr>
              <a:buFont typeface="+mj-lt"/>
              <a:buAutoNum type="arabicPeriod"/>
            </a:pPr>
            <a:r>
              <a:rPr lang="uk-UA" b="0" i="0" dirty="0" smtClean="0">
                <a:effectLst/>
                <a:latin typeface="Times New Roman" panose="02020603050405020304" pitchFamily="18" charset="0"/>
                <a:cs typeface="Times New Roman" panose="02020603050405020304" pitchFamily="18" charset="0"/>
              </a:rPr>
              <a:t>Картонні піддони. Підходять для одноразового використання, так як пресований папір погано </a:t>
            </a:r>
            <a:r>
              <a:rPr lang="uk-UA" b="0" i="0" dirty="0" err="1" smtClean="0">
                <a:effectLst/>
                <a:latin typeface="Times New Roman" panose="02020603050405020304" pitchFamily="18" charset="0"/>
                <a:cs typeface="Times New Roman" panose="02020603050405020304" pitchFamily="18" charset="0"/>
              </a:rPr>
              <a:t>переносить</a:t>
            </a:r>
            <a:r>
              <a:rPr lang="uk-UA" b="0" i="0" dirty="0" smtClean="0">
                <a:effectLst/>
                <a:latin typeface="Times New Roman" panose="02020603050405020304" pitchFamily="18" charset="0"/>
                <a:cs typeface="Times New Roman" panose="02020603050405020304" pitchFamily="18" charset="0"/>
              </a:rPr>
              <a:t> вологу. Центр виробництва картонних піддонів - Китай або Південно-Східна Азія.</a:t>
            </a:r>
          </a:p>
          <a:p>
            <a:pPr>
              <a:buFont typeface="+mj-lt"/>
              <a:buAutoNum type="arabicPeriod"/>
            </a:pPr>
            <a:r>
              <a:rPr lang="uk-UA" b="0" i="0" dirty="0" smtClean="0">
                <a:effectLst/>
                <a:latin typeface="Times New Roman" panose="02020603050405020304" pitchFamily="18" charset="0"/>
                <a:cs typeface="Times New Roman" panose="02020603050405020304" pitchFamily="18" charset="0"/>
              </a:rPr>
              <a:t>Піддони з литого пластика. Через високу ціну застосовують </a:t>
            </a:r>
            <a:r>
              <a:rPr lang="uk-UA" b="0" i="0" dirty="0" err="1" smtClean="0">
                <a:effectLst/>
                <a:latin typeface="Times New Roman" panose="02020603050405020304" pitchFamily="18" charset="0"/>
                <a:cs typeface="Times New Roman" panose="02020603050405020304" pitchFamily="18" charset="0"/>
              </a:rPr>
              <a:t>рідко</a:t>
            </a:r>
            <a:r>
              <a:rPr lang="uk-UA" b="0" i="0" dirty="0" smtClean="0">
                <a:effectLst/>
                <a:latin typeface="Times New Roman" panose="02020603050405020304" pitchFamily="18" charset="0"/>
                <a:cs typeface="Times New Roman" panose="02020603050405020304" pitchFamily="18" charset="0"/>
              </a:rPr>
              <a:t>.</a:t>
            </a:r>
            <a:endParaRPr lang="uk-UA"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024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640960" cy="3139321"/>
          </a:xfrm>
          <a:prstGeom prst="rect">
            <a:avLst/>
          </a:prstGeom>
        </p:spPr>
        <p:txBody>
          <a:bodyPr wrap="square">
            <a:spAutoFit/>
          </a:bodyPr>
          <a:lstStyle/>
          <a:p>
            <a:r>
              <a:rPr lang="ru-RU" b="1" dirty="0" err="1"/>
              <a:t>Фітосанітарна</a:t>
            </a:r>
            <a:r>
              <a:rPr lang="ru-RU" b="1" dirty="0"/>
              <a:t> </a:t>
            </a:r>
            <a:r>
              <a:rPr lang="ru-RU" b="1" dirty="0" err="1"/>
              <a:t>обробка</a:t>
            </a:r>
            <a:endParaRPr lang="ru-RU" b="1" dirty="0"/>
          </a:p>
          <a:p>
            <a:r>
              <a:rPr lang="ru-RU" dirty="0" err="1"/>
              <a:t>Європалети</a:t>
            </a:r>
            <a:r>
              <a:rPr lang="ru-RU" dirty="0"/>
              <a:t> </a:t>
            </a:r>
            <a:r>
              <a:rPr lang="ru-RU" dirty="0" err="1"/>
              <a:t>виготовляють</a:t>
            </a:r>
            <a:r>
              <a:rPr lang="ru-RU" dirty="0"/>
              <a:t> з дерева. Деревина </a:t>
            </a:r>
            <a:r>
              <a:rPr lang="ru-RU" dirty="0" err="1"/>
              <a:t>може</a:t>
            </a:r>
            <a:r>
              <a:rPr lang="ru-RU" dirty="0"/>
              <a:t> </a:t>
            </a:r>
            <a:r>
              <a:rPr lang="ru-RU" dirty="0" err="1"/>
              <a:t>служити</a:t>
            </a:r>
            <a:r>
              <a:rPr lang="ru-RU" dirty="0"/>
              <a:t> </a:t>
            </a:r>
            <a:r>
              <a:rPr lang="ru-RU" dirty="0" err="1"/>
              <a:t>переносником</a:t>
            </a:r>
            <a:r>
              <a:rPr lang="ru-RU" dirty="0"/>
              <a:t> </a:t>
            </a:r>
            <a:r>
              <a:rPr lang="ru-RU" dirty="0" err="1"/>
              <a:t>бактерій</a:t>
            </a:r>
            <a:r>
              <a:rPr lang="ru-RU" dirty="0"/>
              <a:t> і </a:t>
            </a:r>
            <a:r>
              <a:rPr lang="ru-RU" dirty="0" err="1" smtClean="0"/>
              <a:t>шкідливих</a:t>
            </a:r>
            <a:r>
              <a:rPr lang="ru-RU" dirty="0" smtClean="0"/>
              <a:t> комах. Тому перед </a:t>
            </a:r>
            <a:r>
              <a:rPr lang="ru-RU" dirty="0" err="1" smtClean="0"/>
              <a:t>тим</a:t>
            </a:r>
            <a:r>
              <a:rPr lang="ru-RU" dirty="0" smtClean="0"/>
              <a:t>, як </a:t>
            </a:r>
            <a:r>
              <a:rPr lang="ru-RU" dirty="0" err="1" smtClean="0"/>
              <a:t>піддон</a:t>
            </a:r>
            <a:r>
              <a:rPr lang="ru-RU" dirty="0" smtClean="0"/>
              <a:t> буде </a:t>
            </a:r>
            <a:r>
              <a:rPr lang="ru-RU" dirty="0" err="1" smtClean="0"/>
              <a:t>використовуватися</a:t>
            </a:r>
            <a:r>
              <a:rPr lang="ru-RU" dirty="0" smtClean="0"/>
              <a:t> в </a:t>
            </a:r>
            <a:r>
              <a:rPr lang="ru-RU" dirty="0" err="1" smtClean="0"/>
              <a:t>міжнародних</a:t>
            </a:r>
            <a:r>
              <a:rPr lang="ru-RU" dirty="0" smtClean="0"/>
              <a:t> </a:t>
            </a:r>
            <a:r>
              <a:rPr lang="ru-RU" dirty="0" err="1" smtClean="0"/>
              <a:t>перевезеннях</a:t>
            </a:r>
            <a:r>
              <a:rPr lang="ru-RU" dirty="0" smtClean="0"/>
              <a:t>, бруски </a:t>
            </a:r>
            <a:r>
              <a:rPr lang="ru-RU" dirty="0" err="1" smtClean="0"/>
              <a:t>відправляють</a:t>
            </a:r>
            <a:r>
              <a:rPr lang="ru-RU" dirty="0" smtClean="0"/>
              <a:t> на </a:t>
            </a:r>
            <a:r>
              <a:rPr lang="ru-RU" dirty="0" err="1" smtClean="0"/>
              <a:t>фітосанітарну</a:t>
            </a:r>
            <a:r>
              <a:rPr lang="ru-RU" dirty="0" smtClean="0"/>
              <a:t> </a:t>
            </a:r>
            <a:r>
              <a:rPr lang="ru-RU" dirty="0" err="1" smtClean="0"/>
              <a:t>обробку</a:t>
            </a:r>
            <a:r>
              <a:rPr lang="ru-RU" dirty="0" smtClean="0"/>
              <a:t>. </a:t>
            </a:r>
            <a:r>
              <a:rPr lang="ru-RU" dirty="0" err="1" smtClean="0"/>
              <a:t>Дошки</a:t>
            </a:r>
            <a:r>
              <a:rPr lang="ru-RU" dirty="0" smtClean="0"/>
              <a:t> </a:t>
            </a:r>
            <a:r>
              <a:rPr lang="ru-RU" dirty="0" err="1" smtClean="0"/>
              <a:t>кладуть</a:t>
            </a:r>
            <a:r>
              <a:rPr lang="ru-RU" dirty="0" smtClean="0"/>
              <a:t> в </a:t>
            </a:r>
            <a:r>
              <a:rPr lang="ru-RU" dirty="0" err="1" smtClean="0"/>
              <a:t>камери</a:t>
            </a:r>
            <a:r>
              <a:rPr lang="ru-RU" dirty="0" smtClean="0"/>
              <a:t> для </a:t>
            </a:r>
            <a:r>
              <a:rPr lang="ru-RU" dirty="0" err="1" smtClean="0"/>
              <a:t>термообробки</a:t>
            </a:r>
            <a:r>
              <a:rPr lang="ru-RU" dirty="0" smtClean="0"/>
              <a:t>, а </a:t>
            </a:r>
            <a:r>
              <a:rPr lang="ru-RU" dirty="0" err="1" smtClean="0"/>
              <a:t>після</a:t>
            </a:r>
            <a:r>
              <a:rPr lang="ru-RU" dirty="0" smtClean="0"/>
              <a:t> </a:t>
            </a:r>
            <a:r>
              <a:rPr lang="ru-RU" dirty="0" err="1" smtClean="0"/>
              <a:t>просочують</a:t>
            </a:r>
            <a:r>
              <a:rPr lang="ru-RU" dirty="0" smtClean="0"/>
              <a:t> </a:t>
            </a:r>
            <a:r>
              <a:rPr lang="ru-RU" dirty="0" err="1" smtClean="0"/>
              <a:t>бромистим</a:t>
            </a:r>
            <a:r>
              <a:rPr lang="ru-RU" dirty="0" smtClean="0"/>
              <a:t> метилом.</a:t>
            </a:r>
          </a:p>
          <a:p>
            <a:r>
              <a:rPr lang="ru-RU" dirty="0" err="1" smtClean="0"/>
              <a:t>Після</a:t>
            </a:r>
            <a:r>
              <a:rPr lang="ru-RU" dirty="0" smtClean="0"/>
              <a:t> того, як </a:t>
            </a:r>
            <a:r>
              <a:rPr lang="ru-RU" dirty="0" err="1" smtClean="0"/>
              <a:t>европаллета</a:t>
            </a:r>
            <a:r>
              <a:rPr lang="ru-RU" dirty="0" smtClean="0"/>
              <a:t> </a:t>
            </a:r>
            <a:r>
              <a:rPr lang="ru-RU" dirty="0" err="1" smtClean="0"/>
              <a:t>пройшла</a:t>
            </a:r>
            <a:r>
              <a:rPr lang="ru-RU" dirty="0" smtClean="0"/>
              <a:t> </a:t>
            </a:r>
            <a:r>
              <a:rPr lang="ru-RU" dirty="0" err="1" smtClean="0"/>
              <a:t>обробку</a:t>
            </a:r>
            <a:r>
              <a:rPr lang="ru-RU" dirty="0" smtClean="0"/>
              <a:t>, вона </a:t>
            </a:r>
            <a:r>
              <a:rPr lang="ru-RU" dirty="0" err="1" smtClean="0"/>
              <a:t>позначається</a:t>
            </a:r>
            <a:r>
              <a:rPr lang="ru-RU" dirty="0" smtClean="0"/>
              <a:t> клеймом. За </a:t>
            </a:r>
            <a:r>
              <a:rPr lang="ru-RU" dirty="0" err="1" smtClean="0"/>
              <a:t>яким</a:t>
            </a:r>
            <a:r>
              <a:rPr lang="ru-RU" dirty="0" smtClean="0"/>
              <a:t> легко </a:t>
            </a:r>
            <a:r>
              <a:rPr lang="ru-RU" dirty="0" err="1" smtClean="0"/>
              <a:t>визначити</a:t>
            </a:r>
            <a:r>
              <a:rPr lang="ru-RU" dirty="0" smtClean="0"/>
              <a:t> </a:t>
            </a:r>
            <a:r>
              <a:rPr lang="ru-RU" dirty="0" err="1" smtClean="0"/>
              <a:t>країну-виробника</a:t>
            </a:r>
            <a:r>
              <a:rPr lang="ru-RU" dirty="0" smtClean="0"/>
              <a:t>, </a:t>
            </a:r>
            <a:r>
              <a:rPr lang="ru-RU" dirty="0" err="1" smtClean="0"/>
              <a:t>реєстраційний</a:t>
            </a:r>
            <a:r>
              <a:rPr lang="ru-RU" dirty="0" smtClean="0"/>
              <a:t> номер, метод </a:t>
            </a:r>
            <a:r>
              <a:rPr lang="ru-RU" dirty="0" err="1" smtClean="0"/>
              <a:t>обробки</a:t>
            </a:r>
            <a:r>
              <a:rPr lang="ru-RU" dirty="0" smtClean="0"/>
              <a:t> і дату </a:t>
            </a:r>
            <a:r>
              <a:rPr lang="ru-RU" dirty="0" err="1" smtClean="0"/>
              <a:t>виробництва</a:t>
            </a:r>
            <a:r>
              <a:rPr lang="ru-RU" dirty="0" smtClean="0"/>
              <a:t>. </a:t>
            </a:r>
            <a:r>
              <a:rPr lang="ru-RU" dirty="0" err="1" smtClean="0"/>
              <a:t>Маркування</a:t>
            </a:r>
            <a:r>
              <a:rPr lang="ru-RU" dirty="0" smtClean="0"/>
              <a:t> - </a:t>
            </a:r>
            <a:r>
              <a:rPr lang="ru-RU" dirty="0" err="1" smtClean="0"/>
              <a:t>обов'язкова</a:t>
            </a:r>
            <a:r>
              <a:rPr lang="ru-RU" dirty="0" smtClean="0"/>
              <a:t> </a:t>
            </a:r>
            <a:r>
              <a:rPr lang="ru-RU" dirty="0" err="1" smtClean="0"/>
              <a:t>умова</a:t>
            </a:r>
            <a:r>
              <a:rPr lang="ru-RU" dirty="0" smtClean="0"/>
              <a:t> для того, </a:t>
            </a:r>
            <a:r>
              <a:rPr lang="ru-RU" dirty="0" err="1" smtClean="0"/>
              <a:t>щоб</a:t>
            </a:r>
            <a:r>
              <a:rPr lang="ru-RU" dirty="0" smtClean="0"/>
              <a:t> </a:t>
            </a:r>
            <a:r>
              <a:rPr lang="ru-RU" dirty="0" err="1" smtClean="0"/>
              <a:t>ввозити</a:t>
            </a:r>
            <a:r>
              <a:rPr lang="ru-RU" dirty="0" smtClean="0"/>
              <a:t> </a:t>
            </a:r>
            <a:r>
              <a:rPr lang="ru-RU" dirty="0" err="1" smtClean="0"/>
              <a:t>палети</a:t>
            </a:r>
            <a:r>
              <a:rPr lang="ru-RU" dirty="0" smtClean="0"/>
              <a:t> до </a:t>
            </a:r>
            <a:r>
              <a:rPr lang="ru-RU" dirty="0" err="1" smtClean="0"/>
              <a:t>країн</a:t>
            </a:r>
            <a:r>
              <a:rPr lang="ru-RU" dirty="0" smtClean="0"/>
              <a:t> </a:t>
            </a:r>
            <a:r>
              <a:rPr lang="ru-RU" dirty="0" err="1" smtClean="0"/>
              <a:t>Євросоюзу</a:t>
            </a:r>
            <a:r>
              <a:rPr lang="ru-RU" dirty="0" smtClean="0"/>
              <a:t>.</a:t>
            </a:r>
          </a:p>
          <a:p>
            <a:r>
              <a:rPr lang="ru-RU" dirty="0" err="1" smtClean="0"/>
              <a:t>Якщо</a:t>
            </a:r>
            <a:r>
              <a:rPr lang="ru-RU" dirty="0" smtClean="0"/>
              <a:t> </a:t>
            </a:r>
            <a:r>
              <a:rPr lang="ru-RU" dirty="0" err="1" smtClean="0"/>
              <a:t>палета</a:t>
            </a:r>
            <a:r>
              <a:rPr lang="ru-RU" dirty="0" smtClean="0"/>
              <a:t> </a:t>
            </a:r>
            <a:r>
              <a:rPr lang="ru-RU" dirty="0" err="1" smtClean="0"/>
              <a:t>виготовлена</a:t>
            </a:r>
            <a:r>
              <a:rPr lang="ru-RU" dirty="0" smtClean="0"/>
              <a:t> ​​з пластику, на </a:t>
            </a:r>
            <a:r>
              <a:rPr lang="ru-RU" dirty="0" err="1" smtClean="0"/>
              <a:t>ній</a:t>
            </a:r>
            <a:r>
              <a:rPr lang="ru-RU" dirty="0" smtClean="0"/>
              <a:t> </a:t>
            </a:r>
            <a:r>
              <a:rPr lang="ru-RU" dirty="0" err="1" smtClean="0"/>
              <a:t>вказується</a:t>
            </a:r>
            <a:r>
              <a:rPr lang="ru-RU" dirty="0" smtClean="0"/>
              <a:t>, </a:t>
            </a:r>
            <a:r>
              <a:rPr lang="ru-RU" dirty="0" err="1" smtClean="0"/>
              <a:t>що</a:t>
            </a:r>
            <a:r>
              <a:rPr lang="ru-RU" dirty="0" smtClean="0"/>
              <a:t> в </a:t>
            </a:r>
            <a:r>
              <a:rPr lang="ru-RU" dirty="0" err="1" smtClean="0"/>
              <a:t>фітосанітарній</a:t>
            </a:r>
            <a:r>
              <a:rPr lang="ru-RU" dirty="0" smtClean="0"/>
              <a:t> </a:t>
            </a:r>
            <a:r>
              <a:rPr lang="ru-RU" dirty="0" err="1" smtClean="0"/>
              <a:t>обробці</a:t>
            </a:r>
            <a:r>
              <a:rPr lang="ru-RU" dirty="0" smtClean="0"/>
              <a:t> </a:t>
            </a:r>
            <a:r>
              <a:rPr lang="ru-RU" dirty="0" err="1" smtClean="0"/>
              <a:t>немає</a:t>
            </a:r>
            <a:r>
              <a:rPr lang="ru-RU" dirty="0" smtClean="0"/>
              <a:t> </a:t>
            </a:r>
            <a:r>
              <a:rPr lang="ru-RU" dirty="0" err="1" smtClean="0"/>
              <a:t>необхідності</a:t>
            </a:r>
            <a:r>
              <a:rPr lang="ru-RU" dirty="0" smtClean="0"/>
              <a:t>.</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850" y="-8158163"/>
            <a:ext cx="15768288" cy="1828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21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16632"/>
            <a:ext cx="8856984" cy="5909310"/>
          </a:xfrm>
          <a:prstGeom prst="rect">
            <a:avLst/>
          </a:prstGeom>
        </p:spPr>
        <p:txBody>
          <a:bodyPr wrap="square">
            <a:spAutoFit/>
          </a:bodyPr>
          <a:lstStyle/>
          <a:p>
            <a:r>
              <a:rPr lang="uk-UA" b="1" dirty="0" smtClean="0">
                <a:latin typeface="Times New Roman" panose="02020603050405020304" pitchFamily="18" charset="0"/>
                <a:cs typeface="Times New Roman" panose="02020603050405020304" pitchFamily="18" charset="0"/>
              </a:rPr>
              <a:t>1. Поняття та види міжнародних перевезень</a:t>
            </a:r>
          </a:p>
          <a:p>
            <a:r>
              <a:rPr lang="uk-UA" dirty="0" smtClean="0">
                <a:latin typeface="Times New Roman" panose="02020603050405020304" pitchFamily="18" charset="0"/>
                <a:cs typeface="Times New Roman" panose="02020603050405020304" pitchFamily="18" charset="0"/>
              </a:rPr>
              <a:t>При здійсненні міжнародних економічних </a:t>
            </a:r>
            <a:r>
              <a:rPr lang="uk-UA" dirty="0" err="1" smtClean="0">
                <a:latin typeface="Times New Roman" panose="02020603050405020304" pitchFamily="18" charset="0"/>
                <a:cs typeface="Times New Roman" panose="02020603050405020304" pitchFamily="18" charset="0"/>
              </a:rPr>
              <a:t>зв'язків</a:t>
            </a:r>
            <a:r>
              <a:rPr lang="uk-UA" dirty="0" smtClean="0">
                <a:latin typeface="Times New Roman" panose="02020603050405020304" pitchFamily="18" charset="0"/>
                <a:cs typeface="Times New Roman" panose="02020603050405020304" pitchFamily="18" charset="0"/>
              </a:rPr>
              <a:t> транспорт забезпечує логістику та переміщення предмета транспортної операції між двома або більше країнами.</a:t>
            </a:r>
          </a:p>
          <a:p>
            <a:r>
              <a:rPr lang="uk-UA" dirty="0" smtClean="0">
                <a:latin typeface="Times New Roman" panose="02020603050405020304" pitchFamily="18" charset="0"/>
                <a:cs typeface="Times New Roman" panose="02020603050405020304" pitchFamily="18" charset="0"/>
              </a:rPr>
              <a:t>Транспортні послуги розрізняються залежно від:</a:t>
            </a:r>
          </a:p>
          <a:p>
            <a:r>
              <a:rPr lang="uk-UA" b="1" dirty="0" smtClean="0">
                <a:latin typeface="Times New Roman" panose="02020603050405020304" pitchFamily="18" charset="0"/>
                <a:cs typeface="Times New Roman" panose="02020603050405020304" pitchFamily="18" charset="0"/>
              </a:rPr>
              <a:t>1. виду транспорту:</a:t>
            </a:r>
          </a:p>
          <a:p>
            <a:r>
              <a:rPr lang="uk-UA" dirty="0" smtClean="0">
                <a:latin typeface="Times New Roman" panose="02020603050405020304" pitchFamily="18" charset="0"/>
                <a:cs typeface="Times New Roman" panose="02020603050405020304" pitchFamily="18" charset="0"/>
              </a:rPr>
              <a:t>- Водний (морський і річковий);</a:t>
            </a:r>
          </a:p>
          <a:p>
            <a:r>
              <a:rPr lang="uk-UA" dirty="0" smtClean="0">
                <a:latin typeface="Times New Roman" panose="02020603050405020304" pitchFamily="18" charset="0"/>
                <a:cs typeface="Times New Roman" panose="02020603050405020304" pitchFamily="18" charset="0"/>
              </a:rPr>
              <a:t>- Наземний (залізничний і автомобільний);</a:t>
            </a:r>
          </a:p>
          <a:p>
            <a:r>
              <a:rPr lang="uk-UA" dirty="0" smtClean="0">
                <a:latin typeface="Times New Roman" panose="02020603050405020304" pitchFamily="18" charset="0"/>
                <a:cs typeface="Times New Roman" panose="02020603050405020304" pitchFamily="18" charset="0"/>
              </a:rPr>
              <a:t>- Повітряний (авіаційний);</a:t>
            </a:r>
          </a:p>
          <a:p>
            <a:r>
              <a:rPr lang="uk-UA" dirty="0" smtClean="0">
                <a:latin typeface="Times New Roman" panose="02020603050405020304" pitchFamily="18" charset="0"/>
                <a:cs typeface="Times New Roman" panose="02020603050405020304" pitchFamily="18" charset="0"/>
              </a:rPr>
              <a:t>- Трубопровідний;</a:t>
            </a:r>
          </a:p>
          <a:p>
            <a:r>
              <a:rPr lang="uk-UA" dirty="0" smtClean="0">
                <a:latin typeface="Times New Roman" panose="02020603050405020304" pitchFamily="18" charset="0"/>
                <a:cs typeface="Times New Roman" panose="02020603050405020304" pitchFamily="18" charset="0"/>
              </a:rPr>
              <a:t>- Змішаний;</a:t>
            </a:r>
          </a:p>
          <a:p>
            <a:r>
              <a:rPr lang="uk-UA" b="1" dirty="0" smtClean="0">
                <a:latin typeface="Times New Roman" panose="02020603050405020304" pitchFamily="18" charset="0"/>
                <a:cs typeface="Times New Roman" panose="02020603050405020304" pitchFamily="18" charset="0"/>
              </a:rPr>
              <a:t>2. предмета транспортної операції</a:t>
            </a:r>
          </a:p>
          <a:p>
            <a:pPr marL="285750" indent="-285750">
              <a:buFontTx/>
              <a:buChar char="-"/>
            </a:pPr>
            <a:r>
              <a:rPr lang="uk-UA" dirty="0" smtClean="0">
                <a:latin typeface="Times New Roman" panose="02020603050405020304" pitchFamily="18" charset="0"/>
                <a:cs typeface="Times New Roman" panose="02020603050405020304" pitchFamily="18" charset="0"/>
              </a:rPr>
              <a:t>Вантаж; </a:t>
            </a:r>
          </a:p>
          <a:p>
            <a:pPr marL="285750" indent="-285750">
              <a:buFontTx/>
              <a:buChar char="-"/>
            </a:pPr>
            <a:r>
              <a:rPr lang="uk-UA" dirty="0" smtClean="0">
                <a:latin typeface="Times New Roman" panose="02020603050405020304" pitchFamily="18" charset="0"/>
                <a:cs typeface="Times New Roman" panose="02020603050405020304" pitchFamily="18" charset="0"/>
              </a:rPr>
              <a:t> Пасажир; </a:t>
            </a:r>
          </a:p>
          <a:p>
            <a:pPr marL="285750" indent="-285750">
              <a:buFontTx/>
              <a:buChar char="-"/>
            </a:pPr>
            <a:r>
              <a:rPr lang="uk-UA" dirty="0" smtClean="0">
                <a:latin typeface="Times New Roman" panose="02020603050405020304" pitchFamily="18" charset="0"/>
                <a:cs typeface="Times New Roman" panose="02020603050405020304" pitchFamily="18" charset="0"/>
              </a:rPr>
              <a:t>Багаж;</a:t>
            </a:r>
          </a:p>
          <a:p>
            <a:r>
              <a:rPr lang="uk-UA" b="1" dirty="0" smtClean="0">
                <a:latin typeface="Times New Roman" panose="02020603050405020304" pitchFamily="18" charset="0"/>
                <a:cs typeface="Times New Roman" panose="02020603050405020304" pitchFamily="18" charset="0"/>
              </a:rPr>
              <a:t>3. транспортної характеристики товару: </a:t>
            </a:r>
          </a:p>
          <a:p>
            <a:pPr marL="285750" indent="-285750">
              <a:buFontTx/>
              <a:buChar char="-"/>
            </a:pPr>
            <a:r>
              <a:rPr lang="uk-UA" dirty="0" smtClean="0">
                <a:latin typeface="Times New Roman" panose="02020603050405020304" pitchFamily="18" charset="0"/>
                <a:cs typeface="Times New Roman" panose="02020603050405020304" pitchFamily="18" charset="0"/>
              </a:rPr>
              <a:t>Сухий (навалочні (вугілля, руда), насипні (зерно, цемент, фосфати), </a:t>
            </a:r>
            <a:r>
              <a:rPr lang="uk-UA" dirty="0" err="1" smtClean="0">
                <a:latin typeface="Times New Roman" panose="02020603050405020304" pitchFamily="18" charset="0"/>
                <a:cs typeface="Times New Roman" panose="02020603050405020304" pitchFamily="18" charset="0"/>
              </a:rPr>
              <a:t>геніморальні</a:t>
            </a:r>
            <a:r>
              <a:rPr lang="uk-UA" dirty="0" smtClean="0">
                <a:latin typeface="Times New Roman" panose="02020603050405020304" pitchFamily="18" charset="0"/>
                <a:cs typeface="Times New Roman" panose="02020603050405020304" pitchFamily="18" charset="0"/>
              </a:rPr>
              <a:t> (штучні); </a:t>
            </a:r>
          </a:p>
          <a:p>
            <a:pPr marL="285750" indent="-285750">
              <a:buFontTx/>
              <a:buChar char="-"/>
            </a:pPr>
            <a:r>
              <a:rPr lang="uk-UA" dirty="0" smtClean="0">
                <a:latin typeface="Times New Roman" panose="02020603050405020304" pitchFamily="18" charset="0"/>
                <a:cs typeface="Times New Roman" panose="02020603050405020304" pitchFamily="18" charset="0"/>
              </a:rPr>
              <a:t> Наливний (нафта і продукти її переробки, рослинні масла, вино та ін.); </a:t>
            </a:r>
          </a:p>
          <a:p>
            <a:r>
              <a:rPr lang="uk-UA" b="1" dirty="0" smtClean="0">
                <a:latin typeface="Times New Roman" panose="02020603050405020304" pitchFamily="18" charset="0"/>
                <a:cs typeface="Times New Roman" panose="02020603050405020304" pitchFamily="18" charset="0"/>
              </a:rPr>
              <a:t>4. періодичності перевезення:</a:t>
            </a:r>
          </a:p>
          <a:p>
            <a:pPr marL="285750" indent="-285750">
              <a:buFontTx/>
              <a:buChar char="-"/>
            </a:pPr>
            <a:r>
              <a:rPr lang="uk-UA" dirty="0" smtClean="0">
                <a:latin typeface="Times New Roman" panose="02020603050405020304" pitchFamily="18" charset="0"/>
                <a:cs typeface="Times New Roman" panose="02020603050405020304" pitchFamily="18" charset="0"/>
              </a:rPr>
              <a:t> Регулярні;</a:t>
            </a:r>
          </a:p>
          <a:p>
            <a:pPr marL="285750" indent="-285750">
              <a:buFontTx/>
              <a:buChar char="-"/>
            </a:pPr>
            <a:r>
              <a:rPr lang="uk-UA" dirty="0">
                <a:latin typeface="Times New Roman" panose="02020603050405020304" pitchFamily="18" charset="0"/>
                <a:cs typeface="Times New Roman" panose="02020603050405020304" pitchFamily="18" charset="0"/>
              </a:rPr>
              <a:t>Н</a:t>
            </a:r>
            <a:r>
              <a:rPr lang="uk-UA" dirty="0" smtClean="0">
                <a:latin typeface="Times New Roman" panose="02020603050405020304" pitchFamily="18" charset="0"/>
                <a:cs typeface="Times New Roman" panose="02020603050405020304" pitchFamily="18" charset="0"/>
              </a:rPr>
              <a:t>ерегулярні;</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34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856984" cy="6432530"/>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У 20-футовий контейнер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бути </a:t>
            </a:r>
            <a:r>
              <a:rPr lang="ru-RU" dirty="0" err="1">
                <a:latin typeface="Times New Roman" panose="02020603050405020304" pitchFamily="18" charset="0"/>
                <a:cs typeface="Times New Roman" panose="02020603050405020304" pitchFamily="18" charset="0"/>
              </a:rPr>
              <a:t>завантажено</a:t>
            </a:r>
            <a:r>
              <a:rPr lang="ru-RU" dirty="0">
                <a:latin typeface="Times New Roman" panose="02020603050405020304" pitchFamily="18" charset="0"/>
                <a:cs typeface="Times New Roman" panose="02020603050405020304" pitchFamily="18" charset="0"/>
              </a:rPr>
              <a:t> 11 “</a:t>
            </a:r>
            <a:r>
              <a:rPr lang="ru-RU" dirty="0" err="1">
                <a:latin typeface="Times New Roman" panose="02020603050405020304" pitchFamily="18" charset="0"/>
                <a:cs typeface="Times New Roman" panose="02020603050405020304" pitchFamily="18" charset="0"/>
              </a:rPr>
              <a:t>европаллет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9-10 </a:t>
            </a:r>
            <a:r>
              <a:rPr lang="ru-RU" dirty="0" err="1">
                <a:latin typeface="Times New Roman" panose="02020603050405020304" pitchFamily="18" charset="0"/>
                <a:cs typeface="Times New Roman" panose="02020603050405020304" pitchFamily="18" charset="0"/>
              </a:rPr>
              <a:t>стандартних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палет</a:t>
            </a:r>
            <a:r>
              <a:rPr lang="ru-RU" dirty="0">
                <a:latin typeface="Times New Roman" panose="02020603050405020304" pitchFamily="18" charset="0"/>
                <a:cs typeface="Times New Roman" panose="02020603050405020304" pitchFamily="18" charset="0"/>
              </a:rPr>
              <a:t> в один ярус;</a:t>
            </a:r>
          </a:p>
          <a:p>
            <a:r>
              <a:rPr lang="ru-RU" dirty="0">
                <a:latin typeface="Times New Roman" panose="02020603050405020304" pitchFamily="18" charset="0"/>
                <a:cs typeface="Times New Roman" panose="02020603050405020304" pitchFamily="18" charset="0"/>
              </a:rPr>
              <a:t>у 40-футовий контейнер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бути </a:t>
            </a:r>
            <a:r>
              <a:rPr lang="ru-RU" dirty="0" err="1">
                <a:latin typeface="Times New Roman" panose="02020603050405020304" pitchFamily="18" charset="0"/>
                <a:cs typeface="Times New Roman" panose="02020603050405020304" pitchFamily="18" charset="0"/>
              </a:rPr>
              <a:t>завантажено</a:t>
            </a:r>
            <a:r>
              <a:rPr lang="ru-RU" dirty="0">
                <a:latin typeface="Times New Roman" panose="02020603050405020304" pitchFamily="18" charset="0"/>
                <a:cs typeface="Times New Roman" panose="02020603050405020304" pitchFamily="18" charset="0"/>
              </a:rPr>
              <a:t> 23 – 24 “</a:t>
            </a:r>
            <a:r>
              <a:rPr lang="ru-RU" dirty="0" err="1">
                <a:latin typeface="Times New Roman" panose="02020603050405020304" pitchFamily="18" charset="0"/>
                <a:cs typeface="Times New Roman" panose="02020603050405020304" pitchFamily="18" charset="0"/>
              </a:rPr>
              <a:t>европаллет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20-21 </a:t>
            </a:r>
            <a:r>
              <a:rPr lang="ru-RU" dirty="0" err="1">
                <a:latin typeface="Times New Roman" panose="02020603050405020304" pitchFamily="18" charset="0"/>
                <a:cs typeface="Times New Roman" panose="02020603050405020304" pitchFamily="18" charset="0"/>
              </a:rPr>
              <a:t>стандартних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палет</a:t>
            </a:r>
            <a:r>
              <a:rPr lang="ru-RU" dirty="0">
                <a:latin typeface="Times New Roman" panose="02020603050405020304" pitchFamily="18" charset="0"/>
                <a:cs typeface="Times New Roman" panose="02020603050405020304" pitchFamily="18" charset="0"/>
              </a:rPr>
              <a:t> в один ярус;</a:t>
            </a:r>
          </a:p>
          <a:p>
            <a:r>
              <a:rPr lang="ru-RU" dirty="0" err="1">
                <a:latin typeface="Times New Roman" panose="02020603050405020304" pitchFamily="18" charset="0"/>
                <a:cs typeface="Times New Roman" panose="02020603050405020304" pitchFamily="18" charset="0"/>
              </a:rPr>
              <a:t>Дерев’яні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палети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повинні</a:t>
            </a:r>
            <a:r>
              <a:rPr lang="ru-RU" dirty="0">
                <a:latin typeface="Times New Roman" panose="02020603050405020304" pitchFamily="18" charset="0"/>
                <a:cs typeface="Times New Roman" panose="02020603050405020304" pitchFamily="18" charset="0"/>
              </a:rPr>
              <a:t> бути </a:t>
            </a:r>
            <a:r>
              <a:rPr lang="ru-RU" dirty="0" err="1">
                <a:latin typeface="Times New Roman" panose="02020603050405020304" pitchFamily="18" charset="0"/>
                <a:cs typeface="Times New Roman" panose="02020603050405020304" pitchFamily="18" charset="0"/>
              </a:rPr>
              <a:t>досить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міцними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витримати</a:t>
            </a:r>
            <a:r>
              <a:rPr lang="ru-RU" dirty="0">
                <a:latin typeface="Times New Roman" panose="02020603050405020304" pitchFamily="18" charset="0"/>
                <a:cs typeface="Times New Roman" panose="02020603050405020304" pitchFamily="18" charset="0"/>
              </a:rPr>
              <a:t> вагу </a:t>
            </a:r>
            <a:r>
              <a:rPr lang="ru-RU" dirty="0" err="1">
                <a:latin typeface="Times New Roman" panose="02020603050405020304" pitchFamily="18" charset="0"/>
                <a:cs typeface="Times New Roman" panose="02020603050405020304" pitchFamily="18" charset="0"/>
              </a:rPr>
              <a:t>трьох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ярусів</a:t>
            </a:r>
            <a:r>
              <a:rPr lang="ru-RU" dirty="0" smtClean="0">
                <a:latin typeface="Times New Roman" panose="02020603050405020304" pitchFamily="18" charset="0"/>
                <a:cs typeface="Times New Roman" panose="02020603050405020304" pitchFamily="18" charset="0"/>
              </a:rPr>
              <a:t>;</a:t>
            </a:r>
          </a:p>
          <a:p>
            <a:endParaRPr lang="uk-UA" dirty="0" smtClean="0"/>
          </a:p>
          <a:p>
            <a:r>
              <a:rPr lang="uk-UA" dirty="0" smtClean="0">
                <a:latin typeface="Times New Roman" panose="02020603050405020304" pitchFamily="18" charset="0"/>
                <a:cs typeface="Times New Roman" panose="02020603050405020304" pitchFamily="18" charset="0"/>
              </a:rPr>
              <a:t>Через </a:t>
            </a:r>
            <a:r>
              <a:rPr lang="uk-UA" dirty="0">
                <a:latin typeface="Times New Roman" panose="02020603050405020304" pitchFamily="18" charset="0"/>
                <a:cs typeface="Times New Roman" panose="02020603050405020304" pitchFamily="18" charset="0"/>
              </a:rPr>
              <a:t>те, що деревина, з якої виготовляють євро-</a:t>
            </a:r>
            <a:r>
              <a:rPr lang="uk-UA" dirty="0" err="1">
                <a:latin typeface="Times New Roman" panose="02020603050405020304" pitchFamily="18" charset="0"/>
                <a:cs typeface="Times New Roman" panose="02020603050405020304" pitchFamily="18" charset="0"/>
              </a:rPr>
              <a:t>палети</a:t>
            </a:r>
            <a:r>
              <a:rPr lang="uk-UA" dirty="0">
                <a:latin typeface="Times New Roman" panose="02020603050405020304" pitchFamily="18" charset="0"/>
                <a:cs typeface="Times New Roman" panose="02020603050405020304" pitchFamily="18" charset="0"/>
              </a:rPr>
              <a:t> і фінські </a:t>
            </a:r>
            <a:r>
              <a:rPr lang="uk-UA" dirty="0" err="1">
                <a:latin typeface="Times New Roman" panose="02020603050405020304" pitchFamily="18" charset="0"/>
                <a:cs typeface="Times New Roman" panose="02020603050405020304" pitchFamily="18" charset="0"/>
              </a:rPr>
              <a:t>палети</a:t>
            </a:r>
            <a:r>
              <a:rPr lang="uk-UA" dirty="0">
                <a:latin typeface="Times New Roman" panose="02020603050405020304" pitchFamily="18" charset="0"/>
                <a:cs typeface="Times New Roman" panose="02020603050405020304" pitchFamily="18" charset="0"/>
              </a:rPr>
              <a:t>, може бути своєрідним переносником хвороботворних бактерій, матеріал потребує попередньої </a:t>
            </a:r>
            <a:r>
              <a:rPr lang="uk-UA" dirty="0" err="1">
                <a:latin typeface="Times New Roman" panose="02020603050405020304" pitchFamily="18" charset="0"/>
                <a:cs typeface="Times New Roman" panose="02020603050405020304" pitchFamily="18" charset="0"/>
              </a:rPr>
              <a:t>фітосанітарної</a:t>
            </a:r>
            <a:r>
              <a:rPr lang="uk-UA" dirty="0">
                <a:latin typeface="Times New Roman" panose="02020603050405020304" pitchFamily="18" charset="0"/>
                <a:cs typeface="Times New Roman" panose="02020603050405020304" pitchFamily="18" charset="0"/>
              </a:rPr>
              <a:t> обробки. Процедура передбачає термічну обробку і просочення бромистим метилом. Після всіх маніпуляцій на </a:t>
            </a:r>
            <a:r>
              <a:rPr lang="uk-UA" dirty="0" err="1">
                <a:latin typeface="Times New Roman" panose="02020603050405020304" pitchFamily="18" charset="0"/>
                <a:cs typeface="Times New Roman" panose="02020603050405020304" pitchFamily="18" charset="0"/>
              </a:rPr>
              <a:t>палету</a:t>
            </a:r>
            <a:r>
              <a:rPr lang="uk-UA" dirty="0">
                <a:latin typeface="Times New Roman" panose="02020603050405020304" pitchFamily="18" charset="0"/>
                <a:cs typeface="Times New Roman" panose="02020603050405020304" pitchFamily="18" charset="0"/>
              </a:rPr>
              <a:t> наноситься спеціальне клеймо, на якому вказується країна-виробник, серійний номер, методику обробки і дата виробництва. Наявність маркування – обов’язкова умова для ввезення товару в країни Європейського Союзу. На пластикових </a:t>
            </a:r>
            <a:r>
              <a:rPr lang="uk-UA" dirty="0" err="1">
                <a:latin typeface="Times New Roman" panose="02020603050405020304" pitchFamily="18" charset="0"/>
                <a:cs typeface="Times New Roman" panose="02020603050405020304" pitchFamily="18" charset="0"/>
              </a:rPr>
              <a:t>палетах</a:t>
            </a:r>
            <a:r>
              <a:rPr lang="uk-UA" dirty="0">
                <a:latin typeface="Times New Roman" panose="02020603050405020304" pitchFamily="18" charset="0"/>
                <a:cs typeface="Times New Roman" panose="02020603050405020304" pitchFamily="18" charset="0"/>
              </a:rPr>
              <a:t> вказується, що </a:t>
            </a:r>
            <a:r>
              <a:rPr lang="uk-UA" dirty="0" err="1">
                <a:latin typeface="Times New Roman" panose="02020603050405020304" pitchFamily="18" charset="0"/>
                <a:cs typeface="Times New Roman" panose="02020603050405020304" pitchFamily="18" charset="0"/>
              </a:rPr>
              <a:t>фітосанітарна</a:t>
            </a:r>
            <a:r>
              <a:rPr lang="uk-UA" dirty="0">
                <a:latin typeface="Times New Roman" panose="02020603050405020304" pitchFamily="18" charset="0"/>
                <a:cs typeface="Times New Roman" panose="02020603050405020304" pitchFamily="18" charset="0"/>
              </a:rPr>
              <a:t> обробка не потрібна. </a:t>
            </a:r>
            <a:endParaRPr lang="uk-UA" dirty="0" smtClean="0">
              <a:latin typeface="Times New Roman" panose="02020603050405020304" pitchFamily="18" charset="0"/>
              <a:cs typeface="Times New Roman" panose="02020603050405020304" pitchFamily="18" charset="0"/>
            </a:endParaRPr>
          </a:p>
          <a:p>
            <a:r>
              <a:rPr lang="uk-UA" sz="1600" b="1" dirty="0" smtClean="0">
                <a:latin typeface="Times New Roman" panose="02020603050405020304" pitchFamily="18" charset="0"/>
                <a:cs typeface="Times New Roman" panose="02020603050405020304" pitchFamily="18" charset="0"/>
              </a:rPr>
              <a:t>Виділяють </a:t>
            </a:r>
            <a:r>
              <a:rPr lang="uk-UA" sz="1600" b="1" dirty="0">
                <a:latin typeface="Times New Roman" panose="02020603050405020304" pitchFamily="18" charset="0"/>
                <a:cs typeface="Times New Roman" panose="02020603050405020304" pitchFamily="18" charset="0"/>
              </a:rPr>
              <a:t>наступні варіанти </a:t>
            </a:r>
            <a:r>
              <a:rPr lang="uk-UA" sz="1600" b="1" dirty="0" err="1">
                <a:latin typeface="Times New Roman" panose="02020603050405020304" pitchFamily="18" charset="0"/>
                <a:cs typeface="Times New Roman" panose="02020603050405020304" pitchFamily="18" charset="0"/>
              </a:rPr>
              <a:t>фітосанітарної</a:t>
            </a:r>
            <a:r>
              <a:rPr lang="uk-UA" sz="1600" b="1" dirty="0">
                <a:latin typeface="Times New Roman" panose="02020603050405020304" pitchFamily="18" charset="0"/>
                <a:cs typeface="Times New Roman" panose="02020603050405020304" pitchFamily="18" charset="0"/>
              </a:rPr>
              <a:t> обробки</a:t>
            </a:r>
            <a:r>
              <a:rPr lang="uk-UA" sz="1600" b="1" dirty="0" smtClean="0">
                <a:latin typeface="Times New Roman" panose="02020603050405020304" pitchFamily="18" charset="0"/>
                <a:cs typeface="Times New Roman" panose="02020603050405020304" pitchFamily="18" charset="0"/>
              </a:rPr>
              <a:t>:</a:t>
            </a:r>
            <a:endParaRPr lang="uk-UA" sz="1600" b="1" dirty="0">
              <a:latin typeface="Times New Roman" panose="02020603050405020304" pitchFamily="18" charset="0"/>
              <a:cs typeface="Times New Roman" panose="02020603050405020304" pitchFamily="18" charset="0"/>
            </a:endParaRPr>
          </a:p>
          <a:p>
            <a:r>
              <a:rPr lang="uk-UA" sz="1600" b="1" dirty="0" smtClean="0">
                <a:latin typeface="Times New Roman" panose="02020603050405020304" pitchFamily="18" charset="0"/>
                <a:cs typeface="Times New Roman" panose="02020603050405020304" pitchFamily="18" charset="0"/>
              </a:rPr>
              <a:t>Фумігація</a:t>
            </a:r>
            <a:r>
              <a:rPr lang="uk-UA" sz="1600" dirty="0">
                <a:latin typeface="Times New Roman" panose="02020603050405020304" pitchFamily="18" charset="0"/>
                <a:cs typeface="Times New Roman" panose="02020603050405020304" pitchFamily="18" charset="0"/>
              </a:rPr>
              <a:t>. Методика передбачає обробку </a:t>
            </a:r>
            <a:r>
              <a:rPr lang="uk-UA" sz="1600" dirty="0" err="1">
                <a:latin typeface="Times New Roman" panose="02020603050405020304" pitchFamily="18" charset="0"/>
                <a:cs typeface="Times New Roman" panose="02020603050405020304" pitchFamily="18" charset="0"/>
              </a:rPr>
              <a:t>палет</a:t>
            </a:r>
            <a:r>
              <a:rPr lang="uk-UA" sz="1600" dirty="0">
                <a:latin typeface="Times New Roman" panose="02020603050405020304" pitchFamily="18" charset="0"/>
                <a:cs typeface="Times New Roman" panose="02020603050405020304" pitchFamily="18" charset="0"/>
              </a:rPr>
              <a:t> бромистим метилом, який знищує всі мікроорганізми в деревині. Єдиний недолік фумігації полягає в тому, що певна кількість розчину все ж залишається на поверхні матеріалу, тому такі </a:t>
            </a:r>
            <a:r>
              <a:rPr lang="uk-UA" sz="1600" dirty="0" err="1">
                <a:latin typeface="Times New Roman" panose="02020603050405020304" pitchFamily="18" charset="0"/>
                <a:cs typeface="Times New Roman" panose="02020603050405020304" pitchFamily="18" charset="0"/>
              </a:rPr>
              <a:t>палети</a:t>
            </a:r>
            <a:r>
              <a:rPr lang="uk-UA" sz="1600" dirty="0">
                <a:latin typeface="Times New Roman" panose="02020603050405020304" pitchFamily="18" charset="0"/>
                <a:cs typeface="Times New Roman" panose="02020603050405020304" pitchFamily="18" charset="0"/>
              </a:rPr>
              <a:t> не можна використовувати для транспортування і зберігання харчової продукції.</a:t>
            </a:r>
          </a:p>
          <a:p>
            <a:r>
              <a:rPr lang="uk-UA" sz="1600" b="1" dirty="0">
                <a:latin typeface="Times New Roman" panose="02020603050405020304" pitchFamily="18" charset="0"/>
                <a:cs typeface="Times New Roman" panose="02020603050405020304" pitchFamily="18" charset="0"/>
              </a:rPr>
              <a:t>Термічна обробка</a:t>
            </a:r>
            <a:r>
              <a:rPr lang="uk-UA" sz="1600" dirty="0">
                <a:latin typeface="Times New Roman" panose="02020603050405020304" pitchFamily="18" charset="0"/>
                <a:cs typeface="Times New Roman" panose="02020603050405020304" pitchFamily="18" charset="0"/>
              </a:rPr>
              <a:t>. Піддони піддають температурній обробці в спеціальній камері, де створюються всі умови для знищення мікроорганізмів. Методика є досить дорогою, тому використовується </a:t>
            </a:r>
            <a:r>
              <a:rPr lang="uk-UA" sz="1600" dirty="0" err="1">
                <a:latin typeface="Times New Roman" panose="02020603050405020304" pitchFamily="18" charset="0"/>
                <a:cs typeface="Times New Roman" panose="02020603050405020304" pitchFamily="18" charset="0"/>
              </a:rPr>
              <a:t>рідко</a:t>
            </a:r>
            <a:r>
              <a:rPr lang="uk-UA" sz="1600" dirty="0">
                <a:latin typeface="Times New Roman" panose="02020603050405020304" pitchFamily="18" charset="0"/>
                <a:cs typeface="Times New Roman" panose="02020603050405020304" pitchFamily="18" charset="0"/>
              </a:rPr>
              <a:t>.</a:t>
            </a:r>
          </a:p>
          <a:p>
            <a:r>
              <a:rPr lang="uk-UA" sz="1600" b="1" dirty="0">
                <a:latin typeface="Times New Roman" panose="02020603050405020304" pitchFamily="18" charset="0"/>
                <a:cs typeface="Times New Roman" panose="02020603050405020304" pitchFamily="18" charset="0"/>
              </a:rPr>
              <a:t>Камерна сушка</a:t>
            </a:r>
            <a:r>
              <a:rPr lang="uk-UA" sz="1600" dirty="0">
                <a:latin typeface="Times New Roman" panose="02020603050405020304" pitchFamily="18" charset="0"/>
                <a:cs typeface="Times New Roman" panose="02020603050405020304" pitchFamily="18" charset="0"/>
              </a:rPr>
              <a:t> – найбільш популярний метод </a:t>
            </a:r>
            <a:r>
              <a:rPr lang="uk-UA" sz="1600" dirty="0" err="1">
                <a:latin typeface="Times New Roman" panose="02020603050405020304" pitchFamily="18" charset="0"/>
                <a:cs typeface="Times New Roman" panose="02020603050405020304" pitchFamily="18" charset="0"/>
              </a:rPr>
              <a:t>фітосанітарної</a:t>
            </a:r>
            <a:r>
              <a:rPr lang="uk-UA" sz="1600" dirty="0">
                <a:latin typeface="Times New Roman" panose="02020603050405020304" pitchFamily="18" charset="0"/>
                <a:cs typeface="Times New Roman" panose="02020603050405020304" pitchFamily="18" charset="0"/>
              </a:rPr>
              <a:t> обробки, який передбачає обробку деревини при температурі 60 градусів за Цельсієм і певному рівні вологості</a:t>
            </a:r>
            <a:r>
              <a:rPr lang="uk-UA" sz="1600"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65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7030" y="836712"/>
            <a:ext cx="8856984" cy="5909310"/>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2. </a:t>
            </a:r>
            <a:r>
              <a:rPr lang="ru-RU" b="1" dirty="0" err="1" smtClean="0">
                <a:latin typeface="Times New Roman" panose="02020603050405020304" pitchFamily="18" charset="0"/>
                <a:cs typeface="Times New Roman" panose="02020603050405020304" pitchFamily="18" charset="0"/>
              </a:rPr>
              <a:t>Міжнарожні</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перевезення</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автомобільним</a:t>
            </a:r>
            <a:r>
              <a:rPr lang="ru-RU" b="1" dirty="0" smtClean="0">
                <a:latin typeface="Times New Roman" panose="02020603050405020304" pitchFamily="18" charset="0"/>
                <a:cs typeface="Times New Roman" panose="02020603050405020304" pitchFamily="18" charset="0"/>
              </a:rPr>
              <a:t> транспортом</a:t>
            </a:r>
          </a:p>
          <a:p>
            <a:pPr algn="ctr"/>
            <a:endParaRPr lang="ru-RU" b="1" dirty="0" smtClean="0">
              <a:latin typeface="Times New Roman" panose="02020603050405020304" pitchFamily="18" charset="0"/>
              <a:cs typeface="Times New Roman" panose="02020603050405020304" pitchFamily="18" charset="0"/>
            </a:endParaRPr>
          </a:p>
          <a:p>
            <a:r>
              <a:rPr lang="ru-RU" b="1" dirty="0" err="1" smtClean="0">
                <a:latin typeface="Times New Roman" panose="02020603050405020304" pitchFamily="18" charset="0"/>
                <a:cs typeface="Times New Roman" panose="02020603050405020304" pitchFamily="18" charset="0"/>
              </a:rPr>
              <a:t>Популярність</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міжнародних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автомобільних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перевезень</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можна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поясними</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err="1">
                <a:latin typeface="Times New Roman" panose="02020603050405020304" pitchFamily="18" charset="0"/>
                <a:cs typeface="Times New Roman" panose="02020603050405020304" pitchFamily="18" charset="0"/>
              </a:rPr>
              <a:t>наявними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перевагами</a:t>
            </a:r>
            <a:r>
              <a:rPr lang="ru-RU" b="1" dirty="0">
                <a:latin typeface="Times New Roman" panose="02020603050405020304" pitchFamily="18" charset="0"/>
                <a:cs typeface="Times New Roman" panose="02020603050405020304" pitchFamily="18" charset="0"/>
              </a:rPr>
              <a:t>, а </a:t>
            </a:r>
            <a:r>
              <a:rPr lang="ru-RU" b="1" dirty="0" err="1">
                <a:latin typeface="Times New Roman" panose="02020603050405020304" pitchFamily="18" charset="0"/>
                <a:cs typeface="Times New Roman" panose="02020603050405020304" pitchFamily="18" charset="0"/>
              </a:rPr>
              <a:t>саме</a:t>
            </a:r>
            <a:r>
              <a:rPr lang="ru-RU" b="1" dirty="0" smtClean="0">
                <a:latin typeface="Times New Roman" panose="02020603050405020304" pitchFamily="18" charset="0"/>
                <a:cs typeface="Times New Roman" panose="02020603050405020304" pitchFamily="18" charset="0"/>
              </a:rPr>
              <a:t>:</a:t>
            </a:r>
            <a:r>
              <a:rPr lang="ru-RU" b="1" dirty="0"/>
              <a:t/>
            </a:r>
            <a:br>
              <a:rPr lang="ru-RU" b="1" dirty="0"/>
            </a:br>
            <a:r>
              <a:rPr lang="ru-RU" dirty="0"/>
              <a:t>- </a:t>
            </a:r>
            <a:r>
              <a:rPr lang="ru-RU" dirty="0" err="1">
                <a:latin typeface="Times New Roman" panose="02020603050405020304" pitchFamily="18" charset="0"/>
                <a:cs typeface="Times New Roman" panose="02020603050405020304" pitchFamily="18" charset="0"/>
              </a:rPr>
              <a:t>швидкість</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цілісність</a:t>
            </a:r>
            <a:r>
              <a:rPr lang="ru-RU" dirty="0">
                <a:latin typeface="Times New Roman" panose="02020603050405020304" pitchFamily="18" charset="0"/>
                <a:cs typeface="Times New Roman" panose="02020603050405020304" pitchFamily="18" charset="0"/>
              </a:rPr>
              <a:t> доставки </a:t>
            </a:r>
            <a:r>
              <a:rPr lang="ru-RU" dirty="0" err="1">
                <a:latin typeface="Times New Roman" panose="02020603050405020304" pitchFamily="18" charset="0"/>
                <a:cs typeface="Times New Roman" panose="02020603050405020304" pitchFamily="18" charset="0"/>
              </a:rPr>
              <a:t>вантажів</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пункти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призначення</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можливість</a:t>
            </a:r>
            <a:r>
              <a:rPr lang="ru-RU" dirty="0">
                <a:latin typeface="Times New Roman" panose="02020603050405020304" pitchFamily="18" charset="0"/>
                <a:cs typeface="Times New Roman" panose="02020603050405020304" pitchFamily="18" charset="0"/>
              </a:rPr>
              <a:t> доставки </a:t>
            </a:r>
            <a:r>
              <a:rPr lang="ru-RU" dirty="0" err="1">
                <a:latin typeface="Times New Roman" panose="02020603050405020304" pitchFamily="18" charset="0"/>
                <a:cs typeface="Times New Roman" panose="02020603050405020304" pitchFamily="18" charset="0"/>
              </a:rPr>
              <a:t>вантажів</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перевантаження</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розгалужена</a:t>
            </a:r>
            <a:r>
              <a:rPr lang="ru-RU" dirty="0">
                <a:latin typeface="Times New Roman" panose="02020603050405020304" pitchFamily="18" charset="0"/>
                <a:cs typeface="Times New Roman" panose="02020603050405020304" pitchFamily="18" charset="0"/>
              </a:rPr>
              <a:t> мережа </a:t>
            </a:r>
            <a:r>
              <a:rPr lang="ru-RU" dirty="0" err="1">
                <a:latin typeface="Times New Roman" panose="02020603050405020304" pitchFamily="18" charset="0"/>
                <a:cs typeface="Times New Roman" panose="02020603050405020304" pitchFamily="18" charset="0"/>
              </a:rPr>
              <a:t>доріг</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висока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ефективність</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короткі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відстані</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мобільність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перевезень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виникнення</a:t>
            </a:r>
            <a:r>
              <a:rPr lang="ru-RU" dirty="0">
                <a:latin typeface="Times New Roman" panose="02020603050405020304" pitchFamily="18" charset="0"/>
                <a:cs typeface="Times New Roman" panose="02020603050405020304" pitchFamily="18" charset="0"/>
              </a:rPr>
              <a:t> форс-</a:t>
            </a:r>
            <a:r>
              <a:rPr lang="ru-RU" dirty="0" err="1">
                <a:latin typeface="Times New Roman" panose="02020603050405020304" pitchFamily="18" charset="0"/>
                <a:cs typeface="Times New Roman" panose="02020603050405020304" pitchFamily="18" charset="0"/>
              </a:rPr>
              <a:t>мажорних</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обставин</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ритмічність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перевезення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вантажів</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характерних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недоліків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автомобільних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перевезень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відносяться</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залежність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дорожньої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мережі</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погане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покриття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доріг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призвести</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аварійних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ситуацій</a:t>
            </a:r>
            <a:r>
              <a:rPr lang="ru-RU" dirty="0">
                <a:latin typeface="Times New Roman" panose="02020603050405020304" pitchFamily="18" charset="0"/>
                <a:cs typeface="Times New Roman" panose="02020603050405020304" pitchFamily="18" charset="0"/>
              </a:rPr>
              <a:t> та</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пошкодження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вантажу</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збільшення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вартості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перевезення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великі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відстані</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наявність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обмежень</a:t>
            </a:r>
            <a:r>
              <a:rPr lang="ru-RU" dirty="0">
                <a:latin typeface="Times New Roman" panose="02020603050405020304" pitchFamily="18" charset="0"/>
                <a:cs typeface="Times New Roman" panose="02020603050405020304" pitchFamily="18" charset="0"/>
              </a:rPr>
              <a:t> по </a:t>
            </a:r>
            <a:r>
              <a:rPr lang="ru-RU" dirty="0" err="1">
                <a:latin typeface="Times New Roman" panose="02020603050405020304" pitchFamily="18" charset="0"/>
                <a:cs typeface="Times New Roman" panose="02020603050405020304" pitchFamily="18" charset="0"/>
              </a:rPr>
              <a:t>вазі</a:t>
            </a:r>
            <a:r>
              <a:rPr lang="ru-RU" dirty="0">
                <a:latin typeface="Times New Roman" panose="02020603050405020304" pitchFamily="18" charset="0"/>
                <a:cs typeface="Times New Roman" panose="02020603050405020304" pitchFamily="18" charset="0"/>
              </a:rPr>
              <a:t> й габаритам </a:t>
            </a:r>
            <a:r>
              <a:rPr lang="ru-RU" dirty="0" err="1">
                <a:latin typeface="Times New Roman" panose="02020603050405020304" pitchFamily="18" charset="0"/>
                <a:cs typeface="Times New Roman" panose="02020603050405020304" pitchFamily="18" charset="0"/>
              </a:rPr>
              <a:t>автомобіля</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Проте</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залежно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наявності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недоліків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автомобільний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транспорт </a:t>
            </a:r>
            <a:r>
              <a:rPr lang="ru-RU" dirty="0" err="1" smtClean="0">
                <a:latin typeface="Times New Roman" panose="02020603050405020304" pitchFamily="18" charset="0"/>
                <a:cs typeface="Times New Roman" panose="02020603050405020304" pitchFamily="18" charset="0"/>
              </a:rPr>
              <a:t>здійснює</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значну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частку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перевезень</a:t>
            </a:r>
            <a:r>
              <a:rPr lang="ru-RU" dirty="0">
                <a:latin typeface="Times New Roman" panose="02020603050405020304" pitchFamily="18" charset="0"/>
                <a:cs typeface="Times New Roman" panose="02020603050405020304" pitchFamily="18" charset="0"/>
              </a:rPr>
              <a:t>, як на </a:t>
            </a:r>
            <a:r>
              <a:rPr lang="ru-RU" dirty="0" err="1">
                <a:latin typeface="Times New Roman" panose="02020603050405020304" pitchFamily="18" charset="0"/>
                <a:cs typeface="Times New Roman" panose="02020603050405020304" pitchFamily="18" charset="0"/>
              </a:rPr>
              <a:t>внутрішньому</a:t>
            </a:r>
            <a:r>
              <a:rPr lang="ru-RU" dirty="0">
                <a:latin typeface="Times New Roman" panose="02020603050405020304" pitchFamily="18" charset="0"/>
                <a:cs typeface="Times New Roman" panose="02020603050405020304" pitchFamily="18" charset="0"/>
              </a:rPr>
              <a:t> ринку, так і </a:t>
            </a:r>
            <a:r>
              <a:rPr lang="ru-RU" dirty="0" smtClean="0">
                <a:latin typeface="Times New Roman" panose="02020603050405020304" pitchFamily="18" charset="0"/>
                <a:cs typeface="Times New Roman" panose="02020603050405020304" pitchFamily="18" charset="0"/>
              </a:rPr>
              <a:t>у </a:t>
            </a:r>
            <a:r>
              <a:rPr lang="ru-RU" dirty="0" err="1" smtClean="0">
                <a:latin typeface="Times New Roman" panose="02020603050405020304" pitchFamily="18" charset="0"/>
                <a:cs typeface="Times New Roman" panose="02020603050405020304" pitchFamily="18" charset="0"/>
              </a:rPr>
              <a:t>міжнародному</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сполучені</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Правовою </a:t>
            </a:r>
            <a:r>
              <a:rPr lang="ru-RU" dirty="0">
                <a:latin typeface="Times New Roman" panose="02020603050405020304" pitchFamily="18" charset="0"/>
                <a:cs typeface="Times New Roman" panose="02020603050405020304" pitchFamily="18" charset="0"/>
              </a:rPr>
              <a:t>основою </a:t>
            </a:r>
            <a:r>
              <a:rPr lang="ru-RU" dirty="0" err="1">
                <a:latin typeface="Times New Roman" panose="02020603050405020304" pitchFamily="18" charset="0"/>
                <a:cs typeface="Times New Roman" panose="02020603050405020304" pitchFamily="18" charset="0"/>
              </a:rPr>
              <a:t>цих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перевезень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вантажів</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є </a:t>
            </a:r>
            <a:r>
              <a:rPr lang="ru-RU" dirty="0" err="1" smtClean="0">
                <a:latin typeface="Times New Roman" panose="02020603050405020304" pitchFamily="18" charset="0"/>
                <a:cs typeface="Times New Roman" panose="02020603050405020304" pitchFamily="18" charset="0"/>
              </a:rPr>
              <a:t>законодавство</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міжнародні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конвенції</a:t>
            </a:r>
            <a:r>
              <a:rPr lang="ru-RU" dirty="0">
                <a:latin typeface="Times New Roman" panose="02020603050405020304" pitchFamily="18" charset="0"/>
                <a:cs typeface="Times New Roman" panose="02020603050405020304" pitchFamily="18" charset="0"/>
              </a:rPr>
              <a:t> і угоди в </a:t>
            </a:r>
            <a:r>
              <a:rPr lang="ru-RU" dirty="0" err="1">
                <a:latin typeface="Times New Roman" panose="02020603050405020304" pitchFamily="18" charset="0"/>
                <a:cs typeface="Times New Roman" panose="02020603050405020304" pitchFamily="18" charset="0"/>
              </a:rPr>
              <a:t>галузі</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автомобільних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перевезень</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26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88640"/>
            <a:ext cx="8928992" cy="5262979"/>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Міжнародні</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нормативні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акти</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галузі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автомобільних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перевезень</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можна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умовно</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розділити</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документи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загального</a:t>
            </a:r>
            <a:r>
              <a:rPr lang="ru-RU" sz="1600" dirty="0">
                <a:latin typeface="Times New Roman" panose="02020603050405020304" pitchFamily="18" charset="0"/>
                <a:cs typeface="Times New Roman" panose="02020603050405020304" pitchFamily="18" charset="0"/>
              </a:rPr>
              <a:t> характеру, </a:t>
            </a:r>
            <a:r>
              <a:rPr lang="ru-RU" sz="1600" dirty="0" err="1">
                <a:latin typeface="Times New Roman" panose="02020603050405020304" pitchFamily="18" charset="0"/>
                <a:cs typeface="Times New Roman" panose="02020603050405020304" pitchFamily="18" charset="0"/>
              </a:rPr>
              <a:t>конвенції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які</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регулюють</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митні</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питання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автомобільних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перевезень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акти</a:t>
            </a:r>
            <a:r>
              <a:rPr lang="ru-RU" sz="1600" dirty="0">
                <a:latin typeface="Times New Roman" panose="02020603050405020304" pitchFamily="18" charset="0"/>
                <a:cs typeface="Times New Roman" panose="02020603050405020304" pitchFamily="18" charset="0"/>
              </a:rPr>
              <a:t> та угоди для </a:t>
            </a:r>
            <a:r>
              <a:rPr lang="ru-RU" sz="1600" dirty="0" err="1" smtClean="0">
                <a:latin typeface="Times New Roman" panose="02020603050405020304" pitchFamily="18" charset="0"/>
                <a:cs typeface="Times New Roman" panose="02020603050405020304" pitchFamily="18" charset="0"/>
              </a:rPr>
              <a:t>перевезення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спеціальних</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вантажів</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договір</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перевезення</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a:t>
            </a:r>
          </a:p>
          <a:p>
            <a:r>
              <a:rPr lang="uk-UA" sz="1600" b="0" i="0" dirty="0" smtClean="0">
                <a:solidFill>
                  <a:srgbClr val="000000"/>
                </a:solidFill>
                <a:effectLst/>
                <a:latin typeface="Times New Roman" panose="02020603050405020304" pitchFamily="18" charset="0"/>
                <a:cs typeface="Times New Roman" panose="02020603050405020304" pitchFamily="18" charset="0"/>
              </a:rPr>
              <a:t>Загальний характер при надані послуг з міжнародних перевезень мають конвенції та міждержавні угоди в галузі автомобільного транспорту:</a:t>
            </a:r>
            <a:br>
              <a:rPr lang="uk-UA" sz="1600" b="0" i="0" dirty="0" smtClean="0">
                <a:solidFill>
                  <a:srgbClr val="000000"/>
                </a:solidFill>
                <a:effectLst/>
                <a:latin typeface="Times New Roman" panose="02020603050405020304" pitchFamily="18" charset="0"/>
                <a:cs typeface="Times New Roman" panose="02020603050405020304" pitchFamily="18" charset="0"/>
              </a:rPr>
            </a:br>
            <a:r>
              <a:rPr lang="uk-UA" sz="1600" b="0" i="0" dirty="0" smtClean="0">
                <a:solidFill>
                  <a:srgbClr val="000000"/>
                </a:solidFill>
                <a:effectLst/>
                <a:latin typeface="Times New Roman" panose="02020603050405020304" pitchFamily="18" charset="0"/>
                <a:cs typeface="Times New Roman" panose="02020603050405020304" pitchFamily="18" charset="0"/>
              </a:rPr>
              <a:t>• «Конвенції про дорожній рух» 1968 р.;</a:t>
            </a:r>
            <a:br>
              <a:rPr lang="uk-UA" sz="1600" b="0" i="0" dirty="0" smtClean="0">
                <a:solidFill>
                  <a:srgbClr val="000000"/>
                </a:solidFill>
                <a:effectLst/>
                <a:latin typeface="Times New Roman" panose="02020603050405020304" pitchFamily="18" charset="0"/>
                <a:cs typeface="Times New Roman" panose="02020603050405020304" pitchFamily="18" charset="0"/>
              </a:rPr>
            </a:br>
            <a:r>
              <a:rPr lang="uk-UA" sz="1600" b="0" i="0" dirty="0" smtClean="0">
                <a:solidFill>
                  <a:srgbClr val="000000"/>
                </a:solidFill>
                <a:effectLst/>
                <a:latin typeface="Times New Roman" panose="02020603050405020304" pitchFamily="18" charset="0"/>
                <a:cs typeface="Times New Roman" panose="02020603050405020304" pitchFamily="18" charset="0"/>
              </a:rPr>
              <a:t>• «Про дорожні знаки та сигнали» 1968 р.;</a:t>
            </a:r>
            <a:br>
              <a:rPr lang="uk-UA" sz="1600" b="0" i="0" dirty="0" smtClean="0">
                <a:solidFill>
                  <a:srgbClr val="000000"/>
                </a:solidFill>
                <a:effectLst/>
                <a:latin typeface="Times New Roman" panose="02020603050405020304" pitchFamily="18" charset="0"/>
                <a:cs typeface="Times New Roman" panose="02020603050405020304" pitchFamily="18" charset="0"/>
              </a:rPr>
            </a:br>
            <a:r>
              <a:rPr lang="uk-UA" sz="1600" b="0" i="0" dirty="0" smtClean="0">
                <a:solidFill>
                  <a:srgbClr val="000000"/>
                </a:solidFill>
                <a:effectLst/>
                <a:latin typeface="Times New Roman" panose="02020603050405020304" pitchFamily="18" charset="0"/>
                <a:cs typeface="Times New Roman" panose="02020603050405020304" pitchFamily="18" charset="0"/>
              </a:rPr>
              <a:t>• «Угода про єдині умови офіційного затвердження про взаємне визнання предметів обладнання і частин механічних транспортних засобів» 1958 р.;</a:t>
            </a:r>
            <a:br>
              <a:rPr lang="uk-UA" sz="1600" b="0" i="0" dirty="0" smtClean="0">
                <a:solidFill>
                  <a:srgbClr val="000000"/>
                </a:solidFill>
                <a:effectLst/>
                <a:latin typeface="Times New Roman" panose="02020603050405020304" pitchFamily="18" charset="0"/>
                <a:cs typeface="Times New Roman" panose="02020603050405020304" pitchFamily="18" charset="0"/>
              </a:rPr>
            </a:br>
            <a:r>
              <a:rPr lang="uk-UA" sz="1600" b="0" i="0" dirty="0" smtClean="0">
                <a:solidFill>
                  <a:srgbClr val="000000"/>
                </a:solidFill>
                <a:effectLst/>
                <a:latin typeface="Times New Roman" panose="02020603050405020304" pitchFamily="18" charset="0"/>
                <a:cs typeface="Times New Roman" panose="02020603050405020304" pitchFamily="18" charset="0"/>
              </a:rPr>
              <a:t>• «Європейська угода про роботу екіпажів транспортних засобів, які здійснюють міжнародні перевезення» набрала чинності з 05.01.1976 р.;</a:t>
            </a:r>
            <a:br>
              <a:rPr lang="uk-UA" sz="1600" b="0" i="0" dirty="0" smtClean="0">
                <a:solidFill>
                  <a:srgbClr val="000000"/>
                </a:solidFill>
                <a:effectLst/>
                <a:latin typeface="Times New Roman" panose="02020603050405020304" pitchFamily="18" charset="0"/>
                <a:cs typeface="Times New Roman" panose="02020603050405020304" pitchFamily="18" charset="0"/>
              </a:rPr>
            </a:br>
            <a:r>
              <a:rPr lang="uk-UA" sz="1600" b="0" i="0" dirty="0" smtClean="0">
                <a:solidFill>
                  <a:srgbClr val="000000"/>
                </a:solidFill>
                <a:effectLst/>
                <a:latin typeface="Times New Roman" panose="02020603050405020304" pitchFamily="18" charset="0"/>
                <a:cs typeface="Times New Roman" panose="02020603050405020304" pitchFamily="18" charset="0"/>
              </a:rPr>
              <a:t>• «Конвенція про обкладання податком дорожніх транспортних засобів, які використовуються для міжнародних перевезень вантажів» 1956 р. вступила в дію з 29.08.1962 р.</a:t>
            </a:r>
            <a:br>
              <a:rPr lang="uk-UA" sz="1600" b="0" i="0" dirty="0" smtClean="0">
                <a:solidFill>
                  <a:srgbClr val="000000"/>
                </a:solidFill>
                <a:effectLst/>
                <a:latin typeface="Times New Roman" panose="02020603050405020304" pitchFamily="18" charset="0"/>
                <a:cs typeface="Times New Roman" panose="02020603050405020304" pitchFamily="18" charset="0"/>
              </a:rPr>
            </a:br>
            <a:r>
              <a:rPr lang="uk-UA" sz="1600" b="0" i="0" dirty="0" smtClean="0">
                <a:solidFill>
                  <a:srgbClr val="000000"/>
                </a:solidFill>
                <a:effectLst/>
                <a:latin typeface="Times New Roman" panose="02020603050405020304" pitchFamily="18" charset="0"/>
                <a:cs typeface="Times New Roman" panose="02020603050405020304" pitchFamily="18" charset="0"/>
              </a:rPr>
              <a:t>           Цими правовими актами встановлені єдині для європейських країн основні правила дорожнього руху, вимоги до транспортних засобів та водіїв, правила реєстрації транспортних засобів, розпізнавальні знаки країн, затверджені зразки міжнародних та національних посвідчень для водіїв. Також ними здійснюється регламентація роботи під час виконання міжнародних автомобільних перевезень, вимог, яким повинні відповідати водії транспортних засобів, тривалості керування автомобілем та відпочинку водіїв. Двосторонні міжурядові угоди про міжнародне автомобільне сполучення, якими визначається порядок проїзду територією договірних сторін, дозвільна система та інше.</a:t>
            </a:r>
            <a:r>
              <a:rPr lang="uk-UA" sz="1600" dirty="0" smtClean="0">
                <a:latin typeface="Times New Roman" panose="02020603050405020304" pitchFamily="18" charset="0"/>
                <a:cs typeface="Times New Roman" panose="02020603050405020304" pitchFamily="18" charset="0"/>
              </a:rPr>
              <a:t> </a:t>
            </a:r>
            <a:endParaRPr lang="uk-UA" dirty="0"/>
          </a:p>
        </p:txBody>
      </p:sp>
    </p:spTree>
    <p:extLst>
      <p:ext uri="{BB962C8B-B14F-4D97-AF65-F5344CB8AC3E}">
        <p14:creationId xmlns:p14="http://schemas.microsoft.com/office/powerpoint/2010/main" val="2908776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2529" y="99700"/>
            <a:ext cx="8856984" cy="5078313"/>
          </a:xfrm>
          <a:prstGeom prst="rect">
            <a:avLst/>
          </a:prstGeom>
        </p:spPr>
        <p:txBody>
          <a:bodyPr wrap="square">
            <a:spAutoFit/>
          </a:bodyPr>
          <a:lstStyle/>
          <a:p>
            <a:pPr algn="ctr"/>
            <a:r>
              <a:rPr lang="ru-RU" b="1" dirty="0" err="1">
                <a:latin typeface="Times New Roman" panose="02020603050405020304" pitchFamily="18" charset="0"/>
                <a:cs typeface="Times New Roman" panose="02020603050405020304" pitchFamily="18" charset="0"/>
              </a:rPr>
              <a:t>Конвенції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із</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регулювання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митних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питання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автомобільних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перевезень</a:t>
            </a:r>
            <a:r>
              <a:rPr lang="ru-RU" b="1" dirty="0" smtClean="0">
                <a:latin typeface="Times New Roman" panose="02020603050405020304" pitchFamily="18" charset="0"/>
                <a:cs typeface="Times New Roman" panose="02020603050405020304" pitchFamily="18" charset="0"/>
              </a:rPr>
              <a:t>:</a:t>
            </a:r>
          </a:p>
          <a:p>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Митна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конвенція</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міжнародні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перевезення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вантажів</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застосуванням</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книжки МДП» (1975 р.) </a:t>
            </a:r>
            <a:r>
              <a:rPr lang="ru-RU" dirty="0" err="1">
                <a:latin typeface="Times New Roman" panose="02020603050405020304" pitchFamily="18" charset="0"/>
                <a:cs typeface="Times New Roman" panose="02020603050405020304" pitchFamily="18" charset="0"/>
              </a:rPr>
              <a:t>визначає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перевезення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вантажів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із</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дотриманням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процедури</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книжки МДП з </a:t>
            </a:r>
            <a:r>
              <a:rPr lang="ru-RU" dirty="0" err="1">
                <a:latin typeface="Times New Roman" panose="02020603050405020304" pitchFamily="18" charset="0"/>
                <a:cs typeface="Times New Roman" panose="02020603050405020304" pitchFamily="18" charset="0"/>
              </a:rPr>
              <a:t>перетином</a:t>
            </a:r>
            <a:r>
              <a:rPr lang="ru-RU" dirty="0">
                <a:latin typeface="Times New Roman" panose="02020603050405020304" pitchFamily="18" charset="0"/>
                <a:cs typeface="Times New Roman" panose="02020603050405020304" pitchFamily="18" charset="0"/>
              </a:rPr>
              <a:t> одного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декількох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кордонів</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Митна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конвенція</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тимчасове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ввезення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дорожніх</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транспортних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засобів</a:t>
            </a:r>
            <a:r>
              <a:rPr lang="ru-RU" dirty="0">
                <a:latin typeface="Times New Roman" panose="02020603050405020304" pitchFamily="18" charset="0"/>
                <a:cs typeface="Times New Roman" panose="02020603050405020304" pitchFamily="18" charset="0"/>
              </a:rPr>
              <a:t>» (1959 р.) </a:t>
            </a:r>
            <a:r>
              <a:rPr lang="ru-RU" dirty="0" err="1">
                <a:latin typeface="Times New Roman" panose="02020603050405020304" pitchFamily="18" charset="0"/>
                <a:cs typeface="Times New Roman" panose="02020603050405020304" pitchFamily="18" charset="0"/>
              </a:rPr>
              <a:t>регламентує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тимчасове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безмитне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ввезення</a:t>
            </a:r>
            <a:r>
              <a:rPr lang="ru-RU" dirty="0">
                <a:latin typeface="Times New Roman" panose="02020603050405020304" pitchFamily="18" charset="0"/>
                <a:cs typeface="Times New Roman" panose="02020603050405020304" pitchFamily="18" charset="0"/>
              </a:rPr>
              <a:t> на </a:t>
            </a:r>
            <a:r>
              <a:rPr lang="ru-RU" dirty="0" err="1" smtClean="0">
                <a:latin typeface="Times New Roman" panose="02020603050405020304" pitchFamily="18" charset="0"/>
                <a:cs typeface="Times New Roman" panose="02020603050405020304" pitchFamily="18" charset="0"/>
              </a:rPr>
              <a:t>територію</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однієї</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країни</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комерційних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перевезень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транспортних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засобів</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зареєстрованих</a:t>
            </a:r>
            <a:r>
              <a:rPr lang="ru-RU" dirty="0" smtClean="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іншій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країні</a:t>
            </a:r>
            <a:r>
              <a:rPr lang="ru-RU" dirty="0">
                <a:latin typeface="Times New Roman" panose="02020603050405020304" pitchFamily="18" charset="0"/>
                <a:cs typeface="Times New Roman" panose="02020603050405020304" pitchFamily="18" charset="0"/>
              </a:rPr>
              <a:t> при </a:t>
            </a:r>
            <a:r>
              <a:rPr lang="ru-RU" dirty="0" err="1">
                <a:latin typeface="Times New Roman" panose="02020603050405020304" pitchFamily="18" charset="0"/>
                <a:cs typeface="Times New Roman" panose="02020603050405020304" pitchFamily="18" charset="0"/>
              </a:rPr>
              <a:t>умові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оформлення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автомобіль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гарантійного</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документу «</a:t>
            </a:r>
            <a:r>
              <a:rPr lang="ru-RU" dirty="0" err="1" smtClean="0">
                <a:latin typeface="Times New Roman" panose="02020603050405020304" pitchFamily="18" charset="0"/>
                <a:cs typeface="Times New Roman" panose="02020603050405020304" pitchFamily="18" charset="0"/>
              </a:rPr>
              <a:t>Карнет</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де пассаж»;</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Міжнародна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конвенція</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спрощення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гармонізацію</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митних</a:t>
            </a:r>
            <a:r>
              <a:rPr lang="ru-RU" dirty="0" smtClean="0">
                <a:latin typeface="Times New Roman" panose="02020603050405020304" pitchFamily="18" charset="0"/>
                <a:cs typeface="Times New Roman" panose="02020603050405020304" pitchFamily="18" charset="0"/>
              </a:rPr>
              <a:t> процедур</a:t>
            </a:r>
            <a:r>
              <a:rPr lang="ru-RU" dirty="0">
                <a:latin typeface="Times New Roman" panose="02020603050405020304" pitchFamily="18" charset="0"/>
                <a:cs typeface="Times New Roman" panose="02020603050405020304" pitchFamily="18" charset="0"/>
              </a:rPr>
              <a:t>» (1982 р.) </a:t>
            </a:r>
            <a:r>
              <a:rPr lang="ru-RU" dirty="0" err="1">
                <a:latin typeface="Times New Roman" panose="02020603050405020304" pitchFamily="18" charset="0"/>
                <a:cs typeface="Times New Roman" panose="02020603050405020304" pitchFamily="18" charset="0"/>
              </a:rPr>
              <a:t>встановлює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види</a:t>
            </a:r>
            <a:r>
              <a:rPr lang="ru-RU" dirty="0">
                <a:latin typeface="Times New Roman" panose="02020603050405020304" pitchFamily="18" charset="0"/>
                <a:cs typeface="Times New Roman" panose="02020603050405020304" pitchFamily="18" charset="0"/>
              </a:rPr>
              <a:t> контролю, </a:t>
            </a:r>
            <a:r>
              <a:rPr lang="ru-RU" dirty="0" err="1">
                <a:latin typeface="Times New Roman" panose="02020603050405020304" pitchFamily="18" charset="0"/>
                <a:cs typeface="Times New Roman" panose="02020603050405020304" pitchFamily="18" charset="0"/>
              </a:rPr>
              <a:t>якому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підлягають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вантажі</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при </a:t>
            </a:r>
            <a:r>
              <a:rPr lang="ru-RU" dirty="0" err="1" smtClean="0">
                <a:latin typeface="Times New Roman" panose="02020603050405020304" pitchFamily="18" charset="0"/>
                <a:cs typeface="Times New Roman" panose="02020603050405020304" pitchFamily="18" charset="0"/>
              </a:rPr>
              <a:t>перетині</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кордону та заходи для </a:t>
            </a:r>
            <a:r>
              <a:rPr lang="ru-RU" dirty="0" err="1">
                <a:latin typeface="Times New Roman" panose="02020603050405020304" pitchFamily="18" charset="0"/>
                <a:cs typeface="Times New Roman" panose="02020603050405020304" pitchFamily="18" charset="0"/>
              </a:rPr>
              <a:t>полегшення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скорочення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простоїв</a:t>
            </a:r>
            <a:r>
              <a:rPr lang="ru-RU" dirty="0">
                <a:latin typeface="Times New Roman" panose="02020603050405020304" pitchFamily="18" charset="0"/>
                <a:cs typeface="Times New Roman" panose="02020603050405020304" pitchFamily="18" charset="0"/>
              </a:rPr>
              <a:t> у </a:t>
            </a:r>
            <a:r>
              <a:rPr lang="ru-RU" dirty="0" err="1" smtClean="0">
                <a:latin typeface="Times New Roman" panose="02020603050405020304" pitchFamily="18" charset="0"/>
                <a:cs typeface="Times New Roman" panose="02020603050405020304" pitchFamily="18" charset="0"/>
              </a:rPr>
              <a:t>пунктів</a:t>
            </a:r>
            <a:r>
              <a:rPr lang="ru-RU" dirty="0" smtClean="0">
                <a:latin typeface="Times New Roman" panose="02020603050405020304" pitchFamily="18" charset="0"/>
                <a:cs typeface="Times New Roman" panose="02020603050405020304" pitchFamily="18" charset="0"/>
              </a:rPr>
              <a:t> пропуску</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Митна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конвенція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відносно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контейнерів</a:t>
            </a:r>
            <a:r>
              <a:rPr lang="ru-RU" dirty="0">
                <a:latin typeface="Times New Roman" panose="02020603050405020304" pitchFamily="18" charset="0"/>
                <a:cs typeface="Times New Roman" panose="02020603050405020304" pitchFamily="18" charset="0"/>
              </a:rPr>
              <a:t>» (1972 р.) </a:t>
            </a:r>
            <a:r>
              <a:rPr lang="ru-RU" dirty="0" err="1">
                <a:latin typeface="Times New Roman" panose="02020603050405020304" pitchFamily="18" charset="0"/>
                <a:cs typeface="Times New Roman" panose="02020603050405020304" pitchFamily="18" charset="0"/>
              </a:rPr>
              <a:t>встановлює</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умови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тимчасового</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безмитного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ввезення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контейнерів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умови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цих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контейнерів</a:t>
            </a:r>
            <a:r>
              <a:rPr lang="ru-RU" dirty="0">
                <a:latin typeface="Times New Roman" panose="02020603050405020304" pitchFamily="18" charset="0"/>
                <a:cs typeface="Times New Roman" panose="02020603050405020304" pitchFamily="18" charset="0"/>
              </a:rPr>
              <a:t>, порядок допуску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перевезень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митними</a:t>
            </a:r>
            <a:r>
              <a:rPr lang="ru-RU" dirty="0">
                <a:latin typeface="Times New Roman" panose="02020603050405020304" pitchFamily="18" charset="0"/>
                <a:cs typeface="Times New Roman" panose="02020603050405020304" pitchFamily="18" charset="0"/>
              </a:rPr>
              <a:t> печатками </a:t>
            </a:r>
            <a:r>
              <a:rPr lang="ru-RU" dirty="0" smtClean="0">
                <a:latin typeface="Times New Roman" panose="02020603050405020304" pitchFamily="18" charset="0"/>
                <a:cs typeface="Times New Roman" panose="02020603050405020304" pitchFamily="18" charset="0"/>
              </a:rPr>
              <a:t>та пломбами</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зобов’язання</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вивезення</a:t>
            </a:r>
            <a:r>
              <a:rPr lang="ru-RU" dirty="0">
                <a:latin typeface="Times New Roman" panose="02020603050405020304" pitchFamily="18" charset="0"/>
                <a:cs typeface="Times New Roman" panose="02020603050405020304" pitchFamily="18" charset="0"/>
              </a:rPr>
              <a:t> через три </a:t>
            </a:r>
            <a:r>
              <a:rPr lang="ru-RU" dirty="0" err="1">
                <a:latin typeface="Times New Roman" panose="02020603050405020304" pitchFamily="18" charset="0"/>
                <a:cs typeface="Times New Roman" panose="02020603050405020304" pitchFamily="18" charset="0"/>
              </a:rPr>
              <a:t>місяці</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дозвіл</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для </a:t>
            </a:r>
            <a:r>
              <a:rPr lang="ru-RU" dirty="0" err="1" smtClean="0">
                <a:latin typeface="Times New Roman" panose="02020603050405020304" pitchFamily="18" charset="0"/>
                <a:cs typeface="Times New Roman" panose="02020603050405020304" pitchFamily="18" charset="0"/>
              </a:rPr>
              <a:t>використання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 </a:t>
            </a:r>
            <a:r>
              <a:rPr lang="ru-RU" dirty="0" err="1">
                <a:latin typeface="Times New Roman" panose="02020603050405020304" pitchFamily="18" charset="0"/>
                <a:cs typeface="Times New Roman" panose="02020603050405020304" pitchFamily="18" charset="0"/>
              </a:rPr>
              <a:t>внутрішніх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перевезеннях</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більше</a:t>
            </a:r>
            <a:r>
              <a:rPr lang="ru-RU" dirty="0">
                <a:latin typeface="Times New Roman" panose="02020603050405020304" pitchFamily="18" charset="0"/>
                <a:cs typeface="Times New Roman" panose="02020603050405020304" pitchFamily="18" charset="0"/>
              </a:rPr>
              <a:t> одного </a:t>
            </a:r>
            <a:r>
              <a:rPr lang="ru-RU" dirty="0" smtClean="0">
                <a:latin typeface="Times New Roman" panose="02020603050405020304" pitchFamily="18" charset="0"/>
                <a:cs typeface="Times New Roman" panose="02020603050405020304" pitchFamily="18" charset="0"/>
              </a:rPr>
              <a:t>разу. </a:t>
            </a:r>
            <a:r>
              <a:rPr lang="ru-RU" dirty="0" smtClean="0"/>
              <a:t/>
            </a:r>
            <a:br>
              <a:rPr lang="ru-RU" dirty="0" smtClean="0"/>
            </a:br>
            <a:endParaRPr lang="uk-UA" dirty="0"/>
          </a:p>
        </p:txBody>
      </p:sp>
    </p:spTree>
    <p:extLst>
      <p:ext uri="{BB962C8B-B14F-4D97-AF65-F5344CB8AC3E}">
        <p14:creationId xmlns:p14="http://schemas.microsoft.com/office/powerpoint/2010/main" val="3683068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88640"/>
            <a:ext cx="9036496" cy="6463308"/>
          </a:xfrm>
          <a:prstGeom prst="rect">
            <a:avLst/>
          </a:prstGeom>
        </p:spPr>
        <p:txBody>
          <a:bodyPr wrap="square">
            <a:spAutoFit/>
          </a:bodyPr>
          <a:lstStyle/>
          <a:p>
            <a:r>
              <a:rPr lang="uk-UA" dirty="0">
                <a:latin typeface="Times New Roman" panose="02020603050405020304" pitchFamily="18" charset="0"/>
                <a:cs typeface="Times New Roman" panose="02020603050405020304" pitchFamily="18" charset="0"/>
              </a:rPr>
              <a:t>Перевезення спеціальних вантажів регулюються наступними актами </a:t>
            </a:r>
            <a:r>
              <a:rPr lang="uk-UA" dirty="0" smtClean="0">
                <a:latin typeface="Times New Roman" panose="02020603050405020304" pitchFamily="18" charset="0"/>
                <a:cs typeface="Times New Roman" panose="02020603050405020304" pitchFamily="18" charset="0"/>
              </a:rPr>
              <a:t>та угодами</a:t>
            </a:r>
            <a:r>
              <a:rPr lang="uk-UA" dirty="0">
                <a:latin typeface="Times New Roman" panose="02020603050405020304" pitchFamily="18" charset="0"/>
                <a:cs typeface="Times New Roman" panose="02020603050405020304" pitchFamily="18" charset="0"/>
              </a:rPr>
              <a:t>:</a:t>
            </a:r>
            <a:br>
              <a:rPr lang="uk-UA" dirty="0">
                <a:latin typeface="Times New Roman" panose="02020603050405020304" pitchFamily="18" charset="0"/>
                <a:cs typeface="Times New Roman" panose="02020603050405020304" pitchFamily="18" charset="0"/>
              </a:rPr>
            </a:br>
            <a:r>
              <a:rPr lang="uk-UA" b="1" dirty="0" smtClean="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Європейська угода про міжнародне перевезення небезпечних вантажів»</a:t>
            </a:r>
            <a:br>
              <a:rPr lang="uk-UA" b="1"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(1957 р.). Цією угодою уніфікуються правила перевезення </a:t>
            </a:r>
            <a:r>
              <a:rPr lang="uk-UA" dirty="0" smtClean="0">
                <a:latin typeface="Times New Roman" panose="02020603050405020304" pitchFamily="18" charset="0"/>
                <a:cs typeface="Times New Roman" panose="02020603050405020304" pitchFamily="18" charset="0"/>
              </a:rPr>
              <a:t>небезпечних вантажів</a:t>
            </a:r>
            <a:r>
              <a:rPr lang="uk-UA" dirty="0">
                <a:latin typeface="Times New Roman" panose="02020603050405020304" pitchFamily="18" charset="0"/>
                <a:cs typeface="Times New Roman" panose="02020603050405020304" pitchFamily="18" charset="0"/>
              </a:rPr>
              <a:t>, вона складається із двох частин, в першій частині складено </a:t>
            </a:r>
            <a:r>
              <a:rPr lang="uk-UA" dirty="0" smtClean="0">
                <a:latin typeface="Times New Roman" panose="02020603050405020304" pitchFamily="18" charset="0"/>
                <a:cs typeface="Times New Roman" panose="02020603050405020304" pitchFamily="18" charset="0"/>
              </a:rPr>
              <a:t>перелік та </a:t>
            </a:r>
            <a:r>
              <a:rPr lang="uk-UA" dirty="0">
                <a:latin typeface="Times New Roman" panose="02020603050405020304" pitchFamily="18" charset="0"/>
                <a:cs typeface="Times New Roman" panose="02020603050405020304" pitchFamily="18" charset="0"/>
              </a:rPr>
              <a:t>класифікація небезпечних вантажів, в другій частині відповідність ТЗ, </a:t>
            </a:r>
            <a:r>
              <a:rPr lang="uk-UA" dirty="0" smtClean="0">
                <a:latin typeface="Times New Roman" panose="02020603050405020304" pitchFamily="18" charset="0"/>
                <a:cs typeface="Times New Roman" panose="02020603050405020304" pitchFamily="18" charset="0"/>
              </a:rPr>
              <a:t>які використовуються </a:t>
            </a:r>
            <a:r>
              <a:rPr lang="uk-UA" dirty="0">
                <a:latin typeface="Times New Roman" panose="02020603050405020304" pitchFamily="18" charset="0"/>
                <a:cs typeface="Times New Roman" panose="02020603050405020304" pitchFamily="18" charset="0"/>
              </a:rPr>
              <a:t>для перевезення небезпечних вантажів, зокрема:</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вимоги до автомобіля;</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порядок допуску їх до перевезень;</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правила які повинні виконуватися під час перевезення;</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письмові інструкції екіпажу автомобіля;</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вимоги до екіпажу автомобіля – це проходження спеціальних</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курсів і наявність відповідного сертифікату;</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маркування та знаки небезпеки на </a:t>
            </a:r>
            <a:r>
              <a:rPr lang="uk-UA" dirty="0" smtClean="0">
                <a:latin typeface="Times New Roman" panose="02020603050405020304" pitchFamily="18" charset="0"/>
                <a:cs typeface="Times New Roman" panose="02020603050405020304" pitchFamily="18" charset="0"/>
              </a:rPr>
              <a:t>автомобілі.</a:t>
            </a:r>
            <a:r>
              <a:rPr lang="uk-UA" dirty="0"/>
              <a:t/>
            </a:r>
            <a:br>
              <a:rPr lang="uk-UA" dirty="0"/>
            </a:br>
            <a:r>
              <a:rPr lang="uk-UA" b="1" dirty="0"/>
              <a:t> </a:t>
            </a:r>
            <a:r>
              <a:rPr lang="uk-UA" b="1" dirty="0" smtClean="0"/>
              <a:t>  </a:t>
            </a:r>
            <a:r>
              <a:rPr lang="uk-UA" b="1" dirty="0" smtClean="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Угода про міжнародне перевезення продуктів що швидко псуються та</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про спеціальні транспортні засоби, які використовуються для цих перевезень»</a:t>
            </a:r>
            <a:br>
              <a:rPr lang="uk-UA" b="1"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(1970 р.) визначає спеціальні транспортні засоби, які використовуються для</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перевезення; порядок перевірки відповідності транспортних засобів </a:t>
            </a:r>
            <a:r>
              <a:rPr lang="uk-UA" dirty="0" smtClean="0">
                <a:latin typeface="Times New Roman" panose="02020603050405020304" pitchFamily="18" charset="0"/>
                <a:cs typeface="Times New Roman" panose="02020603050405020304" pitchFamily="18" charset="0"/>
              </a:rPr>
              <a:t>вимогам перевезення</a:t>
            </a:r>
            <a:r>
              <a:rPr lang="uk-UA" dirty="0">
                <a:latin typeface="Times New Roman" panose="02020603050405020304" pitchFamily="18" charset="0"/>
                <a:cs typeface="Times New Roman" panose="02020603050405020304" pitchFamily="18" charset="0"/>
              </a:rPr>
              <a:t>; регламентує методи вимірювання та перевірки </a:t>
            </a:r>
            <a:r>
              <a:rPr lang="uk-UA" dirty="0" smtClean="0">
                <a:latin typeface="Times New Roman" panose="02020603050405020304" pitchFamily="18" charset="0"/>
                <a:cs typeface="Times New Roman" panose="02020603050405020304" pitchFamily="18" charset="0"/>
              </a:rPr>
              <a:t>ізотермічних властивостей </a:t>
            </a:r>
            <a:r>
              <a:rPr lang="uk-UA" dirty="0">
                <a:latin typeface="Times New Roman" panose="02020603050405020304" pitchFamily="18" charset="0"/>
                <a:cs typeface="Times New Roman" panose="02020603050405020304" pitchFamily="18" charset="0"/>
              </a:rPr>
              <a:t>та ефективності системи охолодження (обігріву) </a:t>
            </a:r>
            <a:r>
              <a:rPr lang="uk-UA" dirty="0" smtClean="0">
                <a:latin typeface="Times New Roman" panose="02020603050405020304" pitchFamily="18" charset="0"/>
                <a:cs typeface="Times New Roman" panose="02020603050405020304" pitchFamily="18" charset="0"/>
              </a:rPr>
              <a:t>автомобілів; визначає </a:t>
            </a:r>
            <a:r>
              <a:rPr lang="uk-UA" dirty="0">
                <a:latin typeface="Times New Roman" panose="02020603050405020304" pitchFamily="18" charset="0"/>
                <a:cs typeface="Times New Roman" panose="02020603050405020304" pitchFamily="18" charset="0"/>
              </a:rPr>
              <a:t>форми свідоцтва на автомобілях, температурні режими </a:t>
            </a:r>
            <a:r>
              <a:rPr lang="uk-UA" dirty="0" smtClean="0">
                <a:latin typeface="Times New Roman" panose="02020603050405020304" pitchFamily="18" charset="0"/>
                <a:cs typeface="Times New Roman" panose="02020603050405020304" pitchFamily="18" charset="0"/>
              </a:rPr>
              <a:t>перевезення; встановлює </a:t>
            </a:r>
            <a:r>
              <a:rPr lang="uk-UA" dirty="0">
                <a:latin typeface="Times New Roman" panose="02020603050405020304" pitchFamily="18" charset="0"/>
                <a:cs typeface="Times New Roman" panose="02020603050405020304" pitchFamily="18" charset="0"/>
              </a:rPr>
              <a:t>строки та порядок проходження огляду на </a:t>
            </a:r>
            <a:r>
              <a:rPr lang="uk-UA" dirty="0" smtClean="0">
                <a:latin typeface="Times New Roman" panose="02020603050405020304" pitchFamily="18" charset="0"/>
                <a:cs typeface="Times New Roman" panose="02020603050405020304" pitchFamily="18" charset="0"/>
              </a:rPr>
              <a:t>відповідність встановленим </a:t>
            </a:r>
            <a:r>
              <a:rPr lang="uk-UA" dirty="0">
                <a:latin typeface="Times New Roman" panose="02020603050405020304" pitchFamily="18" charset="0"/>
                <a:cs typeface="Times New Roman" panose="02020603050405020304" pitchFamily="18" charset="0"/>
              </a:rPr>
              <a:t>вимогам та визначає порядок видачі свідоцтва і ким воно </a:t>
            </a:r>
            <a:r>
              <a:rPr lang="uk-UA" dirty="0" smtClean="0">
                <a:latin typeface="Times New Roman" panose="02020603050405020304" pitchFamily="18" charset="0"/>
                <a:cs typeface="Times New Roman" panose="02020603050405020304" pitchFamily="18" charset="0"/>
              </a:rPr>
              <a:t>може видаватися.</a:t>
            </a:r>
            <a:r>
              <a:rPr lang="uk-UA" dirty="0" smtClean="0"/>
              <a:t/>
            </a:r>
            <a:br>
              <a:rPr lang="uk-UA" dirty="0" smtClean="0"/>
            </a:br>
            <a:endParaRPr lang="uk-UA" dirty="0"/>
          </a:p>
        </p:txBody>
      </p:sp>
    </p:spTree>
    <p:extLst>
      <p:ext uri="{BB962C8B-B14F-4D97-AF65-F5344CB8AC3E}">
        <p14:creationId xmlns:p14="http://schemas.microsoft.com/office/powerpoint/2010/main" val="1304918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88640"/>
            <a:ext cx="8928992" cy="3970318"/>
          </a:xfrm>
          <a:prstGeom prst="rect">
            <a:avLst/>
          </a:prstGeom>
        </p:spPr>
        <p:txBody>
          <a:bodyPr wrap="square">
            <a:spAutoFit/>
          </a:bodyPr>
          <a:lstStyle/>
          <a:p>
            <a:r>
              <a:rPr lang="uk-UA" dirty="0">
                <a:latin typeface="Times New Roman" panose="02020603050405020304" pitchFamily="18" charset="0"/>
                <a:cs typeface="Times New Roman" panose="02020603050405020304" pitchFamily="18" charset="0"/>
              </a:rPr>
              <a:t>Одним із найважливіших міжнародних документів, який </a:t>
            </a:r>
            <a:r>
              <a:rPr lang="uk-UA" dirty="0" smtClean="0">
                <a:latin typeface="Times New Roman" panose="02020603050405020304" pitchFamily="18" charset="0"/>
                <a:cs typeface="Times New Roman" panose="02020603050405020304" pitchFamily="18" charset="0"/>
              </a:rPr>
              <a:t>регулює автомобільні </a:t>
            </a:r>
            <a:r>
              <a:rPr lang="uk-UA" dirty="0">
                <a:latin typeface="Times New Roman" panose="02020603050405020304" pitchFamily="18" charset="0"/>
                <a:cs typeface="Times New Roman" panose="02020603050405020304" pitchFamily="18" charset="0"/>
              </a:rPr>
              <a:t>перевезення вантажів у міжнародному сполучені, є </a:t>
            </a:r>
            <a:r>
              <a:rPr lang="uk-UA" b="1" dirty="0">
                <a:latin typeface="Times New Roman" panose="02020603050405020304" pitchFamily="18" charset="0"/>
                <a:cs typeface="Times New Roman" panose="02020603050405020304" pitchFamily="18" charset="0"/>
              </a:rPr>
              <a:t>«</a:t>
            </a:r>
            <a:r>
              <a:rPr lang="uk-UA" b="1" dirty="0" smtClean="0">
                <a:latin typeface="Times New Roman" panose="02020603050405020304" pitchFamily="18" charset="0"/>
                <a:cs typeface="Times New Roman" panose="02020603050405020304" pitchFamily="18" charset="0"/>
              </a:rPr>
              <a:t>Конвенція про </a:t>
            </a:r>
            <a:r>
              <a:rPr lang="uk-UA" b="1" dirty="0">
                <a:latin typeface="Times New Roman" panose="02020603050405020304" pitchFamily="18" charset="0"/>
                <a:cs typeface="Times New Roman" panose="02020603050405020304" pitchFamily="18" charset="0"/>
              </a:rPr>
              <a:t>договір міжнародного автомобільного перевезення вантажів (КДПВ</a:t>
            </a:r>
            <a:r>
              <a:rPr lang="uk-UA" b="1"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a:t>
            </a:r>
          </a:p>
          <a:p>
            <a:r>
              <a:rPr lang="uk-UA" dirty="0" smtClean="0">
                <a:latin typeface="Times New Roman" panose="02020603050405020304" pitchFamily="18" charset="0"/>
                <a:cs typeface="Times New Roman" panose="02020603050405020304" pitchFamily="18" charset="0"/>
              </a:rPr>
              <a:t> Її було </a:t>
            </a:r>
            <a:r>
              <a:rPr lang="uk-UA" dirty="0">
                <a:latin typeface="Times New Roman" panose="02020603050405020304" pitchFamily="18" charset="0"/>
                <a:cs typeface="Times New Roman" panose="02020603050405020304" pitchFamily="18" charset="0"/>
              </a:rPr>
              <a:t>розроблено з метою уніфікації процесу міжнародного автомобільного</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перевезення під егідою Європейської економічної комісії ООН у 1956 р.</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Конвенція застосовується до будь-якого договору автомобільного перевезення</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вантажів за умови, що місце відправлення та місце доставки </a:t>
            </a:r>
            <a:r>
              <a:rPr lang="uk-UA" dirty="0" smtClean="0">
                <a:latin typeface="Times New Roman" panose="02020603050405020304" pitchFamily="18" charset="0"/>
                <a:cs typeface="Times New Roman" panose="02020603050405020304" pitchFamily="18" charset="0"/>
              </a:rPr>
              <a:t>вантажу знаходяться </a:t>
            </a:r>
            <a:r>
              <a:rPr lang="uk-UA" dirty="0">
                <a:latin typeface="Times New Roman" panose="02020603050405020304" pitchFamily="18" charset="0"/>
                <a:cs typeface="Times New Roman" panose="02020603050405020304" pitchFamily="18" charset="0"/>
              </a:rPr>
              <a:t>у двох різних країнах, з яких щонайменше одна </a:t>
            </a:r>
            <a:r>
              <a:rPr lang="uk-UA" dirty="0" smtClean="0">
                <a:latin typeface="Times New Roman" panose="02020603050405020304" pitchFamily="18" charset="0"/>
                <a:cs typeface="Times New Roman" panose="02020603050405020304" pitchFamily="18" charset="0"/>
              </a:rPr>
              <a:t>ратифікувала КДПВ</a:t>
            </a:r>
            <a:r>
              <a:rPr lang="uk-UA" dirty="0">
                <a:latin typeface="Times New Roman" panose="02020603050405020304" pitchFamily="18" charset="0"/>
                <a:cs typeface="Times New Roman" panose="02020603050405020304" pitchFamily="18" charset="0"/>
              </a:rPr>
              <a:t>. Загалом цей документ ратифікували 55 держав, серед яких усі </a:t>
            </a:r>
            <a:r>
              <a:rPr lang="uk-UA" dirty="0" err="1">
                <a:latin typeface="Times New Roman" panose="02020603050405020304" pitchFamily="18" charset="0"/>
                <a:cs typeface="Times New Roman" panose="02020603050405020304" pitchFamily="18" charset="0"/>
              </a:rPr>
              <a:t>державичлени</a:t>
            </a:r>
            <a:r>
              <a:rPr lang="uk-UA" dirty="0">
                <a:latin typeface="Times New Roman" panose="02020603050405020304" pitchFamily="18" charset="0"/>
                <a:cs typeface="Times New Roman" panose="02020603050405020304" pitchFamily="18" charset="0"/>
              </a:rPr>
              <a:t> ЄС. Відповідно до конвенції договір про перевезення </a:t>
            </a:r>
            <a:r>
              <a:rPr lang="uk-UA" dirty="0" smtClean="0">
                <a:latin typeface="Times New Roman" panose="02020603050405020304" pitchFamily="18" charset="0"/>
                <a:cs typeface="Times New Roman" panose="02020603050405020304" pitchFamily="18" charset="0"/>
              </a:rPr>
              <a:t>підтверджується складанням </a:t>
            </a:r>
            <a:r>
              <a:rPr lang="uk-UA" dirty="0">
                <a:latin typeface="Times New Roman" panose="02020603050405020304" pitchFamily="18" charset="0"/>
                <a:cs typeface="Times New Roman" panose="02020603050405020304" pitchFamily="18" charset="0"/>
              </a:rPr>
              <a:t>вантажної накладної – </a:t>
            </a:r>
            <a:r>
              <a:rPr lang="en-US" dirty="0">
                <a:latin typeface="Times New Roman" panose="02020603050405020304" pitchFamily="18" charset="0"/>
                <a:cs typeface="Times New Roman" panose="02020603050405020304" pitchFamily="18" charset="0"/>
              </a:rPr>
              <a:t>CMR, </a:t>
            </a:r>
            <a:r>
              <a:rPr lang="uk-UA" dirty="0">
                <a:latin typeface="Times New Roman" panose="02020603050405020304" pitchFamily="18" charset="0"/>
                <a:cs typeface="Times New Roman" panose="02020603050405020304" pitchFamily="18" charset="0"/>
              </a:rPr>
              <a:t>тобто накладна є </a:t>
            </a:r>
            <a:r>
              <a:rPr lang="uk-UA" dirty="0" smtClean="0">
                <a:latin typeface="Times New Roman" panose="02020603050405020304" pitchFamily="18" charset="0"/>
                <a:cs typeface="Times New Roman" panose="02020603050405020304" pitchFamily="18" charset="0"/>
              </a:rPr>
              <a:t>підтвердженням того</a:t>
            </a:r>
            <a:r>
              <a:rPr lang="uk-UA" dirty="0">
                <a:latin typeface="Times New Roman" panose="02020603050405020304" pitchFamily="18" charset="0"/>
                <a:cs typeface="Times New Roman" panose="02020603050405020304" pitchFamily="18" charset="0"/>
              </a:rPr>
              <a:t>, що договір на перевезення укладено. Верховна Рада України 1 </a:t>
            </a:r>
            <a:r>
              <a:rPr lang="uk-UA" dirty="0" smtClean="0">
                <a:latin typeface="Times New Roman" panose="02020603050405020304" pitchFamily="18" charset="0"/>
                <a:cs typeface="Times New Roman" panose="02020603050405020304" pitchFamily="18" charset="0"/>
              </a:rPr>
              <a:t>серпня 2006 </a:t>
            </a:r>
            <a:r>
              <a:rPr lang="uk-UA" dirty="0">
                <a:latin typeface="Times New Roman" panose="02020603050405020304" pitchFamily="18" charset="0"/>
                <a:cs typeface="Times New Roman" panose="02020603050405020304" pitchFamily="18" charset="0"/>
              </a:rPr>
              <a:t>р. прийняла Закон «Про приєднання України до КДПВ» КДПВ </a:t>
            </a:r>
            <a:r>
              <a:rPr lang="uk-UA" dirty="0" smtClean="0">
                <a:latin typeface="Times New Roman" panose="02020603050405020304" pitchFamily="18" charset="0"/>
                <a:cs typeface="Times New Roman" panose="02020603050405020304" pitchFamily="18" charset="0"/>
              </a:rPr>
              <a:t>набула чинності </a:t>
            </a:r>
            <a:r>
              <a:rPr lang="uk-UA" dirty="0">
                <a:latin typeface="Times New Roman" panose="02020603050405020304" pitchFamily="18" charset="0"/>
                <a:cs typeface="Times New Roman" panose="02020603050405020304" pitchFamily="18" charset="0"/>
              </a:rPr>
              <a:t>в Україні 17 травня 2007 </a:t>
            </a:r>
            <a:r>
              <a:rPr lang="uk-UA" dirty="0" smtClean="0">
                <a:latin typeface="Times New Roman" panose="02020603050405020304" pitchFamily="18" charset="0"/>
                <a:cs typeface="Times New Roman" panose="02020603050405020304" pitchFamily="18" charset="0"/>
              </a:rPr>
              <a:t>р. </a:t>
            </a:r>
            <a:br>
              <a:rPr lang="uk-UA" dirty="0" smtClean="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395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836712"/>
            <a:ext cx="8856984" cy="3970318"/>
          </a:xfrm>
          <a:prstGeom prst="rect">
            <a:avLst/>
          </a:prstGeom>
        </p:spPr>
        <p:txBody>
          <a:bodyPr wrap="square">
            <a:spAutoFit/>
          </a:bodyPr>
          <a:lstStyle/>
          <a:p>
            <a:r>
              <a:rPr lang="uk-UA" dirty="0" smtClean="0">
                <a:latin typeface="Times New Roman" panose="02020603050405020304" pitchFamily="18" charset="0"/>
                <a:cs typeface="Times New Roman" panose="02020603050405020304" pitchFamily="18" charset="0"/>
              </a:rPr>
              <a:t>Міжнародна товарно-транспортна накладна (</a:t>
            </a:r>
            <a:r>
              <a:rPr lang="en-US" dirty="0" smtClean="0">
                <a:latin typeface="Times New Roman" panose="02020603050405020304" pitchFamily="18" charset="0"/>
                <a:cs typeface="Times New Roman" panose="02020603050405020304" pitchFamily="18" charset="0"/>
              </a:rPr>
              <a:t>CMR) </a:t>
            </a:r>
            <a:r>
              <a:rPr lang="uk-UA" dirty="0" smtClean="0">
                <a:latin typeface="Times New Roman" panose="02020603050405020304" pitchFamily="18" charset="0"/>
                <a:cs typeface="Times New Roman" panose="02020603050405020304" pitchFamily="18" charset="0"/>
              </a:rPr>
              <a:t>КДПВ закріплює форму міжнародної товарно-транспортної накладної, яка підтверджує факт приймання-передачі вантажу та наявність договірних відносин між перевізником і вантажовідправником (вантажоодержувачем), а також умови перевезення вантажу на основі положень Конвенції.</a:t>
            </a:r>
          </a:p>
          <a:p>
            <a:r>
              <a:rPr lang="uk-UA" dirty="0" smtClean="0">
                <a:latin typeface="Times New Roman" panose="02020603050405020304" pitchFamily="18" charset="0"/>
                <a:cs typeface="Times New Roman" panose="02020603050405020304" pitchFamily="18" charset="0"/>
              </a:rPr>
              <a:t> Відповідно до постанови Кабміну від 01.02.2006 р. № 80 </a:t>
            </a:r>
            <a:r>
              <a:rPr lang="en-US" dirty="0" smtClean="0">
                <a:latin typeface="Times New Roman" panose="02020603050405020304" pitchFamily="18" charset="0"/>
                <a:cs typeface="Times New Roman" panose="02020603050405020304" pitchFamily="18" charset="0"/>
              </a:rPr>
              <a:t>CMR </a:t>
            </a:r>
            <a:r>
              <a:rPr lang="uk-UA" dirty="0" smtClean="0">
                <a:latin typeface="Times New Roman" panose="02020603050405020304" pitchFamily="18" charset="0"/>
                <a:cs typeface="Times New Roman" panose="02020603050405020304" pitchFamily="18" charset="0"/>
              </a:rPr>
              <a:t>належить до документів, необхідних для здійснення митного контролю та оформлення товарів. Тому при перевезенні товарів автомобільним транспортом наявність </a:t>
            </a:r>
            <a:r>
              <a:rPr lang="en-US" dirty="0" smtClean="0">
                <a:latin typeface="Times New Roman" panose="02020603050405020304" pitchFamily="18" charset="0"/>
                <a:cs typeface="Times New Roman" panose="02020603050405020304" pitchFamily="18" charset="0"/>
              </a:rPr>
              <a:t>CMR </a:t>
            </a:r>
            <a:r>
              <a:rPr lang="uk-UA" dirty="0" smtClean="0">
                <a:latin typeface="Times New Roman" panose="02020603050405020304" pitchFamily="18" charset="0"/>
                <a:cs typeface="Times New Roman" panose="02020603050405020304" pitchFamily="18" charset="0"/>
              </a:rPr>
              <a:t>є обов’язковою.</a:t>
            </a:r>
          </a:p>
          <a:p>
            <a:r>
              <a:rPr lang="en-US" dirty="0" smtClean="0">
                <a:latin typeface="Times New Roman" panose="02020603050405020304" pitchFamily="18" charset="0"/>
                <a:cs typeface="Times New Roman" panose="02020603050405020304" pitchFamily="18" charset="0"/>
              </a:rPr>
              <a:t>CMR – </a:t>
            </a:r>
            <a:r>
              <a:rPr lang="uk-UA" dirty="0" smtClean="0">
                <a:latin typeface="Times New Roman" panose="02020603050405020304" pitchFamily="18" charset="0"/>
                <a:cs typeface="Times New Roman" panose="02020603050405020304" pitchFamily="18" charset="0"/>
              </a:rPr>
              <a:t>документ, що підтверджує прийняття вантажу перевізником для</a:t>
            </a:r>
          </a:p>
          <a:p>
            <a:r>
              <a:rPr lang="uk-UA" dirty="0" smtClean="0">
                <a:latin typeface="Times New Roman" panose="02020603050405020304" pitchFamily="18" charset="0"/>
                <a:cs typeface="Times New Roman" panose="02020603050405020304" pitchFamily="18" charset="0"/>
              </a:rPr>
              <a:t>автомобільного перевезення у </a:t>
            </a:r>
            <a:r>
              <a:rPr lang="uk-UA" dirty="0" err="1" smtClean="0">
                <a:latin typeface="Times New Roman" panose="02020603050405020304" pitchFamily="18" charset="0"/>
                <a:cs typeface="Times New Roman" panose="02020603050405020304" pitchFamily="18" charset="0"/>
              </a:rPr>
              <a:t>вантажоотримувача</a:t>
            </a:r>
            <a:r>
              <a:rPr lang="uk-UA" dirty="0" smtClean="0">
                <a:latin typeface="Times New Roman" panose="02020603050405020304" pitchFamily="18" charset="0"/>
                <a:cs typeface="Times New Roman" panose="02020603050405020304" pitchFamily="18" charset="0"/>
              </a:rPr>
              <a:t>. </a:t>
            </a:r>
          </a:p>
          <a:p>
            <a:r>
              <a:rPr lang="uk-UA" dirty="0" smtClean="0">
                <a:latin typeface="Times New Roman" panose="02020603050405020304" pitchFamily="18" charset="0"/>
                <a:cs typeface="Times New Roman" panose="02020603050405020304" pitchFamily="18" charset="0"/>
              </a:rPr>
              <a:t>Має містити наступні дані:</a:t>
            </a:r>
          </a:p>
          <a:p>
            <a:r>
              <a:rPr lang="uk-UA" dirty="0" smtClean="0">
                <a:latin typeface="Times New Roman" panose="02020603050405020304" pitchFamily="18" charset="0"/>
                <a:cs typeface="Times New Roman" panose="02020603050405020304" pitchFamily="18" charset="0"/>
              </a:rPr>
              <a:t>найменування та вартість вантажу; </a:t>
            </a:r>
          </a:p>
          <a:p>
            <a:r>
              <a:rPr lang="uk-UA" dirty="0" smtClean="0">
                <a:latin typeface="Times New Roman" panose="02020603050405020304" pitchFamily="18" charset="0"/>
                <a:cs typeface="Times New Roman" panose="02020603050405020304" pitchFamily="18" charset="0"/>
              </a:rPr>
              <a:t>найменування та адреса вантажовідправника, перевізника і </a:t>
            </a:r>
            <a:r>
              <a:rPr lang="uk-UA" dirty="0" err="1" smtClean="0">
                <a:latin typeface="Times New Roman" panose="02020603050405020304" pitchFamily="18" charset="0"/>
                <a:cs typeface="Times New Roman" panose="02020603050405020304" pitchFamily="18" charset="0"/>
              </a:rPr>
              <a:t>вантажоотримувача</a:t>
            </a:r>
            <a:r>
              <a:rPr lang="uk-UA" dirty="0" smtClean="0">
                <a:latin typeface="Times New Roman" panose="02020603050405020304" pitchFamily="18" charset="0"/>
                <a:cs typeface="Times New Roman" panose="02020603050405020304" pitchFamily="18" charset="0"/>
              </a:rPr>
              <a:t>; </a:t>
            </a:r>
          </a:p>
          <a:p>
            <a:r>
              <a:rPr lang="uk-UA" dirty="0" smtClean="0">
                <a:latin typeface="Times New Roman" panose="02020603050405020304" pitchFamily="18" charset="0"/>
                <a:cs typeface="Times New Roman" panose="02020603050405020304" pitchFamily="18" charset="0"/>
              </a:rPr>
              <a:t>вартість і строк доставки.</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61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0707" y="836712"/>
            <a:ext cx="8784976" cy="3970318"/>
          </a:xfrm>
          <a:prstGeom prst="rect">
            <a:avLst/>
          </a:prstGeom>
        </p:spPr>
        <p:txBody>
          <a:bodyPr wrap="square">
            <a:spAutoFit/>
          </a:bodyPr>
          <a:lstStyle/>
          <a:p>
            <a:r>
              <a:rPr lang="uk-UA" dirty="0">
                <a:latin typeface="Times New Roman" panose="02020603050405020304" pitchFamily="18" charset="0"/>
                <a:cs typeface="Times New Roman" panose="02020603050405020304" pitchFamily="18" charset="0"/>
              </a:rPr>
              <a:t>Конвенція передбачає, що </a:t>
            </a:r>
            <a:r>
              <a:rPr lang="en-US" dirty="0">
                <a:latin typeface="Times New Roman" panose="02020603050405020304" pitchFamily="18" charset="0"/>
                <a:cs typeface="Times New Roman" panose="02020603050405020304" pitchFamily="18" charset="0"/>
              </a:rPr>
              <a:t>CMR </a:t>
            </a:r>
            <a:r>
              <a:rPr lang="uk-UA" dirty="0">
                <a:latin typeface="Times New Roman" panose="02020603050405020304" pitchFamily="18" charset="0"/>
                <a:cs typeface="Times New Roman" panose="02020603050405020304" pitchFamily="18" charset="0"/>
              </a:rPr>
              <a:t>має силу договору перевезення та</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складається на кожну партію товару (Відповідно до наказу Державної митної</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служби України № 564 партія товару – це товари, що відправляються на адресу</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одного одержувача за одним перевізним документом відповідно </a:t>
            </a:r>
            <a:r>
              <a:rPr lang="uk-UA" dirty="0" smtClean="0">
                <a:latin typeface="Times New Roman" panose="02020603050405020304" pitchFamily="18" charset="0"/>
                <a:cs typeface="Times New Roman" panose="02020603050405020304" pitchFamily="18" charset="0"/>
              </a:rPr>
              <a:t>до транспортних </a:t>
            </a:r>
            <a:r>
              <a:rPr lang="uk-UA" dirty="0">
                <a:latin typeface="Times New Roman" panose="02020603050405020304" pitchFamily="18" charset="0"/>
                <a:cs typeface="Times New Roman" panose="02020603050405020304" pitchFamily="18" charset="0"/>
              </a:rPr>
              <a:t>правил) в трьох примірниках: один залишається </a:t>
            </a:r>
            <a:r>
              <a:rPr lang="uk-UA" dirty="0" smtClean="0">
                <a:latin typeface="Times New Roman" panose="02020603050405020304" pitchFamily="18" charset="0"/>
                <a:cs typeface="Times New Roman" panose="02020603050405020304" pitchFamily="18" charset="0"/>
              </a:rPr>
              <a:t>у вантажовідправника</a:t>
            </a:r>
            <a:r>
              <a:rPr lang="uk-UA" dirty="0">
                <a:latin typeface="Times New Roman" panose="02020603050405020304" pitchFamily="18" charset="0"/>
                <a:cs typeface="Times New Roman" panose="02020603050405020304" pitchFamily="18" charset="0"/>
              </a:rPr>
              <a:t>, другий слідує з вантажем і </a:t>
            </a:r>
            <a:r>
              <a:rPr lang="uk-UA" dirty="0" smtClean="0">
                <a:latin typeface="Times New Roman" panose="02020603050405020304" pitchFamily="18" charset="0"/>
                <a:cs typeface="Times New Roman" panose="02020603050405020304" pitchFamily="18" charset="0"/>
              </a:rPr>
              <a:t>передається вантажоодержувачу</a:t>
            </a:r>
            <a:r>
              <a:rPr lang="uk-UA" dirty="0">
                <a:latin typeface="Times New Roman" panose="02020603050405020304" pitchFamily="18" charset="0"/>
                <a:cs typeface="Times New Roman" panose="02020603050405020304" pitchFamily="18" charset="0"/>
              </a:rPr>
              <a:t>, третій призначений для перевізника. </a:t>
            </a:r>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Стандартна </a:t>
            </a:r>
            <a:r>
              <a:rPr lang="en-US" dirty="0" smtClean="0">
                <a:latin typeface="Times New Roman" panose="02020603050405020304" pitchFamily="18" charset="0"/>
                <a:cs typeface="Times New Roman" panose="02020603050405020304" pitchFamily="18" charset="0"/>
              </a:rPr>
              <a:t>CMR</a:t>
            </a:r>
            <a:r>
              <a:rPr lang="uk-UA" dirty="0" smtClean="0">
                <a:latin typeface="Times New Roman" panose="02020603050405020304" pitchFamily="18" charset="0"/>
                <a:cs typeface="Times New Roman" panose="02020603050405020304" pitchFamily="18" charset="0"/>
              </a:rPr>
              <a:t> складається </a:t>
            </a:r>
            <a:r>
              <a:rPr lang="uk-UA" dirty="0">
                <a:latin typeface="Times New Roman" panose="02020603050405020304" pitchFamily="18" charset="0"/>
                <a:cs typeface="Times New Roman" panose="02020603050405020304" pitchFamily="18" charset="0"/>
              </a:rPr>
              <a:t>з 12 сторінок, містить 24 графи та заповнюється на</a:t>
            </a:r>
            <a:br>
              <a:rPr lang="uk-UA" dirty="0">
                <a:latin typeface="Times New Roman" panose="02020603050405020304" pitchFamily="18" charset="0"/>
                <a:cs typeface="Times New Roman" panose="02020603050405020304" pitchFamily="18" charset="0"/>
              </a:rPr>
            </a:br>
            <a:r>
              <a:rPr lang="uk-UA" dirty="0" err="1">
                <a:latin typeface="Times New Roman" panose="02020603050405020304" pitchFamily="18" charset="0"/>
                <a:cs typeface="Times New Roman" panose="02020603050405020304" pitchFamily="18" charset="0"/>
              </a:rPr>
              <a:t>самокопіювальних</a:t>
            </a:r>
            <a:r>
              <a:rPr lang="uk-UA" dirty="0">
                <a:latin typeface="Times New Roman" panose="02020603050405020304" pitchFamily="18" charset="0"/>
                <a:cs typeface="Times New Roman" panose="02020603050405020304" pitchFamily="18" charset="0"/>
              </a:rPr>
              <a:t> бланках. При консолідованих перевезеннях слід оформити</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таку кількість </a:t>
            </a:r>
            <a:r>
              <a:rPr lang="en-US" dirty="0">
                <a:latin typeface="Times New Roman" panose="02020603050405020304" pitchFamily="18" charset="0"/>
                <a:cs typeface="Times New Roman" panose="02020603050405020304" pitchFamily="18" charset="0"/>
              </a:rPr>
              <a:t>CMR, </a:t>
            </a:r>
            <a:r>
              <a:rPr lang="uk-UA" dirty="0">
                <a:latin typeface="Times New Roman" panose="02020603050405020304" pitchFamily="18" charset="0"/>
                <a:cs typeface="Times New Roman" panose="02020603050405020304" pitchFamily="18" charset="0"/>
              </a:rPr>
              <a:t>що дорівнює кількості одержувачів. Кожен перевізник</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робить на накладній помітки щодо зовнішнього стану вантажу та </a:t>
            </a:r>
            <a:r>
              <a:rPr lang="uk-UA" dirty="0" smtClean="0">
                <a:latin typeface="Times New Roman" panose="02020603050405020304" pitchFamily="18" charset="0"/>
                <a:cs typeface="Times New Roman" panose="02020603050405020304" pitchFamily="18" charset="0"/>
              </a:rPr>
              <a:t>його упаковки</a:t>
            </a:r>
            <a:r>
              <a:rPr lang="uk-UA" dirty="0">
                <a:latin typeface="Times New Roman" panose="02020603050405020304" pitchFamily="18" charset="0"/>
                <a:cs typeface="Times New Roman" panose="02020603050405020304" pitchFamily="18" charset="0"/>
              </a:rPr>
              <a:t>. Оскільки </a:t>
            </a:r>
            <a:r>
              <a:rPr lang="en-US" dirty="0">
                <a:latin typeface="Times New Roman" panose="02020603050405020304" pitchFamily="18" charset="0"/>
                <a:cs typeface="Times New Roman" panose="02020603050405020304" pitchFamily="18" charset="0"/>
              </a:rPr>
              <a:t>CMR </a:t>
            </a:r>
            <a:r>
              <a:rPr lang="uk-UA" dirty="0">
                <a:latin typeface="Times New Roman" panose="02020603050405020304" pitchFamily="18" charset="0"/>
                <a:cs typeface="Times New Roman" panose="02020603050405020304" pitchFamily="18" charset="0"/>
              </a:rPr>
              <a:t>може замінювати договір перевезення, накладну слід</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завірити печатками вантажовідправника та перевізника, а після доставки</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вантажу – вантажоодержувача.</a:t>
            </a:r>
            <a:r>
              <a:rPr lang="uk-UA" dirty="0" smtClean="0">
                <a:latin typeface="Times New Roman" panose="02020603050405020304" pitchFamily="18" charset="0"/>
                <a:cs typeface="Times New Roman" panose="02020603050405020304" pitchFamily="18" charset="0"/>
              </a:rPr>
              <a:t> </a:t>
            </a:r>
            <a:r>
              <a:rPr lang="uk-UA" dirty="0" smtClean="0"/>
              <a:t/>
            </a:r>
            <a:br>
              <a:rPr lang="uk-UA" dirty="0" smtClean="0"/>
            </a:br>
            <a:endParaRPr lang="uk-UA" dirty="0"/>
          </a:p>
        </p:txBody>
      </p:sp>
    </p:spTree>
    <p:extLst>
      <p:ext uri="{BB962C8B-B14F-4D97-AF65-F5344CB8AC3E}">
        <p14:creationId xmlns:p14="http://schemas.microsoft.com/office/powerpoint/2010/main" val="244330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0648"/>
            <a:ext cx="8712968" cy="1754326"/>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5. порядку </a:t>
            </a:r>
            <a:r>
              <a:rPr lang="ru-RU" b="1" dirty="0" err="1" smtClean="0">
                <a:latin typeface="Times New Roman" panose="02020603050405020304" pitchFamily="18" charset="0"/>
                <a:cs typeface="Times New Roman" panose="02020603050405020304" pitchFamily="18" charset="0"/>
              </a:rPr>
              <a:t>проходження</a:t>
            </a:r>
            <a:r>
              <a:rPr lang="ru-RU" b="1" dirty="0" smtClean="0">
                <a:latin typeface="Times New Roman" panose="02020603050405020304" pitchFamily="18" charset="0"/>
                <a:cs typeface="Times New Roman" panose="02020603050405020304" pitchFamily="18" charset="0"/>
              </a:rPr>
              <a:t> кордону :</a:t>
            </a:r>
          </a:p>
          <a:p>
            <a:pPr marL="285750" indent="-285750">
              <a:buFontTx/>
              <a:buChar char="-"/>
            </a:pPr>
            <a:r>
              <a:rPr lang="ru-RU" dirty="0" err="1" smtClean="0">
                <a:latin typeface="Times New Roman" panose="02020603050405020304" pitchFamily="18" charset="0"/>
                <a:cs typeface="Times New Roman" panose="02020603050405020304" pitchFamily="18" charset="0"/>
              </a:rPr>
              <a:t>Перевантажувальні</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безперевантажувальних</a:t>
            </a:r>
            <a:r>
              <a:rPr lang="ru-RU" dirty="0" smtClean="0">
                <a:latin typeface="Times New Roman" panose="02020603050405020304" pitchFamily="18" charset="0"/>
                <a:cs typeface="Times New Roman" panose="02020603050405020304" pitchFamily="18" charset="0"/>
              </a:rPr>
              <a:t>; </a:t>
            </a:r>
          </a:p>
          <a:p>
            <a:r>
              <a:rPr lang="ru-RU" b="1" dirty="0" smtClean="0">
                <a:latin typeface="Times New Roman" panose="02020603050405020304" pitchFamily="18" charset="0"/>
                <a:cs typeface="Times New Roman" panose="02020603050405020304" pitchFamily="18" charset="0"/>
              </a:rPr>
              <a:t>6. виду транспортно-</a:t>
            </a:r>
            <a:r>
              <a:rPr lang="ru-RU" b="1" dirty="0" err="1" smtClean="0">
                <a:latin typeface="Times New Roman" panose="02020603050405020304" pitchFamily="18" charset="0"/>
                <a:cs typeface="Times New Roman" panose="02020603050405020304" pitchFamily="18" charset="0"/>
              </a:rPr>
              <a:t>технологічної</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системи</a:t>
            </a:r>
            <a:r>
              <a:rPr lang="ru-RU" b="1" dirty="0" smtClean="0">
                <a:latin typeface="Times New Roman" panose="02020603050405020304" pitchFamily="18" charset="0"/>
                <a:cs typeface="Times New Roman" panose="02020603050405020304" pitchFamily="18" charset="0"/>
              </a:rPr>
              <a:t>:</a:t>
            </a:r>
          </a:p>
          <a:p>
            <a:pPr marL="285750" indent="-285750">
              <a:buFontTx/>
              <a:buChar char="-"/>
            </a:pPr>
            <a:r>
              <a:rPr lang="ru-RU" dirty="0" err="1" smtClean="0">
                <a:latin typeface="Times New Roman" panose="02020603050405020304" pitchFamily="18" charset="0"/>
                <a:cs typeface="Times New Roman" panose="02020603050405020304" pitchFamily="18" charset="0"/>
              </a:rPr>
              <a:t>Контейнерна</a:t>
            </a:r>
            <a:r>
              <a:rPr lang="ru-RU" dirty="0" smtClean="0">
                <a:latin typeface="Times New Roman" panose="02020603050405020304" pitchFamily="18" charset="0"/>
                <a:cs typeface="Times New Roman" panose="02020603050405020304" pitchFamily="18" charset="0"/>
              </a:rPr>
              <a:t>; </a:t>
            </a:r>
          </a:p>
          <a:p>
            <a:pPr marL="285750" indent="-285750">
              <a:buFontTx/>
              <a:buChar char="-"/>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Поромна</a:t>
            </a:r>
            <a:r>
              <a:rPr lang="ru-RU" dirty="0" smtClean="0">
                <a:latin typeface="Times New Roman" panose="02020603050405020304" pitchFamily="18" charset="0"/>
                <a:cs typeface="Times New Roman" panose="02020603050405020304" pitchFamily="18" charset="0"/>
              </a:rPr>
              <a:t>;</a:t>
            </a:r>
          </a:p>
          <a:p>
            <a:pPr marL="285750" indent="-285750">
              <a:buFontTx/>
              <a:buChar char="-"/>
            </a:pP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Ліхтерних</a:t>
            </a:r>
            <a:r>
              <a:rPr lang="ru-RU" dirty="0" smtClean="0">
                <a:latin typeface="Times New Roman" panose="02020603050405020304" pitchFamily="18" charset="0"/>
                <a:cs typeface="Times New Roman" panose="02020603050405020304" pitchFamily="18" charset="0"/>
              </a:rPr>
              <a:t> (при </a:t>
            </a:r>
            <a:r>
              <a:rPr lang="ru-RU" dirty="0" err="1" smtClean="0">
                <a:latin typeface="Times New Roman" panose="02020603050405020304" pitchFamily="18" charset="0"/>
                <a:cs typeface="Times New Roman" panose="02020603050405020304" pitchFamily="18" charset="0"/>
              </a:rPr>
              <a:t>морск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Перевезеннях</a:t>
            </a:r>
            <a:r>
              <a:rPr lang="ru-RU" dirty="0" smtClean="0">
                <a:latin typeface="Times New Roman" panose="02020603050405020304" pitchFamily="18" charset="0"/>
                <a:cs typeface="Times New Roman" panose="02020603050405020304" pitchFamily="18" charset="0"/>
              </a:rPr>
              <a:t> з </a:t>
            </a:r>
            <a:r>
              <a:rPr lang="ru-RU" dirty="0" err="1" smtClean="0">
                <a:latin typeface="Times New Roman" panose="02020603050405020304" pitchFamily="18" charset="0"/>
                <a:cs typeface="Times New Roman" panose="02020603050405020304" pitchFamily="18" charset="0"/>
              </a:rPr>
              <a:t>використанням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несамохідних</a:t>
            </a:r>
            <a:r>
              <a:rPr lang="ru-RU" dirty="0" smtClean="0">
                <a:latin typeface="Times New Roman" panose="02020603050405020304" pitchFamily="18" charset="0"/>
                <a:cs typeface="Times New Roman" panose="02020603050405020304" pitchFamily="18" charset="0"/>
              </a:rPr>
              <a:t> барж) і </a:t>
            </a:r>
            <a:r>
              <a:rPr lang="ru-RU" dirty="0" err="1" smtClean="0">
                <a:latin typeface="Times New Roman" panose="02020603050405020304" pitchFamily="18" charset="0"/>
                <a:cs typeface="Times New Roman" panose="02020603050405020304" pitchFamily="18" charset="0"/>
              </a:rPr>
              <a:t>ін</a:t>
            </a:r>
            <a:r>
              <a:rPr lang="ru-RU" dirty="0" smtClean="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70581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332656"/>
            <a:ext cx="8928992" cy="4801314"/>
          </a:xfrm>
          <a:prstGeom prst="rect">
            <a:avLst/>
          </a:prstGeom>
        </p:spPr>
        <p:txBody>
          <a:bodyPr wrap="square">
            <a:spAutoFit/>
          </a:bodyPr>
          <a:lstStyle/>
          <a:p>
            <a:pPr algn="ctr"/>
            <a:r>
              <a:rPr lang="uk-UA" b="1" dirty="0" smtClean="0">
                <a:latin typeface="Times New Roman" panose="02020603050405020304" pitchFamily="18" charset="0"/>
                <a:cs typeface="Times New Roman" panose="02020603050405020304" pitchFamily="18" charset="0"/>
              </a:rPr>
              <a:t>Морський </a:t>
            </a:r>
            <a:r>
              <a:rPr lang="uk-UA" b="1" dirty="0">
                <a:latin typeface="Times New Roman" panose="02020603050405020304" pitchFamily="18" charset="0"/>
                <a:cs typeface="Times New Roman" panose="02020603050405020304" pitchFamily="18" charset="0"/>
              </a:rPr>
              <a:t>транспорт</a:t>
            </a:r>
          </a:p>
          <a:p>
            <a:r>
              <a:rPr lang="uk-UA" dirty="0">
                <a:latin typeface="Times New Roman" panose="02020603050405020304" pitchFamily="18" charset="0"/>
                <a:cs typeface="Times New Roman" panose="02020603050405020304" pitchFamily="18" charset="0"/>
              </a:rPr>
              <a:t>Морський транспорт є одним з найстаріших та найпопулярніших видів транспорту для міжнародних перевезень. Він використовується для транспортування великих обсягів вантажів на великі відстані.</a:t>
            </a:r>
          </a:p>
          <a:p>
            <a:pPr algn="ctr"/>
            <a:r>
              <a:rPr lang="uk-UA" b="1" dirty="0">
                <a:latin typeface="Times New Roman" panose="02020603050405020304" pitchFamily="18" charset="0"/>
                <a:cs typeface="Times New Roman" panose="02020603050405020304" pitchFamily="18" charset="0"/>
              </a:rPr>
              <a:t>Переваги:</a:t>
            </a:r>
          </a:p>
          <a:p>
            <a:r>
              <a:rPr lang="uk-UA" b="1" dirty="0">
                <a:latin typeface="Times New Roman" panose="02020603050405020304" pitchFamily="18" charset="0"/>
                <a:cs typeface="Times New Roman" panose="02020603050405020304" pitchFamily="18" charset="0"/>
              </a:rPr>
              <a:t>Велика вантажопідйомність</a:t>
            </a:r>
            <a:r>
              <a:rPr lang="uk-UA" dirty="0">
                <a:latin typeface="Times New Roman" panose="02020603050405020304" pitchFamily="18" charset="0"/>
                <a:cs typeface="Times New Roman" panose="02020603050405020304" pitchFamily="18" charset="0"/>
              </a:rPr>
              <a:t>: Морські судна можуть перевозити значні обсяги вантажів, включаючи контейнерні, наливні та насипні вантажі.</a:t>
            </a:r>
          </a:p>
          <a:p>
            <a:r>
              <a:rPr lang="uk-UA" b="1" dirty="0">
                <a:latin typeface="Times New Roman" panose="02020603050405020304" pitchFamily="18" charset="0"/>
                <a:cs typeface="Times New Roman" panose="02020603050405020304" pitchFamily="18" charset="0"/>
              </a:rPr>
              <a:t>Низька вартість перевезення</a:t>
            </a:r>
            <a:r>
              <a:rPr lang="uk-UA" dirty="0">
                <a:latin typeface="Times New Roman" panose="02020603050405020304" pitchFamily="18" charset="0"/>
                <a:cs typeface="Times New Roman" panose="02020603050405020304" pitchFamily="18" charset="0"/>
              </a:rPr>
              <a:t>: Морські перевезення зазвичай є економічно вигіднішими порівняно з іншими видами транспорту на великі відстані.</a:t>
            </a:r>
          </a:p>
          <a:p>
            <a:r>
              <a:rPr lang="uk-UA" b="1" dirty="0">
                <a:latin typeface="Times New Roman" panose="02020603050405020304" pitchFamily="18" charset="0"/>
                <a:cs typeface="Times New Roman" panose="02020603050405020304" pitchFamily="18" charset="0"/>
              </a:rPr>
              <a:t>Гнучкість у виборі маршрутів</a:t>
            </a:r>
            <a:r>
              <a:rPr lang="uk-UA" dirty="0">
                <a:latin typeface="Times New Roman" panose="02020603050405020304" pitchFamily="18" charset="0"/>
                <a:cs typeface="Times New Roman" panose="02020603050405020304" pitchFamily="18" charset="0"/>
              </a:rPr>
              <a:t>: Можливість транспортування вантажів між різними континентами</a:t>
            </a:r>
            <a:r>
              <a:rPr lang="uk-UA" dirty="0" smtClean="0">
                <a:latin typeface="Times New Roman" panose="02020603050405020304" pitchFamily="18" charset="0"/>
                <a:cs typeface="Times New Roman" panose="02020603050405020304" pitchFamily="18" charset="0"/>
              </a:rPr>
              <a:t>.</a:t>
            </a:r>
          </a:p>
          <a:p>
            <a:pPr algn="ctr"/>
            <a:r>
              <a:rPr lang="uk-UA" b="1" dirty="0" smtClean="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Недоліки:</a:t>
            </a:r>
          </a:p>
          <a:p>
            <a:r>
              <a:rPr lang="uk-UA" b="1" dirty="0">
                <a:latin typeface="Times New Roman" panose="02020603050405020304" pitchFamily="18" charset="0"/>
                <a:cs typeface="Times New Roman" panose="02020603050405020304" pitchFamily="18" charset="0"/>
              </a:rPr>
              <a:t>Повільний час доставки</a:t>
            </a:r>
            <a:r>
              <a:rPr lang="uk-UA" dirty="0">
                <a:latin typeface="Times New Roman" panose="02020603050405020304" pitchFamily="18" charset="0"/>
                <a:cs typeface="Times New Roman" panose="02020603050405020304" pitchFamily="18" charset="0"/>
              </a:rPr>
              <a:t>: Морські перевезення можуть займати декілька тижнів або навіть місяців.</a:t>
            </a:r>
          </a:p>
          <a:p>
            <a:r>
              <a:rPr lang="uk-UA" b="1" dirty="0">
                <a:latin typeface="Times New Roman" panose="02020603050405020304" pitchFamily="18" charset="0"/>
                <a:cs typeface="Times New Roman" panose="02020603050405020304" pitchFamily="18" charset="0"/>
              </a:rPr>
              <a:t>Залежність від погодних умов</a:t>
            </a:r>
            <a:r>
              <a:rPr lang="uk-UA" dirty="0">
                <a:latin typeface="Times New Roman" panose="02020603050405020304" pitchFamily="18" charset="0"/>
                <a:cs typeface="Times New Roman" panose="02020603050405020304" pitchFamily="18" charset="0"/>
              </a:rPr>
              <a:t>: Погані погодні умови можуть призводити до затримок або навіть аварій.</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70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9646" y="116632"/>
            <a:ext cx="8928992" cy="4524315"/>
          </a:xfrm>
          <a:prstGeom prst="rect">
            <a:avLst/>
          </a:prstGeom>
        </p:spPr>
        <p:txBody>
          <a:bodyPr wrap="square">
            <a:spAutoFit/>
          </a:bodyPr>
          <a:lstStyle/>
          <a:p>
            <a:pPr algn="ctr"/>
            <a:r>
              <a:rPr lang="uk-UA" b="1" dirty="0" smtClean="0">
                <a:latin typeface="Times New Roman" panose="02020603050405020304" pitchFamily="18" charset="0"/>
                <a:cs typeface="Times New Roman" panose="02020603050405020304" pitchFamily="18" charset="0"/>
              </a:rPr>
              <a:t> Авіаційний транспорт</a:t>
            </a:r>
          </a:p>
          <a:p>
            <a:r>
              <a:rPr lang="uk-UA" dirty="0" smtClean="0">
                <a:latin typeface="Times New Roman" panose="02020603050405020304" pitchFamily="18" charset="0"/>
                <a:cs typeface="Times New Roman" panose="02020603050405020304" pitchFamily="18" charset="0"/>
              </a:rPr>
              <a:t>Авіаційний транспорт є найшвидшим способом доставки вантажів на великі відстані. Він особливо підходить для перевезення швидкопсувних товарів, цінних вантажів та вантажів, що потребують термінової доставки.</a:t>
            </a:r>
          </a:p>
          <a:p>
            <a:pPr algn="ctr"/>
            <a:r>
              <a:rPr lang="uk-UA" b="1" dirty="0" smtClean="0">
                <a:latin typeface="Times New Roman" panose="02020603050405020304" pitchFamily="18" charset="0"/>
                <a:cs typeface="Times New Roman" panose="02020603050405020304" pitchFamily="18" charset="0"/>
              </a:rPr>
              <a:t>Переваги:</a:t>
            </a:r>
          </a:p>
          <a:p>
            <a:r>
              <a:rPr lang="uk-UA" b="1" dirty="0" smtClean="0">
                <a:latin typeface="Times New Roman" panose="02020603050405020304" pitchFamily="18" charset="0"/>
                <a:cs typeface="Times New Roman" panose="02020603050405020304" pitchFamily="18" charset="0"/>
              </a:rPr>
              <a:t>Швидкість доставки</a:t>
            </a:r>
            <a:r>
              <a:rPr lang="uk-UA" dirty="0" smtClean="0">
                <a:latin typeface="Times New Roman" panose="02020603050405020304" pitchFamily="18" charset="0"/>
                <a:cs typeface="Times New Roman" panose="02020603050405020304" pitchFamily="18" charset="0"/>
              </a:rPr>
              <a:t>: Авіаційний транспорт є найшвидшим способом доставки вантажів.</a:t>
            </a:r>
          </a:p>
          <a:p>
            <a:r>
              <a:rPr lang="uk-UA" b="1" dirty="0" smtClean="0">
                <a:latin typeface="Times New Roman" panose="02020603050405020304" pitchFamily="18" charset="0"/>
                <a:cs typeface="Times New Roman" panose="02020603050405020304" pitchFamily="18" charset="0"/>
              </a:rPr>
              <a:t>Високий рівень безпеки</a:t>
            </a:r>
            <a:r>
              <a:rPr lang="uk-UA" dirty="0" smtClean="0">
                <a:latin typeface="Times New Roman" panose="02020603050405020304" pitchFamily="18" charset="0"/>
                <a:cs typeface="Times New Roman" panose="02020603050405020304" pitchFamily="18" charset="0"/>
              </a:rPr>
              <a:t>: Аеропорти мають високі стандарти безпеки, що мінімізує ризики втрат та пошкоджень.</a:t>
            </a:r>
          </a:p>
          <a:p>
            <a:r>
              <a:rPr lang="uk-UA" b="1" dirty="0" smtClean="0">
                <a:latin typeface="Times New Roman" panose="02020603050405020304" pitchFamily="18" charset="0"/>
                <a:cs typeface="Times New Roman" panose="02020603050405020304" pitchFamily="18" charset="0"/>
              </a:rPr>
              <a:t>Можливість доставки в віддалені та важкодоступні райони</a:t>
            </a:r>
            <a:r>
              <a:rPr lang="uk-UA" dirty="0" smtClean="0">
                <a:latin typeface="Times New Roman" panose="02020603050405020304" pitchFamily="18" charset="0"/>
                <a:cs typeface="Times New Roman" panose="02020603050405020304" pitchFamily="18" charset="0"/>
              </a:rPr>
              <a:t>: Авіаційний транспорт дозволяє доставляти вантажі навіть у найбільш віддалені куточки світу.</a:t>
            </a:r>
          </a:p>
          <a:p>
            <a:pPr algn="ctr"/>
            <a:r>
              <a:rPr lang="ru-RU" b="1" dirty="0" err="1">
                <a:latin typeface="Times New Roman" panose="02020603050405020304" pitchFamily="18" charset="0"/>
                <a:cs typeface="Times New Roman" panose="02020603050405020304" pitchFamily="18" charset="0"/>
              </a:rPr>
              <a:t>Недоліки</a:t>
            </a:r>
            <a:r>
              <a:rPr lang="ru-RU" b="1" dirty="0">
                <a:latin typeface="Times New Roman" panose="02020603050405020304" pitchFamily="18" charset="0"/>
                <a:cs typeface="Times New Roman" panose="02020603050405020304" pitchFamily="18" charset="0"/>
              </a:rPr>
              <a:t>:</a:t>
            </a:r>
          </a:p>
          <a:p>
            <a:r>
              <a:rPr lang="ru-RU" b="1" dirty="0" err="1">
                <a:latin typeface="Times New Roman" panose="02020603050405020304" pitchFamily="18" charset="0"/>
                <a:cs typeface="Times New Roman" panose="02020603050405020304" pitchFamily="18" charset="0"/>
              </a:rPr>
              <a:t>Висока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вартість</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перевезення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Авіаційний</a:t>
            </a:r>
            <a:r>
              <a:rPr lang="ru-RU" dirty="0">
                <a:latin typeface="Times New Roman" panose="02020603050405020304" pitchFamily="18" charset="0"/>
                <a:cs typeface="Times New Roman" panose="02020603050405020304" pitchFamily="18" charset="0"/>
              </a:rPr>
              <a:t> транспорт є </a:t>
            </a:r>
            <a:r>
              <a:rPr lang="ru-RU" dirty="0" err="1">
                <a:latin typeface="Times New Roman" panose="02020603050405020304" pitchFamily="18" charset="0"/>
                <a:cs typeface="Times New Roman" panose="02020603050405020304" pitchFamily="18" charset="0"/>
              </a:rPr>
              <a:t>найдорожчим</a:t>
            </a:r>
            <a:r>
              <a:rPr lang="ru-RU" dirty="0">
                <a:latin typeface="Times New Roman" panose="02020603050405020304" pitchFamily="18" charset="0"/>
                <a:cs typeface="Times New Roman" panose="02020603050405020304" pitchFamily="18" charset="0"/>
              </a:rPr>
              <a:t> видом транспорту.</a:t>
            </a:r>
          </a:p>
          <a:p>
            <a:r>
              <a:rPr lang="ru-RU" b="1" dirty="0" err="1">
                <a:latin typeface="Times New Roman" panose="02020603050405020304" pitchFamily="18" charset="0"/>
                <a:cs typeface="Times New Roman" panose="02020603050405020304" pitchFamily="18" charset="0"/>
              </a:rPr>
              <a:t>Обмеження</a:t>
            </a:r>
            <a:r>
              <a:rPr lang="ru-RU" b="1" dirty="0">
                <a:latin typeface="Times New Roman" panose="02020603050405020304" pitchFamily="18" charset="0"/>
                <a:cs typeface="Times New Roman" panose="02020603050405020304" pitchFamily="18" charset="0"/>
              </a:rPr>
              <a:t> за вагою та </a:t>
            </a:r>
            <a:r>
              <a:rPr lang="ru-RU" b="1" dirty="0" err="1">
                <a:latin typeface="Times New Roman" panose="02020603050405020304" pitchFamily="18" charset="0"/>
                <a:cs typeface="Times New Roman" panose="02020603050405020304" pitchFamily="18" charset="0"/>
              </a:rPr>
              <a:t>розмірами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вантажу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Літаки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обмеження</a:t>
            </a:r>
            <a:r>
              <a:rPr lang="ru-RU" dirty="0">
                <a:latin typeface="Times New Roman" panose="02020603050405020304" pitchFamily="18" charset="0"/>
                <a:cs typeface="Times New Roman" panose="02020603050405020304" pitchFamily="18" charset="0"/>
              </a:rPr>
              <a:t> за максимальною вагою та </a:t>
            </a:r>
            <a:r>
              <a:rPr lang="ru-RU" dirty="0" err="1">
                <a:latin typeface="Times New Roman" panose="02020603050405020304" pitchFamily="18" charset="0"/>
                <a:cs typeface="Times New Roman" panose="02020603050405020304" pitchFamily="18" charset="0"/>
              </a:rPr>
              <a:t>розмірами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вантажу</a:t>
            </a:r>
            <a:r>
              <a:rPr lang="ru-RU" dirty="0">
                <a:latin typeface="Times New Roman" panose="02020603050405020304" pitchFamily="18" charset="0"/>
                <a:cs typeface="Times New Roman" panose="02020603050405020304" pitchFamily="18" charset="0"/>
              </a:rPr>
              <a:t>.</a:t>
            </a:r>
          </a:p>
          <a:p>
            <a:endParaRPr lang="uk-UA" dirty="0"/>
          </a:p>
        </p:txBody>
      </p:sp>
    </p:spTree>
    <p:extLst>
      <p:ext uri="{BB962C8B-B14F-4D97-AF65-F5344CB8AC3E}">
        <p14:creationId xmlns:p14="http://schemas.microsoft.com/office/powerpoint/2010/main" val="110002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16632"/>
            <a:ext cx="8928992" cy="4801314"/>
          </a:xfrm>
          <a:prstGeom prst="rect">
            <a:avLst/>
          </a:prstGeom>
        </p:spPr>
        <p:txBody>
          <a:bodyPr wrap="square">
            <a:spAutoFit/>
          </a:bodyPr>
          <a:lstStyle/>
          <a:p>
            <a:pPr algn="ctr"/>
            <a:r>
              <a:rPr lang="uk-UA" b="1" dirty="0" smtClean="0">
                <a:latin typeface="Times New Roman" panose="02020603050405020304" pitchFamily="18" charset="0"/>
                <a:cs typeface="Times New Roman" panose="02020603050405020304" pitchFamily="18" charset="0"/>
              </a:rPr>
              <a:t>Автомобільний </a:t>
            </a:r>
            <a:r>
              <a:rPr lang="uk-UA" b="1" dirty="0">
                <a:latin typeface="Times New Roman" panose="02020603050405020304" pitchFamily="18" charset="0"/>
                <a:cs typeface="Times New Roman" panose="02020603050405020304" pitchFamily="18" charset="0"/>
              </a:rPr>
              <a:t>транспорт</a:t>
            </a:r>
          </a:p>
          <a:p>
            <a:r>
              <a:rPr lang="uk-UA" dirty="0">
                <a:latin typeface="Times New Roman" panose="02020603050405020304" pitchFamily="18" charset="0"/>
                <a:cs typeface="Times New Roman" panose="02020603050405020304" pitchFamily="18" charset="0"/>
              </a:rPr>
              <a:t>Автомобільний транспорт є одним з найбільш гнучких видів транспорту, що дозволяє доставляти вантажі “від дверей до дверей”. Він підходить для перевезення вантажів на середні відстані та у межах континенту.</a:t>
            </a:r>
          </a:p>
          <a:p>
            <a:pPr algn="ctr"/>
            <a:r>
              <a:rPr lang="uk-UA" b="1" dirty="0">
                <a:latin typeface="Times New Roman" panose="02020603050405020304" pitchFamily="18" charset="0"/>
                <a:cs typeface="Times New Roman" panose="02020603050405020304" pitchFamily="18" charset="0"/>
              </a:rPr>
              <a:t>Переваги:</a:t>
            </a:r>
          </a:p>
          <a:p>
            <a:r>
              <a:rPr lang="uk-UA" b="1" dirty="0">
                <a:latin typeface="Times New Roman" panose="02020603050405020304" pitchFamily="18" charset="0"/>
                <a:cs typeface="Times New Roman" panose="02020603050405020304" pitchFamily="18" charset="0"/>
              </a:rPr>
              <a:t>Гнучкість маршрутів</a:t>
            </a:r>
            <a:r>
              <a:rPr lang="uk-UA" dirty="0">
                <a:latin typeface="Times New Roman" panose="02020603050405020304" pitchFamily="18" charset="0"/>
                <a:cs typeface="Times New Roman" panose="02020603050405020304" pitchFamily="18" charset="0"/>
              </a:rPr>
              <a:t>: Автомобілі можуть рухатися по різних маршрутах, що дозволяє уникати заторів та обирати оптимальні шляхи.</a:t>
            </a:r>
          </a:p>
          <a:p>
            <a:r>
              <a:rPr lang="uk-UA" b="1" dirty="0">
                <a:latin typeface="Times New Roman" panose="02020603050405020304" pitchFamily="18" charset="0"/>
                <a:cs typeface="Times New Roman" panose="02020603050405020304" pitchFamily="18" charset="0"/>
              </a:rPr>
              <a:t>Можливість доставки “від дверей до дверей”</a:t>
            </a:r>
            <a:r>
              <a:rPr lang="uk-UA" dirty="0">
                <a:latin typeface="Times New Roman" panose="02020603050405020304" pitchFamily="18" charset="0"/>
                <a:cs typeface="Times New Roman" panose="02020603050405020304" pitchFamily="18" charset="0"/>
              </a:rPr>
              <a:t>: Автомобільний транспорт дозволяє доставляти вантажі безпосередньо від відправника до отримувача.</a:t>
            </a:r>
          </a:p>
          <a:p>
            <a:r>
              <a:rPr lang="uk-UA" b="1" dirty="0">
                <a:latin typeface="Times New Roman" panose="02020603050405020304" pitchFamily="18" charset="0"/>
                <a:cs typeface="Times New Roman" panose="02020603050405020304" pitchFamily="18" charset="0"/>
              </a:rPr>
              <a:t>Відносно невисока вартість перевезення</a:t>
            </a:r>
            <a:r>
              <a:rPr lang="uk-UA" dirty="0">
                <a:latin typeface="Times New Roman" panose="02020603050405020304" pitchFamily="18" charset="0"/>
                <a:cs typeface="Times New Roman" panose="02020603050405020304" pitchFamily="18" charset="0"/>
              </a:rPr>
              <a:t>: Автомобільні перевезення зазвичай є дешевшими порівняно з авіаційними</a:t>
            </a:r>
            <a:r>
              <a:rPr lang="uk-UA" dirty="0" smtClean="0">
                <a:latin typeface="Times New Roman" panose="02020603050405020304" pitchFamily="18" charset="0"/>
                <a:cs typeface="Times New Roman" panose="02020603050405020304" pitchFamily="18" charset="0"/>
              </a:rPr>
              <a:t>.</a:t>
            </a:r>
          </a:p>
          <a:p>
            <a:pPr algn="ctr"/>
            <a:r>
              <a:rPr lang="ru-RU" b="1" dirty="0" err="1">
                <a:latin typeface="Times New Roman" panose="02020603050405020304" pitchFamily="18" charset="0"/>
                <a:cs typeface="Times New Roman" panose="02020603050405020304" pitchFamily="18" charset="0"/>
              </a:rPr>
              <a:t>Недоліки</a:t>
            </a:r>
            <a:r>
              <a:rPr lang="ru-RU" b="1" dirty="0">
                <a:latin typeface="Times New Roman" panose="02020603050405020304" pitchFamily="18" charset="0"/>
                <a:cs typeface="Times New Roman" panose="02020603050405020304" pitchFamily="18" charset="0"/>
              </a:rPr>
              <a:t>:</a:t>
            </a:r>
          </a:p>
          <a:p>
            <a:r>
              <a:rPr lang="ru-RU" b="1" dirty="0" err="1">
                <a:latin typeface="Times New Roman" panose="02020603050405020304" pitchFamily="18" charset="0"/>
                <a:cs typeface="Times New Roman" panose="02020603050405020304" pitchFamily="18" charset="0"/>
              </a:rPr>
              <a:t>Обмеження</a:t>
            </a:r>
            <a:r>
              <a:rPr lang="ru-RU" b="1" dirty="0">
                <a:latin typeface="Times New Roman" panose="02020603050405020304" pitchFamily="18" charset="0"/>
                <a:cs typeface="Times New Roman" panose="02020603050405020304" pitchFamily="18" charset="0"/>
              </a:rPr>
              <a:t> за вагою та </a:t>
            </a:r>
            <a:r>
              <a:rPr lang="ru-RU" b="1" dirty="0" err="1">
                <a:latin typeface="Times New Roman" panose="02020603050405020304" pitchFamily="18" charset="0"/>
                <a:cs typeface="Times New Roman" panose="02020603050405020304" pitchFamily="18" charset="0"/>
              </a:rPr>
              <a:t>об’ємом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вантажу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Автомобілі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обмеження</a:t>
            </a:r>
            <a:r>
              <a:rPr lang="ru-RU" dirty="0">
                <a:latin typeface="Times New Roman" panose="02020603050405020304" pitchFamily="18" charset="0"/>
                <a:cs typeface="Times New Roman" panose="02020603050405020304" pitchFamily="18" charset="0"/>
              </a:rPr>
              <a:t> за максимальною вагою та </a:t>
            </a:r>
            <a:r>
              <a:rPr lang="ru-RU" dirty="0" err="1">
                <a:latin typeface="Times New Roman" panose="02020603050405020304" pitchFamily="18" charset="0"/>
                <a:cs typeface="Times New Roman" panose="02020603050405020304" pitchFamily="18" charset="0"/>
              </a:rPr>
              <a:t>об’ємом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вантажу</a:t>
            </a:r>
            <a:r>
              <a:rPr lang="ru-RU" dirty="0">
                <a:latin typeface="Times New Roman" panose="02020603050405020304" pitchFamily="18" charset="0"/>
                <a:cs typeface="Times New Roman" panose="02020603050405020304" pitchFamily="18" charset="0"/>
              </a:rPr>
              <a:t>.</a:t>
            </a:r>
          </a:p>
          <a:p>
            <a:r>
              <a:rPr lang="ru-RU" b="1" dirty="0" err="1">
                <a:latin typeface="Times New Roman" panose="02020603050405020304" pitchFamily="18" charset="0"/>
                <a:cs typeface="Times New Roman" panose="02020603050405020304" pitchFamily="18" charset="0"/>
              </a:rPr>
              <a:t>Залежність</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від</a:t>
            </a:r>
            <a:r>
              <a:rPr lang="ru-RU" b="1" dirty="0">
                <a:latin typeface="Times New Roman" panose="02020603050405020304" pitchFamily="18" charset="0"/>
                <a:cs typeface="Times New Roman" panose="02020603050405020304" pitchFamily="18" charset="0"/>
              </a:rPr>
              <a:t> стану </a:t>
            </a:r>
            <a:r>
              <a:rPr lang="ru-RU" b="1" dirty="0" err="1">
                <a:latin typeface="Times New Roman" panose="02020603050405020304" pitchFamily="18" charset="0"/>
                <a:cs typeface="Times New Roman" panose="02020603050405020304" pitchFamily="18" charset="0"/>
              </a:rPr>
              <a:t>доріг</a:t>
            </a:r>
            <a:r>
              <a:rPr lang="ru-RU" b="1" dirty="0">
                <a:latin typeface="Times New Roman" panose="02020603050405020304" pitchFamily="18" charset="0"/>
                <a:cs typeface="Times New Roman" panose="02020603050405020304" pitchFamily="18" charset="0"/>
              </a:rPr>
              <a:t> та </a:t>
            </a:r>
            <a:r>
              <a:rPr lang="ru-RU" b="1" dirty="0" err="1">
                <a:latin typeface="Times New Roman" panose="02020603050405020304" pitchFamily="18" charset="0"/>
                <a:cs typeface="Times New Roman" panose="02020603050405020304" pitchFamily="18" charset="0"/>
              </a:rPr>
              <a:t>транспортної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інфраструктури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Погані</a:t>
            </a:r>
            <a:r>
              <a:rPr lang="ru-RU" dirty="0">
                <a:latin typeface="Times New Roman" panose="02020603050405020304" pitchFamily="18" charset="0"/>
                <a:cs typeface="Times New Roman" panose="02020603050405020304" pitchFamily="18" charset="0"/>
              </a:rPr>
              <a:t> дороги та </a:t>
            </a:r>
            <a:r>
              <a:rPr lang="ru-RU" dirty="0" err="1">
                <a:latin typeface="Times New Roman" panose="02020603050405020304" pitchFamily="18" charset="0"/>
                <a:cs typeface="Times New Roman" panose="02020603050405020304" pitchFamily="18" charset="0"/>
              </a:rPr>
              <a:t>недостатня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інфраструктура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призводити</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затримок</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пошкоджень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вантажу</a:t>
            </a:r>
            <a:r>
              <a:rPr lang="ru-RU" dirty="0">
                <a:latin typeface="Times New Roman" panose="02020603050405020304" pitchFamily="18" charset="0"/>
                <a:cs typeface="Times New Roman" panose="02020603050405020304" pitchFamily="18" charset="0"/>
              </a:rPr>
              <a:t>.</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49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568952" cy="5078313"/>
          </a:xfrm>
          <a:prstGeom prst="rect">
            <a:avLst/>
          </a:prstGeom>
        </p:spPr>
        <p:txBody>
          <a:bodyPr wrap="square">
            <a:spAutoFit/>
          </a:bodyPr>
          <a:lstStyle/>
          <a:p>
            <a:pPr algn="ctr"/>
            <a:r>
              <a:rPr lang="uk-UA" dirty="0" smtClean="0">
                <a:latin typeface="Times New Roman" panose="02020603050405020304" pitchFamily="18" charset="0"/>
                <a:cs typeface="Times New Roman" panose="02020603050405020304" pitchFamily="18" charset="0"/>
              </a:rPr>
              <a:t>Залізничний </a:t>
            </a:r>
            <a:r>
              <a:rPr lang="uk-UA" dirty="0">
                <a:latin typeface="Times New Roman" panose="02020603050405020304" pitchFamily="18" charset="0"/>
                <a:cs typeface="Times New Roman" panose="02020603050405020304" pitchFamily="18" charset="0"/>
              </a:rPr>
              <a:t>транспорт</a:t>
            </a:r>
          </a:p>
          <a:p>
            <a:r>
              <a:rPr lang="uk-UA" dirty="0">
                <a:latin typeface="Times New Roman" panose="02020603050405020304" pitchFamily="18" charset="0"/>
                <a:cs typeface="Times New Roman" panose="02020603050405020304" pitchFamily="18" charset="0"/>
              </a:rPr>
              <a:t>Залізничний транспорт є надійним та економічно вигідним способом перевезення великих обсягів вантажів на великі відстані. Він особливо підходить для перевезення важких та громіздких вантажів.</a:t>
            </a:r>
          </a:p>
          <a:p>
            <a:pPr algn="ctr"/>
            <a:r>
              <a:rPr lang="uk-UA" b="1" dirty="0">
                <a:latin typeface="Times New Roman" panose="02020603050405020304" pitchFamily="18" charset="0"/>
                <a:cs typeface="Times New Roman" panose="02020603050405020304" pitchFamily="18" charset="0"/>
              </a:rPr>
              <a:t>Переваги:</a:t>
            </a:r>
          </a:p>
          <a:p>
            <a:r>
              <a:rPr lang="uk-UA" b="1" dirty="0">
                <a:latin typeface="Times New Roman" panose="02020603050405020304" pitchFamily="18" charset="0"/>
                <a:cs typeface="Times New Roman" panose="02020603050405020304" pitchFamily="18" charset="0"/>
              </a:rPr>
              <a:t>Велика вантажопідйомність</a:t>
            </a:r>
            <a:r>
              <a:rPr lang="uk-UA" dirty="0">
                <a:latin typeface="Times New Roman" panose="02020603050405020304" pitchFamily="18" charset="0"/>
                <a:cs typeface="Times New Roman" panose="02020603050405020304" pitchFamily="18" charset="0"/>
              </a:rPr>
              <a:t>: Залізничні вагони можуть перевозити значні обсяги вантажів.</a:t>
            </a:r>
          </a:p>
          <a:p>
            <a:r>
              <a:rPr lang="uk-UA" b="1" dirty="0">
                <a:latin typeface="Times New Roman" panose="02020603050405020304" pitchFamily="18" charset="0"/>
                <a:cs typeface="Times New Roman" panose="02020603050405020304" pitchFamily="18" charset="0"/>
              </a:rPr>
              <a:t>Низька вартість перевезення</a:t>
            </a:r>
            <a:r>
              <a:rPr lang="uk-UA" dirty="0">
                <a:latin typeface="Times New Roman" panose="02020603050405020304" pitchFamily="18" charset="0"/>
                <a:cs typeface="Times New Roman" panose="02020603050405020304" pitchFamily="18" charset="0"/>
              </a:rPr>
              <a:t>: Залізничні перевезення є економічно вигідними, особливо для великих обсягів вантажів.</a:t>
            </a:r>
          </a:p>
          <a:p>
            <a:r>
              <a:rPr lang="uk-UA" b="1" dirty="0">
                <a:latin typeface="Times New Roman" panose="02020603050405020304" pitchFamily="18" charset="0"/>
                <a:cs typeface="Times New Roman" panose="02020603050405020304" pitchFamily="18" charset="0"/>
              </a:rPr>
              <a:t>Висока надійність</a:t>
            </a:r>
            <a:r>
              <a:rPr lang="uk-UA" dirty="0">
                <a:latin typeface="Times New Roman" panose="02020603050405020304" pitchFamily="18" charset="0"/>
                <a:cs typeface="Times New Roman" panose="02020603050405020304" pitchFamily="18" charset="0"/>
              </a:rPr>
              <a:t>: Залізничний транспорт має високий рівень надійності та стабільності перевезень</a:t>
            </a:r>
            <a:r>
              <a:rPr lang="uk-UA" dirty="0" smtClean="0">
                <a:latin typeface="Times New Roman" panose="02020603050405020304" pitchFamily="18" charset="0"/>
                <a:cs typeface="Times New Roman" panose="02020603050405020304" pitchFamily="18" charset="0"/>
              </a:rPr>
              <a:t>.</a:t>
            </a:r>
          </a:p>
          <a:p>
            <a:pPr algn="ctr"/>
            <a:r>
              <a:rPr lang="uk-UA" dirty="0">
                <a:latin typeface="Times New Roman" panose="02020603050405020304" pitchFamily="18" charset="0"/>
                <a:cs typeface="Times New Roman" panose="02020603050405020304" pitchFamily="18" charset="0"/>
              </a:rPr>
              <a:t>Недоліки:</a:t>
            </a:r>
          </a:p>
          <a:p>
            <a:r>
              <a:rPr lang="uk-UA" b="1" dirty="0">
                <a:latin typeface="Times New Roman" panose="02020603050405020304" pitchFamily="18" charset="0"/>
                <a:cs typeface="Times New Roman" panose="02020603050405020304" pitchFamily="18" charset="0"/>
              </a:rPr>
              <a:t>Залежність від залізничної інфраструктури</a:t>
            </a:r>
            <a:r>
              <a:rPr lang="uk-UA" dirty="0">
                <a:latin typeface="Times New Roman" panose="02020603050405020304" pitchFamily="18" charset="0"/>
                <a:cs typeface="Times New Roman" panose="02020603050405020304" pitchFamily="18" charset="0"/>
              </a:rPr>
              <a:t>: Перевезення залізницею можливе лише там, де є відповідна інфраструктура.</a:t>
            </a:r>
          </a:p>
          <a:p>
            <a:r>
              <a:rPr lang="uk-UA" b="1" dirty="0">
                <a:latin typeface="Times New Roman" panose="02020603050405020304" pitchFamily="18" charset="0"/>
                <a:cs typeface="Times New Roman" panose="02020603050405020304" pitchFamily="18" charset="0"/>
              </a:rPr>
              <a:t>Необхідність додаткового транспорту для доставки вантажу до кінцевого пункту</a:t>
            </a:r>
            <a:r>
              <a:rPr lang="uk-UA" dirty="0">
                <a:latin typeface="Times New Roman" panose="02020603050405020304" pitchFamily="18" charset="0"/>
                <a:cs typeface="Times New Roman" panose="02020603050405020304" pitchFamily="18" charset="0"/>
              </a:rPr>
              <a:t>: Залізничні станції не завжди розташовані поблизу кінцевих пунктів доставки, що вимагає використання додаткових видів транспорту.</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70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8712968" cy="4801314"/>
          </a:xfrm>
          <a:prstGeom prst="rect">
            <a:avLst/>
          </a:prstGeom>
        </p:spPr>
        <p:txBody>
          <a:bodyPr wrap="square">
            <a:spAutoFit/>
          </a:bodyPr>
          <a:lstStyle/>
          <a:p>
            <a:pPr algn="ctr"/>
            <a:r>
              <a:rPr lang="uk-UA" b="1" dirty="0" smtClean="0">
                <a:latin typeface="Times New Roman" panose="02020603050405020304" pitchFamily="18" charset="0"/>
                <a:cs typeface="Times New Roman" panose="02020603050405020304" pitchFamily="18" charset="0"/>
              </a:rPr>
              <a:t>Трубопровідний </a:t>
            </a:r>
            <a:r>
              <a:rPr lang="uk-UA" b="1" dirty="0">
                <a:latin typeface="Times New Roman" panose="02020603050405020304" pitchFamily="18" charset="0"/>
                <a:cs typeface="Times New Roman" panose="02020603050405020304" pitchFamily="18" charset="0"/>
              </a:rPr>
              <a:t>транспорт</a:t>
            </a:r>
          </a:p>
          <a:p>
            <a:r>
              <a:rPr lang="uk-UA" dirty="0">
                <a:latin typeface="Times New Roman" panose="02020603050405020304" pitchFamily="18" charset="0"/>
                <a:cs typeface="Times New Roman" panose="02020603050405020304" pitchFamily="18" charset="0"/>
              </a:rPr>
              <a:t>Трубопровідний транспорт використовується для перевезення рідких та газоподібних вантажів, таких як нафта, газ та хімічні продукти. Він є найбільш економічно вигідним способом перевезення таких вантажів на великі відстані.</a:t>
            </a:r>
          </a:p>
          <a:p>
            <a:pPr algn="ctr"/>
            <a:r>
              <a:rPr lang="uk-UA" b="1" dirty="0">
                <a:latin typeface="Times New Roman" panose="02020603050405020304" pitchFamily="18" charset="0"/>
                <a:cs typeface="Times New Roman" panose="02020603050405020304" pitchFamily="18" charset="0"/>
              </a:rPr>
              <a:t>Переваги:</a:t>
            </a:r>
          </a:p>
          <a:p>
            <a:r>
              <a:rPr lang="uk-UA" b="1" dirty="0">
                <a:latin typeface="Times New Roman" panose="02020603050405020304" pitchFamily="18" charset="0"/>
                <a:cs typeface="Times New Roman" panose="02020603050405020304" pitchFamily="18" charset="0"/>
              </a:rPr>
              <a:t>Низька вартість перевезення</a:t>
            </a:r>
            <a:r>
              <a:rPr lang="uk-UA" dirty="0">
                <a:latin typeface="Times New Roman" panose="02020603050405020304" pitchFamily="18" charset="0"/>
                <a:cs typeface="Times New Roman" panose="02020603050405020304" pitchFamily="18" charset="0"/>
              </a:rPr>
              <a:t>: Трубопровідний транспорт є економічно вигідним, особливо для великих обсягів рідких та газоподібних вантажів.</a:t>
            </a:r>
          </a:p>
          <a:p>
            <a:r>
              <a:rPr lang="uk-UA" b="1" dirty="0">
                <a:latin typeface="Times New Roman" panose="02020603050405020304" pitchFamily="18" charset="0"/>
                <a:cs typeface="Times New Roman" panose="02020603050405020304" pitchFamily="18" charset="0"/>
              </a:rPr>
              <a:t>Постійність та надійність доставки</a:t>
            </a:r>
            <a:r>
              <a:rPr lang="uk-UA" dirty="0">
                <a:latin typeface="Times New Roman" panose="02020603050405020304" pitchFamily="18" charset="0"/>
                <a:cs typeface="Times New Roman" panose="02020603050405020304" pitchFamily="18" charset="0"/>
              </a:rPr>
              <a:t>: Трубопроводи забезпечують безперервну та надійну доставку вантажів.</a:t>
            </a:r>
          </a:p>
          <a:p>
            <a:r>
              <a:rPr lang="uk-UA" b="1" dirty="0">
                <a:latin typeface="Times New Roman" panose="02020603050405020304" pitchFamily="18" charset="0"/>
                <a:cs typeface="Times New Roman" panose="02020603050405020304" pitchFamily="18" charset="0"/>
              </a:rPr>
              <a:t>Висока безпека перевезення</a:t>
            </a:r>
            <a:r>
              <a:rPr lang="uk-UA" dirty="0">
                <a:latin typeface="Times New Roman" panose="02020603050405020304" pitchFamily="18" charset="0"/>
                <a:cs typeface="Times New Roman" panose="02020603050405020304" pitchFamily="18" charset="0"/>
              </a:rPr>
              <a:t>: Трубопроводи забезпечують високий рівень безпеки, знижуючи ризики втрат та пошкоджень вантажу</a:t>
            </a:r>
            <a:r>
              <a:rPr lang="uk-UA" dirty="0" smtClean="0">
                <a:latin typeface="Times New Roman" panose="02020603050405020304" pitchFamily="18" charset="0"/>
                <a:cs typeface="Times New Roman" panose="02020603050405020304" pitchFamily="18" charset="0"/>
              </a:rPr>
              <a:t>.</a:t>
            </a:r>
          </a:p>
          <a:p>
            <a:pPr algn="ctr"/>
            <a:r>
              <a:rPr lang="uk-UA" b="1" dirty="0">
                <a:latin typeface="Times New Roman" panose="02020603050405020304" pitchFamily="18" charset="0"/>
                <a:cs typeface="Times New Roman" panose="02020603050405020304" pitchFamily="18" charset="0"/>
              </a:rPr>
              <a:t>Недоліки:</a:t>
            </a:r>
          </a:p>
          <a:p>
            <a:r>
              <a:rPr lang="uk-UA" b="1" dirty="0">
                <a:latin typeface="Times New Roman" panose="02020603050405020304" pitchFamily="18" charset="0"/>
                <a:cs typeface="Times New Roman" panose="02020603050405020304" pitchFamily="18" charset="0"/>
              </a:rPr>
              <a:t>Обмеженість у видах вантажів</a:t>
            </a:r>
            <a:r>
              <a:rPr lang="uk-UA" dirty="0">
                <a:latin typeface="Times New Roman" panose="02020603050405020304" pitchFamily="18" charset="0"/>
                <a:cs typeface="Times New Roman" panose="02020603050405020304" pitchFamily="18" charset="0"/>
              </a:rPr>
              <a:t>: Трубопровідний транспорт підходить лише для рідких та газоподібних вантажів.</a:t>
            </a:r>
          </a:p>
          <a:p>
            <a:r>
              <a:rPr lang="uk-UA" b="1" dirty="0">
                <a:latin typeface="Times New Roman" panose="02020603050405020304" pitchFamily="18" charset="0"/>
                <a:cs typeface="Times New Roman" panose="02020603050405020304" pitchFamily="18" charset="0"/>
              </a:rPr>
              <a:t>Високі витрати на будівництво та обслуговування трубопроводів</a:t>
            </a:r>
            <a:r>
              <a:rPr lang="uk-UA" dirty="0">
                <a:latin typeface="Times New Roman" panose="02020603050405020304" pitchFamily="18" charset="0"/>
                <a:cs typeface="Times New Roman" panose="02020603050405020304" pitchFamily="18" charset="0"/>
              </a:rPr>
              <a:t>: Будівництво та обслуговування трубопроводів потребує значних капіталовкладень.</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21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568952" cy="7017306"/>
          </a:xfrm>
          <a:prstGeom prst="rect">
            <a:avLst/>
          </a:prstGeom>
        </p:spPr>
        <p:txBody>
          <a:bodyPr wrap="square">
            <a:spAutoFit/>
          </a:bodyPr>
          <a:lstStyle/>
          <a:p>
            <a:r>
              <a:rPr lang="uk-UA" b="0" i="0" dirty="0" smtClean="0">
                <a:effectLst/>
                <a:latin typeface="Times New Roman" panose="02020603050405020304" pitchFamily="18" charset="0"/>
                <a:cs typeface="Times New Roman" panose="02020603050405020304" pitchFamily="18" charset="0"/>
              </a:rPr>
              <a:t>Цінова політика міжнародних перевезень залежить від багатьох факторів, таких як вид транспорту, відстань, обсяг вантажу, сезонність та інші. Нижче наведено основні фактори, що впливають на вартість перевезення.</a:t>
            </a:r>
          </a:p>
          <a:p>
            <a:r>
              <a:rPr lang="uk-UA" b="0" i="0" dirty="0" smtClean="0">
                <a:effectLst/>
                <a:latin typeface="Times New Roman" panose="02020603050405020304" pitchFamily="18" charset="0"/>
                <a:cs typeface="Times New Roman" panose="02020603050405020304" pitchFamily="18" charset="0"/>
              </a:rPr>
              <a:t>Основні фактори, що впливають на вартість перевезення:</a:t>
            </a:r>
          </a:p>
          <a:p>
            <a:pPr>
              <a:buFont typeface="+mj-lt"/>
              <a:buAutoNum type="arabicPeriod"/>
            </a:pPr>
            <a:r>
              <a:rPr lang="uk-UA" b="1" i="0" dirty="0" smtClean="0">
                <a:effectLst/>
                <a:latin typeface="Times New Roman" panose="02020603050405020304" pitchFamily="18" charset="0"/>
                <a:cs typeface="Times New Roman" panose="02020603050405020304" pitchFamily="18" charset="0"/>
              </a:rPr>
              <a:t>Вид транспорту</a:t>
            </a:r>
            <a:r>
              <a:rPr lang="uk-UA" b="0" i="0" dirty="0" smtClean="0">
                <a:effectLst/>
                <a:latin typeface="Times New Roman" panose="02020603050405020304" pitchFamily="18" charset="0"/>
                <a:cs typeface="Times New Roman" panose="02020603050405020304" pitchFamily="18" charset="0"/>
              </a:rPr>
              <a:t>: Авіаційний транспорт є найдорожчим, тоді як морський та трубопровідний є більш економічно вигідними.</a:t>
            </a:r>
          </a:p>
          <a:p>
            <a:pPr>
              <a:buFont typeface="+mj-lt"/>
              <a:buAutoNum type="arabicPeriod"/>
            </a:pPr>
            <a:r>
              <a:rPr lang="uk-UA" b="1" i="0" dirty="0" smtClean="0">
                <a:effectLst/>
                <a:latin typeface="Times New Roman" panose="02020603050405020304" pitchFamily="18" charset="0"/>
                <a:cs typeface="Times New Roman" panose="02020603050405020304" pitchFamily="18" charset="0"/>
              </a:rPr>
              <a:t>Відстань</a:t>
            </a:r>
            <a:r>
              <a:rPr lang="uk-UA" b="0" i="0" dirty="0" smtClean="0">
                <a:effectLst/>
                <a:latin typeface="Times New Roman" panose="02020603050405020304" pitchFamily="18" charset="0"/>
                <a:cs typeface="Times New Roman" panose="02020603050405020304" pitchFamily="18" charset="0"/>
              </a:rPr>
              <a:t>: Чим більша відстань, тим вища вартість перевезення.</a:t>
            </a:r>
          </a:p>
          <a:p>
            <a:pPr>
              <a:buFont typeface="+mj-lt"/>
              <a:buAutoNum type="arabicPeriod"/>
            </a:pPr>
            <a:r>
              <a:rPr lang="uk-UA" b="1" i="0" dirty="0" smtClean="0">
                <a:effectLst/>
                <a:latin typeface="Times New Roman" panose="02020603050405020304" pitchFamily="18" charset="0"/>
                <a:cs typeface="Times New Roman" panose="02020603050405020304" pitchFamily="18" charset="0"/>
              </a:rPr>
              <a:t>Обсяг та вага вантажу</a:t>
            </a:r>
            <a:r>
              <a:rPr lang="uk-UA" b="0" i="0" dirty="0" smtClean="0">
                <a:effectLst/>
                <a:latin typeface="Times New Roman" panose="02020603050405020304" pitchFamily="18" charset="0"/>
                <a:cs typeface="Times New Roman" panose="02020603050405020304" pitchFamily="18" charset="0"/>
              </a:rPr>
              <a:t>: Більший обсяг та вага вантажу збільшують вартість перевезення.</a:t>
            </a:r>
          </a:p>
          <a:p>
            <a:pPr>
              <a:buFont typeface="+mj-lt"/>
              <a:buAutoNum type="arabicPeriod"/>
            </a:pPr>
            <a:r>
              <a:rPr lang="uk-UA" b="1" i="0" dirty="0" smtClean="0">
                <a:effectLst/>
                <a:latin typeface="Times New Roman" panose="02020603050405020304" pitchFamily="18" charset="0"/>
                <a:cs typeface="Times New Roman" panose="02020603050405020304" pitchFamily="18" charset="0"/>
              </a:rPr>
              <a:t>Сезонність</a:t>
            </a:r>
            <a:r>
              <a:rPr lang="uk-UA" b="0" i="0" dirty="0" smtClean="0">
                <a:effectLst/>
                <a:latin typeface="Times New Roman" panose="02020603050405020304" pitchFamily="18" charset="0"/>
                <a:cs typeface="Times New Roman" panose="02020603050405020304" pitchFamily="18" charset="0"/>
              </a:rPr>
              <a:t>: У пікові сезони вартість перевезення може зростати.</a:t>
            </a:r>
          </a:p>
          <a:p>
            <a:pPr>
              <a:buFont typeface="+mj-lt"/>
              <a:buAutoNum type="arabicPeriod"/>
            </a:pPr>
            <a:r>
              <a:rPr lang="uk-UA" b="1" i="0" dirty="0" smtClean="0">
                <a:effectLst/>
                <a:latin typeface="Times New Roman" panose="02020603050405020304" pitchFamily="18" charset="0"/>
                <a:cs typeface="Times New Roman" panose="02020603050405020304" pitchFamily="18" charset="0"/>
              </a:rPr>
              <a:t>Специфічні вимоги до вантажу</a:t>
            </a:r>
            <a:r>
              <a:rPr lang="uk-UA" b="0" i="0" dirty="0" smtClean="0">
                <a:effectLst/>
                <a:latin typeface="Times New Roman" panose="02020603050405020304" pitchFamily="18" charset="0"/>
                <a:cs typeface="Times New Roman" panose="02020603050405020304" pitchFamily="18" charset="0"/>
              </a:rPr>
              <a:t>: Особливі вимоги до зберігання та транспортування можуть вплинути на вартість.</a:t>
            </a:r>
          </a:p>
          <a:p>
            <a:pPr algn="ctr"/>
            <a:r>
              <a:rPr lang="uk-UA" b="0" i="0" dirty="0" smtClean="0">
                <a:effectLst/>
                <a:latin typeface="Times New Roman" panose="02020603050405020304" pitchFamily="18" charset="0"/>
                <a:cs typeface="Times New Roman" panose="02020603050405020304" pitchFamily="18" charset="0"/>
              </a:rPr>
              <a:t>Основні критерії вибору:</a:t>
            </a:r>
          </a:p>
          <a:p>
            <a:pPr>
              <a:buFont typeface="+mj-lt"/>
              <a:buAutoNum type="arabicPeriod"/>
            </a:pPr>
            <a:r>
              <a:rPr lang="uk-UA" b="1" i="0" dirty="0" smtClean="0">
                <a:effectLst/>
                <a:latin typeface="Times New Roman" panose="02020603050405020304" pitchFamily="18" charset="0"/>
                <a:cs typeface="Times New Roman" panose="02020603050405020304" pitchFamily="18" charset="0"/>
              </a:rPr>
              <a:t>Характеристики вантажу</a:t>
            </a:r>
            <a:r>
              <a:rPr lang="uk-UA" b="0" i="0" dirty="0" smtClean="0">
                <a:effectLst/>
                <a:latin typeface="Times New Roman" panose="02020603050405020304" pitchFamily="18" charset="0"/>
                <a:cs typeface="Times New Roman" panose="02020603050405020304" pitchFamily="18" charset="0"/>
              </a:rPr>
              <a:t>: Враховуйте вага, обсяг, термін придатності та особливі вимоги до перевезення вашого вантажу.</a:t>
            </a:r>
          </a:p>
          <a:p>
            <a:pPr>
              <a:buFont typeface="+mj-lt"/>
              <a:buAutoNum type="arabicPeriod"/>
            </a:pPr>
            <a:r>
              <a:rPr lang="uk-UA" b="1" i="0" dirty="0" smtClean="0">
                <a:effectLst/>
                <a:latin typeface="Times New Roman" panose="02020603050405020304" pitchFamily="18" charset="0"/>
                <a:cs typeface="Times New Roman" panose="02020603050405020304" pitchFamily="18" charset="0"/>
              </a:rPr>
              <a:t>Вартість перевезення</a:t>
            </a:r>
            <a:r>
              <a:rPr lang="uk-UA" b="0" i="0" dirty="0" smtClean="0">
                <a:effectLst/>
                <a:latin typeface="Times New Roman" panose="02020603050405020304" pitchFamily="18" charset="0"/>
                <a:cs typeface="Times New Roman" panose="02020603050405020304" pitchFamily="18" charset="0"/>
              </a:rPr>
              <a:t>: Оцініть ваш бюджет та виберіть економічно вигідний варіант перевезення.</a:t>
            </a:r>
          </a:p>
          <a:p>
            <a:pPr>
              <a:buFont typeface="+mj-lt"/>
              <a:buAutoNum type="arabicPeriod"/>
            </a:pPr>
            <a:r>
              <a:rPr lang="uk-UA" b="1" i="0" dirty="0" smtClean="0">
                <a:effectLst/>
                <a:latin typeface="Times New Roman" panose="02020603050405020304" pitchFamily="18" charset="0"/>
                <a:cs typeface="Times New Roman" panose="02020603050405020304" pitchFamily="18" charset="0"/>
              </a:rPr>
              <a:t>Час доставки</a:t>
            </a:r>
            <a:r>
              <a:rPr lang="uk-UA" b="0" i="0" dirty="0" smtClean="0">
                <a:effectLst/>
                <a:latin typeface="Times New Roman" panose="02020603050405020304" pitchFamily="18" charset="0"/>
                <a:cs typeface="Times New Roman" panose="02020603050405020304" pitchFamily="18" charset="0"/>
              </a:rPr>
              <a:t>: Враховуйте терміни доставки та вибирайте транспорт, що забезпечить своєчасне прибуття вантажу.</a:t>
            </a:r>
          </a:p>
          <a:p>
            <a:pPr>
              <a:buFont typeface="+mj-lt"/>
              <a:buAutoNum type="arabicPeriod"/>
            </a:pPr>
            <a:r>
              <a:rPr lang="uk-UA" b="1" i="0" dirty="0" smtClean="0">
                <a:effectLst/>
                <a:latin typeface="Times New Roman" panose="02020603050405020304" pitchFamily="18" charset="0"/>
                <a:cs typeface="Times New Roman" panose="02020603050405020304" pitchFamily="18" charset="0"/>
              </a:rPr>
              <a:t>Безпека</a:t>
            </a:r>
            <a:r>
              <a:rPr lang="uk-UA" b="0" i="0" dirty="0" smtClean="0">
                <a:effectLst/>
                <a:latin typeface="Times New Roman" panose="02020603050405020304" pitchFamily="18" charset="0"/>
                <a:cs typeface="Times New Roman" panose="02020603050405020304" pitchFamily="18" charset="0"/>
              </a:rPr>
              <a:t>: Переконайтеся, що обраний вид транспорту забезпечить максимальну безпеку вашого вантажу.</a:t>
            </a:r>
          </a:p>
          <a:p>
            <a:pPr>
              <a:buFont typeface="+mj-lt"/>
              <a:buAutoNum type="arabicPeriod"/>
            </a:pPr>
            <a:r>
              <a:rPr lang="uk-UA" b="1" i="0" dirty="0" smtClean="0">
                <a:effectLst/>
                <a:latin typeface="Times New Roman" panose="02020603050405020304" pitchFamily="18" charset="0"/>
                <a:cs typeface="Times New Roman" panose="02020603050405020304" pitchFamily="18" charset="0"/>
              </a:rPr>
              <a:t>Гнучкість та надійність</a:t>
            </a:r>
            <a:r>
              <a:rPr lang="uk-UA" b="0" i="0" dirty="0" smtClean="0">
                <a:effectLst/>
                <a:latin typeface="Times New Roman" panose="02020603050405020304" pitchFamily="18" charset="0"/>
                <a:cs typeface="Times New Roman" panose="02020603050405020304" pitchFamily="18" charset="0"/>
              </a:rPr>
              <a:t>: Оцініть можливість вибору альтернативних маршрутів та надійність перевізника</a:t>
            </a:r>
            <a:r>
              <a:rPr lang="uk-UA" b="0" i="0" dirty="0" smtClean="0">
                <a:solidFill>
                  <a:srgbClr val="777777"/>
                </a:solidFill>
                <a:effectLst/>
                <a:latin typeface="Open Sans"/>
              </a:rPr>
              <a:t>.</a:t>
            </a:r>
          </a:p>
          <a:p>
            <a:endParaRPr lang="uk-UA" b="0" i="0" dirty="0" smtClean="0">
              <a:effectLst/>
              <a:latin typeface="Times New Roman" panose="02020603050405020304" pitchFamily="18" charset="0"/>
              <a:cs typeface="Times New Roman" panose="02020603050405020304" pitchFamily="18" charset="0"/>
            </a:endParaRPr>
          </a:p>
          <a:p>
            <a:pPr>
              <a:buFont typeface="+mj-lt"/>
              <a:buAutoNum type="arabicPeriod"/>
            </a:pPr>
            <a:endParaRPr lang="uk-UA"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6008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2069</Words>
  <Application>Microsoft Office PowerPoint</Application>
  <PresentationFormat>Экран (4:3)</PresentationFormat>
  <Paragraphs>199</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МІЖНАРОДНІ АВТОМОБІЛЬНІ ПЕРЕВЕЗЕННЯ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КОНТЕЙНЕРИ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13</cp:revision>
  <dcterms:created xsi:type="dcterms:W3CDTF">2024-11-20T08:38:18Z</dcterms:created>
  <dcterms:modified xsi:type="dcterms:W3CDTF">2024-11-20T11:07:14Z</dcterms:modified>
</cp:coreProperties>
</file>