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57" r:id="rId3"/>
    <p:sldId id="258" r:id="rId4"/>
    <p:sldId id="277" r:id="rId5"/>
    <p:sldId id="259" r:id="rId6"/>
    <p:sldId id="260" r:id="rId7"/>
    <p:sldId id="301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2" r:id="rId16"/>
    <p:sldId id="333" r:id="rId17"/>
    <p:sldId id="334" r:id="rId18"/>
    <p:sldId id="320" r:id="rId19"/>
    <p:sldId id="337" r:id="rId20"/>
    <p:sldId id="336" r:id="rId21"/>
    <p:sldId id="338" r:id="rId22"/>
    <p:sldId id="339" r:id="rId23"/>
    <p:sldId id="311" r:id="rId24"/>
    <p:sldId id="340" r:id="rId25"/>
    <p:sldId id="341" r:id="rId26"/>
    <p:sldId id="343" r:id="rId27"/>
    <p:sldId id="342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48" autoAdjust="0"/>
    <p:restoredTop sz="86232" autoAdjust="0"/>
  </p:normalViewPr>
  <p:slideViewPr>
    <p:cSldViewPr>
      <p:cViewPr>
        <p:scale>
          <a:sx n="97" d="100"/>
          <a:sy n="97" d="100"/>
        </p:scale>
        <p:origin x="-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8A22A0-94C7-4A8B-AE97-BD1857D4061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2B61F13-BBEA-4455-B6E4-D07DAB489FB4}">
      <dgm:prSet phldrT="[Текст]"/>
      <dgm:spPr/>
      <dgm:t>
        <a:bodyPr/>
        <a:lstStyle/>
        <a:p>
          <a:r>
            <a: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Економічну активність</a:t>
          </a:r>
          <a:r>
            <a: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(AS)</a:t>
          </a:r>
          <a:r>
            <a: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та зайнятість визначає сукупний попит (</a:t>
          </a:r>
          <a:r>
            <a: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</a:t>
          </a:r>
          <a:r>
            <a: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  <a:p>
          <a:r>
            <a:rPr lang="uk-UA" dirty="0" smtClean="0"/>
            <a:t>У класиків - </a:t>
          </a:r>
          <a:r>
            <a:rPr lang="en-US" dirty="0" smtClean="0"/>
            <a:t> </a:t>
          </a:r>
          <a:r>
            <a:rPr lang="uk-UA" dirty="0" smtClean="0"/>
            <a:t>сукупна пропозиція </a:t>
          </a:r>
          <a:r>
            <a:rPr lang="en-US" dirty="0" smtClean="0"/>
            <a:t>(AS)</a:t>
          </a:r>
          <a:endParaRPr lang="uk-UA" dirty="0"/>
        </a:p>
      </dgm:t>
    </dgm:pt>
    <dgm:pt modelId="{43BA6B64-1004-4918-8089-D0220664F276}" type="parTrans" cxnId="{031AF030-F73D-4216-B30A-A0F8C1E98F8D}">
      <dgm:prSet/>
      <dgm:spPr/>
      <dgm:t>
        <a:bodyPr/>
        <a:lstStyle/>
        <a:p>
          <a:endParaRPr lang="uk-UA"/>
        </a:p>
      </dgm:t>
    </dgm:pt>
    <dgm:pt modelId="{3F95F2F2-B912-4B27-BFFB-4D9652CF3212}" type="sibTrans" cxnId="{031AF030-F73D-4216-B30A-A0F8C1E98F8D}">
      <dgm:prSet/>
      <dgm:spPr/>
      <dgm:t>
        <a:bodyPr/>
        <a:lstStyle/>
        <a:p>
          <a:endParaRPr lang="uk-UA"/>
        </a:p>
      </dgm:t>
    </dgm:pt>
    <dgm:pt modelId="{C1218CE5-DECD-48FF-886A-984146CC6D16}">
      <dgm:prSet phldrT="[Текст]"/>
      <dgm:spPr/>
      <dgm:t>
        <a:bodyPr/>
        <a:lstStyle/>
        <a:p>
          <a:r>
            <a: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Заробітна плата і ціни нееластичні</a:t>
          </a:r>
        </a:p>
        <a:p>
          <a:r>
            <a:rPr lang="uk-UA" dirty="0" smtClean="0"/>
            <a:t>Класики вважали, що ціни та заробітна плата є еластичними</a:t>
          </a:r>
          <a:endParaRPr lang="uk-UA" dirty="0"/>
        </a:p>
      </dgm:t>
    </dgm:pt>
    <dgm:pt modelId="{3035A54A-5274-4CBE-B49E-D18D6375A12F}" type="parTrans" cxnId="{795B8DA6-C869-45E2-8887-A0FC72ECF405}">
      <dgm:prSet/>
      <dgm:spPr/>
      <dgm:t>
        <a:bodyPr/>
        <a:lstStyle/>
        <a:p>
          <a:endParaRPr lang="uk-UA"/>
        </a:p>
      </dgm:t>
    </dgm:pt>
    <dgm:pt modelId="{E637B848-CBFB-49FB-93E7-C465DA127147}" type="sibTrans" cxnId="{795B8DA6-C869-45E2-8887-A0FC72ECF405}">
      <dgm:prSet/>
      <dgm:spPr/>
      <dgm:t>
        <a:bodyPr/>
        <a:lstStyle/>
        <a:p>
          <a:endParaRPr lang="uk-UA"/>
        </a:p>
      </dgm:t>
    </dgm:pt>
    <dgm:pt modelId="{2F2BC8CC-1AC2-475F-8AA3-0E54E2A20A57}">
      <dgm:prSet phldrT="[Текст]"/>
      <dgm:spPr/>
      <dgm:t>
        <a:bodyPr/>
        <a:lstStyle/>
        <a:p>
          <a:r>
            <a: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Процентна ставка (</a:t>
          </a:r>
          <a:r>
            <a: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не врівноважує обсяги інвестицій</a:t>
          </a:r>
          <a:r>
            <a: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(I)</a:t>
          </a:r>
          <a:r>
            <a: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та заощаджень</a:t>
          </a:r>
          <a:r>
            <a: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(S)</a:t>
          </a:r>
          <a:endParaRPr lang="uk-UA" b="1" dirty="0" smtClean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uk-UA" dirty="0" smtClean="0"/>
            <a:t>У класиків  - навпаки</a:t>
          </a:r>
          <a:endParaRPr lang="uk-UA" dirty="0"/>
        </a:p>
      </dgm:t>
    </dgm:pt>
    <dgm:pt modelId="{A0A06981-EA35-4F59-9D6D-883EBA4B29F8}" type="parTrans" cxnId="{DCA9D800-0937-43F2-9139-0A14A0BDA2DB}">
      <dgm:prSet/>
      <dgm:spPr/>
      <dgm:t>
        <a:bodyPr/>
        <a:lstStyle/>
        <a:p>
          <a:endParaRPr lang="uk-UA"/>
        </a:p>
      </dgm:t>
    </dgm:pt>
    <dgm:pt modelId="{3BB7E83E-8CEA-4CBA-9818-2ADBBD0FA00E}" type="sibTrans" cxnId="{DCA9D800-0937-43F2-9139-0A14A0BDA2DB}">
      <dgm:prSet/>
      <dgm:spPr/>
      <dgm:t>
        <a:bodyPr/>
        <a:lstStyle/>
        <a:p>
          <a:endParaRPr lang="uk-UA"/>
        </a:p>
      </dgm:t>
    </dgm:pt>
    <dgm:pt modelId="{FFC83DF5-7669-4911-BE47-B12D52CAF782}">
      <dgm:prSet phldrT="[Текст]"/>
      <dgm:spPr/>
      <dgm:t>
        <a:bodyPr/>
        <a:lstStyle/>
        <a:p>
          <a:r>
            <a: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Повна зайнятість не встановлюється ринком  автоматично: потрібне державне втручання</a:t>
          </a:r>
        </a:p>
        <a:p>
          <a:endParaRPr lang="uk-UA" dirty="0"/>
        </a:p>
      </dgm:t>
    </dgm:pt>
    <dgm:pt modelId="{ABDF1C3D-19F9-44C7-803D-4922F2A1487A}" type="parTrans" cxnId="{F7D41995-BB32-45B9-9212-08A7A42F03E8}">
      <dgm:prSet/>
      <dgm:spPr/>
      <dgm:t>
        <a:bodyPr/>
        <a:lstStyle/>
        <a:p>
          <a:endParaRPr lang="uk-UA"/>
        </a:p>
      </dgm:t>
    </dgm:pt>
    <dgm:pt modelId="{BAA6BB8D-FA77-4908-B003-829EB7F33293}" type="sibTrans" cxnId="{F7D41995-BB32-45B9-9212-08A7A42F03E8}">
      <dgm:prSet/>
      <dgm:spPr/>
      <dgm:t>
        <a:bodyPr/>
        <a:lstStyle/>
        <a:p>
          <a:endParaRPr lang="uk-UA"/>
        </a:p>
      </dgm:t>
    </dgm:pt>
    <dgm:pt modelId="{8E2FF52C-362F-459F-9B87-9A46BAED1D4B}" type="pres">
      <dgm:prSet presAssocID="{7F8A22A0-94C7-4A8B-AE97-BD1857D406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FD1DAE4-F401-4DA9-99B0-77C3DA4F8F9F}" type="pres">
      <dgm:prSet presAssocID="{52B61F13-BBEA-4455-B6E4-D07DAB489FB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4B9C80B-E55B-48DE-A907-75E6E474270A}" type="pres">
      <dgm:prSet presAssocID="{3F95F2F2-B912-4B27-BFFB-4D9652CF3212}" presName="sibTrans" presStyleCnt="0"/>
      <dgm:spPr/>
    </dgm:pt>
    <dgm:pt modelId="{20613AE5-ABE0-48D5-96C3-11D9458B8EE4}" type="pres">
      <dgm:prSet presAssocID="{C1218CE5-DECD-48FF-886A-984146CC6D1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3E3AA42-B44F-4D2E-8F34-7EF2AFBC714D}" type="pres">
      <dgm:prSet presAssocID="{E637B848-CBFB-49FB-93E7-C465DA127147}" presName="sibTrans" presStyleCnt="0"/>
      <dgm:spPr/>
    </dgm:pt>
    <dgm:pt modelId="{999A3A14-6F48-4C23-96CF-2E16B77E0B79}" type="pres">
      <dgm:prSet presAssocID="{2F2BC8CC-1AC2-475F-8AA3-0E54E2A20A57}" presName="node" presStyleLbl="node1" presStyleIdx="2" presStyleCnt="4" custLinFactNeighborX="-204" custLinFactNeighborY="-514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CE9E156-B445-446C-94BC-9C30B9181C1F}" type="pres">
      <dgm:prSet presAssocID="{3BB7E83E-8CEA-4CBA-9818-2ADBBD0FA00E}" presName="sibTrans" presStyleCnt="0"/>
      <dgm:spPr/>
    </dgm:pt>
    <dgm:pt modelId="{86D7FF26-F636-4350-B495-EDE5BA289BDD}" type="pres">
      <dgm:prSet presAssocID="{FFC83DF5-7669-4911-BE47-B12D52CAF782}" presName="node" presStyleLbl="node1" presStyleIdx="3" presStyleCnt="4" custLinFactNeighborX="-1174" custLinFactNeighborY="-514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0132322-5D32-4E5F-BB71-05445791F047}" type="presOf" srcId="{C1218CE5-DECD-48FF-886A-984146CC6D16}" destId="{20613AE5-ABE0-48D5-96C3-11D9458B8EE4}" srcOrd="0" destOrd="0" presId="urn:microsoft.com/office/officeart/2005/8/layout/default"/>
    <dgm:cxn modelId="{DCA9D800-0937-43F2-9139-0A14A0BDA2DB}" srcId="{7F8A22A0-94C7-4A8B-AE97-BD1857D4061A}" destId="{2F2BC8CC-1AC2-475F-8AA3-0E54E2A20A57}" srcOrd="2" destOrd="0" parTransId="{A0A06981-EA35-4F59-9D6D-883EBA4B29F8}" sibTransId="{3BB7E83E-8CEA-4CBA-9818-2ADBBD0FA00E}"/>
    <dgm:cxn modelId="{795B8DA6-C869-45E2-8887-A0FC72ECF405}" srcId="{7F8A22A0-94C7-4A8B-AE97-BD1857D4061A}" destId="{C1218CE5-DECD-48FF-886A-984146CC6D16}" srcOrd="1" destOrd="0" parTransId="{3035A54A-5274-4CBE-B49E-D18D6375A12F}" sibTransId="{E637B848-CBFB-49FB-93E7-C465DA127147}"/>
    <dgm:cxn modelId="{A66249AD-0AA4-4E49-AE70-40C590237D5D}" type="presOf" srcId="{FFC83DF5-7669-4911-BE47-B12D52CAF782}" destId="{86D7FF26-F636-4350-B495-EDE5BA289BDD}" srcOrd="0" destOrd="0" presId="urn:microsoft.com/office/officeart/2005/8/layout/default"/>
    <dgm:cxn modelId="{8310D040-AD60-4A34-806E-8C7985AD3305}" type="presOf" srcId="{7F8A22A0-94C7-4A8B-AE97-BD1857D4061A}" destId="{8E2FF52C-362F-459F-9B87-9A46BAED1D4B}" srcOrd="0" destOrd="0" presId="urn:microsoft.com/office/officeart/2005/8/layout/default"/>
    <dgm:cxn modelId="{E104AE1E-458E-4B3D-B799-4685B4CAAC1A}" type="presOf" srcId="{52B61F13-BBEA-4455-B6E4-D07DAB489FB4}" destId="{0FD1DAE4-F401-4DA9-99B0-77C3DA4F8F9F}" srcOrd="0" destOrd="0" presId="urn:microsoft.com/office/officeart/2005/8/layout/default"/>
    <dgm:cxn modelId="{EB8A3090-2D6E-4F02-A6FA-A274A8E1A89E}" type="presOf" srcId="{2F2BC8CC-1AC2-475F-8AA3-0E54E2A20A57}" destId="{999A3A14-6F48-4C23-96CF-2E16B77E0B79}" srcOrd="0" destOrd="0" presId="urn:microsoft.com/office/officeart/2005/8/layout/default"/>
    <dgm:cxn modelId="{031AF030-F73D-4216-B30A-A0F8C1E98F8D}" srcId="{7F8A22A0-94C7-4A8B-AE97-BD1857D4061A}" destId="{52B61F13-BBEA-4455-B6E4-D07DAB489FB4}" srcOrd="0" destOrd="0" parTransId="{43BA6B64-1004-4918-8089-D0220664F276}" sibTransId="{3F95F2F2-B912-4B27-BFFB-4D9652CF3212}"/>
    <dgm:cxn modelId="{F7D41995-BB32-45B9-9212-08A7A42F03E8}" srcId="{7F8A22A0-94C7-4A8B-AE97-BD1857D4061A}" destId="{FFC83DF5-7669-4911-BE47-B12D52CAF782}" srcOrd="3" destOrd="0" parTransId="{ABDF1C3D-19F9-44C7-803D-4922F2A1487A}" sibTransId="{BAA6BB8D-FA77-4908-B003-829EB7F33293}"/>
    <dgm:cxn modelId="{5A8CA2CD-2EA4-4E50-BB38-6114FEE3BEF2}" type="presParOf" srcId="{8E2FF52C-362F-459F-9B87-9A46BAED1D4B}" destId="{0FD1DAE4-F401-4DA9-99B0-77C3DA4F8F9F}" srcOrd="0" destOrd="0" presId="urn:microsoft.com/office/officeart/2005/8/layout/default"/>
    <dgm:cxn modelId="{FD2A4479-5705-488D-B880-CF0928B77235}" type="presParOf" srcId="{8E2FF52C-362F-459F-9B87-9A46BAED1D4B}" destId="{04B9C80B-E55B-48DE-A907-75E6E474270A}" srcOrd="1" destOrd="0" presId="urn:microsoft.com/office/officeart/2005/8/layout/default"/>
    <dgm:cxn modelId="{2514ADC6-098D-4164-A0DA-BC49D2194F73}" type="presParOf" srcId="{8E2FF52C-362F-459F-9B87-9A46BAED1D4B}" destId="{20613AE5-ABE0-48D5-96C3-11D9458B8EE4}" srcOrd="2" destOrd="0" presId="urn:microsoft.com/office/officeart/2005/8/layout/default"/>
    <dgm:cxn modelId="{17C9D596-E08E-4ED1-B57F-A624F73282C1}" type="presParOf" srcId="{8E2FF52C-362F-459F-9B87-9A46BAED1D4B}" destId="{43E3AA42-B44F-4D2E-8F34-7EF2AFBC714D}" srcOrd="3" destOrd="0" presId="urn:microsoft.com/office/officeart/2005/8/layout/default"/>
    <dgm:cxn modelId="{D286C6CE-6A15-4BDE-9E62-E91E2ABCEC4A}" type="presParOf" srcId="{8E2FF52C-362F-459F-9B87-9A46BAED1D4B}" destId="{999A3A14-6F48-4C23-96CF-2E16B77E0B79}" srcOrd="4" destOrd="0" presId="urn:microsoft.com/office/officeart/2005/8/layout/default"/>
    <dgm:cxn modelId="{9C7E9007-E202-4253-AB7A-9E7999B61980}" type="presParOf" srcId="{8E2FF52C-362F-459F-9B87-9A46BAED1D4B}" destId="{7CE9E156-B445-446C-94BC-9C30B9181C1F}" srcOrd="5" destOrd="0" presId="urn:microsoft.com/office/officeart/2005/8/layout/default"/>
    <dgm:cxn modelId="{F46A40AE-D1D2-4C78-9B64-86529241ED6C}" type="presParOf" srcId="{8E2FF52C-362F-459F-9B87-9A46BAED1D4B}" destId="{86D7FF26-F636-4350-B495-EDE5BA289BD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1DAE4-F401-4DA9-99B0-77C3DA4F8F9F}">
      <dsp:nvSpPr>
        <dsp:cNvPr id="0" name=""/>
        <dsp:cNvSpPr/>
      </dsp:nvSpPr>
      <dsp:spPr>
        <a:xfrm>
          <a:off x="223710" y="1329"/>
          <a:ext cx="3764527" cy="2258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Економічну активність</a:t>
          </a:r>
          <a:r>
            <a:rPr lang="en-US" sz="24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(AS)</a:t>
          </a:r>
          <a:r>
            <a:rPr lang="uk-UA" sz="24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та зайнятість визначає сукупний попит (</a:t>
          </a:r>
          <a:r>
            <a:rPr lang="en-US" sz="24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</a:t>
          </a:r>
          <a:r>
            <a:rPr lang="uk-UA" sz="24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У класиків - </a:t>
          </a:r>
          <a:r>
            <a:rPr lang="en-US" sz="2400" kern="1200" dirty="0" smtClean="0"/>
            <a:t> </a:t>
          </a:r>
          <a:r>
            <a:rPr lang="uk-UA" sz="2400" kern="1200" dirty="0" smtClean="0"/>
            <a:t>сукупна пропозиція </a:t>
          </a:r>
          <a:r>
            <a:rPr lang="en-US" sz="2400" kern="1200" dirty="0" smtClean="0"/>
            <a:t>(AS)</a:t>
          </a:r>
          <a:endParaRPr lang="uk-UA" sz="2400" kern="1200" dirty="0"/>
        </a:p>
      </dsp:txBody>
      <dsp:txXfrm>
        <a:off x="223710" y="1329"/>
        <a:ext cx="3764527" cy="2258716"/>
      </dsp:txXfrm>
    </dsp:sp>
    <dsp:sp modelId="{20613AE5-ABE0-48D5-96C3-11D9458B8EE4}">
      <dsp:nvSpPr>
        <dsp:cNvPr id="0" name=""/>
        <dsp:cNvSpPr/>
      </dsp:nvSpPr>
      <dsp:spPr>
        <a:xfrm>
          <a:off x="4364690" y="1329"/>
          <a:ext cx="3764527" cy="2258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Заробітна плата і ціни нееластичні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Класики вважали, що ціни та заробітна плата є еластичними</a:t>
          </a:r>
          <a:endParaRPr lang="uk-UA" sz="2400" kern="1200" dirty="0"/>
        </a:p>
      </dsp:txBody>
      <dsp:txXfrm>
        <a:off x="4364690" y="1329"/>
        <a:ext cx="3764527" cy="2258716"/>
      </dsp:txXfrm>
    </dsp:sp>
    <dsp:sp modelId="{999A3A14-6F48-4C23-96CF-2E16B77E0B79}">
      <dsp:nvSpPr>
        <dsp:cNvPr id="0" name=""/>
        <dsp:cNvSpPr/>
      </dsp:nvSpPr>
      <dsp:spPr>
        <a:xfrm>
          <a:off x="216030" y="2520287"/>
          <a:ext cx="3764527" cy="2258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Процентна ставка (</a:t>
          </a:r>
          <a:r>
            <a:rPr lang="en-US" sz="24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uk-UA" sz="24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не врівноважує обсяги інвестицій</a:t>
          </a:r>
          <a:r>
            <a:rPr lang="en-US" sz="24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(I)</a:t>
          </a:r>
          <a:r>
            <a:rPr lang="uk-UA" sz="24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та заощаджень</a:t>
          </a:r>
          <a:r>
            <a:rPr lang="en-US" sz="24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(S)</a:t>
          </a:r>
          <a:endParaRPr lang="uk-UA" sz="2400" b="1" kern="1200" dirty="0" smtClean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У класиків  - навпаки</a:t>
          </a:r>
          <a:endParaRPr lang="uk-UA" sz="2400" kern="1200" dirty="0"/>
        </a:p>
      </dsp:txBody>
      <dsp:txXfrm>
        <a:off x="216030" y="2520287"/>
        <a:ext cx="3764527" cy="2258716"/>
      </dsp:txXfrm>
    </dsp:sp>
    <dsp:sp modelId="{86D7FF26-F636-4350-B495-EDE5BA289BDD}">
      <dsp:nvSpPr>
        <dsp:cNvPr id="0" name=""/>
        <dsp:cNvSpPr/>
      </dsp:nvSpPr>
      <dsp:spPr>
        <a:xfrm>
          <a:off x="4320494" y="2520287"/>
          <a:ext cx="3764527" cy="2258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Повна зайнятість не встановлюється ринком  автоматично: потрібне державне втручання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 dirty="0"/>
        </a:p>
      </dsp:txBody>
      <dsp:txXfrm>
        <a:off x="4320494" y="2520287"/>
        <a:ext cx="3764527" cy="2258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BD2BF-22FD-4046-9447-12BF082398DF}" type="datetimeFigureOut">
              <a:rPr lang="uk-UA" smtClean="0"/>
              <a:t>12.12.2022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F90E3-D2EC-48F7-AC9E-5841E6E438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615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99262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6934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409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4619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9125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0181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8846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7705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8753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6179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912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12.12.2022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12.12.2022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12.12.2022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12.12.2022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12.12.2022</a:t>
            </a:fld>
            <a:endParaRPr lang="uk-U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12.12.2022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12.12.2022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12.12.2022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12.12.2022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12.12.2022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12.12.2022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5986DC9-9AE4-4B81-8687-5FE3816C0CA5}" type="datetimeFigureOut">
              <a:rPr lang="uk-UA" smtClean="0"/>
              <a:t>12.12.2022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ЕКОНОМІЧНА ТЕОРІЯ</a:t>
            </a:r>
            <a:endParaRPr lang="uk-U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1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fontScale="77500" lnSpcReduction="20000"/>
          </a:bodyPr>
          <a:lstStyle/>
          <a:p>
            <a:r>
              <a:rPr lang="uk-UA" sz="3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Сукупна пропозиція (</a:t>
            </a:r>
            <a:r>
              <a:rPr lang="en-US" sz="3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uk-UA" sz="3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3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300" b="1" dirty="0"/>
              <a:t>–</a:t>
            </a:r>
            <a:r>
              <a:rPr lang="uk-UA" sz="3300" b="1" dirty="0">
                <a:solidFill>
                  <a:srgbClr val="C00000"/>
                </a:solidFill>
              </a:rPr>
              <a:t> </a:t>
            </a:r>
            <a:r>
              <a:rPr lang="uk-UA" sz="3300" b="1" dirty="0"/>
              <a:t>модель, що показує рівень наявного реального обсягу національного виробництва при певному рівні цін</a:t>
            </a:r>
            <a:r>
              <a:rPr lang="uk-UA" sz="3300" b="1" dirty="0" smtClean="0"/>
              <a:t>.</a:t>
            </a:r>
          </a:p>
          <a:p>
            <a:pPr marL="0" indent="0">
              <a:buNone/>
            </a:pPr>
            <a:r>
              <a:rPr lang="uk-UA" sz="3300" b="1" dirty="0" smtClean="0"/>
              <a:t> </a:t>
            </a:r>
            <a:endParaRPr lang="uk-UA" sz="3300" b="1" dirty="0"/>
          </a:p>
          <a:p>
            <a:r>
              <a:rPr lang="uk-UA" sz="3300" b="1" dirty="0"/>
              <a:t>Графічно крива </a:t>
            </a:r>
            <a:r>
              <a:rPr lang="en-US" sz="3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en-US" sz="3300" b="1" dirty="0">
                <a:solidFill>
                  <a:srgbClr val="C00000"/>
                </a:solidFill>
              </a:rPr>
              <a:t> </a:t>
            </a:r>
            <a:r>
              <a:rPr lang="uk-UA" sz="3300" b="1" dirty="0"/>
              <a:t>складається з трьох відрізків: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Кейнсіанського (горизонтального): </a:t>
            </a:r>
            <a:r>
              <a:rPr lang="uk-UA" altLang="uk-UA" sz="3300" b="1" dirty="0"/>
              <a:t>економіка перебуває у стані  спаду, а  виробничі  потужності та робоча сила задіяні не повністю. Залучення додаткових ресурсів не впливає на рівень цін.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altLang="uk-UA" sz="3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Проміжного,</a:t>
            </a:r>
            <a:r>
              <a:rPr lang="uk-UA" altLang="uk-UA" sz="3300" b="1" dirty="0"/>
              <a:t> коли зростання обсягів національного продукту вже  супроводжується зростанням рівня цін.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Класичного (вертикального): </a:t>
            </a:r>
            <a:r>
              <a:rPr lang="uk-UA" altLang="uk-UA" sz="3300" b="1" dirty="0"/>
              <a:t>економіка досягає своєї максимальної потужності і подальше зростання обсягів національного продукту неможливе. Обсяг виробництва майже не змінюються, а ціни стрімко зростають.</a:t>
            </a:r>
            <a:endParaRPr lang="ru-RU" altLang="uk-UA" sz="3300" b="1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9256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ÐÑÐ¸Ð²Ð° ÑÑÐºÑÐ¿Ð½Ð¾Ñ Ð¿ÑÐ¾Ð¿Ð¾Ð·Ð¸ÑÑÑ Ñ ÐºÐ¾ÑÐ¾ÑÐºÐ¾ÑÑÑÐ¾ÐºÐ¾Ð²Ð¾Ð¼Ñ Ð¿ÐµÑÑÐ¾Ð´Ñ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404664"/>
            <a:ext cx="643917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323528" y="5283164"/>
            <a:ext cx="8064896" cy="129614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i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І</a:t>
            </a:r>
            <a:r>
              <a:rPr lang="en-US" b="1" i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uk-UA" b="1" i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кейнсіанський відрізок</a:t>
            </a:r>
          </a:p>
          <a:p>
            <a:pPr marL="0" indent="0" algn="ctr">
              <a:buNone/>
            </a:pPr>
            <a:r>
              <a:rPr lang="uk-UA" b="1" i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ІІ – проміжний відрізок</a:t>
            </a:r>
            <a:endParaRPr lang="en-US" b="1" i="1" dirty="0" smtClean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uk-UA" b="1" i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ІІІ</a:t>
            </a:r>
            <a:r>
              <a:rPr lang="en-US" b="1" i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b="1" i="1" dirty="0" smtClean="0">
                <a:solidFill>
                  <a:srgbClr val="FFFF00"/>
                </a:solidFill>
              </a:rPr>
              <a:t>– </a:t>
            </a:r>
            <a:r>
              <a:rPr lang="uk-UA" b="1" i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класичний відрізок</a:t>
            </a:r>
            <a:endParaRPr lang="uk-UA" b="1" i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7757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51520" y="333374"/>
            <a:ext cx="8640960" cy="61919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Нецінові детермінанти </a:t>
            </a:r>
            <a:r>
              <a:rPr lang="en-US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uk-UA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000" b="1" dirty="0"/>
              <a:t>(екзогенні фактори, що зміщують криву):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цін на ресурси: </a:t>
            </a:r>
            <a:r>
              <a:rPr lang="uk-UA" sz="3000" b="1" dirty="0"/>
              <a:t>а) </a:t>
            </a:r>
            <a:r>
              <a:rPr lang="uk-UA" altLang="uk-UA" sz="3000" b="1" dirty="0"/>
              <a:t>наявність внутрішніх ресурсів (земля, капітал, праця); б) ціни на імпортні ресурси; в) панування на ринку; </a:t>
            </a:r>
            <a:endParaRPr lang="uk-UA" sz="30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uk-UA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у продуктивності;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правових норм: </a:t>
            </a:r>
            <a:r>
              <a:rPr lang="uk-UA" altLang="uk-UA" sz="3000" b="1" dirty="0"/>
              <a:t>а) податки і субсидії; б) державне регулювання.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b="1" i="1" u="sng" dirty="0">
                <a:solidFill>
                  <a:srgbClr val="C00000"/>
                </a:solidFill>
              </a:rPr>
              <a:t>NB!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uk-UA" sz="3000" b="1" dirty="0"/>
              <a:t>Слід розрізняти: </a:t>
            </a:r>
            <a:r>
              <a:rPr lang="uk-UA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у величині сукупної пропозиції,</a:t>
            </a:r>
            <a:r>
              <a:rPr lang="uk-UA" sz="3000" b="1" dirty="0"/>
              <a:t> що викликані змінами рівня цін, від </a:t>
            </a:r>
            <a:r>
              <a:rPr lang="uk-UA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 у сукупній пропозиції, </a:t>
            </a:r>
            <a:r>
              <a:rPr lang="uk-UA" sz="3000" b="1" dirty="0"/>
              <a:t>що викликані зміною однієї, чи декількох нецінових детермінант.</a:t>
            </a:r>
          </a:p>
          <a:p>
            <a:endParaRPr lang="uk-UA" sz="3000" dirty="0"/>
          </a:p>
        </p:txBody>
      </p:sp>
    </p:spTree>
    <p:extLst>
      <p:ext uri="{BB962C8B-B14F-4D97-AF65-F5344CB8AC3E}">
        <p14:creationId xmlns:p14="http://schemas.microsoft.com/office/powerpoint/2010/main" val="3986017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Встановлення рівноваги між сукупним попитом і сукупною пропозицією</a:t>
            </a: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976568"/>
              </p:ext>
            </p:extLst>
          </p:nvPr>
        </p:nvGraphicFramePr>
        <p:xfrm>
          <a:off x="1907704" y="1124744"/>
          <a:ext cx="4727836" cy="403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Picture" r:id="rId3" imgW="3756660" imgH="3203448" progId="Word.Picture.8">
                  <p:embed/>
                </p:oleObj>
              </mc:Choice>
              <mc:Fallback>
                <p:oleObj name="Picture" r:id="rId3" imgW="3756660" imgH="3203448" progId="Word.Picture.8">
                  <p:embed/>
                  <p:pic>
                    <p:nvPicPr>
                      <p:cNvPr id="0" name="Объект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124744"/>
                        <a:ext cx="4727836" cy="403244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3"/>
              <p:cNvSpPr txBox="1">
                <a:spLocks/>
              </p:cNvSpPr>
              <p:nvPr/>
            </p:nvSpPr>
            <p:spPr>
              <a:xfrm>
                <a:off x="395536" y="5157192"/>
                <a:ext cx="8568952" cy="151216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Font typeface="Arial" pitchFamily="34" charset="0"/>
                  <a:buChar char="•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691640" indent="-18288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4884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7744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uk-UA" altLang="uk-UA" sz="1800" b="1" dirty="0" smtClean="0">
                    <a:latin typeface="+mj-lt"/>
                    <a:ea typeface="+mj-ea"/>
                    <a:cs typeface="+mj-cs"/>
                  </a:rPr>
                  <a:t>За </a:t>
                </a:r>
                <a:r>
                  <a:rPr lang="uk-UA" altLang="uk-UA" sz="1800" b="1" dirty="0">
                    <a:latin typeface="+mj-lt"/>
                    <a:ea typeface="+mj-ea"/>
                    <a:cs typeface="+mj-cs"/>
                  </a:rPr>
                  <a:t>рівня цін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uk-UA" sz="1800" i="1" dirty="0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US" altLang="uk-UA" sz="1800" b="0" i="1" dirty="0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𝑃</m:t>
                        </m:r>
                      </m:e>
                      <m:sub>
                        <m:r>
                          <a:rPr lang="en-US" altLang="uk-UA" sz="1800" b="0" i="1" dirty="0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altLang="uk-UA" sz="18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altLang="uk-UA" sz="1800" b="1" dirty="0">
                    <a:latin typeface="+mj-lt"/>
                    <a:ea typeface="+mj-ea"/>
                    <a:cs typeface="+mj-cs"/>
                  </a:rPr>
                  <a:t>підприємства вироблятимуть обсяг продукту</a:t>
                </a:r>
                <a:r>
                  <a:rPr lang="ru-RU" altLang="uk-UA" sz="1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uk-UA" sz="1800" i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US" altLang="uk-UA" sz="1800" i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𝒀</m:t>
                        </m:r>
                      </m:e>
                      <m:sub>
                        <m:r>
                          <a:rPr lang="en-US" altLang="uk-UA" sz="1800" i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altLang="uk-UA" sz="1800" b="1" dirty="0" smtClean="0">
                    <a:latin typeface="+mj-lt"/>
                    <a:ea typeface="+mj-ea"/>
                    <a:cs typeface="+mj-cs"/>
                  </a:rPr>
                  <a:t>, </a:t>
                </a:r>
                <a:r>
                  <a:rPr lang="ru-RU" altLang="uk-UA" sz="1800" b="1" dirty="0">
                    <a:latin typeface="+mj-lt"/>
                    <a:ea typeface="+mj-ea"/>
                    <a:cs typeface="+mj-cs"/>
                  </a:rPr>
                  <a:t>а </a:t>
                </a:r>
                <a:r>
                  <a:rPr lang="uk-UA" altLang="uk-UA" sz="1800" b="1" dirty="0">
                    <a:latin typeface="+mj-lt"/>
                    <a:ea typeface="+mj-ea"/>
                    <a:cs typeface="+mj-cs"/>
                  </a:rPr>
                  <a:t>покупці </a:t>
                </a:r>
                <a:r>
                  <a:rPr lang="uk-UA" altLang="uk-UA" sz="1800" b="1" dirty="0" smtClean="0">
                    <a:latin typeface="+mj-lt"/>
                    <a:ea typeface="+mj-ea"/>
                    <a:cs typeface="+mj-cs"/>
                  </a:rPr>
                  <a:t>мають змогу </a:t>
                </a:r>
                <a:r>
                  <a:rPr lang="uk-UA" altLang="uk-UA" sz="1800" b="1" dirty="0">
                    <a:latin typeface="+mj-lt"/>
                    <a:ea typeface="+mj-ea"/>
                    <a:cs typeface="+mj-cs"/>
                  </a:rPr>
                  <a:t>придбати</a:t>
                </a:r>
                <a:r>
                  <a:rPr lang="uk-UA" altLang="uk-UA" sz="1800" i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uk-UA" sz="1800" i="1" dirty="0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US" altLang="uk-UA" sz="1800" i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𝒀</m:t>
                        </m:r>
                      </m:e>
                      <m:sub>
                        <m:r>
                          <a:rPr lang="en-US" altLang="uk-UA" sz="1800" i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uk-UA" altLang="uk-UA" sz="1800" b="1" dirty="0">
                    <a:solidFill>
                      <a:srgbClr val="FFC000"/>
                    </a:solidFill>
                    <a:latin typeface="+mj-lt"/>
                    <a:ea typeface="+mj-ea"/>
                    <a:cs typeface="+mj-cs"/>
                  </a:rPr>
                  <a:t>. </a:t>
                </a:r>
                <a:r>
                  <a:rPr lang="uk-UA" altLang="uk-UA" sz="1800" b="1" dirty="0">
                    <a:latin typeface="+mj-lt"/>
                    <a:ea typeface="+mj-ea"/>
                    <a:cs typeface="+mj-cs"/>
                  </a:rPr>
                  <a:t>Конкуренція між покупцями підвищить рівень цін до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altLang="uk-UA" sz="1800" i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US" altLang="uk-UA" sz="1800" i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𝑷</m:t>
                        </m:r>
                      </m:e>
                      <m:sub>
                        <m:r>
                          <a:rPr lang="en-US" altLang="uk-UA" sz="1800" i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𝑬</m:t>
                        </m:r>
                      </m:sub>
                    </m:sSub>
                  </m:oMath>
                </a14:m>
                <a:r>
                  <a:rPr lang="uk-UA" altLang="uk-UA" sz="1800" i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+mj-ea"/>
                    <a:cs typeface="+mj-cs"/>
                  </a:rPr>
                  <a:t>.</a:t>
                </a:r>
                <a:r>
                  <a:rPr lang="uk-UA" altLang="uk-UA" sz="1800" b="1" dirty="0">
                    <a:latin typeface="+mj-lt"/>
                    <a:ea typeface="+mj-ea"/>
                    <a:cs typeface="+mj-cs"/>
                  </a:rPr>
                  <a:t> Наслідком буде збільшення обсягу виробництва та зменшення </a:t>
                </a:r>
                <a:r>
                  <a:rPr lang="uk-UA" altLang="uk-UA" sz="1800" b="1" dirty="0" smtClean="0">
                    <a:latin typeface="+mj-lt"/>
                    <a:ea typeface="+mj-ea"/>
                    <a:cs typeface="+mj-cs"/>
                  </a:rPr>
                  <a:t>попиту </a:t>
                </a:r>
                <a:r>
                  <a:rPr lang="uk-UA" altLang="uk-UA" sz="1800" b="1" dirty="0">
                    <a:latin typeface="+mj-lt"/>
                    <a:ea typeface="+mj-ea"/>
                    <a:cs typeface="+mj-cs"/>
                  </a:rPr>
                  <a:t>до величини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altLang="uk-UA" sz="1800" i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US" altLang="uk-UA" sz="1800" i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𝒀</m:t>
                        </m:r>
                      </m:e>
                      <m:sub>
                        <m:r>
                          <a:rPr lang="en-US" altLang="uk-UA" sz="1800" i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𝑬</m:t>
                        </m:r>
                      </m:sub>
                    </m:sSub>
                  </m:oMath>
                </a14:m>
                <a:r>
                  <a:rPr lang="uk-UA" altLang="uk-UA" sz="1800" i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+mj-ea"/>
                    <a:cs typeface="+mj-cs"/>
                  </a:rPr>
                  <a:t>. </a:t>
                </a:r>
                <a:r>
                  <a:rPr lang="ru-RU" altLang="uk-UA" sz="1800" i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+mj-ea"/>
                    <a:cs typeface="+mj-cs"/>
                  </a:rPr>
                  <a:t> </a:t>
                </a:r>
                <a:r>
                  <a:rPr lang="uk-UA" altLang="uk-UA" sz="1800" b="1" dirty="0">
                    <a:latin typeface="+mj-lt"/>
                    <a:ea typeface="+mj-ea"/>
                    <a:cs typeface="+mj-cs"/>
                  </a:rPr>
                  <a:t>Встановиться</a:t>
                </a:r>
                <a:r>
                  <a:rPr lang="ru-RU" altLang="uk-UA" sz="1800" b="1" dirty="0"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altLang="uk-UA" sz="1800" b="1" dirty="0">
                    <a:latin typeface="+mj-lt"/>
                    <a:ea typeface="+mj-ea"/>
                    <a:cs typeface="+mj-cs"/>
                  </a:rPr>
                  <a:t>рівновага.</a:t>
                </a:r>
                <a:endParaRPr lang="ru-RU" altLang="uk-UA" sz="1800" b="1" dirty="0"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7" name="Текс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157192"/>
                <a:ext cx="8568952" cy="1512168"/>
              </a:xfrm>
              <a:prstGeom prst="rect">
                <a:avLst/>
              </a:prstGeom>
              <a:blipFill rotWithShape="1">
                <a:blip r:embed="rId5"/>
                <a:stretch>
                  <a:fillRect l="-640" t="-2016" r="-92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193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Юра\Desktop\slide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7847"/>
            <a:ext cx="8738029" cy="655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026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а\Desktop\slide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1853"/>
            <a:ext cx="8496944" cy="637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7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а\Desktop\slide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92" y="143243"/>
            <a:ext cx="8486580" cy="646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225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 dirty="0" smtClean="0"/>
              <a:t>7.3.Кейнсіанський </a:t>
            </a:r>
            <a:r>
              <a:rPr lang="uk-UA" sz="4000" dirty="0"/>
              <a:t>макроекономічний аналіз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</a:p>
          <a:p>
            <a:endParaRPr lang="uk-UA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53899140"/>
              </p:ext>
            </p:extLst>
          </p:nvPr>
        </p:nvGraphicFramePr>
        <p:xfrm>
          <a:off x="323528" y="1556792"/>
          <a:ext cx="835292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0459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 smtClean="0">
                <a:solidFill>
                  <a:srgbClr val="FFC000"/>
                </a:solidFill>
              </a:rPr>
              <a:t/>
            </a:r>
            <a:br>
              <a:rPr lang="uk-UA" sz="3200" dirty="0" smtClean="0">
                <a:solidFill>
                  <a:srgbClr val="FFC000"/>
                </a:solidFill>
              </a:rPr>
            </a:br>
            <a:r>
              <a:rPr lang="uk-UA" sz="3200" dirty="0">
                <a:solidFill>
                  <a:srgbClr val="FFC000"/>
                </a:solidFill>
              </a:rPr>
              <a:t>Гранична схильність до споживання (</a:t>
            </a:r>
            <a:r>
              <a:rPr lang="en-US" sz="3200" dirty="0">
                <a:solidFill>
                  <a:srgbClr val="FFC000"/>
                </a:solidFill>
              </a:rPr>
              <a:t>MPC</a:t>
            </a:r>
            <a:r>
              <a:rPr lang="uk-UA" sz="3200" dirty="0">
                <a:solidFill>
                  <a:srgbClr val="FFC000"/>
                </a:solidFill>
              </a:rPr>
              <a:t>)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ru-RU" sz="3200" dirty="0">
                <a:solidFill>
                  <a:srgbClr val="FFC000"/>
                </a:solidFill>
              </a:rPr>
              <a:t>та </a:t>
            </a:r>
            <a:r>
              <a:rPr lang="uk-UA" sz="3200" dirty="0">
                <a:solidFill>
                  <a:srgbClr val="FFC000"/>
                </a:solidFill>
              </a:rPr>
              <a:t>гранична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uk-UA" sz="3200" dirty="0">
                <a:solidFill>
                  <a:srgbClr val="FFC000"/>
                </a:solidFill>
              </a:rPr>
              <a:t>схильність до заощаджень (</a:t>
            </a:r>
            <a:r>
              <a:rPr lang="en-US" sz="3200" dirty="0">
                <a:solidFill>
                  <a:srgbClr val="FFC000"/>
                </a:solidFill>
              </a:rPr>
              <a:t>MPS</a:t>
            </a:r>
            <a:r>
              <a:rPr lang="uk-UA" sz="3200" dirty="0">
                <a:solidFill>
                  <a:srgbClr val="FFC000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112568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sz="3200" b="0" dirty="0" smtClean="0"/>
                  <a:t> </a:t>
                </a:r>
                <a:r>
                  <a:rPr lang="uk-UA" sz="3200" b="0" dirty="0" smtClean="0"/>
                  <a:t>Гранична схильність до споживання</a:t>
                </a:r>
                <a:endParaRPr lang="uk-UA" sz="32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𝑀𝑃𝐶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200" b="0" i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Δ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3200" b="0" i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Δ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𝑌</m:t>
                          </m:r>
                        </m:den>
                      </m:f>
                    </m:oMath>
                  </m:oMathPara>
                </a14:m>
                <a:endParaRPr lang="uk-UA" sz="32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uk-UA" sz="3200" dirty="0"/>
                  <a:t>Гранична схильність до </a:t>
                </a:r>
                <a:r>
                  <a:rPr lang="uk-UA" sz="3200" dirty="0" smtClean="0"/>
                  <a:t>з</a:t>
                </a:r>
                <a14:m>
                  <m:oMath xmlns:m="http://schemas.openxmlformats.org/officeDocument/2006/math">
                    <m:r>
                      <a:rPr lang="uk-UA" sz="3200" b="0" i="0" smtClean="0">
                        <a:latin typeface="Cambria Math"/>
                      </a:rPr>
                      <m:t>аощаджень</m:t>
                    </m:r>
                    <m:r>
                      <a:rPr lang="uk-UA" sz="3200" b="0" i="1" smtClean="0">
                        <a:latin typeface="Cambria Math"/>
                      </a:rPr>
                      <m:t> </m:t>
                    </m:r>
                  </m:oMath>
                </a14:m>
                <a:endParaRPr lang="uk-UA" sz="32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𝑀𝑃𝑆</m:t>
                      </m:r>
                      <m:r>
                        <a:rPr lang="en-US" sz="3200" i="1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Δ</m:t>
                          </m:r>
                          <m:r>
                            <a:rPr lang="en-US" sz="3200" i="1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Δ</m:t>
                          </m:r>
                          <m:r>
                            <a:rPr lang="en-US" sz="3200" i="1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𝑌</m:t>
                          </m:r>
                        </m:den>
                      </m:f>
                    </m:oMath>
                  </m:oMathPara>
                </a14:m>
                <a:endParaRPr lang="en-US" sz="3200" i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uk-UA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Наприклад:</a:t>
                </a:r>
                <a:r>
                  <a:rPr lang="uk-UA" dirty="0" smtClean="0"/>
                  <a:t> </a:t>
                </a:r>
                <a:r>
                  <a:rPr lang="uk-UA" i="1" dirty="0" smtClean="0">
                    <a:solidFill>
                      <a:srgbClr val="FFFF00"/>
                    </a:solidFill>
                  </a:rPr>
                  <a:t>додатковий доход людини складає 100 грн., з яких вона 60 грн. витрачає на споживання, а 40 грн. заощаджує.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𝑀𝑃𝐶</m:t>
                    </m:r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Δ</m:t>
                        </m:r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Δ</m:t>
                        </m:r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den>
                    </m:f>
                  </m:oMath>
                </a14:m>
                <a:r>
                  <a:rPr lang="uk-UA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/>
                          </a:rPr>
                          <m:t>60</m:t>
                        </m:r>
                      </m:num>
                      <m:den>
                        <m:r>
                          <a:rPr lang="uk-UA" b="0" i="1" smtClean="0"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uk-UA" dirty="0" smtClean="0"/>
                  <a:t> = 0,6;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𝑀𝑃𝑆</m:t>
                    </m:r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Δ</m:t>
                        </m:r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Δ</m:t>
                        </m:r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den>
                    </m:f>
                  </m:oMath>
                </a14:m>
                <a:r>
                  <a:rPr lang="uk-UA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/>
                          </a:rPr>
                          <m:t>4</m:t>
                        </m:r>
                        <m:r>
                          <a:rPr lang="uk-UA" i="1">
                            <a:latin typeface="Cambria Math"/>
                          </a:rPr>
                          <m:t>0</m:t>
                        </m:r>
                      </m:num>
                      <m:den>
                        <m:r>
                          <a:rPr lang="uk-UA" i="1"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uk-UA" dirty="0" smtClean="0"/>
                  <a:t> = 0,4</a:t>
                </a:r>
              </a:p>
              <a:p>
                <a:pPr marL="0" indent="0">
                  <a:buNone/>
                </a:pPr>
                <a:endParaRPr lang="en-US" i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𝑀𝑃𝑆</m:t>
                      </m:r>
                      <m:r>
                        <a:rPr lang="uk-UA" sz="3200" i="1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3200" i="1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𝑀𝑃𝐶</m:t>
                      </m:r>
                      <m:r>
                        <a:rPr lang="en-US" sz="3200" i="1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uk-UA" sz="3200" i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112568"/>
              </a:xfrm>
              <a:blipFill rotWithShape="1">
                <a:blip r:embed="rId3"/>
                <a:stretch>
                  <a:fillRect l="-1630" t="-238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800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900" dirty="0">
                <a:solidFill>
                  <a:srgbClr val="FFC000"/>
                </a:solidFill>
              </a:rPr>
              <a:t>Середня схильність до споживання (</a:t>
            </a:r>
            <a:r>
              <a:rPr lang="en-US" sz="2900" dirty="0">
                <a:solidFill>
                  <a:srgbClr val="FFC000"/>
                </a:solidFill>
              </a:rPr>
              <a:t>APC</a:t>
            </a:r>
            <a:r>
              <a:rPr lang="uk-UA" sz="2900" dirty="0">
                <a:solidFill>
                  <a:srgbClr val="FFC000"/>
                </a:solidFill>
              </a:rPr>
              <a:t>)</a:t>
            </a:r>
            <a:r>
              <a:rPr lang="en-US" sz="2900" dirty="0">
                <a:solidFill>
                  <a:srgbClr val="FFC000"/>
                </a:solidFill>
              </a:rPr>
              <a:t> </a:t>
            </a:r>
            <a:r>
              <a:rPr lang="ru-RU" sz="2900" dirty="0">
                <a:solidFill>
                  <a:srgbClr val="FFC000"/>
                </a:solidFill>
              </a:rPr>
              <a:t>та </a:t>
            </a:r>
            <a:r>
              <a:rPr lang="uk-UA" sz="2900" dirty="0">
                <a:solidFill>
                  <a:srgbClr val="FFC000"/>
                </a:solidFill>
              </a:rPr>
              <a:t>середня</a:t>
            </a:r>
            <a:r>
              <a:rPr lang="ru-RU" sz="2900" dirty="0">
                <a:solidFill>
                  <a:srgbClr val="FFC000"/>
                </a:solidFill>
              </a:rPr>
              <a:t> </a:t>
            </a:r>
            <a:r>
              <a:rPr lang="uk-UA" sz="2900" dirty="0">
                <a:solidFill>
                  <a:srgbClr val="FFC000"/>
                </a:solidFill>
              </a:rPr>
              <a:t>схильність до заощаджень (</a:t>
            </a:r>
            <a:r>
              <a:rPr lang="en-US" sz="2900" dirty="0">
                <a:solidFill>
                  <a:srgbClr val="FFC000"/>
                </a:solidFill>
              </a:rPr>
              <a:t>APS</a:t>
            </a:r>
            <a:r>
              <a:rPr lang="uk-UA" sz="2900" dirty="0">
                <a:solidFill>
                  <a:srgbClr val="FFC000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ü"/>
                </a:pPr>
                <a:r>
                  <a:rPr lang="uk-UA" dirty="0" smtClean="0"/>
                  <a:t> </a:t>
                </a:r>
                <a:r>
                  <a:rPr lang="uk-UA" sz="2800" dirty="0" smtClean="0"/>
                  <a:t>Середня схильність до </a:t>
                </a:r>
                <a:r>
                  <a:rPr lang="uk-UA" sz="2800" dirty="0"/>
                  <a:t>споживання </a:t>
                </a:r>
                <a:r>
                  <a:rPr lang="uk-UA" sz="28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en-US" sz="28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APC</a:t>
                </a:r>
                <a:r>
                  <a:rPr lang="uk-UA" sz="28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r>
                  <a:rPr lang="en-US" sz="28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dirty="0"/>
                  <a:t>– </a:t>
                </a:r>
                <a:r>
                  <a:rPr lang="uk-UA" sz="2800" dirty="0"/>
                  <a:t>відношення </a:t>
                </a:r>
                <a:r>
                  <a:rPr lang="uk-UA" sz="2800" dirty="0" smtClean="0"/>
                  <a:t>видатків </a:t>
                </a:r>
                <a:r>
                  <a:rPr lang="uk-UA" sz="2800" dirty="0"/>
                  <a:t>на споживання до величини доходу</a:t>
                </a:r>
              </a:p>
              <a:p>
                <a:pPr marL="0" indent="0" algn="ctr">
                  <a:buNone/>
                </a:pPr>
                <a:r>
                  <a:rPr lang="en-US" sz="28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PC</m:t>
                    </m:r>
                    <m:r>
                      <a:rPr lang="en-US" sz="2800" i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Y</m:t>
                        </m:r>
                      </m:den>
                    </m:f>
                  </m:oMath>
                </a14:m>
                <a:r>
                  <a:rPr lang="uk-UA" sz="2800" dirty="0" smtClean="0"/>
                  <a:t> </a:t>
                </a:r>
                <a:endParaRPr lang="en-US" sz="2800" dirty="0" smtClean="0"/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uk-UA" sz="2800" dirty="0"/>
                  <a:t>Середня схильність до </a:t>
                </a:r>
                <a:r>
                  <a:rPr lang="uk-UA" sz="2800" dirty="0" smtClean="0"/>
                  <a:t>заощаджень </a:t>
                </a:r>
                <a:r>
                  <a:rPr lang="uk-UA" sz="28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en-US" sz="28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APS</a:t>
                </a:r>
                <a:r>
                  <a:rPr lang="uk-UA" sz="28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r>
                  <a:rPr lang="en-US" sz="28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dirty="0"/>
                  <a:t>– </a:t>
                </a:r>
                <a:r>
                  <a:rPr lang="uk-UA" sz="2800" dirty="0"/>
                  <a:t>відношення </a:t>
                </a:r>
                <a:r>
                  <a:rPr lang="uk-UA" sz="2800" dirty="0" smtClean="0"/>
                  <a:t>видатків </a:t>
                </a:r>
                <a:r>
                  <a:rPr lang="uk-UA" sz="2800" dirty="0"/>
                  <a:t>на </a:t>
                </a:r>
                <a:r>
                  <a:rPr lang="uk-UA" sz="2800" dirty="0" smtClean="0"/>
                  <a:t>заощадження </a:t>
                </a:r>
                <a:r>
                  <a:rPr lang="uk-UA" sz="2800" dirty="0"/>
                  <a:t>до величини </a:t>
                </a:r>
                <a:r>
                  <a:rPr lang="uk-UA" sz="2800" dirty="0" smtClean="0"/>
                  <a:t>доходу</a:t>
                </a:r>
              </a:p>
              <a:p>
                <a:pPr marL="0" indent="0" algn="ctr">
                  <a:buNone/>
                </a:pPr>
                <a:r>
                  <a:rPr lang="en-US" sz="28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A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𝑃𝑆</m:t>
                    </m:r>
                    <m:r>
                      <a:rPr lang="en-US" sz="280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en-US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𝑌</m:t>
                        </m:r>
                      </m:den>
                    </m:f>
                  </m:oMath>
                </a14:m>
                <a:r>
                  <a:rPr lang="uk-UA" sz="28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</a:t>
                </a:r>
                <a:endParaRPr lang="en-US" sz="28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 marL="0" indent="0" algn="ctr">
                  <a:buNone/>
                </a:pPr>
                <a:endParaRPr lang="en-US" sz="3200" b="0" i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 marL="0" indent="0" algn="ctr">
                  <a:buNone/>
                </a:pPr>
                <a:endParaRPr lang="en-US" sz="3200" i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uk-UA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6288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6864" cy="648072"/>
          </a:xfrm>
        </p:spPr>
        <p:txBody>
          <a:bodyPr>
            <a:noAutofit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Т</a:t>
            </a:r>
            <a:r>
              <a:rPr lang="uk-UA" sz="3200" dirty="0" smtClean="0"/>
              <a:t>ема </a:t>
            </a:r>
            <a:r>
              <a:rPr lang="uk-UA" sz="3200" dirty="0"/>
              <a:t>7. Макроекономічна рівновага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462067"/>
          </a:xfrm>
        </p:spPr>
        <p:txBody>
          <a:bodyPr>
            <a:normAutofit/>
          </a:bodyPr>
          <a:lstStyle/>
          <a:p>
            <a:r>
              <a:rPr lang="uk-UA" sz="3200" dirty="0" smtClean="0"/>
              <a:t>7.1</a:t>
            </a:r>
            <a:r>
              <a:rPr lang="uk-UA" sz="3200" dirty="0"/>
              <a:t>. Класична теорія економічної </a:t>
            </a:r>
            <a:r>
              <a:rPr lang="uk-UA" sz="3200" dirty="0" smtClean="0"/>
              <a:t>рівноваги</a:t>
            </a:r>
            <a:endParaRPr lang="uk-UA" sz="3200" dirty="0"/>
          </a:p>
          <a:p>
            <a:r>
              <a:rPr lang="uk-UA" sz="3200" dirty="0" smtClean="0"/>
              <a:t>7.2</a:t>
            </a:r>
            <a:r>
              <a:rPr lang="uk-UA" sz="3200" dirty="0"/>
              <a:t>. Макроекономічна рівновага у моделі «AD-AS</a:t>
            </a:r>
            <a:r>
              <a:rPr lang="uk-UA" sz="3200" dirty="0" smtClean="0"/>
              <a:t>»</a:t>
            </a:r>
            <a:endParaRPr lang="uk-UA" sz="3200" dirty="0"/>
          </a:p>
          <a:p>
            <a:r>
              <a:rPr lang="uk-UA" sz="3200" dirty="0" smtClean="0"/>
              <a:t>7.3</a:t>
            </a:r>
            <a:r>
              <a:rPr lang="uk-UA" sz="3200" dirty="0"/>
              <a:t>. Кейнсіанський макроекономічний </a:t>
            </a:r>
            <a:r>
              <a:rPr lang="uk-UA" sz="3200" dirty="0" smtClean="0"/>
              <a:t>аналіз</a:t>
            </a:r>
            <a:endParaRPr lang="uk-UA" sz="3200" dirty="0"/>
          </a:p>
          <a:p>
            <a:r>
              <a:rPr lang="uk-UA" sz="3200" dirty="0" smtClean="0"/>
              <a:t>7.4</a:t>
            </a:r>
            <a:r>
              <a:rPr lang="uk-UA" sz="3200" dirty="0"/>
              <a:t>. </a:t>
            </a:r>
            <a:r>
              <a:rPr lang="uk-UA" sz="3200" dirty="0" smtClean="0"/>
              <a:t>Інвестиції та заощадження: проблема рівноваги</a:t>
            </a:r>
            <a:endParaRPr lang="uk-UA" sz="3200" dirty="0"/>
          </a:p>
          <a:p>
            <a:pPr marL="0" indent="0">
              <a:buNone/>
            </a:pP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88649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uk-UA" dirty="0" smtClean="0"/>
              <a:t>Функція споживання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Споживання, що не залежить від рівня доходу називають  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автономним споживанням</a:t>
            </a:r>
            <a:endParaRPr lang="uk-U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74" y="2204864"/>
            <a:ext cx="3312368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777" y="2225231"/>
            <a:ext cx="3240782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1028" y="4805678"/>
            <a:ext cx="3230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а) функція споживання без врахування автономних витрат на споживання 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4433777" y="4805678"/>
            <a:ext cx="3240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б) </a:t>
            </a:r>
            <a:r>
              <a:rPr lang="uk-UA" dirty="0"/>
              <a:t>функція споживання </a:t>
            </a:r>
            <a:r>
              <a:rPr lang="uk-UA" dirty="0" smtClean="0"/>
              <a:t>з врахуванням автономного споживання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56243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</p:spPr>
            <p:txBody>
              <a:bodyPr>
                <a:normAutofit/>
              </a:bodyPr>
              <a:lstStyle/>
              <a:p>
                <a:r>
                  <a:rPr lang="uk-UA" sz="3200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Функція споживання</a:t>
                </a:r>
                <a:r>
                  <a:rPr lang="en-US" sz="3200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uk-UA" sz="32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 algn="ctr">
                  <a:buNone/>
                </a:pPr>
                <a:r>
                  <a:rPr lang="uk-UA" sz="3200" dirty="0" smtClean="0"/>
                  <a:t>а</a:t>
                </a:r>
                <a:r>
                  <a:rPr lang="en-US" sz="3200" dirty="0" smtClean="0"/>
                  <a:t>)</a:t>
                </a:r>
                <a:r>
                  <a:rPr lang="uk-UA" sz="3200" dirty="0" smtClean="0"/>
                  <a:t>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C</m:t>
                    </m:r>
                    <m:r>
                      <a:rPr lang="en-US" sz="3200" b="0" i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MPC </a:t>
                </a:r>
                <a14:m>
                  <m:oMath xmlns:m="http://schemas.openxmlformats.org/officeDocument/2006/math">
                    <m:r>
                      <a:rPr lang="en-US" sz="3200" b="0" i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×</m:t>
                    </m:r>
                  </m:oMath>
                </a14:m>
                <a:r>
                  <a:rPr lang="en-US" sz="32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Y</a:t>
                </a:r>
                <a:r>
                  <a:rPr lang="uk-UA" sz="32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;</a:t>
                </a:r>
              </a:p>
              <a:p>
                <a:pPr marL="0" indent="0">
                  <a:buNone/>
                </a:pPr>
                <a:r>
                  <a:rPr lang="uk-UA" sz="3200" dirty="0" smtClean="0"/>
                  <a:t>із врахуванням автономного споживання </a:t>
                </a:r>
                <a:r>
                  <a:rPr lang="uk-UA" sz="32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(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uk-UA" sz="32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barPr>
                      <m:e>
                        <m:r>
                          <a:rPr lang="uk-UA" sz="32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С</m:t>
                        </m:r>
                      </m:e>
                    </m:bar>
                  </m:oMath>
                </a14:m>
                <a:r>
                  <a:rPr lang="uk-UA" sz="32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), </a:t>
                </a:r>
                <a:r>
                  <a:rPr lang="uk-UA" sz="3200" dirty="0" smtClean="0"/>
                  <a:t>формула для визначення функції споживання набуде такого вигляду </a:t>
                </a:r>
              </a:p>
              <a:p>
                <a:pPr marL="0" indent="0" algn="ctr">
                  <a:buNone/>
                </a:pPr>
                <a:r>
                  <a:rPr lang="uk-UA" sz="3200" dirty="0" smtClean="0"/>
                  <a:t>б):</a:t>
                </a:r>
                <a14:m>
                  <m:oMath xmlns:m="http://schemas.openxmlformats.org/officeDocument/2006/math">
                    <m:r>
                      <a:rPr lang="uk-UA" sz="320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C</m:t>
                    </m:r>
                    <m:r>
                      <a:rPr lang="en-US" sz="3200" i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bar>
                      <m:barPr>
                        <m:pos m:val="top"/>
                        <m:ctrlPr>
                          <a:rPr lang="en-US" sz="32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C</m:t>
                        </m:r>
                      </m:e>
                    </m:bar>
                  </m:oMath>
                </a14:m>
                <a:r>
                  <a:rPr lang="en-US" sz="32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+ MPC </a:t>
                </a:r>
                <a14:m>
                  <m:oMath xmlns:m="http://schemas.openxmlformats.org/officeDocument/2006/math">
                    <m:r>
                      <a:rPr lang="en-US" sz="3200" i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×</m:t>
                    </m:r>
                  </m:oMath>
                </a14:m>
                <a:r>
                  <a:rPr lang="en-US" sz="32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Y</a:t>
                </a:r>
                <a:endParaRPr lang="uk-UA" sz="32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r>
                  <a:rPr lang="uk-UA" sz="32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Функція </a:t>
                </a:r>
                <a:r>
                  <a:rPr lang="uk-UA" sz="3200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заощаджень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k-UA" sz="320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C</m:t>
                    </m:r>
                    <m:r>
                      <a:rPr lang="en-US" sz="320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</a:t>
                </a:r>
                <a:r>
                  <a:rPr lang="en-US" sz="32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MPS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×</m:t>
                    </m:r>
                  </m:oMath>
                </a14:m>
                <a:r>
                  <a:rPr lang="en-US" sz="32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Y</a:t>
                </a:r>
                <a:r>
                  <a:rPr lang="uk-UA" sz="32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;</a:t>
                </a:r>
                <a:endParaRPr lang="uk-UA" sz="32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uk-UA" sz="28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  <a:blipFill rotWithShape="1">
                <a:blip r:embed="rId2"/>
                <a:stretch>
                  <a:fillRect l="-1852" t="-1368" r="-163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220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uk-UA" dirty="0"/>
              <a:t>Функція </a:t>
            </a:r>
            <a:r>
              <a:rPr lang="uk-UA" dirty="0" smtClean="0"/>
              <a:t>заощаджень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sz="1800" dirty="0">
                <a:solidFill>
                  <a:schemeClr val="tx1"/>
                </a:solidFill>
              </a:rPr>
              <a:t>Функція </a:t>
            </a:r>
            <a:r>
              <a:rPr lang="uk-UA" sz="1800" dirty="0" smtClean="0">
                <a:solidFill>
                  <a:schemeClr val="tx1"/>
                </a:solidFill>
              </a:rPr>
              <a:t>заощадження</a:t>
            </a:r>
          </a:p>
          <a:p>
            <a:pPr marL="0" indent="0" algn="ctr">
              <a:buNone/>
            </a:pPr>
            <a:r>
              <a:rPr lang="uk-UA" sz="1800" dirty="0" smtClean="0">
                <a:solidFill>
                  <a:schemeClr val="tx1"/>
                </a:solidFill>
              </a:rPr>
              <a:t>Графік функції заощадження показує залежність заощаджень від розміру доходу. Нахил графіка </a:t>
            </a:r>
            <a:r>
              <a:rPr lang="en-US" sz="1800" dirty="0" smtClean="0">
                <a:solidFill>
                  <a:schemeClr val="tx1"/>
                </a:solidFill>
              </a:rPr>
              <a:t>S </a:t>
            </a:r>
            <a:r>
              <a:rPr lang="uk-UA" sz="1800" dirty="0" smtClean="0">
                <a:solidFill>
                  <a:schemeClr val="tx1"/>
                </a:solidFill>
              </a:rPr>
              <a:t>визначається схильністю до заощаджень.</a:t>
            </a:r>
            <a:endParaRPr lang="uk-UA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342948" cy="240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671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07288" cy="1008112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7.4. Інвестиції </a:t>
            </a:r>
            <a:r>
              <a:rPr lang="uk-UA" sz="3200" dirty="0"/>
              <a:t>та заощадження: проблема рівноваги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484784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rgbClr val="FFC000"/>
                </a:solidFill>
              </a:rPr>
              <a:t>Рівень інвестицій </a:t>
            </a:r>
            <a:r>
              <a:rPr lang="uk-UA" sz="2800" dirty="0" smtClean="0"/>
              <a:t>суттєво впливає на обсяг національного доходу. Джерелом інвестицій є 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заощадження</a:t>
            </a:r>
            <a:r>
              <a:rPr lang="uk-UA" sz="2800" dirty="0" smtClean="0"/>
              <a:t> – доход, який ми залишаємо після особистого споживання.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Кейнс</a:t>
            </a:r>
            <a:r>
              <a:rPr lang="uk-UA" sz="2800" dirty="0" smtClean="0"/>
              <a:t>: проблема у тому, що заощадження й інвестиції здійснюють різні економічні суб'єкти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b="1" dirty="0" smtClean="0">
                <a:solidFill>
                  <a:srgbClr val="FFC000"/>
                </a:solidFill>
              </a:rPr>
              <a:t>Інвестиції </a:t>
            </a:r>
            <a:r>
              <a:rPr lang="uk-UA" sz="2800" dirty="0" smtClean="0"/>
              <a:t>залежать від таких факторів:</a:t>
            </a:r>
          </a:p>
          <a:p>
            <a:pPr marL="457200" indent="-457200">
              <a:buFont typeface="+mj-lt"/>
              <a:buAutoNum type="alphaLcPeriod"/>
            </a:pPr>
            <a:r>
              <a:rPr lang="uk-UA" sz="2800" dirty="0" smtClean="0"/>
              <a:t>від 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норми прибутку </a:t>
            </a:r>
            <a:r>
              <a:rPr lang="uk-UA" sz="2800" dirty="0" smtClean="0"/>
              <a:t>(рентабельності) очікуваних капіталовкладень;</a:t>
            </a:r>
          </a:p>
          <a:p>
            <a:pPr marL="457200" indent="-457200">
              <a:buFont typeface="+mj-lt"/>
              <a:buAutoNum type="alphaLcPeriod"/>
            </a:pPr>
            <a:r>
              <a:rPr lang="uk-UA" sz="2800" dirty="0" smtClean="0"/>
              <a:t>від </a:t>
            </a:r>
            <a:r>
              <a:rPr lang="uk-UA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альтернативних можливостей </a:t>
            </a:r>
            <a:r>
              <a:rPr lang="uk-UA" sz="2800" dirty="0" smtClean="0"/>
              <a:t>капіталовкладень, вирішальним при цьому є рівень </a:t>
            </a:r>
            <a:r>
              <a:rPr lang="uk-UA" sz="2800" i="1" dirty="0" smtClean="0">
                <a:solidFill>
                  <a:srgbClr val="FFFF00"/>
                </a:solidFill>
              </a:rPr>
              <a:t>процентної ставки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78301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ü"/>
                </a:pPr>
                <a:r>
                  <a:rPr lang="uk-UA" dirty="0" smtClean="0"/>
                  <a:t> </a:t>
                </a:r>
                <a:r>
                  <a:rPr lang="uk-UA" sz="2800" dirty="0">
                    <a:solidFill>
                      <a:schemeClr val="tx1"/>
                    </a:solidFill>
                  </a:rPr>
                  <a:t>Для класиків: </a:t>
                </a:r>
              </a:p>
              <a:p>
                <a:pPr marL="0" indent="0">
                  <a:buNone/>
                </a:pPr>
                <a:r>
                  <a:rPr lang="uk-UA" sz="2800" dirty="0">
                    <a:solidFill>
                      <a:schemeClr val="tx1"/>
                    </a:solidFill>
                  </a:rPr>
                  <a:t>Інвестиції – функція норми проценту (спадна)</a:t>
                </a:r>
              </a:p>
              <a:p>
                <a:pPr marL="0" indent="0" algn="ctr">
                  <a:buNone/>
                </a:pPr>
                <a:r>
                  <a:rPr lang="uk-UA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I</m:t>
                    </m:r>
                    <m:r>
                      <a:rPr lang="en-US" sz="2800" i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I</m:t>
                    </m:r>
                    <m:r>
                      <a:rPr lang="en-US" sz="2800" b="0" i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r</m:t>
                    </m:r>
                    <m:r>
                      <a:rPr lang="en-US" sz="2800" b="0" i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uk-UA" sz="2800" dirty="0">
                    <a:solidFill>
                      <a:schemeClr val="tx1"/>
                    </a:solidFill>
                  </a:rPr>
                  <a:t>;</a:t>
                </a:r>
              </a:p>
              <a:p>
                <a:pPr marL="0" indent="0">
                  <a:buNone/>
                </a:pPr>
                <a:r>
                  <a:rPr lang="uk-UA" sz="2800" dirty="0">
                    <a:solidFill>
                      <a:schemeClr val="tx1"/>
                    </a:solidFill>
                  </a:rPr>
                  <a:t>Заощадження – функція норми проценту</a:t>
                </a:r>
                <a:r>
                  <a:rPr lang="en-US" sz="2800" dirty="0">
                    <a:solidFill>
                      <a:schemeClr val="tx1"/>
                    </a:solidFill>
                  </a:rPr>
                  <a:t> (</a:t>
                </a:r>
                <a:r>
                  <a:rPr lang="uk-UA" sz="2800" dirty="0">
                    <a:solidFill>
                      <a:schemeClr val="tx1"/>
                    </a:solidFill>
                  </a:rPr>
                  <a:t>зростаюча)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S</m:t>
                      </m:r>
                      <m:r>
                        <a:rPr lang="en-US" sz="280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S</m:t>
                      </m:r>
                      <m:r>
                        <a:rPr lang="en-US" sz="280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r</m:t>
                      </m:r>
                      <m:r>
                        <a:rPr lang="en-US" sz="280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 smtClean="0"/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ru-RU" sz="2800" dirty="0">
                    <a:solidFill>
                      <a:schemeClr val="tx1"/>
                    </a:solidFill>
                  </a:rPr>
                  <a:t>Для </a:t>
                </a:r>
                <a:r>
                  <a:rPr lang="ru-RU" sz="2800" dirty="0" err="1">
                    <a:solidFill>
                      <a:schemeClr val="tx1"/>
                    </a:solidFill>
                  </a:rPr>
                  <a:t>Кейнса</a:t>
                </a:r>
                <a:r>
                  <a:rPr lang="ru-RU" sz="28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I</m:t>
                    </m:r>
                    <m:r>
                      <a:rPr lang="en-US" sz="280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I</m:t>
                    </m:r>
                    <m:r>
                      <a:rPr lang="en-US" sz="280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r</m:t>
                    </m:r>
                    <m:r>
                      <a:rPr lang="en-US" sz="280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uk-UA" sz="2800" dirty="0">
                    <a:solidFill>
                      <a:schemeClr val="tx1"/>
                    </a:solidFill>
                  </a:rPr>
                  <a:t>, а заощадження це функція доходу</a:t>
                </a:r>
                <a:r>
                  <a:rPr lang="en-US" sz="2800" dirty="0">
                    <a:solidFill>
                      <a:schemeClr val="tx1"/>
                    </a:solidFill>
                  </a:rPr>
                  <a:t> -</a:t>
                </a:r>
                <a:endParaRPr lang="uk-UA" sz="2800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S</m:t>
                      </m:r>
                      <m:r>
                        <a:rPr lang="en-US" sz="280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S</m:t>
                      </m:r>
                      <m:r>
                        <a:rPr lang="en-US" sz="280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Y</m:t>
                      </m:r>
                      <m:r>
                        <a:rPr lang="en-US" sz="280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c.</a:t>
                </a:r>
                <a:r>
                  <a:rPr lang="uk-UA" sz="2800" dirty="0">
                    <a:solidFill>
                      <a:schemeClr val="tx1"/>
                    </a:solidFill>
                  </a:rPr>
                  <a:t> від </a:t>
                </a:r>
                <a:r>
                  <a:rPr lang="uk-UA" sz="28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рівня оподаткування </a:t>
                </a:r>
                <a:r>
                  <a:rPr lang="uk-UA" sz="2800" dirty="0">
                    <a:solidFill>
                      <a:schemeClr val="tx1"/>
                    </a:solidFill>
                  </a:rPr>
                  <a:t>(податкового клімату у державі);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d.</a:t>
                </a:r>
                <a:r>
                  <a:rPr lang="uk-UA" sz="2800" dirty="0">
                    <a:solidFill>
                      <a:schemeClr val="tx1"/>
                    </a:solidFill>
                  </a:rPr>
                  <a:t> від </a:t>
                </a:r>
                <a:r>
                  <a:rPr lang="uk-UA" sz="28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інфляції </a:t>
                </a:r>
                <a:r>
                  <a:rPr lang="uk-UA" sz="2800" dirty="0">
                    <a:solidFill>
                      <a:schemeClr val="tx1"/>
                    </a:solidFill>
                  </a:rPr>
                  <a:t>(інфляційне знецінення грошей)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>
                  <a:buFont typeface="Wingdings" panose="05000000000000000000" pitchFamily="2" charset="2"/>
                  <a:buChar char="ü"/>
                </a:pPr>
                <a:endParaRPr lang="uk-UA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1481" t="-170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83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uk-UA" sz="3200" dirty="0"/>
              <a:t>Підхід Дж. М. Кейнса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100618" cy="48860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k-UA" dirty="0" smtClean="0"/>
                  <a:t>С – функція доходу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C</m:t>
                    </m:r>
                    <m:r>
                      <a:rPr lang="en-US" b="0" i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C</m:t>
                    </m:r>
                    <m:r>
                      <a:rPr lang="en-US" b="0" i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Y</m:t>
                    </m:r>
                    <m:r>
                      <a:rPr lang="en-US" b="0" i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>
                    <a:latin typeface="Cambria Math"/>
                  </a:rPr>
                  <a:t>S</a:t>
                </a:r>
                <a:r>
                  <a:rPr lang="en-US" dirty="0"/>
                  <a:t> </a:t>
                </a:r>
                <a:r>
                  <a:rPr lang="uk-UA" dirty="0" smtClean="0"/>
                  <a:t>– функція доходу </a:t>
                </a:r>
                <a:r>
                  <a:rPr lang="en-US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S = S (Y)</a:t>
                </a:r>
              </a:p>
              <a:p>
                <a:pPr marL="0" indent="0">
                  <a:buNone/>
                </a:pPr>
                <a:r>
                  <a:rPr lang="uk-UA" dirty="0"/>
                  <a:t>Абстрагуємося від </a:t>
                </a:r>
                <a:r>
                  <a:rPr lang="en-US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G</a:t>
                </a:r>
                <a:r>
                  <a:rPr lang="en-US" dirty="0" smtClean="0">
                    <a:latin typeface="Cambria Math"/>
                  </a:rPr>
                  <a:t> </a:t>
                </a:r>
                <a:r>
                  <a:rPr lang="uk-UA" dirty="0" smtClean="0">
                    <a:latin typeface="Cambria Math"/>
                  </a:rPr>
                  <a:t>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uk-UA" dirty="0" smtClean="0">
                    <a:latin typeface="Cambria Math"/>
                  </a:rPr>
                  <a:t> </a:t>
                </a:r>
                <a:r>
                  <a:rPr lang="uk-UA" dirty="0"/>
                  <a:t>тоді:</a:t>
                </a:r>
                <a:r>
                  <a:rPr lang="uk-UA" dirty="0" smtClean="0">
                    <a:latin typeface="Cambria Math"/>
                  </a:rPr>
                  <a:t> </a:t>
                </a:r>
                <a:r>
                  <a:rPr lang="en-US" dirty="0" smtClean="0">
                    <a:latin typeface="Cambria Math"/>
                  </a:rPr>
                  <a:t>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i="1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⇒ </m:t>
                    </m:r>
                  </m:oMath>
                </a14:m>
                <a:r>
                  <a:rPr lang="en-US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Y</a:t>
                </a:r>
                <a:r>
                  <a:rPr lang="en-US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= C+I      Y= </a:t>
                </a:r>
                <a:r>
                  <a:rPr lang="en-US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C+S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i="1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C+I = C+S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i="1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</a:t>
                </a:r>
                <a:r>
                  <a:rPr lang="en-US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I </a:t>
                </a:r>
                <a:r>
                  <a:rPr lang="en-US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= </a:t>
                </a:r>
                <a:r>
                  <a:rPr lang="en-US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S</a:t>
                </a:r>
                <a:r>
                  <a:rPr lang="uk-UA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, </a:t>
                </a:r>
                <a:r>
                  <a:rPr lang="uk-UA" dirty="0"/>
                  <a:t>проте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I</m:t>
                    </m:r>
                    <m:r>
                      <a:rPr lang="en-US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I</m:t>
                    </m:r>
                    <m:r>
                      <a:rPr lang="en-US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r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      S </a:t>
                </a:r>
                <a:r>
                  <a:rPr lang="en-US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= S (Y</a:t>
                </a:r>
                <a:r>
                  <a:rPr lang="en-US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)         </a:t>
                </a:r>
                <a14:m>
                  <m:oMath xmlns:m="http://schemas.openxmlformats.org/officeDocument/2006/math">
                    <m:r>
                      <a:rPr lang="uk-UA" i="1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I</m:t>
                    </m:r>
                    <m:r>
                      <a:rPr lang="en-US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r</m:t>
                    </m:r>
                    <m:r>
                      <a:rPr lang="en-US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= </a:t>
                </a:r>
                <a:r>
                  <a:rPr lang="en-US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S (Y)</a:t>
                </a:r>
              </a:p>
              <a:p>
                <a:endParaRPr lang="en-US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𝑁𝐵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!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uk-UA" dirty="0" smtClean="0"/>
                  <a:t>Автоматично остання рівність не справджується</a:t>
                </a:r>
                <a:endParaRPr lang="en-US" dirty="0"/>
              </a:p>
              <a:p>
                <a:r>
                  <a:rPr lang="en-US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</a:t>
                </a:r>
                <a:endParaRPr lang="uk-UA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100618" cy="4886003"/>
              </a:xfrm>
              <a:blipFill rotWithShape="1">
                <a:blip r:embed="rId2"/>
                <a:stretch>
                  <a:fillRect l="-1204" t="-999" b="-249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Левая фигурная скобка 3"/>
          <p:cNvSpPr/>
          <p:nvPr/>
        </p:nvSpPr>
        <p:spPr>
          <a:xfrm>
            <a:off x="544694" y="3968641"/>
            <a:ext cx="432048" cy="936104"/>
          </a:xfrm>
          <a:prstGeom prst="leftBrac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2896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Рівноважний рівень доходу з урахуванням автономних інвестицій</a:t>
            </a:r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46654"/>
            <a:ext cx="432584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04048" y="1916832"/>
                <a:ext cx="3888432" cy="3254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/>
                  <a:t>Автономні інвестиції </a:t>
                </a:r>
                <a:r>
                  <a:rPr lang="uk-UA" sz="24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uk-UA" sz="24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I</m:t>
                        </m:r>
                      </m:e>
                    </m:bar>
                  </m:oMath>
                </a14:m>
                <a:r>
                  <a:rPr lang="uk-UA" sz="24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r>
                  <a:rPr lang="en-US" sz="2400" dirty="0" smtClean="0"/>
                  <a:t>- </a:t>
                </a:r>
                <a:r>
                  <a:rPr lang="uk-UA" sz="2400" dirty="0" smtClean="0"/>
                  <a:t>це інвестиції, що не залежать від рівня доходу і є певною постійною величиною</a:t>
                </a:r>
              </a:p>
              <a:p>
                <a:r>
                  <a:rPr lang="uk-UA" sz="2400" dirty="0"/>
                  <a:t> </a:t>
                </a:r>
                <a:r>
                  <a:rPr lang="uk-UA" sz="2400" dirty="0" smtClean="0"/>
                  <a:t>Сума споживчих та інвестиційних видатків</a:t>
                </a:r>
                <a:endParaRPr lang="en-US" sz="2400" dirty="0" smtClean="0"/>
              </a:p>
              <a:p>
                <a:r>
                  <a:rPr lang="uk-UA" sz="2400" dirty="0" smtClean="0"/>
                  <a:t> </a:t>
                </a:r>
                <a:r>
                  <a:rPr lang="uk-UA" sz="24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uk-UA" sz="2400" i="1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A</m:t>
                        </m:r>
                      </m:e>
                    </m:bar>
                  </m:oMath>
                </a14:m>
                <a:r>
                  <a:rPr lang="uk-UA" sz="24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r>
                  <a:rPr lang="en-US" sz="24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C</m:t>
                        </m:r>
                      </m:e>
                    </m:bar>
                  </m:oMath>
                </a14:m>
                <a:r>
                  <a:rPr lang="en-US" sz="24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 dirty="0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I</m:t>
                        </m:r>
                      </m:e>
                    </m:bar>
                  </m:oMath>
                </a14:m>
                <a:endParaRPr lang="ru-RU" sz="2400" dirty="0" smtClean="0"/>
              </a:p>
              <a:p>
                <a:r>
                  <a:rPr lang="en-US" sz="24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AD = </a:t>
                </a:r>
                <a:r>
                  <a:rPr lang="uk-UA" sz="24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(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uk-UA" sz="24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A</m:t>
                        </m:r>
                      </m:e>
                    </m:bar>
                  </m:oMath>
                </a14:m>
                <a:r>
                  <a:rPr lang="uk-UA" sz="24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)</a:t>
                </a:r>
                <a:r>
                  <a:rPr lang="en-US" sz="24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+ </a:t>
                </a:r>
                <a:r>
                  <a:rPr lang="en-US" sz="24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MPC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Y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916832"/>
                <a:ext cx="3888432" cy="3254737"/>
              </a:xfrm>
              <a:prstGeom prst="rect">
                <a:avLst/>
              </a:prstGeom>
              <a:blipFill rotWithShape="1">
                <a:blip r:embed="rId4"/>
                <a:stretch>
                  <a:fillRect l="-2665" t="-375" b="-206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63142" y="5203038"/>
                <a:ext cx="8568952" cy="1486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200" i="1" dirty="0" smtClean="0">
                    <a:solidFill>
                      <a:srgbClr val="FFFF00"/>
                    </a:solidFill>
                  </a:rPr>
                  <a:t>Заплановані сукупні видатки </a:t>
                </a:r>
                <a:r>
                  <a:rPr lang="uk-UA" sz="2200" dirty="0" smtClean="0"/>
                  <a:t>зміщуються вверх на величину автономних інвестицій. Відстань від </a:t>
                </a:r>
                <a:r>
                  <a:rPr lang="uk-UA" sz="22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0</a:t>
                </a:r>
                <a:r>
                  <a:rPr lang="uk-UA" sz="2200" dirty="0" smtClean="0"/>
                  <a:t> до </a:t>
                </a:r>
                <a:r>
                  <a:rPr lang="uk-UA" sz="22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uk-UA" sz="22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A</m:t>
                        </m:r>
                      </m:e>
                    </m:bar>
                  </m:oMath>
                </a14:m>
                <a:r>
                  <a:rPr lang="uk-UA" sz="22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r>
                  <a:rPr lang="en-US" sz="22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uk-UA" sz="22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uk-UA" sz="2200" dirty="0"/>
                  <a:t>на осі ординат відповідає загальній величині автономного споживання та автономних </a:t>
                </a:r>
                <a:r>
                  <a:rPr lang="uk-UA" sz="2200" dirty="0" smtClean="0"/>
                  <a:t>інвестицій. </a:t>
                </a:r>
                <a:r>
                  <a:rPr lang="uk-UA" sz="2200" dirty="0"/>
                  <a:t> </a:t>
                </a:r>
                <a:r>
                  <a:rPr lang="uk-UA" sz="2200" dirty="0" smtClean="0"/>
                  <a:t>Рівноважний рівень доходу зростає.</a:t>
                </a:r>
                <a:endParaRPr lang="uk-UA" sz="2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42" y="5203038"/>
                <a:ext cx="8568952" cy="1486497"/>
              </a:xfrm>
              <a:prstGeom prst="rect">
                <a:avLst/>
              </a:prstGeom>
              <a:blipFill rotWithShape="1">
                <a:blip r:embed="rId5"/>
                <a:stretch>
                  <a:fillRect l="-925" t="-2469" b="-740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4902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617084"/>
              </p:ext>
            </p:extLst>
          </p:nvPr>
        </p:nvGraphicFramePr>
        <p:xfrm>
          <a:off x="251520" y="980728"/>
          <a:ext cx="8748972" cy="51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Picture" r:id="rId4" imgW="6039000" imgH="2990880" progId="Word.Picture.8">
                  <p:embed/>
                </p:oleObj>
              </mc:Choice>
              <mc:Fallback>
                <p:oleObj name="Picture" r:id="rId4" imgW="6039000" imgH="299088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980728"/>
                        <a:ext cx="8748972" cy="5184576"/>
                      </a:xfrm>
                      <a:prstGeom prst="rect">
                        <a:avLst/>
                      </a:prstGeom>
                      <a:pattFill prst="pct75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  <a:ln cmpd="sng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4" name="TextBox 3"/>
          <p:cNvSpPr txBox="1"/>
          <p:nvPr/>
        </p:nvSpPr>
        <p:spPr>
          <a:xfrm>
            <a:off x="611560" y="404664"/>
            <a:ext cx="777686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hangingPunct="0"/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Кейнсіанський </a:t>
            </a:r>
            <a:r>
              <a:rPr lang="uk-UA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кругообіг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6165304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Histoire des </a:t>
            </a:r>
            <a:r>
              <a:rPr lang="en-US" sz="1400" dirty="0" err="1"/>
              <a:t>pensées</a:t>
            </a:r>
            <a:r>
              <a:rPr lang="en-US" sz="1400" dirty="0"/>
              <a:t> </a:t>
            </a:r>
            <a:r>
              <a:rPr lang="en-US" sz="1400" dirty="0" err="1"/>
              <a:t>économiques</a:t>
            </a:r>
            <a:r>
              <a:rPr lang="uk-UA" sz="1400" dirty="0"/>
              <a:t>:</a:t>
            </a:r>
            <a:r>
              <a:rPr lang="en-US" sz="1400" dirty="0"/>
              <a:t> les </a:t>
            </a:r>
            <a:r>
              <a:rPr lang="en-US" sz="1400" dirty="0" err="1"/>
              <a:t>fondateurs</a:t>
            </a:r>
            <a:r>
              <a:rPr lang="en-US" sz="1400" dirty="0"/>
              <a:t>. – Paris</a:t>
            </a:r>
            <a:r>
              <a:rPr lang="uk-UA" sz="1400" dirty="0"/>
              <a:t>:</a:t>
            </a:r>
            <a:r>
              <a:rPr lang="en-US" sz="1400" dirty="0"/>
              <a:t> </a:t>
            </a:r>
            <a:r>
              <a:rPr lang="en-US" sz="1400" dirty="0" err="1"/>
              <a:t>Sirey</a:t>
            </a:r>
            <a:r>
              <a:rPr lang="en-US" sz="1400" dirty="0"/>
              <a:t>, 1993. – C. </a:t>
            </a:r>
            <a:r>
              <a:rPr lang="uk-UA" sz="1400" dirty="0"/>
              <a:t>377</a:t>
            </a:r>
          </a:p>
        </p:txBody>
      </p:sp>
    </p:spTree>
    <p:extLst>
      <p:ext uri="{BB962C8B-B14F-4D97-AF65-F5344CB8AC3E}">
        <p14:creationId xmlns:p14="http://schemas.microsoft.com/office/powerpoint/2010/main" val="34480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uk-UA" dirty="0"/>
              <a:t>7.1. Класична теорія економічної рівноваги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3285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800" b="1" dirty="0" smtClean="0"/>
              <a:t>Представники  класиків та неокласиків </a:t>
            </a:r>
            <a:r>
              <a:rPr lang="uk-UA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(Давид Рікардо, Адам Сміт, Жан-Батист Сей, Альфред Маршалл, Артур </a:t>
            </a:r>
            <a:r>
              <a:rPr lang="uk-UA" sz="28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Пігу</a:t>
            </a:r>
            <a:r>
              <a:rPr lang="uk-UA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uk-UA" sz="2800" b="1" dirty="0" smtClean="0"/>
              <a:t>безпосередньо не оперували макроекономічними категоріями, але  мали  чіткі уявлення щодо функціонування ринку досконалої конкуренції</a:t>
            </a:r>
          </a:p>
          <a:p>
            <a:pPr>
              <a:spcBef>
                <a:spcPts val="0"/>
              </a:spcBef>
            </a:pPr>
            <a:r>
              <a:rPr lang="uk-UA" sz="2800" b="1" dirty="0" smtClean="0"/>
              <a:t>Класики досліджували загальноекономічну рівновагу тільки у 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короткотерміновому періоді для умов досконалої </a:t>
            </a:r>
            <a:r>
              <a:rPr lang="uk-U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конкуренції.</a:t>
            </a:r>
            <a:r>
              <a:rPr lang="uk-UA" sz="2800" b="1" dirty="0" smtClean="0"/>
              <a:t> </a:t>
            </a:r>
          </a:p>
          <a:p>
            <a:pPr>
              <a:spcBef>
                <a:spcPts val="0"/>
              </a:spcBef>
            </a:pPr>
            <a:r>
              <a:rPr lang="uk-UA" sz="2800" b="1" dirty="0" smtClean="0"/>
              <a:t>В основі такого підходу </a:t>
            </a:r>
            <a:r>
              <a:rPr lang="uk-U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ринків Жана Батиста </a:t>
            </a:r>
            <a:r>
              <a:rPr lang="uk-UA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Сея</a:t>
            </a:r>
            <a:r>
              <a:rPr lang="uk-U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uk-UA" sz="2800" b="1" dirty="0" smtClean="0"/>
              <a:t> </a:t>
            </a:r>
            <a:r>
              <a:rPr lang="uk-U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пропозиція товарів створює свій власний попит </a:t>
            </a:r>
          </a:p>
        </p:txBody>
      </p:sp>
    </p:spTree>
    <p:extLst>
      <p:ext uri="{BB962C8B-B14F-4D97-AF65-F5344CB8AC3E}">
        <p14:creationId xmlns:p14="http://schemas.microsoft.com/office/powerpoint/2010/main" val="16614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Закон </a:t>
            </a:r>
            <a:r>
              <a:rPr lang="uk-UA" dirty="0" err="1" smtClean="0"/>
              <a:t>Сея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256584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Обсяг виробленої продукції автоматично забезпечує доход, що дорівнює вартості усіх створених товарів </a:t>
            </a:r>
            <a:endParaRPr lang="uk-UA" sz="2800" b="1" dirty="0"/>
          </a:p>
          <a:p>
            <a:pPr marL="0" indent="0">
              <a:buNone/>
            </a:pP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Висновки:</a:t>
            </a:r>
          </a:p>
          <a:p>
            <a:pPr marL="514350" indent="-514350">
              <a:buFont typeface="+mj-lt"/>
              <a:buAutoNum type="alphaLcPeriod"/>
            </a:pPr>
            <a:r>
              <a:rPr lang="uk-UA" sz="2800" b="1" dirty="0" smtClean="0"/>
              <a:t>доход використовується цілковито;</a:t>
            </a:r>
          </a:p>
          <a:p>
            <a:pPr marL="514350" indent="-514350">
              <a:buFont typeface="+mj-lt"/>
              <a:buAutoNum type="alphaLcPeriod"/>
            </a:pPr>
            <a:r>
              <a:rPr lang="uk-UA" sz="2800" b="1" dirty="0" smtClean="0"/>
              <a:t>гроші відіграють технічну роль – спрощують процес обміну товарів;</a:t>
            </a:r>
          </a:p>
          <a:p>
            <a:pPr marL="514350" indent="-514350">
              <a:buFont typeface="+mj-lt"/>
              <a:buAutoNum type="alphaLcPeriod"/>
            </a:pPr>
            <a:r>
              <a:rPr lang="uk-UA" sz="2800" b="1" dirty="0" smtClean="0"/>
              <a:t>використовуються тільки власні кошти економічних агентів.</a:t>
            </a:r>
          </a:p>
          <a:p>
            <a:pPr marL="0" indent="0">
              <a:buNone/>
            </a:pPr>
            <a:r>
              <a:rPr lang="uk-UA" sz="2800" b="1" dirty="0" smtClean="0"/>
              <a:t>Питання критиків: </a:t>
            </a:r>
            <a:r>
              <a:rPr lang="uk-UA" sz="2800" b="1" dirty="0">
                <a:solidFill>
                  <a:srgbClr val="FFFF00"/>
                </a:solidFill>
              </a:rPr>
              <a:t>«Чи обов'язково буде витрачено весь доход»?</a:t>
            </a:r>
          </a:p>
        </p:txBody>
      </p:sp>
    </p:spTree>
    <p:extLst>
      <p:ext uri="{BB962C8B-B14F-4D97-AF65-F5344CB8AC3E}">
        <p14:creationId xmlns:p14="http://schemas.microsoft.com/office/powerpoint/2010/main" val="823672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0486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800" b="1" dirty="0" smtClean="0"/>
              <a:t>Порушення Закону </a:t>
            </a:r>
            <a:r>
              <a:rPr lang="uk-UA" sz="2800" b="1" dirty="0" err="1" smtClean="0"/>
              <a:t>Сея</a:t>
            </a:r>
            <a:r>
              <a:rPr lang="uk-UA" sz="2800" b="1" dirty="0" smtClean="0"/>
              <a:t>:</a:t>
            </a:r>
          </a:p>
          <a:p>
            <a:pPr marL="0" indent="0">
              <a:buNone/>
            </a:pP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 доходу вилучається у вигляді заощаджень</a:t>
            </a:r>
            <a:r>
              <a:rPr lang="uk-UA" sz="2800" b="1" dirty="0" smtClean="0"/>
              <a:t>, а тому  це вплине на розміри сукупного попиту і,  як наслідок, на зайнятість населення.</a:t>
            </a:r>
          </a:p>
          <a:p>
            <a:pPr marL="0" indent="0">
              <a:buNone/>
            </a:pP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Заперечення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smtClean="0"/>
              <a:t>(класиків):</a:t>
            </a:r>
          </a:p>
          <a:p>
            <a:pPr marL="514350" indent="-514350">
              <a:buFont typeface="+mj-lt"/>
              <a:buAutoNum type="alphaLcParenR"/>
            </a:pPr>
            <a:r>
              <a:rPr lang="uk-UA" sz="2800" b="1" dirty="0" smtClean="0"/>
              <a:t>заробітна плата – гнучка величина, а тому забезпечить рівновагу на ринку праці;</a:t>
            </a:r>
          </a:p>
          <a:p>
            <a:pPr marL="514350" indent="-514350">
              <a:buFont typeface="+mj-lt"/>
              <a:buAutoNum type="alphaLcParenR"/>
            </a:pPr>
            <a:r>
              <a:rPr lang="uk-UA" sz="2800" b="1" dirty="0" smtClean="0"/>
              <a:t>процентна ставка і ціна – гнучкі величини,  що забезпечать рівновагу на ринках капіталу та грошей </a:t>
            </a:r>
          </a:p>
          <a:p>
            <a:pPr marL="0" indent="0">
              <a:buNone/>
            </a:pPr>
            <a:r>
              <a:rPr lang="uk-U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Висновок:</a:t>
            </a:r>
            <a:r>
              <a:rPr lang="uk-UA" sz="2800" b="1" dirty="0" smtClean="0"/>
              <a:t> ринковий механізм автоматично спроможний виправити порушення рівноваги, а втручання держави є зайвим. </a:t>
            </a:r>
          </a:p>
          <a:p>
            <a:pPr marL="0" indent="0">
              <a:buNone/>
            </a:pPr>
            <a:r>
              <a:rPr lang="uk-UA" sz="2800" b="1" dirty="0" smtClean="0"/>
              <a:t>Принцип 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laissez faire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en-US" sz="2800" b="1" dirty="0" smtClean="0"/>
              <a:t>-</a:t>
            </a:r>
            <a:r>
              <a:rPr lang="uk-UA" sz="2800" b="1" dirty="0" smtClean="0"/>
              <a:t> вирішальний для прийняття рішень в економічній політиці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72571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7.2. Макроекономічна рівновага у моделі «AD-AS»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328592"/>
          </a:xfrm>
        </p:spPr>
        <p:txBody>
          <a:bodyPr>
            <a:normAutofit lnSpcReduction="10000"/>
          </a:bodyPr>
          <a:lstStyle/>
          <a:p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</a:t>
            </a:r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макроекономічної рівноваги «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AD-AS</a:t>
            </a:r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uk-UA" sz="2800" b="1" dirty="0">
                <a:solidFill>
                  <a:srgbClr val="C00000"/>
                </a:solidFill>
              </a:rPr>
              <a:t> </a:t>
            </a:r>
            <a:r>
              <a:rPr lang="uk-UA" sz="2800" b="1" dirty="0" smtClean="0"/>
              <a:t>об'єднує </a:t>
            </a:r>
            <a:r>
              <a:rPr lang="uk-UA" sz="2800" b="1" dirty="0"/>
              <a:t>велику кількість окремих </a:t>
            </a:r>
            <a:r>
              <a:rPr lang="uk-UA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товарних ринків </a:t>
            </a:r>
            <a:r>
              <a:rPr lang="uk-UA" sz="2800" b="1" dirty="0"/>
              <a:t>в єдиний ринок, на якому основними змінними є рівень цін </a:t>
            </a:r>
            <a:r>
              <a:rPr lang="uk-UA" sz="2800" b="1" dirty="0">
                <a:solidFill>
                  <a:srgbClr val="FFC000"/>
                </a:solidFill>
              </a:rPr>
              <a:t>(</a:t>
            </a:r>
            <a:r>
              <a:rPr lang="en-US" sz="2800" b="1" dirty="0">
                <a:solidFill>
                  <a:srgbClr val="FFC000"/>
                </a:solidFill>
              </a:rPr>
              <a:t>P</a:t>
            </a:r>
            <a:r>
              <a:rPr lang="uk-UA" sz="2800" b="1" dirty="0">
                <a:solidFill>
                  <a:srgbClr val="FFC000"/>
                </a:solidFill>
              </a:rPr>
              <a:t>)</a:t>
            </a:r>
            <a:r>
              <a:rPr lang="en-US" sz="2800" b="1" dirty="0"/>
              <a:t> </a:t>
            </a:r>
            <a:r>
              <a:rPr lang="uk-UA" sz="2800" b="1" dirty="0"/>
              <a:t>та реальний обсяг національного виробництва </a:t>
            </a:r>
            <a:r>
              <a:rPr lang="uk-UA" sz="2800" b="1" dirty="0">
                <a:solidFill>
                  <a:srgbClr val="FFC000"/>
                </a:solidFill>
              </a:rPr>
              <a:t>(</a:t>
            </a:r>
            <a:r>
              <a:rPr lang="en-US" sz="2800" b="1" dirty="0">
                <a:solidFill>
                  <a:srgbClr val="FFC000"/>
                </a:solidFill>
              </a:rPr>
              <a:t>Y</a:t>
            </a:r>
            <a:r>
              <a:rPr lang="uk-UA" sz="2800" b="1" dirty="0">
                <a:solidFill>
                  <a:srgbClr val="FFC000"/>
                </a:solidFill>
              </a:rPr>
              <a:t>)</a:t>
            </a:r>
          </a:p>
          <a:p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Сукупний попит (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</a:t>
            </a:r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uk-UA" sz="2800" b="1" dirty="0"/>
              <a:t>–</a:t>
            </a:r>
            <a:r>
              <a:rPr lang="uk-UA" sz="2800" b="1" dirty="0">
                <a:solidFill>
                  <a:srgbClr val="C00000"/>
                </a:solidFill>
              </a:rPr>
              <a:t> </a:t>
            </a:r>
            <a:r>
              <a:rPr lang="uk-UA" sz="2800" b="1" dirty="0"/>
              <a:t>модель, що показує різні обсяги товарів і послуг (реальний обсяг </a:t>
            </a:r>
            <a:r>
              <a:rPr lang="uk-UA" sz="2800" b="1" dirty="0" smtClean="0"/>
              <a:t>національного </a:t>
            </a:r>
            <a:r>
              <a:rPr lang="uk-UA" sz="2800" b="1" dirty="0"/>
              <a:t>виробництва), який споживачі, підприємства та держава спроможні придбати за певного рівня цін. </a:t>
            </a:r>
            <a:endParaRPr lang="uk-UA" sz="2800" b="1" dirty="0" smtClean="0"/>
          </a:p>
          <a:p>
            <a:r>
              <a:rPr lang="uk-UA" sz="2800" b="1" dirty="0" smtClean="0"/>
              <a:t>Графічно  сукупний попит </a:t>
            </a:r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uk-UA" sz="2800" b="1" dirty="0" smtClean="0"/>
              <a:t>зображується у </a:t>
            </a:r>
            <a:r>
              <a:rPr lang="uk-UA" sz="2800" b="1" dirty="0"/>
              <a:t>вигляді кривої з від'ємним нахилом.</a:t>
            </a:r>
          </a:p>
          <a:p>
            <a:endParaRPr lang="uk-UA" b="1" i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7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укупний попит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676189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416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260648"/>
                <a:ext cx="8568952" cy="6480720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uk-UA" sz="2600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Цінові </a:t>
                </a:r>
                <a:r>
                  <a:rPr lang="uk-UA" sz="26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детермінанти </a:t>
                </a:r>
                <a:r>
                  <a:rPr lang="en-US" sz="26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AD</a:t>
                </a:r>
                <a:r>
                  <a:rPr lang="uk-UA" sz="26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uk-UA" sz="2600" b="1" dirty="0"/>
                  <a:t>(викликані зміною рівня цін</a:t>
                </a:r>
                <a:r>
                  <a:rPr lang="uk-UA" sz="2600" b="1" dirty="0" smtClean="0"/>
                  <a:t>):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uk-UA" sz="2600" b="1" dirty="0" smtClean="0"/>
                  <a:t> </a:t>
                </a:r>
                <a:endParaRPr lang="uk-UA" sz="2600" b="1" dirty="0"/>
              </a:p>
              <a:p>
                <a:pPr marL="0">
                  <a:spcBef>
                    <a:spcPts val="0"/>
                  </a:spcBef>
                  <a:buFont typeface="Wingdings" panose="05000000000000000000" pitchFamily="2" charset="2"/>
                  <a:buChar char="v"/>
                </a:pPr>
                <a:r>
                  <a:rPr lang="uk-UA" sz="26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Ефект процентної ставки: </a:t>
                </a:r>
                <a:r>
                  <a:rPr lang="uk-UA" altLang="uk-UA" sz="2600" b="1" dirty="0"/>
                  <a:t>вищий рівень цін</a:t>
                </a:r>
                <a:r>
                  <a:rPr lang="uk-UA" sz="2600" b="1" dirty="0">
                    <a:solidFill>
                      <a:srgbClr val="0070C0"/>
                    </a:solidFill>
                  </a:rPr>
                  <a:t> </a:t>
                </a:r>
                <a:r>
                  <a:rPr lang="uk-UA" sz="26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en-US" sz="26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</a:t>
                </a:r>
                <a:r>
                  <a:rPr lang="uk-UA" sz="26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r>
                  <a:rPr lang="uk-UA" altLang="uk-UA" sz="26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uk-UA" altLang="uk-UA" sz="2600" b="1" dirty="0"/>
                  <a:t>збільшує попит на гроші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uk-UA" sz="26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(</m:t>
                        </m:r>
                        <m:r>
                          <a:rPr lang="en-US" sz="26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𝑴</m:t>
                        </m:r>
                      </m:e>
                      <m:sup>
                        <m:r>
                          <a:rPr lang="en-US" sz="26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𝑫</m:t>
                        </m:r>
                        <m:r>
                          <a:rPr lang="en-US" sz="26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uk-UA" altLang="uk-UA" sz="26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</a:t>
                </a:r>
                <a:r>
                  <a:rPr lang="uk-UA" altLang="uk-UA" sz="2600" b="1" dirty="0"/>
                  <a:t>і, підвищуючи ставку відсотку</a:t>
                </a:r>
                <a:r>
                  <a:rPr lang="en-US" sz="2600" b="1" dirty="0">
                    <a:solidFill>
                      <a:srgbClr val="0070C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uk-UA" sz="260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a:rPr lang="en-US" sz="260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𝒊</m:t>
                    </m:r>
                  </m:oMath>
                </a14:m>
                <a:r>
                  <a:rPr lang="uk-UA" altLang="uk-UA" sz="26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),  </a:t>
                </a:r>
                <a:r>
                  <a:rPr lang="uk-UA" altLang="uk-UA" sz="2600" b="1" dirty="0"/>
                  <a:t>обумовлює скорочення реального обсягу ВВП</a:t>
                </a:r>
                <a:r>
                  <a:rPr lang="uk-UA" sz="2600" b="1" dirty="0">
                    <a:solidFill>
                      <a:srgbClr val="0070C0"/>
                    </a:solidFill>
                  </a:rPr>
                  <a:t> </a:t>
                </a:r>
                <a:r>
                  <a:rPr lang="uk-UA" sz="26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en-US" sz="26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Y</a:t>
                </a:r>
                <a:r>
                  <a:rPr lang="uk-UA" sz="26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);</a:t>
                </a:r>
                <a:endParaRPr lang="uk-UA" sz="26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>
                  <a:spcBef>
                    <a:spcPts val="0"/>
                  </a:spcBef>
                  <a:buFont typeface="Wingdings" panose="05000000000000000000" pitchFamily="2" charset="2"/>
                  <a:buChar char="v"/>
                </a:pPr>
                <a:r>
                  <a:rPr lang="uk-UA" sz="2600" b="1" dirty="0"/>
                  <a:t> </a:t>
                </a:r>
                <a:r>
                  <a:rPr lang="uk-UA" sz="26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Ефект багатства </a:t>
                </a:r>
                <a:r>
                  <a:rPr lang="uk-UA" sz="2600" b="1" dirty="0"/>
                  <a:t>(реальних касових залишків): із зростанням рівня цін </a:t>
                </a:r>
                <a:r>
                  <a:rPr lang="uk-UA" sz="26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en-US" sz="26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</a:t>
                </a:r>
                <a:r>
                  <a:rPr lang="uk-UA" sz="26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), </a:t>
                </a:r>
                <a:r>
                  <a:rPr lang="uk-UA" sz="2600" b="1" dirty="0"/>
                  <a:t>купівельна спроможність нагромаджених фінансових активів у населення зменшується</a:t>
                </a:r>
                <a:r>
                  <a:rPr lang="uk-UA" sz="2600" b="1" dirty="0" smtClean="0"/>
                  <a:t>;</a:t>
                </a:r>
                <a:endParaRPr lang="uk-UA" sz="2600" b="1" dirty="0"/>
              </a:p>
              <a:p>
                <a:pPr marL="0">
                  <a:spcBef>
                    <a:spcPts val="0"/>
                  </a:spcBef>
                  <a:buFont typeface="Wingdings" panose="05000000000000000000" pitchFamily="2" charset="2"/>
                  <a:buChar char="v"/>
                </a:pPr>
                <a:r>
                  <a:rPr lang="uk-UA" sz="26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Ефект імпортних </a:t>
                </a:r>
                <a:r>
                  <a:rPr lang="uk-UA" sz="26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закупівель: </a:t>
                </a:r>
                <a:r>
                  <a:rPr lang="uk-UA" sz="2600" b="1" dirty="0"/>
                  <a:t>зростання рівня цін у державі </a:t>
                </a:r>
                <a:r>
                  <a:rPr lang="uk-UA" sz="26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en-US" sz="26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</a:t>
                </a:r>
                <a:r>
                  <a:rPr lang="uk-UA" sz="26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r>
                  <a:rPr lang="uk-UA" sz="2600" b="1" dirty="0">
                    <a:solidFill>
                      <a:srgbClr val="0070C0"/>
                    </a:solidFill>
                  </a:rPr>
                  <a:t> </a:t>
                </a:r>
                <a:r>
                  <a:rPr lang="uk-UA" sz="2600" b="1" dirty="0"/>
                  <a:t>зменшує відносну вартість іноземних товарів, а отже скорочує попит на вітчизняні товари</a:t>
                </a:r>
                <a:r>
                  <a:rPr lang="uk-UA" sz="2600" b="1" dirty="0" smtClean="0"/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uk-UA" sz="2600" b="1" dirty="0" smtClean="0"/>
                  <a:t> </a:t>
                </a:r>
                <a:endParaRPr lang="uk-UA" sz="2600" b="1" dirty="0"/>
              </a:p>
              <a:p>
                <a:pPr marL="0">
                  <a:spcBef>
                    <a:spcPts val="0"/>
                  </a:spcBef>
                  <a:buFont typeface="Wingdings" panose="05000000000000000000" pitchFamily="2" charset="2"/>
                  <a:buChar char="ü"/>
                </a:pPr>
                <a:r>
                  <a:rPr lang="uk-UA" altLang="uk-UA" sz="2600" b="1" u="sng" dirty="0" smtClean="0">
                    <a:solidFill>
                      <a:srgbClr val="FFC000"/>
                    </a:solidFill>
                  </a:rPr>
                  <a:t>Зміни викликані зміною рівня цін - це рух </a:t>
                </a:r>
                <a:r>
                  <a:rPr lang="uk-UA" altLang="uk-UA" sz="2600" b="1" u="sng" dirty="0">
                    <a:solidFill>
                      <a:srgbClr val="FFC000"/>
                    </a:solidFill>
                  </a:rPr>
                  <a:t>уздовж кривої </a:t>
                </a:r>
                <a:r>
                  <a:rPr lang="en-US" altLang="uk-UA" sz="2600" b="1" u="sng" dirty="0">
                    <a:solidFill>
                      <a:srgbClr val="FFC000"/>
                    </a:solidFill>
                  </a:rPr>
                  <a:t>AD</a:t>
                </a:r>
                <a:r>
                  <a:rPr lang="uk-UA" sz="2600" b="1" u="sng" dirty="0">
                    <a:solidFill>
                      <a:srgbClr val="FFC000"/>
                    </a:solidFill>
                  </a:rPr>
                  <a:t>.</a:t>
                </a:r>
              </a:p>
              <a:p>
                <a:endParaRPr lang="uk-UA" sz="2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260648"/>
                <a:ext cx="8568952" cy="6480720"/>
              </a:xfrm>
              <a:blipFill rotWithShape="1">
                <a:blip r:embed="rId2"/>
                <a:stretch>
                  <a:fillRect l="-1280" t="-941" r="-128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205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404812"/>
            <a:ext cx="8229600" cy="6192539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37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Нецінові детермінанти </a:t>
            </a:r>
            <a:r>
              <a:rPr lang="en-US" sz="37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</a:t>
            </a:r>
            <a:r>
              <a:rPr lang="uk-UA" sz="37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700" b="1" dirty="0"/>
              <a:t>(екзогенні фактори, що зміщують криву</a:t>
            </a:r>
            <a:r>
              <a:rPr lang="uk-UA" sz="3700" b="1" dirty="0" smtClean="0"/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3700" b="1" dirty="0" smtClean="0"/>
              <a:t> </a:t>
            </a:r>
            <a:endParaRPr lang="uk-UA" sz="3700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sz="3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у споживчих видатках: </a:t>
            </a:r>
            <a:r>
              <a:rPr lang="uk-UA" sz="3700" b="1" dirty="0"/>
              <a:t>а) </a:t>
            </a:r>
            <a:r>
              <a:rPr lang="uk-UA" altLang="uk-UA" sz="3700" b="1" dirty="0"/>
              <a:t>добробут споживача; б) очікування споживача; в) заборгованість споживача; г) податки; </a:t>
            </a:r>
            <a:endParaRPr lang="uk-UA" sz="3700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sz="3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Зміни у інвестиційних видатках</a:t>
            </a:r>
            <a:r>
              <a:rPr lang="uk-UA" sz="3700" b="1" dirty="0">
                <a:solidFill>
                  <a:srgbClr val="0070C0"/>
                </a:solidFill>
              </a:rPr>
              <a:t>: </a:t>
            </a:r>
            <a:r>
              <a:rPr lang="uk-UA" sz="3700" b="1" dirty="0"/>
              <a:t>а) ставки відсотку; б) очікувані прибутки від інвестицій; в) податки з підприємств; г) технології; д) надлишкові потужності;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sz="3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у державних видатках;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altLang="uk-UA" sz="3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у видатках на чистий обсяг експорту: </a:t>
            </a:r>
            <a:r>
              <a:rPr lang="uk-UA" altLang="uk-UA" sz="3700" b="1" dirty="0"/>
              <a:t>а) рівень національного доходу в інших державах; б) валютні курси</a:t>
            </a:r>
            <a:r>
              <a:rPr lang="uk-UA" altLang="uk-UA" sz="3700" b="1" dirty="0" smtClean="0"/>
              <a:t>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uk-UA" altLang="uk-UA" sz="3700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700" b="1" u="sng" dirty="0">
                <a:solidFill>
                  <a:srgbClr val="C00000"/>
                </a:solidFill>
              </a:rPr>
              <a:t>NB! </a:t>
            </a:r>
            <a:r>
              <a:rPr lang="uk-UA" sz="3700" b="1" dirty="0"/>
              <a:t>Слід розрізняти: </a:t>
            </a:r>
            <a:r>
              <a:rPr lang="uk-UA" sz="3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у величині сукупного попиту</a:t>
            </a:r>
            <a:r>
              <a:rPr lang="uk-UA" sz="3700" b="1" dirty="0"/>
              <a:t>, що викликані змінами рівня цін, від </a:t>
            </a:r>
            <a:r>
              <a:rPr lang="uk-UA" sz="3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 у сукупному попиті, </a:t>
            </a:r>
            <a:r>
              <a:rPr lang="uk-UA" sz="3700" b="1" dirty="0"/>
              <a:t>що викликані зміною однієї, чи декількох нецінових детермінант.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97861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2284</TotalTime>
  <Words>1465</Words>
  <Application>Microsoft Office PowerPoint</Application>
  <PresentationFormat>Экран (4:3)</PresentationFormat>
  <Paragraphs>149</Paragraphs>
  <Slides>27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Паркет</vt:lpstr>
      <vt:lpstr>Picture</vt:lpstr>
      <vt:lpstr>ЕКОНОМІЧНА ТЕОРІЯ</vt:lpstr>
      <vt:lpstr>            Тема 7. Макроекономічна рівновага</vt:lpstr>
      <vt:lpstr>7.1. Класична теорія економічної рівноваги</vt:lpstr>
      <vt:lpstr>Закон Сея</vt:lpstr>
      <vt:lpstr>Презентация PowerPoint</vt:lpstr>
      <vt:lpstr>7.2. Макроекономічна рівновага у моделі «AD-AS»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Встановлення рівноваги між сукупним попитом і сукупною пропозицією</vt:lpstr>
      <vt:lpstr>Презентация PowerPoint</vt:lpstr>
      <vt:lpstr>Презентация PowerPoint</vt:lpstr>
      <vt:lpstr>Презентация PowerPoint</vt:lpstr>
      <vt:lpstr>7.3.Кейнсіанський макроекономічний аналіз</vt:lpstr>
      <vt:lpstr> Гранична схильність до споживання (MPC) та гранична схильність до заощаджень (MPS)</vt:lpstr>
      <vt:lpstr>Середня схильність до споживання (APC) та середня схильність до заощаджень (APS)</vt:lpstr>
      <vt:lpstr>Функція споживання</vt:lpstr>
      <vt:lpstr>Презентация PowerPoint</vt:lpstr>
      <vt:lpstr>Функція заощаджень</vt:lpstr>
      <vt:lpstr>   7.4. Інвестиції та заощадження: проблема рівноваги</vt:lpstr>
      <vt:lpstr>Презентация PowerPoint</vt:lpstr>
      <vt:lpstr>Підхід Дж. М. Кейнса</vt:lpstr>
      <vt:lpstr>Рівноважний рівень доходу з урахуванням автономних інвестицій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ЕКОНОМІЧНА ТЕОРІЯ</dc:title>
  <dc:creator>Юрій У</dc:creator>
  <cp:lastModifiedBy>Юрій У</cp:lastModifiedBy>
  <cp:revision>181</cp:revision>
  <dcterms:created xsi:type="dcterms:W3CDTF">2022-09-14T17:34:50Z</dcterms:created>
  <dcterms:modified xsi:type="dcterms:W3CDTF">2022-12-12T13:13:03Z</dcterms:modified>
</cp:coreProperties>
</file>