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3" r:id="rId3"/>
    <p:sldId id="287" r:id="rId4"/>
    <p:sldId id="28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258" r:id="rId20"/>
    <p:sldId id="264" r:id="rId21"/>
    <p:sldId id="266" r:id="rId22"/>
    <p:sldId id="271" r:id="rId23"/>
    <p:sldId id="267" r:id="rId24"/>
    <p:sldId id="276" r:id="rId25"/>
    <p:sldId id="272" r:id="rId26"/>
    <p:sldId id="273" r:id="rId27"/>
    <p:sldId id="275" r:id="rId28"/>
    <p:sldId id="277" r:id="rId29"/>
    <p:sldId id="278" r:id="rId30"/>
    <p:sldId id="279" r:id="rId31"/>
    <p:sldId id="280" r:id="rId32"/>
    <p:sldId id="281" r:id="rId33"/>
    <p:sldId id="282" r:id="rId34"/>
    <p:sldId id="283" r:id="rId35"/>
    <p:sldId id="284" r:id="rId36"/>
    <p:sldId id="285" r:id="rId37"/>
    <p:sldId id="286" r:id="rId38"/>
    <p:sldId id="262" r:id="rId3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60" y="5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14.04.2024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D7C8A8F-3DA7-450D-850B-31353C458168}" type="slidenum">
              <a:rPr lang="uk-UA" smtClean="0"/>
              <a:t>22</a:t>
            </a:fld>
            <a:endParaRPr lang="uk-UA"/>
          </a:p>
        </p:txBody>
      </p:sp>
    </p:spTree>
    <p:extLst>
      <p:ext uri="{BB962C8B-B14F-4D97-AF65-F5344CB8AC3E}">
        <p14:creationId xmlns:p14="http://schemas.microsoft.com/office/powerpoint/2010/main" val="264525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DD7C8A8F-3DA7-450D-850B-31353C458168}" type="slidenum">
              <a:rPr lang="uk-UA" smtClean="0"/>
              <a:t>31</a:t>
            </a:fld>
            <a:endParaRPr lang="uk-UA"/>
          </a:p>
        </p:txBody>
      </p:sp>
    </p:spTree>
    <p:extLst>
      <p:ext uri="{BB962C8B-B14F-4D97-AF65-F5344CB8AC3E}">
        <p14:creationId xmlns:p14="http://schemas.microsoft.com/office/powerpoint/2010/main" val="730062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vue.gov.ua/%D0%84%D0%B2%D1%80%D0%BE%D0%BF%D0%B5%D0%B9%D1%81%D1%8C%D0%BA%D0%B0_%D0%BA%D0%BE%D0%BC%D1%96%D1%81%D1%96%D1%8F" TargetMode="External"/><Relationship Id="rId3" Type="http://schemas.openxmlformats.org/officeDocument/2006/relationships/hyperlink" Target="https://vue.gov.ua/%D0%AE%D1%89%D0%B5%D0%BD%D0%BA%D0%BE,_%D0%92%D1%96%D0%BA%D1%82%D0%BE%D1%80_%D0%90%D0%BD%D0%B4%D1%80%D1%96%D0%B9%D0%BE%D0%B2%D0%B8%D1%87" TargetMode="External"/><Relationship Id="rId7" Type="http://schemas.openxmlformats.org/officeDocument/2006/relationships/hyperlink" Target="https://vue.gov.ua/%D0%84%D0%B2%D1%80%D0%BE%D0%BF%D0%B0%D1%80%D0%BB%D0%B0%D0%BC%D0%B5%D0%BD%D1%82" TargetMode="External"/><Relationship Id="rId2" Type="http://schemas.openxmlformats.org/officeDocument/2006/relationships/hyperlink" Target="https://vue.gov.ua/%D0%9F%D0%BE%D0%BC%D0%B0%D1%80%D0%B0%D0%BD%D1%87%D0%B5%D0%B2%D0%B0_%D1%80%D0%B5%D0%B2%D0%BE%D0%BB%D1%8E%D1%86%D1%96%D1%8F" TargetMode="External"/><Relationship Id="rId1" Type="http://schemas.openxmlformats.org/officeDocument/2006/relationships/slideLayout" Target="../slideLayouts/slideLayout2.xml"/><Relationship Id="rId6" Type="http://schemas.openxmlformats.org/officeDocument/2006/relationships/hyperlink" Target="https://vue.gov.ua/%D0%95%D0%BA%D0%BE%D0%BD%D0%BE%D0%BC%D1%96%D0%BA%D0%B0_%D1%80%D0%B8%D0%BD%D0%BA%D0%BE%D0%B2%D0%B0" TargetMode="External"/><Relationship Id="rId5" Type="http://schemas.openxmlformats.org/officeDocument/2006/relationships/hyperlink" Target="https://vue.gov.ua/%D0%A2%D0%B8%D0%BC%D0%BE%D1%88%D0%B5%D0%BD%D0%BA%D0%BE,_%D0%AE%D0%BB%D1%96%D1%8F_%D0%92%D0%BE%D0%BB%D0%BE%D0%B4%D0%B8%D0%BC%D0%B8%D1%80%D1%96%D0%B2%D0%BD%D0%B0" TargetMode="External"/><Relationship Id="rId10" Type="http://schemas.openxmlformats.org/officeDocument/2006/relationships/hyperlink" Target="https://vue.gov.ua/%D0%9A%D1%96%D0%BE%D1%82%D1%81%D1%8C%D0%BA%D0%B8%D0%B9_%D0%BF%D1%80%D0%BE%D1%82%D0%BE%D0%BA%D0%BE%D0%BB" TargetMode="External"/><Relationship Id="rId4" Type="http://schemas.openxmlformats.org/officeDocument/2006/relationships/hyperlink" Target="https://vue.gov.ua/%D0%9F%D1%80%D0%B5%D0%B7%D0%B8%D0%B4%D0%B5%D0%BD%D1%82_%D0%A3%D0%BA%D1%80%D0%B0%D1%97%D0%BD%D0%B8" TargetMode="External"/><Relationship Id="rId9" Type="http://schemas.openxmlformats.org/officeDocument/2006/relationships/hyperlink" Target="https://vue.gov.ua/%D0%90%D1%81%D0%BE%D1%86%D1%96%D0%B9%D0%BE%D0%B2%D0%B0%D0%BD%D0%B5_%D1%87%D0%BB%D0%B5%D0%BD%D1%81%D1%82%D0%B2%D0%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ue.gov.ua/%D0%91%D1%83%D0%B4%D1%96%D0%B2%D0%BD%D0%B8%D1%86%D1%82%D0%B2%D0%BE" TargetMode="External"/><Relationship Id="rId2" Type="http://schemas.openxmlformats.org/officeDocument/2006/relationships/hyperlink" Target="https://vue.gov.ua/%D0%92%D0%B0%D0%BB%D0%BE%D0%B2%D0%B8%D0%B9_%D0%B2%D0%BD%D1%83%D1%82%D1%80%D1%96%D1%88%D0%BD%D1%96%D0%B9_%D0%BF%D1%80%D0%BE%D0%B4%D1%83%D0%BA%D1%82" TargetMode="External"/><Relationship Id="rId1" Type="http://schemas.openxmlformats.org/officeDocument/2006/relationships/slideLayout" Target="../slideLayouts/slideLayout2.xml"/><Relationship Id="rId6" Type="http://schemas.openxmlformats.org/officeDocument/2006/relationships/hyperlink" Target="https://vue.gov.ua/%D0%9F%D0%BB%D0%B0%D1%82%D0%BE%D1%81%D0%BF%D1%80%D0%BE%D0%BC%D0%BE%D0%B6%D0%BD%D1%96%D1%81%D1%82%D1%8C" TargetMode="External"/><Relationship Id="rId5" Type="http://schemas.openxmlformats.org/officeDocument/2006/relationships/hyperlink" Target="https://vue.gov.ua/%D0%A1%D1%96%D0%BB%D1%8C%D1%81%D1%8C%D0%BA%D0%B5_%D0%B3%D0%BE%D1%81%D0%BF%D0%BE%D0%B4%D0%B0%D1%80%D1%81%D1%82%D0%B2%D0%BE" TargetMode="External"/><Relationship Id="rId4" Type="http://schemas.openxmlformats.org/officeDocument/2006/relationships/hyperlink" Target="https://vue.gov.ua/%D0%9F%D1%80%D0%BE%D0%BC%D0%B8%D1%81%D0%BB%D0%BE%D0%B2%D1%96%D1%81%D1%82%D1%8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ue.gov.ua/%D0%91%D0%B0%D0%BD%D0%BA" TargetMode="External"/><Relationship Id="rId2" Type="http://schemas.openxmlformats.org/officeDocument/2006/relationships/hyperlink" Target="https://vue.gov.ua/%D0%A1%D0%B2%D1%96%D1%82%D0%BE%D0%B2%D0%B0_%D0%BE%D1%80%D0%B3%D0%B0%D0%BD%D1%96%D0%B7%D0%B0%D1%86%D1%96%D1%8F_%D1%82%D0%BE%D1%80%D0%B3%D1%96%D0%B2%D0%BB%D1%9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ue.gov.ua/%D0%95%D0%BA%D1%81%D0%BF%D0%BE%D1%80%D1%82_(%D0%B5%D0%BA%D0%BE%D0%BD%D0%BE%D0%BC%D1%96%D0%BA%D0%B0)" TargetMode="External"/><Relationship Id="rId2" Type="http://schemas.openxmlformats.org/officeDocument/2006/relationships/hyperlink" Target="https://vue.gov.ua/%D0%9F%D0%BE%D0%B7%D0%B8%D0%BA%D0%B0" TargetMode="External"/><Relationship Id="rId1" Type="http://schemas.openxmlformats.org/officeDocument/2006/relationships/slideLayout" Target="../slideLayouts/slideLayout2.xml"/><Relationship Id="rId5" Type="http://schemas.openxmlformats.org/officeDocument/2006/relationships/hyperlink" Target="https://vue.gov.ua/%D0%9C%D1%96%D0%B6%D0%BD%D0%B0%D1%80%D0%BE%D0%B4%D0%BD%D0%B0_%D1%84%D1%96%D0%BD%D0%B0%D0%BD%D1%81%D0%BE%D0%B2%D0%B0_%D0%BA%D0%BE%D1%80%D0%BF%D0%BE%D1%80%D0%B0%D1%86%D1%96%D1%8F" TargetMode="External"/><Relationship Id="rId4" Type="http://schemas.openxmlformats.org/officeDocument/2006/relationships/hyperlink" Target="https://vue.gov.ua/%D0%A1%D1%96%D0%BB%D1%8C%D1%81%D1%8C%D0%BA%D0%B5_%D0%B3%D0%BE%D1%81%D0%BF%D0%BE%D0%B4%D0%B0%D1%80%D1%81%D1%82%D0%B2%D0%B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ue.gov.ua/%D0%84%D0%B2%D1%80%D0%BE_2012" TargetMode="External"/><Relationship Id="rId2" Type="http://schemas.openxmlformats.org/officeDocument/2006/relationships/hyperlink" Target="https://vue.gov.ua/%D0%86%D0%BD%D0%B2%D0%B5%D1%81%D1%82%D0%B8%D1%86%D1%96%D1%97" TargetMode="External"/><Relationship Id="rId1" Type="http://schemas.openxmlformats.org/officeDocument/2006/relationships/slideLayout" Target="../slideLayouts/slideLayout2.xml"/><Relationship Id="rId5" Type="http://schemas.openxmlformats.org/officeDocument/2006/relationships/hyperlink" Target="https://vue.gov.ua/%D0%93%D0%B0%D0%B7_%D1%81%D0%BB%D0%B0%D0%BD%D1%86%D0%B5%D0%B2%D0%B8%D0%B9" TargetMode="External"/><Relationship Id="rId4" Type="http://schemas.openxmlformats.org/officeDocument/2006/relationships/hyperlink" Target="https://vue.gov.ua/%D0%A0%D0%B5%D0%B2%D0%BE%D0%BB%D1%8E%D1%86%D1%96%D1%8F_%D0%B3%D1%96%D0%B4%D0%BD%D0%BE%D1%81%D1%82%D1%96"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vue.gov.ua/%D0%9E%D0%BA%D1%83%D0%BF%D0%B0%D1%86%D1%96%D1%8F_%D0%9A%D1%80%D0%B8%D0%BC%D1%8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ue.gov.ua/COVID-19" TargetMode="External"/><Relationship Id="rId2" Type="http://schemas.openxmlformats.org/officeDocument/2006/relationships/hyperlink" Target="https://vue.gov.ua/%D0%95%D0%BF%D1%96%D0%B4%D0%B5%D0%BC%D1%96%D1%8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ue.gov.ua/%D0%92%D0%B0%D0%BB%D0%BE%D0%B2%D0%B8%D0%B9_%D0%B2%D0%BD%D1%83%D1%82%D1%80%D1%96%D1%88%D0%BD%D1%96%D0%B9_%D0%BF%D1%80%D0%BE%D0%B4%D1%83%D0%BA%D1%82" TargetMode="External"/><Relationship Id="rId2" Type="http://schemas.openxmlformats.org/officeDocument/2006/relationships/hyperlink" Target="https://vue.gov.ua/%D0%A0%D0%B5%D1%84%D0%BE%D1%80%D0%BC%D0%B8_%D0%B5%D0%BA%D0%BE%D0%BD%D0%BE%D0%BC%D1%96%D1%87%D0%BD%D1%96" TargetMode="External"/><Relationship Id="rId1" Type="http://schemas.openxmlformats.org/officeDocument/2006/relationships/slideLayout" Target="../slideLayouts/slideLayout2.xml"/><Relationship Id="rId6" Type="http://schemas.openxmlformats.org/officeDocument/2006/relationships/hyperlink" Target="https://vue.gov.ua/%D0%A1%D1%83%D0%BF%D0%B5%D1%80%D0%BC%D0%B0%D1%80%D0%BA%D0%B5%D1%82" TargetMode="External"/><Relationship Id="rId5" Type="http://schemas.openxmlformats.org/officeDocument/2006/relationships/hyperlink" Target="https://vue.gov.ua/%D0%91%D0%B5%D0%B7%D1%80%D0%BE%D0%B1%D1%96%D1%82%D1%82%D1%8F" TargetMode="External"/><Relationship Id="rId4" Type="http://schemas.openxmlformats.org/officeDocument/2006/relationships/hyperlink" Target="https://vue.gov.ua/%D0%9F%D1%80%D0%BE%D0%BC%D0%B8%D1%81%D0%BB%D0%BE%D0%B2%D1%96%D1%81%D1%82%D1%8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vue.gov.ua/%D0%9F%D1%96%D0%B4%D0%BF%D1%80%D0%B8%D1%94%D0%BC%D1%81%D1%82%D0%B2%D0%BE" TargetMode="External"/><Relationship Id="rId3" Type="http://schemas.openxmlformats.org/officeDocument/2006/relationships/hyperlink" Target="https://vue.gov.ua/%D0%A1%D1%82%D0%B0%D0%B3%D0%BD%D0%B0%D1%86%D1%96%D1%8F" TargetMode="External"/><Relationship Id="rId7" Type="http://schemas.openxmlformats.org/officeDocument/2006/relationships/hyperlink" Target="https://vue.gov.ua/%D0%86%D0%BD%D1%84%D0%BB%D1%8F%D1%86%D1%96%D1%8F" TargetMode="External"/><Relationship Id="rId2" Type="http://schemas.openxmlformats.org/officeDocument/2006/relationships/hyperlink" Target="https://vue.gov.ua/%D0%9C%D1%96%D0%B6%D0%BD%D0%B0%D1%80%D0%BE%D0%B4%D0%BD%D0%B8%D0%B9_%D0%B2%D0%B0%D0%BB%D1%8E%D1%82%D0%BD%D0%B8%D0%B9_%D1%84%D0%BE%D0%BD%D0%B4" TargetMode="External"/><Relationship Id="rId1" Type="http://schemas.openxmlformats.org/officeDocument/2006/relationships/slideLayout" Target="../slideLayouts/slideLayout2.xml"/><Relationship Id="rId6" Type="http://schemas.openxmlformats.org/officeDocument/2006/relationships/hyperlink" Target="https://vue.gov.ua/%D0%9A%D0%B0%D1%80%D0%B1%D0%BE%D0%B2%D0%B0%D0%BD%D0%B5%D1%86%D1%8C" TargetMode="External"/><Relationship Id="rId5" Type="http://schemas.openxmlformats.org/officeDocument/2006/relationships/hyperlink" Target="https://vue.gov.ua/%D0%94%D0%B5%D0%BF%D0%BE%D0%B7%D0%B8%D1%82" TargetMode="External"/><Relationship Id="rId4" Type="http://schemas.openxmlformats.org/officeDocument/2006/relationships/hyperlink" Target="https://vue.gov.ua/%D0%9E%D0%B2%D0%B5%D1%80%D0%B4%D1%80%D0%B0%D1%84%D1%8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ue.gov.ua/%D0%A1%D0%A8%D0%90" TargetMode="External"/><Relationship Id="rId2" Type="http://schemas.openxmlformats.org/officeDocument/2006/relationships/hyperlink" Target="https://vue.gov.ua/%D0%9A%D1%83%D1%87%D0%BC%D0%B0,_%D0%9B%D0%B5%D0%BE%D0%BD%D1%96%D0%B4_%D0%94%D0%B0%D0%BD%D0%B8%D0%BB%D0%BE%D0%B2%D0%B8%D1%87" TargetMode="External"/><Relationship Id="rId1" Type="http://schemas.openxmlformats.org/officeDocument/2006/relationships/slideLayout" Target="../slideLayouts/slideLayout2.xml"/><Relationship Id="rId6" Type="http://schemas.openxmlformats.org/officeDocument/2006/relationships/hyperlink" Target="https://vue.gov.ua/%D0%86%D0%B4%D0%B5%D0%BD%D1%82%D0%B8%D1%84%D1%96%D0%BA%D0%B0%D1%86%D1%96%D0%B9%D0%BD%D0%B8%D0%B9_%D0%BD%D0%BE%D0%BC%D0%B5%D1%80_%D1%84%D1%96%D0%B7%D0%B8%D1%87%D0%BD%D0%BE%D1%97_%D0%BE%D1%81%D0%BE%D0%B1%D0%B8" TargetMode="External"/><Relationship Id="rId5" Type="http://schemas.openxmlformats.org/officeDocument/2006/relationships/hyperlink" Target="https://vue.gov.ua/%D0%95%D0%BC%D1%96%D1%81%D1%96%D1%8F" TargetMode="External"/><Relationship Id="rId4" Type="http://schemas.openxmlformats.org/officeDocument/2006/relationships/hyperlink" Target="https://vue.gov.ua/%D0%95%D0%BA%D1%81%D0%BF%D0%BE%D1%80%D1%82_(%D0%B5%D0%BA%D0%BE%D0%BD%D0%BE%D0%BC%D1%96%D0%BA%D0%B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ue.gov.ua/%D0%A6%D1%96%D0%BD%D0%BD%D1%96_%D0%BF%D0%B0%D0%BF%D0%B5%D1%80%D0%B8" TargetMode="External"/><Relationship Id="rId2" Type="http://schemas.openxmlformats.org/officeDocument/2006/relationships/hyperlink" Target="https://vue.gov.ua/%D0%A0%D0%B0%D0%B4%D0%B0_%D0%84%D0%B2%D1%80%D0%BE%D0%BF%D0%B8" TargetMode="External"/><Relationship Id="rId1" Type="http://schemas.openxmlformats.org/officeDocument/2006/relationships/slideLayout" Target="../slideLayouts/slideLayout2.xml"/><Relationship Id="rId4" Type="http://schemas.openxmlformats.org/officeDocument/2006/relationships/hyperlink" Target="https://vue.gov.ua/%D0%91%D1%8E%D0%B4%D0%B6%D0%B5%D1%82_%D0%B4%D0%B5%D1%80%D0%B6%D0%B0%D0%B2%D0%BD%D0%B8%D0%B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ue.gov.ua/%D0%93%D1%80%D0%B8%D0%B2%D0%BD%D1%8F" TargetMode="External"/><Relationship Id="rId2" Type="http://schemas.openxmlformats.org/officeDocument/2006/relationships/hyperlink" Target="https://vue.gov.ua/%D0%9A%D0%BE%D0%BD%D1%81%D1%82%D0%B8%D1%82%D1%83%D1%86%D1%96%D1%8F_%D0%A3%D0%BA%D1%80%D0%B0%D1%97%D0%BD%D0%B8" TargetMode="External"/><Relationship Id="rId1" Type="http://schemas.openxmlformats.org/officeDocument/2006/relationships/slideLayout" Target="../slideLayouts/slideLayout2.xml"/><Relationship Id="rId4" Type="http://schemas.openxmlformats.org/officeDocument/2006/relationships/hyperlink" Target="https://vue.gov.ua/%D0%84%D0%A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ue.gov.ua/%D0%95%D0%BA%D0%BE%D0%BD%D0%BE%D0%BC%D1%96%D0%BA%D0%B0_%D1%82%D1%96%D0%BD%D1%8C%D0%BE%D0%B2%D0%B0" TargetMode="External"/><Relationship Id="rId7" Type="http://schemas.openxmlformats.org/officeDocument/2006/relationships/hyperlink" Target="https://vue.gov.ua/%D0%9D%D0%B0%D1%86%D1%96%D0%BE%D0%BD%D0%B0%D0%BB%D1%8C%D0%BD%D0%B8%D0%B9_%D0%B1%D0%B0%D0%BD%D0%BA_%D0%A3%D0%BA%D1%80%D0%B0%D1%97%D0%BD%D0%B8" TargetMode="External"/><Relationship Id="rId2" Type="http://schemas.openxmlformats.org/officeDocument/2006/relationships/hyperlink" Target="https://vue.gov.ua/%D0%9E%D1%80%D0%B3%D0%B0%D0%BD%D1%96%D0%B7%D0%B0%D1%86%D1%96%D1%8F_%D0%B5%D0%BA%D0%BE%D0%BD%D0%BE%D0%BC%D1%96%D1%87%D0%BD%D0%BE%D0%B3%D0%BE_%D1%81%D0%BF%D1%96%D0%B2%D1%80%D0%BE%D0%B1%D1%96%D1%82%D0%BD%D0%B8%D1%86%D1%82%D0%B2%D0%B0_%D1%82%D0%B0_%D1%80%D0%BE%D0%B7%D0%B2%D0%B8%D1%82%D0%BA%D1%83" TargetMode="External"/><Relationship Id="rId1" Type="http://schemas.openxmlformats.org/officeDocument/2006/relationships/slideLayout" Target="../slideLayouts/slideLayout2.xml"/><Relationship Id="rId6" Type="http://schemas.openxmlformats.org/officeDocument/2006/relationships/hyperlink" Target="https://vue.gov.ua/%D0%9A%D0%B0%D0%B1%D1%96%D0%BD%D0%B5%D1%82_%D0%9C%D1%96%D0%BD%D1%96%D1%81%D1%82%D1%80%D1%96%D0%B2_%D0%A3%D0%BA%D1%80%D0%B0%D1%97%D0%BD%D0%B8" TargetMode="External"/><Relationship Id="rId5" Type="http://schemas.openxmlformats.org/officeDocument/2006/relationships/hyperlink" Target="https://vue.gov.ua/%D0%94%D0%B5%D0%B2%D0%B0%D0%BB%D1%8C%D0%B2%D0%B0%D1%86%D1%96%D1%8F" TargetMode="External"/><Relationship Id="rId4" Type="http://schemas.openxmlformats.org/officeDocument/2006/relationships/hyperlink" Target="https://vue.gov.ua/%D0%86%D0%BD%D1%82%D0%B5%D0%B3%D1%80%D0%B0%D1%86%D1%96%D1%8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vue.gov.ua/%D0%A1%D0%B0%D0%BB%D1%8C%D0%B4%D0%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1084" y="2147544"/>
            <a:ext cx="7826477" cy="808811"/>
          </a:xfrm>
          <a:prstGeom prst="rect">
            <a:avLst/>
          </a:prstGeom>
        </p:spPr>
        <p:txBody>
          <a:bodyPr wrap="square">
            <a:spAutoFit/>
          </a:bodyPr>
          <a:lstStyle/>
          <a:p>
            <a:pPr algn="ctr" fontAlgn="auto">
              <a:lnSpc>
                <a:spcPct val="97000"/>
              </a:lnSpc>
              <a:spcAft>
                <a:spcPts val="0"/>
              </a:spcAft>
              <a:tabLst>
                <a:tab pos="540385" algn="l"/>
                <a:tab pos="630555" algn="l"/>
              </a:tabLst>
            </a:pPr>
            <a:r>
              <a:rPr lang="uk-UA" sz="2400" b="1" dirty="0" smtClean="0">
                <a:solidFill>
                  <a:schemeClr val="tx2"/>
                </a:solidFill>
                <a:latin typeface="Times New Roman" panose="02020603050405020304" pitchFamily="18" charset="0"/>
                <a:ea typeface="Times New Roman" panose="02020603050405020304" pitchFamily="18" charset="0"/>
              </a:rPr>
              <a:t>ТЕМА 2. ГЕНЕЗИС РОЗВИТКУ НАЦІОНАЛЬНОЇ ТА СВІТОВОЇ ЕКОНОМІКИ </a:t>
            </a:r>
            <a:endParaRPr lang="uk-UA" sz="2400" dirty="0">
              <a:solidFill>
                <a:schemeClr val="tx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882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2129" y="612845"/>
            <a:ext cx="10874827" cy="3139321"/>
          </a:xfrm>
          <a:prstGeom prst="rect">
            <a:avLst/>
          </a:prstGeom>
        </p:spPr>
        <p:txBody>
          <a:bodyPr wrap="square">
            <a:spAutoFit/>
          </a:bodyPr>
          <a:lstStyle/>
          <a:p>
            <a:pPr algn="just"/>
            <a:r>
              <a:rPr lang="uk-UA" b="1" i="1">
                <a:solidFill>
                  <a:srgbClr val="222222"/>
                </a:solidFill>
                <a:latin typeface="Roboto"/>
              </a:rPr>
              <a:t>2001 рік. </a:t>
            </a:r>
            <a:r>
              <a:rPr lang="uk-UA" dirty="0">
                <a:solidFill>
                  <a:srgbClr val="222222"/>
                </a:solidFill>
                <a:latin typeface="Roboto"/>
              </a:rPr>
              <a:t>В Україні було засновано кілька нових компаній, які дотепер тримають провідні позиції у своїй галузі: «Нова Пошта» — перша в Україні компанія швидкої доставки товарів; «</a:t>
            </a:r>
            <a:r>
              <a:rPr lang="uk-UA" dirty="0" err="1">
                <a:solidFill>
                  <a:srgbClr val="222222"/>
                </a:solidFill>
                <a:latin typeface="Roboto"/>
              </a:rPr>
              <a:t>Сингента</a:t>
            </a:r>
            <a:r>
              <a:rPr lang="uk-UA" dirty="0">
                <a:solidFill>
                  <a:srgbClr val="222222"/>
                </a:solidFill>
                <a:latin typeface="Roboto"/>
              </a:rPr>
              <a:t>» — дочірня компанія швейцарської «</a:t>
            </a:r>
            <a:r>
              <a:rPr lang="en-US" dirty="0">
                <a:solidFill>
                  <a:srgbClr val="222222"/>
                </a:solidFill>
                <a:latin typeface="Roboto"/>
              </a:rPr>
              <a:t>Syngenta AG» (</a:t>
            </a:r>
            <a:r>
              <a:rPr lang="uk-UA" dirty="0">
                <a:solidFill>
                  <a:srgbClr val="222222"/>
                </a:solidFill>
                <a:latin typeface="Roboto"/>
              </a:rPr>
              <a:t>у галузі виробництва засобів захисту рослин і насінництва); «</a:t>
            </a:r>
            <a:r>
              <a:rPr lang="en-US" dirty="0">
                <a:solidFill>
                  <a:srgbClr val="222222"/>
                </a:solidFill>
                <a:latin typeface="Roboto"/>
              </a:rPr>
              <a:t>KAN Development» (</a:t>
            </a:r>
            <a:r>
              <a:rPr lang="uk-UA" dirty="0" err="1">
                <a:solidFill>
                  <a:srgbClr val="222222"/>
                </a:solidFill>
                <a:latin typeface="Roboto"/>
              </a:rPr>
              <a:t>девелоперський</a:t>
            </a:r>
            <a:r>
              <a:rPr lang="uk-UA" dirty="0">
                <a:solidFill>
                  <a:srgbClr val="222222"/>
                </a:solidFill>
                <a:latin typeface="Roboto"/>
              </a:rPr>
              <a:t> бізнес); «</a:t>
            </a:r>
            <a:r>
              <a:rPr lang="uk-UA" dirty="0" err="1">
                <a:solidFill>
                  <a:srgbClr val="222222"/>
                </a:solidFill>
                <a:latin typeface="Roboto"/>
              </a:rPr>
              <a:t>Єврокар</a:t>
            </a:r>
            <a:r>
              <a:rPr lang="uk-UA" dirty="0">
                <a:solidFill>
                  <a:srgbClr val="222222"/>
                </a:solidFill>
                <a:latin typeface="Roboto"/>
              </a:rPr>
              <a:t>» — офіційний виробник автомобілів марок «</a:t>
            </a:r>
            <a:r>
              <a:rPr lang="en-US" dirty="0">
                <a:solidFill>
                  <a:srgbClr val="222222"/>
                </a:solidFill>
                <a:latin typeface="Roboto"/>
              </a:rPr>
              <a:t>VW Group» </a:t>
            </a:r>
            <a:r>
              <a:rPr lang="uk-UA" dirty="0">
                <a:solidFill>
                  <a:srgbClr val="222222"/>
                </a:solidFill>
                <a:latin typeface="Roboto"/>
              </a:rPr>
              <a:t>в Україні, що входить до Групи «</a:t>
            </a:r>
            <a:r>
              <a:rPr lang="uk-UA" dirty="0" err="1">
                <a:solidFill>
                  <a:srgbClr val="222222"/>
                </a:solidFill>
                <a:latin typeface="Roboto"/>
              </a:rPr>
              <a:t>Атолл</a:t>
            </a:r>
            <a:r>
              <a:rPr lang="uk-UA" dirty="0">
                <a:solidFill>
                  <a:srgbClr val="222222"/>
                </a:solidFill>
                <a:latin typeface="Roboto"/>
              </a:rPr>
              <a:t> </a:t>
            </a:r>
            <a:r>
              <a:rPr lang="uk-UA" dirty="0" err="1">
                <a:solidFill>
                  <a:srgbClr val="222222"/>
                </a:solidFill>
                <a:latin typeface="Roboto"/>
              </a:rPr>
              <a:t>Холдінг</a:t>
            </a:r>
            <a:r>
              <a:rPr lang="uk-UA" dirty="0">
                <a:solidFill>
                  <a:srgbClr val="222222"/>
                </a:solidFill>
                <a:latin typeface="Roboto"/>
              </a:rPr>
              <a:t>».</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2002 рік. </a:t>
            </a:r>
            <a:r>
              <a:rPr lang="uk-UA" dirty="0">
                <a:solidFill>
                  <a:srgbClr val="222222"/>
                </a:solidFill>
                <a:latin typeface="Roboto"/>
              </a:rPr>
              <a:t>Приріст реального ВВП становив 4,4 %, тоді як реальний приріст грошових доходів населення — 19,7 % (з них пенсій — 20 %), а доходів зведеного бюджету — 16,2 % (для визначення показника на реальній основі використано </a:t>
            </a:r>
            <a:r>
              <a:rPr lang="uk-UA" dirty="0" err="1">
                <a:solidFill>
                  <a:srgbClr val="222222"/>
                </a:solidFill>
                <a:latin typeface="Roboto"/>
              </a:rPr>
              <a:t>дефлятор</a:t>
            </a:r>
            <a:r>
              <a:rPr lang="uk-UA" dirty="0">
                <a:solidFill>
                  <a:srgbClr val="222222"/>
                </a:solidFill>
                <a:latin typeface="Roboto"/>
              </a:rPr>
              <a:t> ВВП). Стосовно ВВП рівень грошових доходів населення становив 71,4 %, доходів зведеного бюджету — 29,5 %. Схвалено Земельний кодекс України, який закріпив приватну власність на землю.</a:t>
            </a:r>
            <a:endParaRPr lang="uk-UA" b="0" i="0" dirty="0">
              <a:solidFill>
                <a:srgbClr val="222222"/>
              </a:solidFill>
              <a:effectLst/>
              <a:latin typeface="Roboto"/>
            </a:endParaRPr>
          </a:p>
        </p:txBody>
      </p:sp>
    </p:spTree>
    <p:extLst>
      <p:ext uri="{BB962C8B-B14F-4D97-AF65-F5344CB8AC3E}">
        <p14:creationId xmlns:p14="http://schemas.microsoft.com/office/powerpoint/2010/main" val="251331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9485" y="162100"/>
            <a:ext cx="11582401" cy="6463308"/>
          </a:xfrm>
          <a:prstGeom prst="rect">
            <a:avLst/>
          </a:prstGeom>
        </p:spPr>
        <p:txBody>
          <a:bodyPr wrap="square">
            <a:spAutoFit/>
          </a:bodyPr>
          <a:lstStyle/>
          <a:p>
            <a:r>
              <a:rPr lang="uk-UA" b="1" i="1" dirty="0">
                <a:solidFill>
                  <a:srgbClr val="222222"/>
                </a:solidFill>
                <a:latin typeface="Roboto"/>
              </a:rPr>
              <a:t>2003 рік. </a:t>
            </a:r>
            <a:r>
              <a:rPr lang="uk-UA" dirty="0">
                <a:solidFill>
                  <a:srgbClr val="222222"/>
                </a:solidFill>
                <a:latin typeface="Roboto"/>
              </a:rPr>
              <a:t>Створена і почала функціонувати Державна комісія з регулювання ринків фінансових послуг. Зростання ВВП становило 7,1 %. Орієнтовно номінальний обсяг ВВП за цей період складав 67 249 млн. грн.</a:t>
            </a:r>
          </a:p>
          <a:p>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2004 рік. </a:t>
            </a:r>
            <a:r>
              <a:rPr lang="uk-UA" dirty="0">
                <a:solidFill>
                  <a:srgbClr val="222222"/>
                </a:solidFill>
                <a:latin typeface="Roboto"/>
              </a:rPr>
              <a:t>Рік масових протестів громадян на хвилі непрозорої виборчої кампанії, </a:t>
            </a:r>
            <a:r>
              <a:rPr lang="uk-UA" dirty="0">
                <a:solidFill>
                  <a:srgbClr val="1A0DAB"/>
                </a:solidFill>
                <a:latin typeface="Roboto"/>
                <a:hlinkClick r:id="rId2" tooltip="Помаранчева революція"/>
              </a:rPr>
              <a:t>Помаранчевої революції</a:t>
            </a:r>
            <a:r>
              <a:rPr lang="uk-UA" dirty="0">
                <a:solidFill>
                  <a:srgbClr val="222222"/>
                </a:solidFill>
                <a:latin typeface="Roboto"/>
              </a:rPr>
              <a:t>. </a:t>
            </a:r>
            <a:r>
              <a:rPr lang="uk-UA" dirty="0">
                <a:solidFill>
                  <a:srgbClr val="1A0DAB"/>
                </a:solidFill>
                <a:latin typeface="Roboto"/>
                <a:hlinkClick r:id="rId3" tooltip="Ющенко, Віктор Андрійович"/>
              </a:rPr>
              <a:t>В. Ющенко</a:t>
            </a:r>
            <a:r>
              <a:rPr lang="uk-UA" dirty="0">
                <a:solidFill>
                  <a:srgbClr val="222222"/>
                </a:solidFill>
                <a:latin typeface="Roboto"/>
              </a:rPr>
              <a:t> став третім </a:t>
            </a:r>
            <a:r>
              <a:rPr lang="uk-UA" dirty="0">
                <a:solidFill>
                  <a:srgbClr val="1A0DAB"/>
                </a:solidFill>
                <a:latin typeface="Roboto"/>
                <a:hlinkClick r:id="rId4" tooltip="Президент України"/>
              </a:rPr>
              <a:t>Президентом України</a:t>
            </a:r>
            <a:r>
              <a:rPr lang="uk-UA" dirty="0">
                <a:solidFill>
                  <a:srgbClr val="222222"/>
                </a:solidFill>
                <a:latin typeface="Roboto"/>
              </a:rPr>
              <a:t>. Члени Міжнародної організації з розробки фінансових заходів для боротьби з відмиванням грошей, отриманих злочинним шляхом (</a:t>
            </a:r>
            <a:r>
              <a:rPr lang="en-US" dirty="0">
                <a:solidFill>
                  <a:srgbClr val="222222"/>
                </a:solidFill>
                <a:latin typeface="Roboto"/>
              </a:rPr>
              <a:t>FATF) </a:t>
            </a:r>
            <a:r>
              <a:rPr lang="uk-UA" dirty="0">
                <a:solidFill>
                  <a:srgbClr val="222222"/>
                </a:solidFill>
                <a:latin typeface="Roboto"/>
              </a:rPr>
              <a:t>проголосували за виключення України зі списку країн, що не співпрацюють у питаннях протидії відмиванню. Економічне зростання набуло свого максимуму. </a:t>
            </a:r>
            <a:r>
              <a:rPr lang="uk-UA" dirty="0" err="1">
                <a:solidFill>
                  <a:srgbClr val="222222"/>
                </a:solidFill>
                <a:latin typeface="Roboto"/>
              </a:rPr>
              <a:t>Динамічно</a:t>
            </a:r>
            <a:r>
              <a:rPr lang="uk-UA" dirty="0">
                <a:solidFill>
                  <a:srgbClr val="222222"/>
                </a:solidFill>
                <a:latin typeface="Roboto"/>
              </a:rPr>
              <a:t> розвивалася промисловість (особливо галузі, орієнтовані на експорт) — обсяги виробництва зросли на понад 60 %.</a:t>
            </a:r>
          </a:p>
          <a:p>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2005 рік. </a:t>
            </a:r>
            <a:r>
              <a:rPr lang="uk-UA" dirty="0">
                <a:solidFill>
                  <a:srgbClr val="222222"/>
                </a:solidFill>
                <a:latin typeface="Roboto"/>
              </a:rPr>
              <a:t>Тандем президента В. Ющенко і прем’єр-міністра </a:t>
            </a:r>
            <a:r>
              <a:rPr lang="uk-UA" dirty="0">
                <a:solidFill>
                  <a:srgbClr val="1A0DAB"/>
                </a:solidFill>
                <a:latin typeface="Roboto"/>
                <a:hlinkClick r:id="rId5" tooltip="Тимошенко, Юлія Володимирівна"/>
              </a:rPr>
              <a:t>Ю. Тимошенко</a:t>
            </a:r>
            <a:r>
              <a:rPr lang="uk-UA" dirty="0">
                <a:solidFill>
                  <a:srgbClr val="222222"/>
                </a:solidFill>
                <a:latin typeface="Roboto"/>
              </a:rPr>
              <a:t> наситив суспільну атмосферу величезними сподіваннями на реформи. МВФ підтримав закриття «податкових дірок», що сприяло фіскальній стабілізації. ЄС заявив про визнання України країною з </a:t>
            </a:r>
            <a:r>
              <a:rPr lang="uk-UA" dirty="0">
                <a:solidFill>
                  <a:srgbClr val="1A0DAB"/>
                </a:solidFill>
                <a:latin typeface="Roboto"/>
                <a:hlinkClick r:id="rId6" tooltip="Економіка ринкова"/>
              </a:rPr>
              <a:t>ринковою економікою</a:t>
            </a:r>
            <a:r>
              <a:rPr lang="uk-UA" dirty="0">
                <a:solidFill>
                  <a:srgbClr val="222222"/>
                </a:solidFill>
                <a:latin typeface="Roboto"/>
              </a:rPr>
              <a:t>. На сесії в м. Страсбурзі прийнято резолюцію, в якій </a:t>
            </a:r>
            <a:r>
              <a:rPr lang="uk-UA" dirty="0">
                <a:solidFill>
                  <a:srgbClr val="1A0DAB"/>
                </a:solidFill>
                <a:latin typeface="Roboto"/>
                <a:hlinkClick r:id="rId7" tooltip="Європарламент"/>
              </a:rPr>
              <a:t>Європарламент</a:t>
            </a:r>
            <a:r>
              <a:rPr lang="uk-UA" dirty="0">
                <a:solidFill>
                  <a:srgbClr val="222222"/>
                </a:solidFill>
                <a:latin typeface="Roboto"/>
              </a:rPr>
              <a:t> закликав </a:t>
            </a:r>
            <a:r>
              <a:rPr lang="uk-UA" dirty="0">
                <a:solidFill>
                  <a:srgbClr val="1A0DAB"/>
                </a:solidFill>
                <a:latin typeface="Roboto"/>
                <a:hlinkClick r:id="rId8" tooltip="Європейська комісія"/>
              </a:rPr>
              <a:t>Єврокомісію</a:t>
            </a:r>
            <a:r>
              <a:rPr lang="uk-UA" dirty="0">
                <a:solidFill>
                  <a:srgbClr val="222222"/>
                </a:solidFill>
                <a:latin typeface="Roboto"/>
              </a:rPr>
              <a:t> почати переговори з Україною про </a:t>
            </a:r>
            <a:r>
              <a:rPr lang="uk-UA" dirty="0">
                <a:solidFill>
                  <a:srgbClr val="1A0DAB"/>
                </a:solidFill>
                <a:latin typeface="Roboto"/>
                <a:hlinkClick r:id="rId9" tooltip="Асоційоване членство"/>
              </a:rPr>
              <a:t>асоційоване членство</a:t>
            </a:r>
            <a:r>
              <a:rPr lang="uk-UA" dirty="0">
                <a:solidFill>
                  <a:srgbClr val="222222"/>
                </a:solidFill>
                <a:latin typeface="Roboto"/>
              </a:rPr>
              <a:t> в ЄС. Набрав чинності </a:t>
            </a:r>
            <a:r>
              <a:rPr lang="uk-UA" dirty="0">
                <a:solidFill>
                  <a:srgbClr val="1A0DAB"/>
                </a:solidFill>
                <a:latin typeface="Roboto"/>
                <a:hlinkClick r:id="rId10" tooltip="Кіотський протокол"/>
              </a:rPr>
              <a:t>Кіотський протокол</a:t>
            </a:r>
            <a:r>
              <a:rPr lang="uk-UA" dirty="0">
                <a:solidFill>
                  <a:srgbClr val="222222"/>
                </a:solidFill>
                <a:latin typeface="Roboto"/>
              </a:rPr>
              <a:t> — міжнародна угода про обмеження викидів в атмосферу парникових газів. В Україні створено 11 вільних економічних зон (ВЕЗ): «Миколаїв», «</a:t>
            </a:r>
            <a:r>
              <a:rPr lang="uk-UA" dirty="0" err="1">
                <a:solidFill>
                  <a:srgbClr val="222222"/>
                </a:solidFill>
                <a:latin typeface="Roboto"/>
              </a:rPr>
              <a:t>Інтерпорт</a:t>
            </a:r>
            <a:r>
              <a:rPr lang="uk-UA" dirty="0">
                <a:solidFill>
                  <a:srgbClr val="222222"/>
                </a:solidFill>
                <a:latin typeface="Roboto"/>
              </a:rPr>
              <a:t>-Ковель», «Порто-франко», «Порт Крим», «Рені», «Донецьк», «Азов», «Закарпаття», «Славутич», «</a:t>
            </a:r>
            <a:r>
              <a:rPr lang="uk-UA" dirty="0" err="1">
                <a:solidFill>
                  <a:srgbClr val="222222"/>
                </a:solidFill>
                <a:latin typeface="Roboto"/>
              </a:rPr>
              <a:t>Курортополіс</a:t>
            </a:r>
            <a:r>
              <a:rPr lang="uk-UA" dirty="0">
                <a:solidFill>
                  <a:srgbClr val="222222"/>
                </a:solidFill>
                <a:latin typeface="Roboto"/>
              </a:rPr>
              <a:t> Трускавець», «Яворів», а також 9 територій пріоритетного розвитку (ТПР): в АР Крим, Волинській, Донецькій, Житомирській, Закарпатській, Луганській і Чернігівській областях, у містах Харків і Шостка. Проте, </a:t>
            </a:r>
            <a:r>
              <a:rPr lang="uk-UA" dirty="0" err="1">
                <a:solidFill>
                  <a:srgbClr val="222222"/>
                </a:solidFill>
                <a:latin typeface="Roboto"/>
              </a:rPr>
              <a:t>ВЕЗи</a:t>
            </a:r>
            <a:r>
              <a:rPr lang="uk-UA" dirty="0">
                <a:solidFill>
                  <a:srgbClr val="222222"/>
                </a:solidFill>
                <a:latin typeface="Roboto"/>
              </a:rPr>
              <a:t> так і не змогли реалізувати мету їх створення — стати оазисом для залучення інвестицій. На цей рік припав продаж найбільшого підприємства українського гірничо-металургійного комплексу — «Криворіжсталі».</a:t>
            </a:r>
            <a:endParaRPr lang="uk-UA" b="0" i="0" dirty="0">
              <a:solidFill>
                <a:srgbClr val="222222"/>
              </a:solidFill>
              <a:effectLst/>
              <a:latin typeface="Roboto"/>
            </a:endParaRPr>
          </a:p>
        </p:txBody>
      </p:sp>
    </p:spTree>
    <p:extLst>
      <p:ext uri="{BB962C8B-B14F-4D97-AF65-F5344CB8AC3E}">
        <p14:creationId xmlns:p14="http://schemas.microsoft.com/office/powerpoint/2010/main" val="293737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4543" y="795393"/>
            <a:ext cx="11397343" cy="4247317"/>
          </a:xfrm>
          <a:prstGeom prst="rect">
            <a:avLst/>
          </a:prstGeom>
        </p:spPr>
        <p:txBody>
          <a:bodyPr wrap="square">
            <a:spAutoFit/>
          </a:bodyPr>
          <a:lstStyle/>
          <a:p>
            <a:pPr algn="just"/>
            <a:r>
              <a:rPr lang="ru-RU" b="1" i="1" dirty="0">
                <a:solidFill>
                  <a:srgbClr val="222222"/>
                </a:solidFill>
                <a:latin typeface="Roboto"/>
              </a:rPr>
              <a:t>2006 </a:t>
            </a:r>
            <a:r>
              <a:rPr lang="ru-RU" b="1" i="1" dirty="0" err="1">
                <a:solidFill>
                  <a:srgbClr val="222222"/>
                </a:solidFill>
                <a:latin typeface="Roboto"/>
              </a:rPr>
              <a:t>рік</a:t>
            </a:r>
            <a:r>
              <a:rPr lang="ru-RU" b="1" i="1" dirty="0">
                <a:solidFill>
                  <a:srgbClr val="222222"/>
                </a:solidFill>
                <a:latin typeface="Roboto"/>
              </a:rPr>
              <a:t>. </a:t>
            </a:r>
            <a:r>
              <a:rPr lang="ru-RU" dirty="0" err="1">
                <a:solidFill>
                  <a:srgbClr val="222222"/>
                </a:solidFill>
                <a:latin typeface="Roboto"/>
              </a:rPr>
              <a:t>Реальний</a:t>
            </a:r>
            <a:r>
              <a:rPr lang="ru-RU" dirty="0">
                <a:solidFill>
                  <a:srgbClr val="222222"/>
                </a:solidFill>
                <a:latin typeface="Roboto"/>
              </a:rPr>
              <a:t> </a:t>
            </a:r>
            <a:r>
              <a:rPr lang="ru-RU" dirty="0" err="1">
                <a:solidFill>
                  <a:srgbClr val="1A0DAB"/>
                </a:solidFill>
                <a:latin typeface="Roboto"/>
                <a:hlinkClick r:id="rId2" tooltip="Валовий внутрішній продукт"/>
              </a:rPr>
              <a:t>валовий</a:t>
            </a:r>
            <a:r>
              <a:rPr lang="ru-RU" dirty="0">
                <a:solidFill>
                  <a:srgbClr val="1A0DAB"/>
                </a:solidFill>
                <a:latin typeface="Roboto"/>
                <a:hlinkClick r:id="rId2" tooltip="Валовий внутрішній продукт"/>
              </a:rPr>
              <a:t> </a:t>
            </a:r>
            <a:r>
              <a:rPr lang="ru-RU" dirty="0" err="1">
                <a:solidFill>
                  <a:srgbClr val="1A0DAB"/>
                </a:solidFill>
                <a:latin typeface="Roboto"/>
                <a:hlinkClick r:id="rId2" tooltip="Валовий внутрішній продукт"/>
              </a:rPr>
              <a:t>внутрішній</a:t>
            </a:r>
            <a:r>
              <a:rPr lang="ru-RU" dirty="0">
                <a:solidFill>
                  <a:srgbClr val="1A0DAB"/>
                </a:solidFill>
                <a:latin typeface="Roboto"/>
                <a:hlinkClick r:id="rId2" tooltip="Валовий внутрішній продукт"/>
              </a:rPr>
              <a:t> продукт</a:t>
            </a:r>
            <a:r>
              <a:rPr lang="ru-RU" dirty="0">
                <a:solidFill>
                  <a:srgbClr val="222222"/>
                </a:solidFill>
                <a:latin typeface="Roboto"/>
              </a:rPr>
              <a:t> становив 107 %: </a:t>
            </a:r>
            <a:r>
              <a:rPr lang="ru-RU" dirty="0" err="1">
                <a:solidFill>
                  <a:srgbClr val="222222"/>
                </a:solidFill>
                <a:latin typeface="Roboto"/>
              </a:rPr>
              <a:t>найбільше</a:t>
            </a:r>
            <a:r>
              <a:rPr lang="ru-RU" dirty="0">
                <a:solidFill>
                  <a:srgbClr val="222222"/>
                </a:solidFill>
                <a:latin typeface="Roboto"/>
              </a:rPr>
              <a:t> </a:t>
            </a:r>
            <a:r>
              <a:rPr lang="ru-RU" dirty="0" err="1">
                <a:solidFill>
                  <a:srgbClr val="222222"/>
                </a:solidFill>
                <a:latin typeface="Roboto"/>
              </a:rPr>
              <a:t>зростання</a:t>
            </a:r>
            <a:r>
              <a:rPr lang="ru-RU" dirty="0">
                <a:solidFill>
                  <a:srgbClr val="222222"/>
                </a:solidFill>
                <a:latin typeface="Roboto"/>
              </a:rPr>
              <a:t> </a:t>
            </a:r>
            <a:r>
              <a:rPr lang="ru-RU" dirty="0" err="1">
                <a:solidFill>
                  <a:srgbClr val="222222"/>
                </a:solidFill>
                <a:latin typeface="Roboto"/>
              </a:rPr>
              <a:t>валової</a:t>
            </a:r>
            <a:r>
              <a:rPr lang="ru-RU" dirty="0">
                <a:solidFill>
                  <a:srgbClr val="222222"/>
                </a:solidFill>
                <a:latin typeface="Roboto"/>
              </a:rPr>
              <a:t> </a:t>
            </a:r>
            <a:r>
              <a:rPr lang="ru-RU" dirty="0" err="1">
                <a:solidFill>
                  <a:srgbClr val="222222"/>
                </a:solidFill>
                <a:latin typeface="Roboto"/>
              </a:rPr>
              <a:t>доданої</a:t>
            </a:r>
            <a:r>
              <a:rPr lang="ru-RU" dirty="0">
                <a:solidFill>
                  <a:srgbClr val="222222"/>
                </a:solidFill>
                <a:latin typeface="Roboto"/>
              </a:rPr>
              <a:t> </a:t>
            </a:r>
            <a:r>
              <a:rPr lang="ru-RU" dirty="0" err="1">
                <a:solidFill>
                  <a:srgbClr val="222222"/>
                </a:solidFill>
                <a:latin typeface="Roboto"/>
              </a:rPr>
              <a:t>вартості</a:t>
            </a:r>
            <a:r>
              <a:rPr lang="ru-RU" dirty="0">
                <a:solidFill>
                  <a:srgbClr val="222222"/>
                </a:solidFill>
                <a:latin typeface="Roboto"/>
              </a:rPr>
              <a:t> </a:t>
            </a:r>
            <a:r>
              <a:rPr lang="ru-RU" dirty="0" err="1">
                <a:solidFill>
                  <a:srgbClr val="222222"/>
                </a:solidFill>
                <a:latin typeface="Roboto"/>
              </a:rPr>
              <a:t>спостерігалось</a:t>
            </a:r>
            <a:r>
              <a:rPr lang="ru-RU" dirty="0">
                <a:solidFill>
                  <a:srgbClr val="222222"/>
                </a:solidFill>
                <a:latin typeface="Roboto"/>
              </a:rPr>
              <a:t> у </a:t>
            </a:r>
            <a:r>
              <a:rPr lang="ru-RU" dirty="0" err="1">
                <a:solidFill>
                  <a:srgbClr val="222222"/>
                </a:solidFill>
                <a:latin typeface="Roboto"/>
              </a:rPr>
              <a:t>торгівлі</a:t>
            </a:r>
            <a:r>
              <a:rPr lang="ru-RU" dirty="0">
                <a:solidFill>
                  <a:srgbClr val="222222"/>
                </a:solidFill>
                <a:latin typeface="Roboto"/>
              </a:rPr>
              <a:t>, </a:t>
            </a:r>
            <a:r>
              <a:rPr lang="ru-RU" dirty="0" err="1">
                <a:solidFill>
                  <a:srgbClr val="222222"/>
                </a:solidFill>
                <a:latin typeface="Roboto"/>
              </a:rPr>
              <a:t>транспорті</a:t>
            </a:r>
            <a:r>
              <a:rPr lang="ru-RU" dirty="0">
                <a:solidFill>
                  <a:srgbClr val="222222"/>
                </a:solidFill>
                <a:latin typeface="Roboto"/>
              </a:rPr>
              <a:t> та </a:t>
            </a:r>
            <a:r>
              <a:rPr lang="ru-RU" dirty="0" err="1">
                <a:solidFill>
                  <a:srgbClr val="1A0DAB"/>
                </a:solidFill>
                <a:latin typeface="Roboto"/>
                <a:hlinkClick r:id="rId3" tooltip="Будівництво"/>
              </a:rPr>
              <a:t>будівництві</a:t>
            </a:r>
            <a:r>
              <a:rPr lang="ru-RU" dirty="0">
                <a:solidFill>
                  <a:srgbClr val="222222"/>
                </a:solidFill>
                <a:latin typeface="Roboto"/>
              </a:rPr>
              <a:t>. </a:t>
            </a:r>
            <a:r>
              <a:rPr lang="ru-RU" dirty="0" err="1">
                <a:solidFill>
                  <a:srgbClr val="222222"/>
                </a:solidFill>
                <a:latin typeface="Roboto"/>
              </a:rPr>
              <a:t>Приріст</a:t>
            </a:r>
            <a:r>
              <a:rPr lang="ru-RU" dirty="0">
                <a:solidFill>
                  <a:srgbClr val="222222"/>
                </a:solidFill>
                <a:latin typeface="Roboto"/>
              </a:rPr>
              <a:t> </a:t>
            </a:r>
            <a:r>
              <a:rPr lang="ru-RU" dirty="0" err="1">
                <a:solidFill>
                  <a:srgbClr val="222222"/>
                </a:solidFill>
                <a:latin typeface="Roboto"/>
              </a:rPr>
              <a:t>виробництва</a:t>
            </a:r>
            <a:r>
              <a:rPr lang="ru-RU" dirty="0">
                <a:solidFill>
                  <a:srgbClr val="222222"/>
                </a:solidFill>
                <a:latin typeface="Roboto"/>
              </a:rPr>
              <a:t> в </a:t>
            </a:r>
            <a:r>
              <a:rPr lang="ru-RU" dirty="0" err="1">
                <a:solidFill>
                  <a:srgbClr val="1A0DAB"/>
                </a:solidFill>
                <a:latin typeface="Roboto"/>
                <a:hlinkClick r:id="rId4" tooltip="Промисловість"/>
              </a:rPr>
              <a:t>промисловості</a:t>
            </a:r>
            <a:r>
              <a:rPr lang="ru-RU" dirty="0">
                <a:solidFill>
                  <a:srgbClr val="222222"/>
                </a:solidFill>
                <a:latin typeface="Roboto"/>
              </a:rPr>
              <a:t> за </a:t>
            </a:r>
            <a:r>
              <a:rPr lang="ru-RU" dirty="0" err="1">
                <a:solidFill>
                  <a:srgbClr val="222222"/>
                </a:solidFill>
                <a:latin typeface="Roboto"/>
              </a:rPr>
              <a:t>рік</a:t>
            </a:r>
            <a:r>
              <a:rPr lang="ru-RU" dirty="0">
                <a:solidFill>
                  <a:srgbClr val="222222"/>
                </a:solidFill>
                <a:latin typeface="Roboto"/>
              </a:rPr>
              <a:t> становив 6,2 %. </a:t>
            </a:r>
            <a:r>
              <a:rPr lang="ru-RU" dirty="0" err="1">
                <a:solidFill>
                  <a:srgbClr val="222222"/>
                </a:solidFill>
                <a:latin typeface="Roboto"/>
              </a:rPr>
              <a:t>Визначальний</a:t>
            </a:r>
            <a:r>
              <a:rPr lang="ru-RU" dirty="0">
                <a:solidFill>
                  <a:srgbClr val="222222"/>
                </a:solidFill>
                <a:latin typeface="Roboto"/>
              </a:rPr>
              <a:t> </a:t>
            </a:r>
            <a:r>
              <a:rPr lang="ru-RU" dirty="0" err="1">
                <a:solidFill>
                  <a:srgbClr val="222222"/>
                </a:solidFill>
                <a:latin typeface="Roboto"/>
              </a:rPr>
              <a:t>вплив</a:t>
            </a:r>
            <a:r>
              <a:rPr lang="ru-RU" dirty="0">
                <a:solidFill>
                  <a:srgbClr val="222222"/>
                </a:solidFill>
                <a:latin typeface="Roboto"/>
              </a:rPr>
              <a:t> на </a:t>
            </a:r>
            <a:r>
              <a:rPr lang="ru-RU" dirty="0" err="1">
                <a:solidFill>
                  <a:srgbClr val="222222"/>
                </a:solidFill>
                <a:latin typeface="Roboto"/>
              </a:rPr>
              <a:t>покращення</a:t>
            </a:r>
            <a:r>
              <a:rPr lang="ru-RU" dirty="0">
                <a:solidFill>
                  <a:srgbClr val="222222"/>
                </a:solidFill>
                <a:latin typeface="Roboto"/>
              </a:rPr>
              <a:t> </a:t>
            </a:r>
            <a:r>
              <a:rPr lang="ru-RU" dirty="0" err="1">
                <a:solidFill>
                  <a:srgbClr val="222222"/>
                </a:solidFill>
                <a:latin typeface="Roboto"/>
              </a:rPr>
              <a:t>динаміки</a:t>
            </a:r>
            <a:r>
              <a:rPr lang="ru-RU" dirty="0">
                <a:solidFill>
                  <a:srgbClr val="222222"/>
                </a:solidFill>
                <a:latin typeface="Roboto"/>
              </a:rPr>
              <a:t> </a:t>
            </a:r>
            <a:r>
              <a:rPr lang="ru-RU" dirty="0" err="1">
                <a:solidFill>
                  <a:srgbClr val="222222"/>
                </a:solidFill>
                <a:latin typeface="Roboto"/>
              </a:rPr>
              <a:t>мали</a:t>
            </a:r>
            <a:r>
              <a:rPr lang="ru-RU" dirty="0">
                <a:solidFill>
                  <a:srgbClr val="222222"/>
                </a:solidFill>
                <a:latin typeface="Roboto"/>
              </a:rPr>
              <a:t> </a:t>
            </a:r>
            <a:r>
              <a:rPr lang="ru-RU" dirty="0" err="1">
                <a:solidFill>
                  <a:srgbClr val="222222"/>
                </a:solidFill>
                <a:latin typeface="Roboto"/>
              </a:rPr>
              <a:t>металургія</a:t>
            </a:r>
            <a:r>
              <a:rPr lang="ru-RU" dirty="0">
                <a:solidFill>
                  <a:srgbClr val="222222"/>
                </a:solidFill>
                <a:latin typeface="Roboto"/>
              </a:rPr>
              <a:t> та </a:t>
            </a:r>
            <a:r>
              <a:rPr lang="ru-RU" dirty="0" err="1">
                <a:solidFill>
                  <a:srgbClr val="222222"/>
                </a:solidFill>
                <a:latin typeface="Roboto"/>
              </a:rPr>
              <a:t>оброблення</a:t>
            </a:r>
            <a:r>
              <a:rPr lang="ru-RU" dirty="0">
                <a:solidFill>
                  <a:srgbClr val="222222"/>
                </a:solidFill>
                <a:latin typeface="Roboto"/>
              </a:rPr>
              <a:t> </a:t>
            </a:r>
            <a:r>
              <a:rPr lang="ru-RU" dirty="0" err="1">
                <a:solidFill>
                  <a:srgbClr val="222222"/>
                </a:solidFill>
                <a:latin typeface="Roboto"/>
              </a:rPr>
              <a:t>металу</a:t>
            </a:r>
            <a:r>
              <a:rPr lang="ru-RU" dirty="0">
                <a:solidFill>
                  <a:srgbClr val="222222"/>
                </a:solidFill>
                <a:latin typeface="Roboto"/>
              </a:rPr>
              <a:t> (</a:t>
            </a:r>
            <a:r>
              <a:rPr lang="ru-RU" dirty="0" err="1">
                <a:solidFill>
                  <a:srgbClr val="222222"/>
                </a:solidFill>
                <a:latin typeface="Roboto"/>
              </a:rPr>
              <a:t>приріст</a:t>
            </a:r>
            <a:r>
              <a:rPr lang="ru-RU" dirty="0">
                <a:solidFill>
                  <a:srgbClr val="222222"/>
                </a:solidFill>
                <a:latin typeface="Roboto"/>
              </a:rPr>
              <a:t> 8,9 %), а </a:t>
            </a:r>
            <a:r>
              <a:rPr lang="ru-RU" dirty="0" err="1">
                <a:solidFill>
                  <a:srgbClr val="222222"/>
                </a:solidFill>
                <a:latin typeface="Roboto"/>
              </a:rPr>
              <a:t>також</a:t>
            </a:r>
            <a:r>
              <a:rPr lang="ru-RU" dirty="0">
                <a:solidFill>
                  <a:srgbClr val="222222"/>
                </a:solidFill>
                <a:latin typeface="Roboto"/>
              </a:rPr>
              <a:t> </a:t>
            </a:r>
            <a:r>
              <a:rPr lang="ru-RU" dirty="0" err="1">
                <a:solidFill>
                  <a:srgbClr val="222222"/>
                </a:solidFill>
                <a:latin typeface="Roboto"/>
              </a:rPr>
              <a:t>машинобудування</a:t>
            </a:r>
            <a:r>
              <a:rPr lang="ru-RU" dirty="0">
                <a:solidFill>
                  <a:srgbClr val="222222"/>
                </a:solidFill>
                <a:latin typeface="Roboto"/>
              </a:rPr>
              <a:t> (11,8 %). </a:t>
            </a:r>
            <a:r>
              <a:rPr lang="ru-RU" dirty="0" err="1">
                <a:solidFill>
                  <a:srgbClr val="222222"/>
                </a:solidFill>
                <a:latin typeface="Roboto"/>
              </a:rPr>
              <a:t>Загальний</a:t>
            </a:r>
            <a:r>
              <a:rPr lang="ru-RU" dirty="0">
                <a:solidFill>
                  <a:srgbClr val="222222"/>
                </a:solidFill>
                <a:latin typeface="Roboto"/>
              </a:rPr>
              <a:t> </a:t>
            </a:r>
            <a:r>
              <a:rPr lang="ru-RU" dirty="0" err="1">
                <a:solidFill>
                  <a:srgbClr val="222222"/>
                </a:solidFill>
                <a:latin typeface="Roboto"/>
              </a:rPr>
              <a:t>обсяг</a:t>
            </a:r>
            <a:r>
              <a:rPr lang="ru-RU" dirty="0">
                <a:solidFill>
                  <a:srgbClr val="222222"/>
                </a:solidFill>
                <a:latin typeface="Roboto"/>
              </a:rPr>
              <a:t> </a:t>
            </a:r>
            <a:r>
              <a:rPr lang="ru-RU" dirty="0" err="1">
                <a:solidFill>
                  <a:srgbClr val="222222"/>
                </a:solidFill>
                <a:latin typeface="Roboto"/>
              </a:rPr>
              <a:t>продукції</a:t>
            </a:r>
            <a:r>
              <a:rPr lang="ru-RU" dirty="0">
                <a:solidFill>
                  <a:srgbClr val="222222"/>
                </a:solidFill>
                <a:latin typeface="Roboto"/>
              </a:rPr>
              <a:t> </a:t>
            </a:r>
            <a:r>
              <a:rPr lang="ru-RU" dirty="0" err="1">
                <a:solidFill>
                  <a:srgbClr val="1A0DAB"/>
                </a:solidFill>
                <a:latin typeface="Roboto"/>
                <a:hlinkClick r:id="rId5" tooltip="Сільське господарство"/>
              </a:rPr>
              <a:t>сільського</a:t>
            </a:r>
            <a:r>
              <a:rPr lang="ru-RU" dirty="0">
                <a:solidFill>
                  <a:srgbClr val="1A0DAB"/>
                </a:solidFill>
                <a:latin typeface="Roboto"/>
                <a:hlinkClick r:id="rId5" tooltip="Сільське господарство"/>
              </a:rPr>
              <a:t> </a:t>
            </a:r>
            <a:r>
              <a:rPr lang="ru-RU" dirty="0" err="1">
                <a:solidFill>
                  <a:srgbClr val="1A0DAB"/>
                </a:solidFill>
                <a:latin typeface="Roboto"/>
                <a:hlinkClick r:id="rId5" tooltip="Сільське господарство"/>
              </a:rPr>
              <a:t>господарства</a:t>
            </a:r>
            <a:r>
              <a:rPr lang="ru-RU" dirty="0">
                <a:solidFill>
                  <a:srgbClr val="222222"/>
                </a:solidFill>
                <a:latin typeface="Roboto"/>
              </a:rPr>
              <a:t> </a:t>
            </a:r>
            <a:r>
              <a:rPr lang="ru-RU" dirty="0" err="1">
                <a:solidFill>
                  <a:srgbClr val="222222"/>
                </a:solidFill>
                <a:latin typeface="Roboto"/>
              </a:rPr>
              <a:t>зріс</a:t>
            </a:r>
            <a:r>
              <a:rPr lang="ru-RU" dirty="0">
                <a:solidFill>
                  <a:srgbClr val="222222"/>
                </a:solidFill>
                <a:latin typeface="Roboto"/>
              </a:rPr>
              <a:t> на 0,4 %. </a:t>
            </a:r>
            <a:r>
              <a:rPr lang="ru-RU" dirty="0" err="1">
                <a:solidFill>
                  <a:srgbClr val="222222"/>
                </a:solidFill>
                <a:latin typeface="Roboto"/>
              </a:rPr>
              <a:t>Компанія</a:t>
            </a:r>
            <a:r>
              <a:rPr lang="ru-RU" dirty="0">
                <a:solidFill>
                  <a:srgbClr val="222222"/>
                </a:solidFill>
                <a:latin typeface="Roboto"/>
              </a:rPr>
              <a:t> «</a:t>
            </a:r>
            <a:r>
              <a:rPr lang="ru-RU" dirty="0" err="1">
                <a:solidFill>
                  <a:srgbClr val="222222"/>
                </a:solidFill>
                <a:latin typeface="Roboto"/>
              </a:rPr>
              <a:t>IBox</a:t>
            </a:r>
            <a:r>
              <a:rPr lang="ru-RU" dirty="0">
                <a:solidFill>
                  <a:srgbClr val="222222"/>
                </a:solidFill>
                <a:latin typeface="Roboto"/>
              </a:rPr>
              <a:t>» стала </a:t>
            </a:r>
            <a:r>
              <a:rPr lang="ru-RU" dirty="0" err="1">
                <a:solidFill>
                  <a:srgbClr val="222222"/>
                </a:solidFill>
                <a:latin typeface="Roboto"/>
              </a:rPr>
              <a:t>першою</a:t>
            </a:r>
            <a:r>
              <a:rPr lang="ru-RU" dirty="0">
                <a:solidFill>
                  <a:srgbClr val="222222"/>
                </a:solidFill>
                <a:latin typeface="Roboto"/>
              </a:rPr>
              <a:t> на ринку </a:t>
            </a:r>
            <a:r>
              <a:rPr lang="ru-RU" dirty="0" err="1">
                <a:solidFill>
                  <a:srgbClr val="222222"/>
                </a:solidFill>
                <a:latin typeface="Roboto"/>
              </a:rPr>
              <a:t>миттєвих</a:t>
            </a:r>
            <a:r>
              <a:rPr lang="ru-RU" dirty="0">
                <a:solidFill>
                  <a:srgbClr val="222222"/>
                </a:solidFill>
                <a:latin typeface="Roboto"/>
              </a:rPr>
              <a:t> </a:t>
            </a:r>
            <a:r>
              <a:rPr lang="ru-RU" dirty="0" err="1">
                <a:solidFill>
                  <a:srgbClr val="222222"/>
                </a:solidFill>
                <a:latin typeface="Roboto"/>
              </a:rPr>
              <a:t>платежів</a:t>
            </a:r>
            <a:r>
              <a:rPr lang="ru-RU" dirty="0">
                <a:solidFill>
                  <a:srgbClr val="222222"/>
                </a:solidFill>
                <a:latin typeface="Roboto"/>
              </a:rPr>
              <a:t> в </a:t>
            </a:r>
            <a:r>
              <a:rPr lang="ru-RU" dirty="0" err="1">
                <a:solidFill>
                  <a:srgbClr val="222222"/>
                </a:solidFill>
                <a:latin typeface="Roboto"/>
              </a:rPr>
              <a:t>Україні</a:t>
            </a:r>
            <a:r>
              <a:rPr lang="ru-RU" dirty="0">
                <a:solidFill>
                  <a:srgbClr val="222222"/>
                </a:solidFill>
                <a:latin typeface="Roboto"/>
              </a:rPr>
              <a:t>.</a:t>
            </a:r>
          </a:p>
          <a:p>
            <a:pPr algn="just"/>
            <a:r>
              <a:rPr lang="ru-RU" dirty="0">
                <a:solidFill>
                  <a:srgbClr val="222222"/>
                </a:solidFill>
                <a:latin typeface="Roboto"/>
              </a:rPr>
              <a:t/>
            </a:r>
            <a:br>
              <a:rPr lang="ru-RU" dirty="0">
                <a:solidFill>
                  <a:srgbClr val="222222"/>
                </a:solidFill>
                <a:latin typeface="Roboto"/>
              </a:rPr>
            </a:br>
            <a:r>
              <a:rPr lang="ru-RU" b="1" i="1" dirty="0">
                <a:solidFill>
                  <a:srgbClr val="222222"/>
                </a:solidFill>
                <a:latin typeface="Roboto"/>
              </a:rPr>
              <a:t>2007 </a:t>
            </a:r>
            <a:r>
              <a:rPr lang="ru-RU" b="1" i="1" dirty="0" err="1">
                <a:solidFill>
                  <a:srgbClr val="222222"/>
                </a:solidFill>
                <a:latin typeface="Roboto"/>
              </a:rPr>
              <a:t>рік</a:t>
            </a:r>
            <a:r>
              <a:rPr lang="ru-RU" b="1" i="1" dirty="0">
                <a:solidFill>
                  <a:srgbClr val="222222"/>
                </a:solidFill>
                <a:latin typeface="Roboto"/>
              </a:rPr>
              <a:t>.</a:t>
            </a:r>
            <a:r>
              <a:rPr lang="ru-RU" dirty="0">
                <a:solidFill>
                  <a:srgbClr val="222222"/>
                </a:solidFill>
                <a:latin typeface="Roboto"/>
              </a:rPr>
              <a:t> </a:t>
            </a:r>
            <a:r>
              <a:rPr lang="ru-RU" dirty="0" err="1">
                <a:solidFill>
                  <a:srgbClr val="222222"/>
                </a:solidFill>
                <a:latin typeface="Roboto"/>
              </a:rPr>
              <a:t>Рік</a:t>
            </a:r>
            <a:r>
              <a:rPr lang="ru-RU" dirty="0">
                <a:solidFill>
                  <a:srgbClr val="222222"/>
                </a:solidFill>
                <a:latin typeface="Roboto"/>
              </a:rPr>
              <a:t> </a:t>
            </a:r>
            <a:r>
              <a:rPr lang="ru-RU" dirty="0" err="1">
                <a:solidFill>
                  <a:srgbClr val="222222"/>
                </a:solidFill>
                <a:latin typeface="Roboto"/>
              </a:rPr>
              <a:t>характеризується</a:t>
            </a:r>
            <a:r>
              <a:rPr lang="ru-RU" dirty="0">
                <a:solidFill>
                  <a:srgbClr val="222222"/>
                </a:solidFill>
                <a:latin typeface="Roboto"/>
              </a:rPr>
              <a:t> </a:t>
            </a:r>
            <a:r>
              <a:rPr lang="ru-RU" dirty="0" err="1">
                <a:solidFill>
                  <a:srgbClr val="222222"/>
                </a:solidFill>
                <a:latin typeface="Roboto"/>
              </a:rPr>
              <a:t>високими</a:t>
            </a:r>
            <a:r>
              <a:rPr lang="ru-RU" dirty="0">
                <a:solidFill>
                  <a:srgbClr val="222222"/>
                </a:solidFill>
                <a:latin typeface="Roboto"/>
              </a:rPr>
              <a:t> темпами </a:t>
            </a:r>
            <a:r>
              <a:rPr lang="ru-RU" dirty="0" err="1">
                <a:solidFill>
                  <a:srgbClr val="222222"/>
                </a:solidFill>
                <a:latin typeface="Roboto"/>
              </a:rPr>
              <a:t>економічного</a:t>
            </a:r>
            <a:r>
              <a:rPr lang="ru-RU" dirty="0">
                <a:solidFill>
                  <a:srgbClr val="222222"/>
                </a:solidFill>
                <a:latin typeface="Roboto"/>
              </a:rPr>
              <a:t> </a:t>
            </a:r>
            <a:r>
              <a:rPr lang="ru-RU" dirty="0" err="1">
                <a:solidFill>
                  <a:srgbClr val="222222"/>
                </a:solidFill>
                <a:latin typeface="Roboto"/>
              </a:rPr>
              <a:t>зростання</a:t>
            </a:r>
            <a:r>
              <a:rPr lang="ru-RU" dirty="0">
                <a:solidFill>
                  <a:srgbClr val="222222"/>
                </a:solidFill>
                <a:latin typeface="Roboto"/>
              </a:rPr>
              <a:t> та </a:t>
            </a:r>
            <a:r>
              <a:rPr lang="ru-RU" dirty="0" err="1">
                <a:solidFill>
                  <a:srgbClr val="222222"/>
                </a:solidFill>
                <a:latin typeface="Roboto"/>
              </a:rPr>
              <a:t>певним</a:t>
            </a:r>
            <a:r>
              <a:rPr lang="ru-RU" dirty="0">
                <a:solidFill>
                  <a:srgbClr val="222222"/>
                </a:solidFill>
                <a:latin typeface="Roboto"/>
              </a:rPr>
              <a:t> позитивом </a:t>
            </a:r>
            <a:r>
              <a:rPr lang="ru-RU" dirty="0" err="1">
                <a:solidFill>
                  <a:srgbClr val="222222"/>
                </a:solidFill>
                <a:latin typeface="Roboto"/>
              </a:rPr>
              <a:t>показників</a:t>
            </a:r>
            <a:r>
              <a:rPr lang="ru-RU" dirty="0">
                <a:solidFill>
                  <a:srgbClr val="222222"/>
                </a:solidFill>
                <a:latin typeface="Roboto"/>
              </a:rPr>
              <a:t> </a:t>
            </a:r>
            <a:r>
              <a:rPr lang="ru-RU" dirty="0" err="1">
                <a:solidFill>
                  <a:srgbClr val="222222"/>
                </a:solidFill>
                <a:latin typeface="Roboto"/>
              </a:rPr>
              <a:t>соціального</a:t>
            </a:r>
            <a:r>
              <a:rPr lang="ru-RU" dirty="0">
                <a:solidFill>
                  <a:srgbClr val="222222"/>
                </a:solidFill>
                <a:latin typeface="Roboto"/>
              </a:rPr>
              <a:t> </a:t>
            </a:r>
            <a:r>
              <a:rPr lang="ru-RU" dirty="0" err="1">
                <a:solidFill>
                  <a:srgbClr val="222222"/>
                </a:solidFill>
                <a:latin typeface="Roboto"/>
              </a:rPr>
              <a:t>розвитку</a:t>
            </a:r>
            <a:r>
              <a:rPr lang="ru-RU" dirty="0">
                <a:solidFill>
                  <a:srgbClr val="222222"/>
                </a:solidFill>
                <a:latin typeface="Roboto"/>
              </a:rPr>
              <a:t>. </a:t>
            </a:r>
            <a:r>
              <a:rPr lang="ru-RU" dirty="0" err="1">
                <a:solidFill>
                  <a:srgbClr val="222222"/>
                </a:solidFill>
                <a:latin typeface="Roboto"/>
              </a:rPr>
              <a:t>Приріст</a:t>
            </a:r>
            <a:r>
              <a:rPr lang="ru-RU" dirty="0">
                <a:solidFill>
                  <a:srgbClr val="222222"/>
                </a:solidFill>
                <a:latin typeface="Roboto"/>
              </a:rPr>
              <a:t> ВВП за </a:t>
            </a:r>
            <a:r>
              <a:rPr lang="ru-RU" dirty="0" err="1">
                <a:solidFill>
                  <a:srgbClr val="222222"/>
                </a:solidFill>
                <a:latin typeface="Roboto"/>
              </a:rPr>
              <a:t>підсумками</a:t>
            </a:r>
            <a:r>
              <a:rPr lang="ru-RU" dirty="0">
                <a:solidFill>
                  <a:srgbClr val="222222"/>
                </a:solidFill>
                <a:latin typeface="Roboto"/>
              </a:rPr>
              <a:t> року становив 7,3 % (</a:t>
            </a:r>
            <a:r>
              <a:rPr lang="ru-RU" dirty="0" err="1">
                <a:solidFill>
                  <a:srgbClr val="222222"/>
                </a:solidFill>
                <a:latin typeface="Roboto"/>
              </a:rPr>
              <a:t>основними</a:t>
            </a:r>
            <a:r>
              <a:rPr lang="ru-RU" dirty="0">
                <a:solidFill>
                  <a:srgbClr val="222222"/>
                </a:solidFill>
                <a:latin typeface="Roboto"/>
              </a:rPr>
              <a:t> </a:t>
            </a:r>
            <a:r>
              <a:rPr lang="ru-RU" dirty="0" err="1">
                <a:solidFill>
                  <a:srgbClr val="222222"/>
                </a:solidFill>
                <a:latin typeface="Roboto"/>
              </a:rPr>
              <a:t>рушіями</a:t>
            </a:r>
            <a:r>
              <a:rPr lang="ru-RU" dirty="0">
                <a:solidFill>
                  <a:srgbClr val="222222"/>
                </a:solidFill>
                <a:latin typeface="Roboto"/>
              </a:rPr>
              <a:t> </a:t>
            </a:r>
            <a:r>
              <a:rPr lang="ru-RU" dirty="0" err="1">
                <a:solidFill>
                  <a:srgbClr val="222222"/>
                </a:solidFill>
                <a:latin typeface="Roboto"/>
              </a:rPr>
              <a:t>вважають</a:t>
            </a:r>
            <a:r>
              <a:rPr lang="ru-RU" dirty="0">
                <a:solidFill>
                  <a:srgbClr val="222222"/>
                </a:solidFill>
                <a:latin typeface="Roboto"/>
              </a:rPr>
              <a:t> </a:t>
            </a:r>
            <a:r>
              <a:rPr lang="ru-RU" dirty="0" err="1">
                <a:solidFill>
                  <a:srgbClr val="222222"/>
                </a:solidFill>
                <a:latin typeface="Roboto"/>
              </a:rPr>
              <a:t>прискорення</a:t>
            </a:r>
            <a:r>
              <a:rPr lang="ru-RU" dirty="0">
                <a:solidFill>
                  <a:srgbClr val="222222"/>
                </a:solidFill>
                <a:latin typeface="Roboto"/>
              </a:rPr>
              <a:t> </a:t>
            </a:r>
            <a:r>
              <a:rPr lang="ru-RU" dirty="0" err="1">
                <a:solidFill>
                  <a:srgbClr val="222222"/>
                </a:solidFill>
                <a:latin typeface="Roboto"/>
              </a:rPr>
              <a:t>темпів</a:t>
            </a:r>
            <a:r>
              <a:rPr lang="ru-RU" dirty="0">
                <a:solidFill>
                  <a:srgbClr val="222222"/>
                </a:solidFill>
                <a:latin typeface="Roboto"/>
              </a:rPr>
              <a:t> </a:t>
            </a:r>
            <a:r>
              <a:rPr lang="ru-RU" dirty="0" err="1">
                <a:solidFill>
                  <a:srgbClr val="222222"/>
                </a:solidFill>
                <a:latin typeface="Roboto"/>
              </a:rPr>
              <a:t>зростання</a:t>
            </a:r>
            <a:r>
              <a:rPr lang="ru-RU" dirty="0">
                <a:solidFill>
                  <a:srgbClr val="222222"/>
                </a:solidFill>
                <a:latin typeface="Roboto"/>
              </a:rPr>
              <a:t> в </a:t>
            </a:r>
            <a:r>
              <a:rPr lang="ru-RU" dirty="0" err="1">
                <a:solidFill>
                  <a:srgbClr val="222222"/>
                </a:solidFill>
                <a:latin typeface="Roboto"/>
              </a:rPr>
              <a:t>переробній</a:t>
            </a:r>
            <a:r>
              <a:rPr lang="ru-RU" dirty="0">
                <a:solidFill>
                  <a:srgbClr val="222222"/>
                </a:solidFill>
                <a:latin typeface="Roboto"/>
              </a:rPr>
              <a:t> </a:t>
            </a:r>
            <a:r>
              <a:rPr lang="ru-RU" dirty="0" err="1">
                <a:solidFill>
                  <a:srgbClr val="222222"/>
                </a:solidFill>
                <a:latin typeface="Roboto"/>
              </a:rPr>
              <a:t>промисловості</a:t>
            </a:r>
            <a:r>
              <a:rPr lang="ru-RU" dirty="0">
                <a:solidFill>
                  <a:srgbClr val="222222"/>
                </a:solidFill>
                <a:latin typeface="Roboto"/>
              </a:rPr>
              <a:t>, додана </a:t>
            </a:r>
            <a:r>
              <a:rPr lang="ru-RU" dirty="0" err="1">
                <a:solidFill>
                  <a:srgbClr val="222222"/>
                </a:solidFill>
                <a:latin typeface="Roboto"/>
              </a:rPr>
              <a:t>вартість</a:t>
            </a:r>
            <a:r>
              <a:rPr lang="ru-RU" dirty="0">
                <a:solidFill>
                  <a:srgbClr val="222222"/>
                </a:solidFill>
                <a:latin typeface="Roboto"/>
              </a:rPr>
              <a:t> в </a:t>
            </a:r>
            <a:r>
              <a:rPr lang="ru-RU" dirty="0" err="1">
                <a:solidFill>
                  <a:srgbClr val="222222"/>
                </a:solidFill>
                <a:latin typeface="Roboto"/>
              </a:rPr>
              <a:t>якій</a:t>
            </a:r>
            <a:r>
              <a:rPr lang="ru-RU" dirty="0">
                <a:solidFill>
                  <a:srgbClr val="222222"/>
                </a:solidFill>
                <a:latin typeface="Roboto"/>
              </a:rPr>
              <a:t> </a:t>
            </a:r>
            <a:r>
              <a:rPr lang="ru-RU" dirty="0" err="1">
                <a:solidFill>
                  <a:srgbClr val="222222"/>
                </a:solidFill>
                <a:latin typeface="Roboto"/>
              </a:rPr>
              <a:t>зросла</a:t>
            </a:r>
            <a:r>
              <a:rPr lang="ru-RU" dirty="0">
                <a:solidFill>
                  <a:srgbClr val="222222"/>
                </a:solidFill>
                <a:latin typeface="Roboto"/>
              </a:rPr>
              <a:t> на 12,9 %, </a:t>
            </a:r>
            <a:r>
              <a:rPr lang="ru-RU" dirty="0" err="1">
                <a:solidFill>
                  <a:srgbClr val="222222"/>
                </a:solidFill>
                <a:latin typeface="Roboto"/>
              </a:rPr>
              <a:t>будівництві</a:t>
            </a:r>
            <a:r>
              <a:rPr lang="ru-RU" dirty="0">
                <a:solidFill>
                  <a:srgbClr val="222222"/>
                </a:solidFill>
                <a:latin typeface="Roboto"/>
              </a:rPr>
              <a:t> — на 11,3 % та </a:t>
            </a:r>
            <a:r>
              <a:rPr lang="ru-RU" dirty="0" err="1">
                <a:solidFill>
                  <a:srgbClr val="222222"/>
                </a:solidFill>
                <a:latin typeface="Roboto"/>
              </a:rPr>
              <a:t>гуртовій</a:t>
            </a:r>
            <a:r>
              <a:rPr lang="ru-RU" dirty="0">
                <a:solidFill>
                  <a:srgbClr val="222222"/>
                </a:solidFill>
                <a:latin typeface="Roboto"/>
              </a:rPr>
              <a:t> і </a:t>
            </a:r>
            <a:r>
              <a:rPr lang="ru-RU" dirty="0" err="1">
                <a:solidFill>
                  <a:srgbClr val="222222"/>
                </a:solidFill>
                <a:latin typeface="Roboto"/>
              </a:rPr>
              <a:t>роздрібній</a:t>
            </a:r>
            <a:r>
              <a:rPr lang="ru-RU" dirty="0">
                <a:solidFill>
                  <a:srgbClr val="222222"/>
                </a:solidFill>
                <a:latin typeface="Roboto"/>
              </a:rPr>
              <a:t> </a:t>
            </a:r>
            <a:r>
              <a:rPr lang="ru-RU" dirty="0" err="1">
                <a:solidFill>
                  <a:srgbClr val="222222"/>
                </a:solidFill>
                <a:latin typeface="Roboto"/>
              </a:rPr>
              <a:t>торгівлі</a:t>
            </a:r>
            <a:r>
              <a:rPr lang="ru-RU" dirty="0">
                <a:solidFill>
                  <a:srgbClr val="222222"/>
                </a:solidFill>
                <a:latin typeface="Roboto"/>
              </a:rPr>
              <a:t> — 17,4 %). </a:t>
            </a:r>
            <a:r>
              <a:rPr lang="ru-RU" dirty="0" err="1">
                <a:solidFill>
                  <a:srgbClr val="222222"/>
                </a:solidFill>
                <a:latin typeface="Roboto"/>
              </a:rPr>
              <a:t>Фінансування</a:t>
            </a:r>
            <a:r>
              <a:rPr lang="ru-RU" dirty="0">
                <a:solidFill>
                  <a:srgbClr val="222222"/>
                </a:solidFill>
                <a:latin typeface="Roboto"/>
              </a:rPr>
              <a:t> </a:t>
            </a:r>
            <a:r>
              <a:rPr lang="ru-RU" dirty="0" err="1">
                <a:solidFill>
                  <a:srgbClr val="222222"/>
                </a:solidFill>
                <a:latin typeface="Roboto"/>
              </a:rPr>
              <a:t>інвестицій</a:t>
            </a:r>
            <a:r>
              <a:rPr lang="ru-RU" dirty="0">
                <a:solidFill>
                  <a:srgbClr val="222222"/>
                </a:solidFill>
                <a:latin typeface="Roboto"/>
              </a:rPr>
              <a:t> в </a:t>
            </a:r>
            <a:r>
              <a:rPr lang="ru-RU" dirty="0" err="1">
                <a:solidFill>
                  <a:srgbClr val="222222"/>
                </a:solidFill>
                <a:latin typeface="Roboto"/>
              </a:rPr>
              <a:t>основний</a:t>
            </a:r>
            <a:r>
              <a:rPr lang="ru-RU" dirty="0">
                <a:solidFill>
                  <a:srgbClr val="222222"/>
                </a:solidFill>
                <a:latin typeface="Roboto"/>
              </a:rPr>
              <a:t> </a:t>
            </a:r>
            <a:r>
              <a:rPr lang="ru-RU" dirty="0" err="1">
                <a:solidFill>
                  <a:srgbClr val="222222"/>
                </a:solidFill>
                <a:latin typeface="Roboto"/>
              </a:rPr>
              <a:t>капітал</a:t>
            </a:r>
            <a:r>
              <a:rPr lang="ru-RU" dirty="0">
                <a:solidFill>
                  <a:srgbClr val="222222"/>
                </a:solidFill>
                <a:latin typeface="Roboto"/>
              </a:rPr>
              <a:t> </a:t>
            </a:r>
            <a:r>
              <a:rPr lang="ru-RU" dirty="0" err="1">
                <a:solidFill>
                  <a:srgbClr val="222222"/>
                </a:solidFill>
                <a:latin typeface="Roboto"/>
              </a:rPr>
              <a:t>державним</a:t>
            </a:r>
            <a:r>
              <a:rPr lang="ru-RU" dirty="0">
                <a:solidFill>
                  <a:srgbClr val="222222"/>
                </a:solidFill>
                <a:latin typeface="Roboto"/>
              </a:rPr>
              <a:t> і </a:t>
            </a:r>
            <a:r>
              <a:rPr lang="ru-RU" dirty="0" err="1">
                <a:solidFill>
                  <a:srgbClr val="222222"/>
                </a:solidFill>
                <a:latin typeface="Roboto"/>
              </a:rPr>
              <a:t>місцевим</a:t>
            </a:r>
            <a:r>
              <a:rPr lang="ru-RU" dirty="0">
                <a:solidFill>
                  <a:srgbClr val="222222"/>
                </a:solidFill>
                <a:latin typeface="Roboto"/>
              </a:rPr>
              <a:t> коштом </a:t>
            </a:r>
            <a:r>
              <a:rPr lang="ru-RU" dirty="0" err="1">
                <a:solidFill>
                  <a:srgbClr val="222222"/>
                </a:solidFill>
                <a:latin typeface="Roboto"/>
              </a:rPr>
              <a:t>збільшилося</a:t>
            </a:r>
            <a:r>
              <a:rPr lang="ru-RU" dirty="0">
                <a:solidFill>
                  <a:srgbClr val="222222"/>
                </a:solidFill>
                <a:latin typeface="Roboto"/>
              </a:rPr>
              <a:t> на 28,1 %, </a:t>
            </a:r>
            <a:r>
              <a:rPr lang="ru-RU" dirty="0" err="1">
                <a:solidFill>
                  <a:srgbClr val="222222"/>
                </a:solidFill>
                <a:latin typeface="Roboto"/>
              </a:rPr>
              <a:t>проте</a:t>
            </a:r>
            <a:r>
              <a:rPr lang="ru-RU" dirty="0">
                <a:solidFill>
                  <a:srgbClr val="222222"/>
                </a:solidFill>
                <a:latin typeface="Roboto"/>
              </a:rPr>
              <a:t> </a:t>
            </a:r>
            <a:r>
              <a:rPr lang="ru-RU" dirty="0" err="1">
                <a:solidFill>
                  <a:srgbClr val="222222"/>
                </a:solidFill>
                <a:latin typeface="Roboto"/>
              </a:rPr>
              <a:t>їхня</a:t>
            </a:r>
            <a:r>
              <a:rPr lang="ru-RU" dirty="0">
                <a:solidFill>
                  <a:srgbClr val="222222"/>
                </a:solidFill>
                <a:latin typeface="Roboto"/>
              </a:rPr>
              <a:t> </a:t>
            </a:r>
            <a:r>
              <a:rPr lang="ru-RU" dirty="0" err="1">
                <a:solidFill>
                  <a:srgbClr val="222222"/>
                </a:solidFill>
                <a:latin typeface="Roboto"/>
              </a:rPr>
              <a:t>частка</a:t>
            </a:r>
            <a:r>
              <a:rPr lang="ru-RU" dirty="0">
                <a:solidFill>
                  <a:srgbClr val="222222"/>
                </a:solidFill>
                <a:latin typeface="Roboto"/>
              </a:rPr>
              <a:t> в </a:t>
            </a:r>
            <a:r>
              <a:rPr lang="ru-RU" dirty="0" err="1">
                <a:solidFill>
                  <a:srgbClr val="222222"/>
                </a:solidFill>
                <a:latin typeface="Roboto"/>
              </a:rPr>
              <a:t>загальних</a:t>
            </a:r>
            <a:r>
              <a:rPr lang="ru-RU" dirty="0">
                <a:solidFill>
                  <a:srgbClr val="222222"/>
                </a:solidFill>
                <a:latin typeface="Roboto"/>
              </a:rPr>
              <a:t> </a:t>
            </a:r>
            <a:r>
              <a:rPr lang="ru-RU" dirty="0" err="1">
                <a:solidFill>
                  <a:srgbClr val="222222"/>
                </a:solidFill>
                <a:latin typeface="Roboto"/>
              </a:rPr>
              <a:t>капіталовкладеннях</a:t>
            </a:r>
            <a:r>
              <a:rPr lang="ru-RU" dirty="0">
                <a:solidFill>
                  <a:srgbClr val="222222"/>
                </a:solidFill>
                <a:latin typeface="Roboto"/>
              </a:rPr>
              <a:t> </a:t>
            </a:r>
            <a:r>
              <a:rPr lang="ru-RU" dirty="0" err="1">
                <a:solidFill>
                  <a:srgbClr val="222222"/>
                </a:solidFill>
                <a:latin typeface="Roboto"/>
              </a:rPr>
              <a:t>знизилась</a:t>
            </a:r>
            <a:r>
              <a:rPr lang="ru-RU" dirty="0">
                <a:solidFill>
                  <a:srgbClr val="222222"/>
                </a:solidFill>
                <a:latin typeface="Roboto"/>
              </a:rPr>
              <a:t> до 7,7 %. Активно </a:t>
            </a:r>
            <a:r>
              <a:rPr lang="ru-RU" dirty="0" err="1">
                <a:solidFill>
                  <a:srgbClr val="222222"/>
                </a:solidFill>
                <a:latin typeface="Roboto"/>
              </a:rPr>
              <a:t>зростав</a:t>
            </a:r>
            <a:r>
              <a:rPr lang="ru-RU" dirty="0">
                <a:solidFill>
                  <a:srgbClr val="222222"/>
                </a:solidFill>
                <a:latin typeface="Roboto"/>
              </a:rPr>
              <a:t> </a:t>
            </a:r>
            <a:r>
              <a:rPr lang="ru-RU" dirty="0" err="1">
                <a:solidFill>
                  <a:srgbClr val="1A0DAB"/>
                </a:solidFill>
                <a:latin typeface="Roboto"/>
                <a:hlinkClick r:id="rId6" tooltip="Платоспроможність"/>
              </a:rPr>
              <a:t>платоспроможний</a:t>
            </a:r>
            <a:r>
              <a:rPr lang="ru-RU" dirty="0">
                <a:solidFill>
                  <a:srgbClr val="222222"/>
                </a:solidFill>
                <a:latin typeface="Roboto"/>
              </a:rPr>
              <a:t> попит на </a:t>
            </a:r>
            <a:r>
              <a:rPr lang="ru-RU" dirty="0" err="1">
                <a:solidFill>
                  <a:srgbClr val="222222"/>
                </a:solidFill>
                <a:latin typeface="Roboto"/>
              </a:rPr>
              <a:t>кредитні</a:t>
            </a:r>
            <a:r>
              <a:rPr lang="ru-RU" dirty="0">
                <a:solidFill>
                  <a:srgbClr val="222222"/>
                </a:solidFill>
                <a:latin typeface="Roboto"/>
              </a:rPr>
              <a:t> </a:t>
            </a:r>
            <a:r>
              <a:rPr lang="ru-RU" dirty="0" err="1">
                <a:solidFill>
                  <a:srgbClr val="222222"/>
                </a:solidFill>
                <a:latin typeface="Roboto"/>
              </a:rPr>
              <a:t>ресурси</a:t>
            </a:r>
            <a:r>
              <a:rPr lang="ru-RU" dirty="0">
                <a:solidFill>
                  <a:srgbClr val="222222"/>
                </a:solidFill>
                <a:latin typeface="Roboto"/>
              </a:rPr>
              <a:t>. </a:t>
            </a:r>
            <a:r>
              <a:rPr lang="ru-RU" dirty="0" err="1">
                <a:solidFill>
                  <a:srgbClr val="222222"/>
                </a:solidFill>
                <a:latin typeface="Roboto"/>
              </a:rPr>
              <a:t>Кредити</a:t>
            </a:r>
            <a:r>
              <a:rPr lang="ru-RU" dirty="0">
                <a:solidFill>
                  <a:srgbClr val="222222"/>
                </a:solidFill>
                <a:latin typeface="Roboto"/>
              </a:rPr>
              <a:t> в </a:t>
            </a:r>
            <a:r>
              <a:rPr lang="ru-RU" dirty="0" err="1">
                <a:solidFill>
                  <a:srgbClr val="222222"/>
                </a:solidFill>
                <a:latin typeface="Roboto"/>
              </a:rPr>
              <a:t>економіку</a:t>
            </a:r>
            <a:r>
              <a:rPr lang="ru-RU" dirty="0">
                <a:solidFill>
                  <a:srgbClr val="222222"/>
                </a:solidFill>
                <a:latin typeface="Roboto"/>
              </a:rPr>
              <a:t> за 2007 </a:t>
            </a:r>
            <a:r>
              <a:rPr lang="ru-RU" dirty="0" err="1">
                <a:solidFill>
                  <a:srgbClr val="222222"/>
                </a:solidFill>
                <a:latin typeface="Roboto"/>
              </a:rPr>
              <a:t>зросли</a:t>
            </a:r>
            <a:r>
              <a:rPr lang="ru-RU" dirty="0">
                <a:solidFill>
                  <a:srgbClr val="222222"/>
                </a:solidFill>
                <a:latin typeface="Roboto"/>
              </a:rPr>
              <a:t> на 74,1 %, </a:t>
            </a:r>
            <a:r>
              <a:rPr lang="ru-RU" dirty="0" err="1">
                <a:solidFill>
                  <a:srgbClr val="222222"/>
                </a:solidFill>
                <a:latin typeface="Roboto"/>
              </a:rPr>
              <a:t>водночас</a:t>
            </a:r>
            <a:r>
              <a:rPr lang="ru-RU" dirty="0">
                <a:solidFill>
                  <a:srgbClr val="222222"/>
                </a:solidFill>
                <a:latin typeface="Roboto"/>
              </a:rPr>
              <a:t> темп приросту </a:t>
            </a:r>
            <a:r>
              <a:rPr lang="ru-RU" dirty="0" err="1">
                <a:solidFill>
                  <a:srgbClr val="222222"/>
                </a:solidFill>
                <a:latin typeface="Roboto"/>
              </a:rPr>
              <a:t>кредитних</a:t>
            </a:r>
            <a:r>
              <a:rPr lang="ru-RU" dirty="0">
                <a:solidFill>
                  <a:srgbClr val="222222"/>
                </a:solidFill>
                <a:latin typeface="Roboto"/>
              </a:rPr>
              <a:t> </a:t>
            </a:r>
            <a:r>
              <a:rPr lang="ru-RU" dirty="0" err="1">
                <a:solidFill>
                  <a:srgbClr val="222222"/>
                </a:solidFill>
                <a:latin typeface="Roboto"/>
              </a:rPr>
              <a:t>вкладень</a:t>
            </a:r>
            <a:r>
              <a:rPr lang="ru-RU" dirty="0">
                <a:solidFill>
                  <a:srgbClr val="222222"/>
                </a:solidFill>
                <a:latin typeface="Roboto"/>
              </a:rPr>
              <a:t> </a:t>
            </a:r>
            <a:r>
              <a:rPr lang="ru-RU" dirty="0" err="1">
                <a:solidFill>
                  <a:srgbClr val="222222"/>
                </a:solidFill>
                <a:latin typeface="Roboto"/>
              </a:rPr>
              <a:t>був</a:t>
            </a:r>
            <a:r>
              <a:rPr lang="ru-RU" dirty="0">
                <a:solidFill>
                  <a:srgbClr val="222222"/>
                </a:solidFill>
                <a:latin typeface="Roboto"/>
              </a:rPr>
              <a:t> </a:t>
            </a:r>
            <a:r>
              <a:rPr lang="ru-RU" dirty="0" err="1">
                <a:solidFill>
                  <a:srgbClr val="222222"/>
                </a:solidFill>
                <a:latin typeface="Roboto"/>
              </a:rPr>
              <a:t>найбільшим</a:t>
            </a:r>
            <a:r>
              <a:rPr lang="ru-RU" dirty="0">
                <a:solidFill>
                  <a:srgbClr val="222222"/>
                </a:solidFill>
                <a:latin typeface="Roboto"/>
              </a:rPr>
              <a:t> </a:t>
            </a:r>
            <a:r>
              <a:rPr lang="ru-RU" dirty="0" err="1">
                <a:solidFill>
                  <a:srgbClr val="222222"/>
                </a:solidFill>
                <a:latin typeface="Roboto"/>
              </a:rPr>
              <a:t>від</a:t>
            </a:r>
            <a:r>
              <a:rPr lang="ru-RU" dirty="0">
                <a:solidFill>
                  <a:srgbClr val="222222"/>
                </a:solidFill>
                <a:latin typeface="Roboto"/>
              </a:rPr>
              <a:t> 2001. </a:t>
            </a:r>
            <a:r>
              <a:rPr lang="ru-RU" dirty="0" err="1">
                <a:solidFill>
                  <a:srgbClr val="222222"/>
                </a:solidFill>
                <a:latin typeface="Roboto"/>
              </a:rPr>
              <a:t>Це</a:t>
            </a:r>
            <a:r>
              <a:rPr lang="ru-RU" dirty="0">
                <a:solidFill>
                  <a:srgbClr val="222222"/>
                </a:solidFill>
                <a:latin typeface="Roboto"/>
              </a:rPr>
              <a:t> </a:t>
            </a:r>
            <a:r>
              <a:rPr lang="ru-RU" dirty="0" err="1">
                <a:solidFill>
                  <a:srgbClr val="222222"/>
                </a:solidFill>
                <a:latin typeface="Roboto"/>
              </a:rPr>
              <a:t>значно</a:t>
            </a:r>
            <a:r>
              <a:rPr lang="ru-RU" dirty="0">
                <a:solidFill>
                  <a:srgbClr val="222222"/>
                </a:solidFill>
                <a:latin typeface="Roboto"/>
              </a:rPr>
              <a:t> </a:t>
            </a:r>
            <a:r>
              <a:rPr lang="ru-RU" dirty="0" err="1">
                <a:solidFill>
                  <a:srgbClr val="222222"/>
                </a:solidFill>
                <a:latin typeface="Roboto"/>
              </a:rPr>
              <a:t>активізувало</a:t>
            </a:r>
            <a:r>
              <a:rPr lang="ru-RU" dirty="0">
                <a:solidFill>
                  <a:srgbClr val="222222"/>
                </a:solidFill>
                <a:latin typeface="Roboto"/>
              </a:rPr>
              <a:t> </a:t>
            </a:r>
            <a:r>
              <a:rPr lang="ru-RU" dirty="0" err="1">
                <a:solidFill>
                  <a:srgbClr val="222222"/>
                </a:solidFill>
                <a:latin typeface="Roboto"/>
              </a:rPr>
              <a:t>інвестиційну</a:t>
            </a:r>
            <a:r>
              <a:rPr lang="ru-RU" dirty="0">
                <a:solidFill>
                  <a:srgbClr val="222222"/>
                </a:solidFill>
                <a:latin typeface="Roboto"/>
              </a:rPr>
              <a:t> </a:t>
            </a:r>
            <a:r>
              <a:rPr lang="ru-RU" dirty="0" err="1">
                <a:solidFill>
                  <a:srgbClr val="222222"/>
                </a:solidFill>
                <a:latin typeface="Roboto"/>
              </a:rPr>
              <a:t>діяльність</a:t>
            </a:r>
            <a:r>
              <a:rPr lang="ru-RU" dirty="0">
                <a:solidFill>
                  <a:srgbClr val="222222"/>
                </a:solidFill>
                <a:latin typeface="Roboto"/>
              </a:rPr>
              <a:t> і </a:t>
            </a:r>
            <a:r>
              <a:rPr lang="ru-RU" dirty="0" err="1">
                <a:solidFill>
                  <a:srgbClr val="222222"/>
                </a:solidFill>
                <a:latin typeface="Roboto"/>
              </a:rPr>
              <a:t>розвиток</a:t>
            </a:r>
            <a:r>
              <a:rPr lang="ru-RU" dirty="0">
                <a:solidFill>
                  <a:srgbClr val="222222"/>
                </a:solidFill>
                <a:latin typeface="Roboto"/>
              </a:rPr>
              <a:t> </a:t>
            </a:r>
            <a:r>
              <a:rPr lang="ru-RU" dirty="0" err="1">
                <a:solidFill>
                  <a:srgbClr val="222222"/>
                </a:solidFill>
                <a:latin typeface="Roboto"/>
              </a:rPr>
              <a:t>внутрішнього</a:t>
            </a:r>
            <a:r>
              <a:rPr lang="ru-RU" dirty="0">
                <a:solidFill>
                  <a:srgbClr val="222222"/>
                </a:solidFill>
                <a:latin typeface="Roboto"/>
              </a:rPr>
              <a:t> </a:t>
            </a:r>
            <a:r>
              <a:rPr lang="ru-RU" dirty="0" err="1">
                <a:solidFill>
                  <a:srgbClr val="222222"/>
                </a:solidFill>
                <a:latin typeface="Roboto"/>
              </a:rPr>
              <a:t>споживчого</a:t>
            </a:r>
            <a:r>
              <a:rPr lang="ru-RU" dirty="0">
                <a:solidFill>
                  <a:srgbClr val="222222"/>
                </a:solidFill>
                <a:latin typeface="Roboto"/>
              </a:rPr>
              <a:t> </a:t>
            </a:r>
            <a:r>
              <a:rPr lang="ru-RU" dirty="0" err="1">
                <a:solidFill>
                  <a:srgbClr val="222222"/>
                </a:solidFill>
                <a:latin typeface="Roboto"/>
              </a:rPr>
              <a:t>попиту</a:t>
            </a:r>
            <a:r>
              <a:rPr lang="ru-RU" dirty="0">
                <a:solidFill>
                  <a:srgbClr val="222222"/>
                </a:solidFill>
                <a:latin typeface="Roboto"/>
              </a:rPr>
              <a:t>, </a:t>
            </a:r>
            <a:r>
              <a:rPr lang="ru-RU" dirty="0" err="1">
                <a:solidFill>
                  <a:srgbClr val="222222"/>
                </a:solidFill>
                <a:latin typeface="Roboto"/>
              </a:rPr>
              <a:t>стимулювало</a:t>
            </a:r>
            <a:r>
              <a:rPr lang="ru-RU" dirty="0">
                <a:solidFill>
                  <a:srgbClr val="222222"/>
                </a:solidFill>
                <a:latin typeface="Roboto"/>
              </a:rPr>
              <a:t> </a:t>
            </a:r>
            <a:r>
              <a:rPr lang="ru-RU" dirty="0" err="1">
                <a:solidFill>
                  <a:srgbClr val="222222"/>
                </a:solidFill>
                <a:latin typeface="Roboto"/>
              </a:rPr>
              <a:t>діяльність</a:t>
            </a:r>
            <a:r>
              <a:rPr lang="ru-RU" dirty="0">
                <a:solidFill>
                  <a:srgbClr val="222222"/>
                </a:solidFill>
                <a:latin typeface="Roboto"/>
              </a:rPr>
              <a:t> </a:t>
            </a:r>
            <a:r>
              <a:rPr lang="ru-RU" dirty="0" err="1">
                <a:solidFill>
                  <a:srgbClr val="222222"/>
                </a:solidFill>
                <a:latin typeface="Roboto"/>
              </a:rPr>
              <a:t>галузей</a:t>
            </a:r>
            <a:r>
              <a:rPr lang="ru-RU" dirty="0">
                <a:solidFill>
                  <a:srgbClr val="222222"/>
                </a:solidFill>
                <a:latin typeface="Roboto"/>
              </a:rPr>
              <a:t>, </a:t>
            </a:r>
            <a:r>
              <a:rPr lang="ru-RU" dirty="0" err="1">
                <a:solidFill>
                  <a:srgbClr val="222222"/>
                </a:solidFill>
                <a:latin typeface="Roboto"/>
              </a:rPr>
              <a:t>орієнтованих</a:t>
            </a:r>
            <a:r>
              <a:rPr lang="ru-RU" dirty="0">
                <a:solidFill>
                  <a:srgbClr val="222222"/>
                </a:solidFill>
                <a:latin typeface="Roboto"/>
              </a:rPr>
              <a:t> на </a:t>
            </a:r>
            <a:r>
              <a:rPr lang="ru-RU" dirty="0" err="1">
                <a:solidFill>
                  <a:srgbClr val="222222"/>
                </a:solidFill>
                <a:latin typeface="Roboto"/>
              </a:rPr>
              <a:t>внутрішній</a:t>
            </a:r>
            <a:r>
              <a:rPr lang="ru-RU" dirty="0">
                <a:solidFill>
                  <a:srgbClr val="222222"/>
                </a:solidFill>
                <a:latin typeface="Roboto"/>
              </a:rPr>
              <a:t> </a:t>
            </a:r>
            <a:r>
              <a:rPr lang="ru-RU" dirty="0" err="1">
                <a:solidFill>
                  <a:srgbClr val="222222"/>
                </a:solidFill>
                <a:latin typeface="Roboto"/>
              </a:rPr>
              <a:t>ринок</a:t>
            </a:r>
            <a:r>
              <a:rPr lang="ru-RU" dirty="0">
                <a:solidFill>
                  <a:srgbClr val="222222"/>
                </a:solidFill>
                <a:latin typeface="Roboto"/>
              </a:rPr>
              <a:t>.</a:t>
            </a:r>
            <a:endParaRPr lang="ru-RU" b="0" i="0" dirty="0">
              <a:solidFill>
                <a:srgbClr val="222222"/>
              </a:solidFill>
              <a:effectLst/>
              <a:latin typeface="Roboto"/>
            </a:endParaRPr>
          </a:p>
        </p:txBody>
      </p:sp>
    </p:spTree>
    <p:extLst>
      <p:ext uri="{BB962C8B-B14F-4D97-AF65-F5344CB8AC3E}">
        <p14:creationId xmlns:p14="http://schemas.microsoft.com/office/powerpoint/2010/main" val="110476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6815" y="1054303"/>
            <a:ext cx="11234056" cy="3416320"/>
          </a:xfrm>
          <a:prstGeom prst="rect">
            <a:avLst/>
          </a:prstGeom>
        </p:spPr>
        <p:txBody>
          <a:bodyPr wrap="square">
            <a:spAutoFit/>
          </a:bodyPr>
          <a:lstStyle/>
          <a:p>
            <a:r>
              <a:rPr lang="uk-UA" b="1" i="1" dirty="0">
                <a:solidFill>
                  <a:srgbClr val="222222"/>
                </a:solidFill>
                <a:latin typeface="Roboto"/>
              </a:rPr>
              <a:t>2008 рік. </a:t>
            </a:r>
            <a:r>
              <a:rPr lang="uk-UA" dirty="0">
                <a:solidFill>
                  <a:srgbClr val="222222"/>
                </a:solidFill>
                <a:latin typeface="Roboto"/>
              </a:rPr>
              <a:t>Україна стала членом </a:t>
            </a:r>
            <a:r>
              <a:rPr lang="uk-UA" dirty="0">
                <a:solidFill>
                  <a:srgbClr val="1A0DAB"/>
                </a:solidFill>
                <a:latin typeface="Roboto"/>
                <a:hlinkClick r:id="rId2" tooltip="Світова організація торгівлі"/>
              </a:rPr>
              <a:t>Світової організації торгівлі</a:t>
            </a:r>
            <a:r>
              <a:rPr lang="uk-UA" dirty="0">
                <a:solidFill>
                  <a:srgbClr val="222222"/>
                </a:solidFill>
                <a:latin typeface="Roboto"/>
              </a:rPr>
              <a:t>. Реальний ВВП становив 102,1 %, ВВП України — $179,6 млрд. Найбільше зростання валової доданої вартості відбулось у сільському й лісовому господарстві, мисливстві, транспорті та зв’язку. Світова фінансова криза вразила й Україну. Національна валюта знецінилася до кінця року практично вдвічі. Стрімко впав ВВП, обсяги промислового виробництва, зростала інфляція, різко збільшилося безробіття, були скорочені або «заморожені» зарплати. В Україні з'явилася перша бюджетна (</a:t>
            </a:r>
            <a:r>
              <a:rPr lang="en-US" dirty="0">
                <a:solidFill>
                  <a:srgbClr val="222222"/>
                </a:solidFill>
                <a:latin typeface="Roboto"/>
              </a:rPr>
              <a:t>low-cost) </a:t>
            </a:r>
            <a:r>
              <a:rPr lang="uk-UA" dirty="0">
                <a:solidFill>
                  <a:srgbClr val="222222"/>
                </a:solidFill>
                <a:latin typeface="Roboto"/>
              </a:rPr>
              <a:t>авіакомпанія — «</a:t>
            </a:r>
            <a:r>
              <a:rPr lang="uk-UA" dirty="0" err="1">
                <a:solidFill>
                  <a:srgbClr val="222222"/>
                </a:solidFill>
                <a:latin typeface="Roboto"/>
              </a:rPr>
              <a:t>Візз</a:t>
            </a:r>
            <a:r>
              <a:rPr lang="uk-UA" dirty="0">
                <a:solidFill>
                  <a:srgbClr val="222222"/>
                </a:solidFill>
                <a:latin typeface="Roboto"/>
              </a:rPr>
              <a:t> Ейр Україна», заснована угорською авіакомпанією </a:t>
            </a:r>
            <a:r>
              <a:rPr lang="en-US" dirty="0" err="1">
                <a:solidFill>
                  <a:srgbClr val="222222"/>
                </a:solidFill>
                <a:latin typeface="Roboto"/>
              </a:rPr>
              <a:t>Wizz</a:t>
            </a:r>
            <a:r>
              <a:rPr lang="en-US" dirty="0">
                <a:solidFill>
                  <a:srgbClr val="222222"/>
                </a:solidFill>
                <a:latin typeface="Roboto"/>
              </a:rPr>
              <a:t> Air.</a:t>
            </a:r>
          </a:p>
          <a:p>
            <a:r>
              <a:rPr lang="en-US" dirty="0">
                <a:solidFill>
                  <a:srgbClr val="222222"/>
                </a:solidFill>
                <a:latin typeface="Roboto"/>
              </a:rPr>
              <a:t/>
            </a:r>
            <a:br>
              <a:rPr lang="en-US" dirty="0">
                <a:solidFill>
                  <a:srgbClr val="222222"/>
                </a:solidFill>
                <a:latin typeface="Roboto"/>
              </a:rPr>
            </a:br>
            <a:r>
              <a:rPr lang="en-US" b="1" i="1" dirty="0">
                <a:solidFill>
                  <a:srgbClr val="222222"/>
                </a:solidFill>
                <a:latin typeface="Roboto"/>
              </a:rPr>
              <a:t>2009 </a:t>
            </a:r>
            <a:r>
              <a:rPr lang="uk-UA" b="1" i="1" dirty="0">
                <a:solidFill>
                  <a:srgbClr val="222222"/>
                </a:solidFill>
                <a:latin typeface="Roboto"/>
              </a:rPr>
              <a:t>рік. </a:t>
            </a:r>
            <a:r>
              <a:rPr lang="uk-UA" dirty="0">
                <a:solidFill>
                  <a:srgbClr val="222222"/>
                </a:solidFill>
                <a:latin typeface="Roboto"/>
              </a:rPr>
              <a:t>Світова економічна криза призвела до падіння зовнішнього попиту на українські товари та обмежила доступ до іноземного фінансування для українських </a:t>
            </a:r>
            <a:r>
              <a:rPr lang="uk-UA" dirty="0">
                <a:solidFill>
                  <a:srgbClr val="1A0DAB"/>
                </a:solidFill>
                <a:latin typeface="Roboto"/>
                <a:hlinkClick r:id="rId3" tooltip="Банк"/>
              </a:rPr>
              <a:t>банків</a:t>
            </a:r>
            <a:r>
              <a:rPr lang="uk-UA" dirty="0">
                <a:solidFill>
                  <a:srgbClr val="222222"/>
                </a:solidFill>
                <a:latin typeface="Roboto"/>
              </a:rPr>
              <a:t> та компаній. Реальний ВВП скоротився на 15,1 %. Економічна криза, доповнена значною політичною нестабільністю, призвела до скорочення реального валового нагромадження основного капіталу на 46,2 %.</a:t>
            </a:r>
            <a:endParaRPr lang="uk-UA" b="0" i="0" dirty="0">
              <a:solidFill>
                <a:srgbClr val="222222"/>
              </a:solidFill>
              <a:effectLst/>
              <a:latin typeface="Roboto"/>
            </a:endParaRPr>
          </a:p>
        </p:txBody>
      </p:sp>
    </p:spTree>
    <p:extLst>
      <p:ext uri="{BB962C8B-B14F-4D97-AF65-F5344CB8AC3E}">
        <p14:creationId xmlns:p14="http://schemas.microsoft.com/office/powerpoint/2010/main" val="150794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428" y="355695"/>
            <a:ext cx="11468102" cy="5078313"/>
          </a:xfrm>
          <a:prstGeom prst="rect">
            <a:avLst/>
          </a:prstGeom>
        </p:spPr>
        <p:txBody>
          <a:bodyPr wrap="square">
            <a:spAutoFit/>
          </a:bodyPr>
          <a:lstStyle/>
          <a:p>
            <a:pPr algn="just"/>
            <a:r>
              <a:rPr lang="uk-UA" b="1" i="1" dirty="0">
                <a:solidFill>
                  <a:srgbClr val="222222"/>
                </a:solidFill>
                <a:latin typeface="Roboto"/>
              </a:rPr>
              <a:t>2010 рік. </a:t>
            </a:r>
            <a:r>
              <a:rPr lang="uk-UA" dirty="0">
                <a:solidFill>
                  <a:srgbClr val="222222"/>
                </a:solidFill>
                <a:latin typeface="Roboto"/>
              </a:rPr>
              <a:t>Правління МВФ ухвалило Угоду стенд-бай для України, яка передбачала надання 29-місячної </a:t>
            </a:r>
            <a:r>
              <a:rPr lang="uk-UA" dirty="0">
                <a:solidFill>
                  <a:srgbClr val="1A0DAB"/>
                </a:solidFill>
                <a:latin typeface="Roboto"/>
                <a:hlinkClick r:id="rId2" tooltip="Позика"/>
              </a:rPr>
              <a:t>позики</a:t>
            </a:r>
            <a:r>
              <a:rPr lang="uk-UA" dirty="0">
                <a:solidFill>
                  <a:srgbClr val="222222"/>
                </a:solidFill>
                <a:latin typeface="Roboto"/>
              </a:rPr>
              <a:t> в сумі 10 млрд СПЗ (близько 15,15 млрд </a:t>
            </a:r>
            <a:r>
              <a:rPr lang="uk-UA" dirty="0" err="1">
                <a:solidFill>
                  <a:srgbClr val="222222"/>
                </a:solidFill>
                <a:latin typeface="Roboto"/>
              </a:rPr>
              <a:t>дол</a:t>
            </a:r>
            <a:r>
              <a:rPr lang="uk-UA" dirty="0">
                <a:solidFill>
                  <a:srgbClr val="222222"/>
                </a:solidFill>
                <a:latin typeface="Roboto"/>
              </a:rPr>
              <a:t>. США). Реальний ВВП зріс на 4,2 % за рік, насамперед через збільшення реального кінцевого приватного споживання. Внесок чистого </a:t>
            </a:r>
            <a:r>
              <a:rPr lang="uk-UA" dirty="0">
                <a:solidFill>
                  <a:srgbClr val="1A0DAB"/>
                </a:solidFill>
                <a:latin typeface="Roboto"/>
                <a:hlinkClick r:id="rId3" tooltip="Експорт (економіка)"/>
              </a:rPr>
              <a:t>експорту</a:t>
            </a:r>
            <a:r>
              <a:rPr lang="uk-UA" dirty="0">
                <a:solidFill>
                  <a:srgbClr val="222222"/>
                </a:solidFill>
                <a:latin typeface="Roboto"/>
              </a:rPr>
              <a:t> до зростання реального ВВП був від’ємним на рівні 2,7 відсоткових пунктів. Промислове виробництво зросло завдяки відновленню експортно-орієнтованих секторів. Розвиток </a:t>
            </a:r>
            <a:r>
              <a:rPr lang="uk-UA" dirty="0">
                <a:solidFill>
                  <a:srgbClr val="1A0DAB"/>
                </a:solidFill>
                <a:latin typeface="Roboto"/>
                <a:hlinkClick r:id="rId4" tooltip="Сільське господарство"/>
              </a:rPr>
              <a:t>сільського господарства</a:t>
            </a:r>
            <a:r>
              <a:rPr lang="uk-UA" dirty="0">
                <a:solidFill>
                  <a:srgbClr val="222222"/>
                </a:solidFill>
                <a:latin typeface="Roboto"/>
              </a:rPr>
              <a:t> був підтриманий сталим зростанням тваринництва. Утворено Національну комісію з регулювання ринків ЖКГ — як незалежний регулятор, що мав почати роботу в 2011. Дефіцит поточного рахунку збільшився до 3,0 млрд </a:t>
            </a:r>
            <a:r>
              <a:rPr lang="uk-UA" dirty="0" err="1">
                <a:solidFill>
                  <a:srgbClr val="222222"/>
                </a:solidFill>
                <a:latin typeface="Roboto"/>
              </a:rPr>
              <a:t>дол</a:t>
            </a:r>
            <a:r>
              <a:rPr lang="uk-UA" dirty="0">
                <a:solidFill>
                  <a:srgbClr val="222222"/>
                </a:solidFill>
                <a:latin typeface="Roboto"/>
              </a:rPr>
              <a:t>. США. Він повністю покривався профіцитом фінансового рахунку. Добробут населення покращився, рівень безробіття (МОП) знизився, тоді як зарплати зросли на 10,2 % в реальному вимірі. Уряд упроваджував фіскальні реформи. Було ухвалено Податковий кодекс, прийнято нову версію Бюджетного кодексу та закони про державні закупівлі, про єдиний соціальний внесок.</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2011 рік. </a:t>
            </a:r>
            <a:r>
              <a:rPr lang="uk-UA" dirty="0">
                <a:solidFill>
                  <a:srgbClr val="222222"/>
                </a:solidFill>
                <a:latin typeface="Roboto"/>
              </a:rPr>
              <a:t>Рекордний врожай сягнув 55 млн т Низка міжнародних рейтингів та опитувань показали, що за умовами ведення бізнесу Україна і надалі відсунута на маргінеси. У рейтингу Світового банку та </a:t>
            </a:r>
            <a:r>
              <a:rPr lang="uk-UA" dirty="0">
                <a:solidFill>
                  <a:srgbClr val="1A0DAB"/>
                </a:solidFill>
                <a:latin typeface="Roboto"/>
                <a:hlinkClick r:id="rId5" tooltip="Міжнародна фінансова корпорація"/>
              </a:rPr>
              <a:t>Міжнародної фінансової корпорації</a:t>
            </a:r>
            <a:r>
              <a:rPr lang="uk-UA" dirty="0">
                <a:solidFill>
                  <a:srgbClr val="222222"/>
                </a:solidFill>
                <a:latin typeface="Roboto"/>
              </a:rPr>
              <a:t> «</a:t>
            </a:r>
            <a:r>
              <a:rPr lang="en-US" dirty="0">
                <a:solidFill>
                  <a:srgbClr val="222222"/>
                </a:solidFill>
                <a:latin typeface="Roboto"/>
              </a:rPr>
              <a:t>Doing business» 2011 </a:t>
            </a:r>
            <a:r>
              <a:rPr lang="uk-UA" dirty="0">
                <a:solidFill>
                  <a:srgbClr val="222222"/>
                </a:solidFill>
                <a:latin typeface="Roboto"/>
              </a:rPr>
              <a:t>Україна посіла 152 місце серед 183 країн світу і втратила за рік ще дві сходинки. Продаж 93 % акцій «Укртелекому» та 45 % акцій «</a:t>
            </a:r>
            <a:r>
              <a:rPr lang="uk-UA" dirty="0" err="1">
                <a:solidFill>
                  <a:srgbClr val="222222"/>
                </a:solidFill>
                <a:latin typeface="Roboto"/>
              </a:rPr>
              <a:t>Західенерго</a:t>
            </a:r>
            <a:r>
              <a:rPr lang="uk-UA" dirty="0">
                <a:solidFill>
                  <a:srgbClr val="222222"/>
                </a:solidFill>
                <a:latin typeface="Roboto"/>
              </a:rPr>
              <a:t>» відбувся на конкурсах із одним учасником, ціна продажу акцій останніх «блакитних фішок» української державної власності перевищувала стартову лише на соті відсотка</a:t>
            </a:r>
            <a:endParaRPr lang="uk-UA" b="0" i="0" dirty="0">
              <a:solidFill>
                <a:srgbClr val="222222"/>
              </a:solidFill>
              <a:effectLst/>
              <a:latin typeface="Roboto"/>
            </a:endParaRPr>
          </a:p>
        </p:txBody>
      </p:sp>
    </p:spTree>
    <p:extLst>
      <p:ext uri="{BB962C8B-B14F-4D97-AF65-F5344CB8AC3E}">
        <p14:creationId xmlns:p14="http://schemas.microsoft.com/office/powerpoint/2010/main" val="37610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2143" y="932718"/>
            <a:ext cx="11043557" cy="3970318"/>
          </a:xfrm>
          <a:prstGeom prst="rect">
            <a:avLst/>
          </a:prstGeom>
        </p:spPr>
        <p:txBody>
          <a:bodyPr wrap="square">
            <a:spAutoFit/>
          </a:bodyPr>
          <a:lstStyle/>
          <a:p>
            <a:pPr algn="just"/>
            <a:r>
              <a:rPr lang="uk-UA" b="1" i="1" dirty="0" smtClean="0">
                <a:solidFill>
                  <a:srgbClr val="222222"/>
                </a:solidFill>
                <a:latin typeface="Roboto"/>
              </a:rPr>
              <a:t>2012 </a:t>
            </a:r>
            <a:r>
              <a:rPr lang="uk-UA" b="1" i="1" dirty="0">
                <a:solidFill>
                  <a:srgbClr val="222222"/>
                </a:solidFill>
                <a:latin typeface="Roboto"/>
              </a:rPr>
              <a:t>рік.</a:t>
            </a:r>
            <a:r>
              <a:rPr lang="uk-UA" dirty="0">
                <a:solidFill>
                  <a:srgbClr val="222222"/>
                </a:solidFill>
                <a:latin typeface="Roboto"/>
              </a:rPr>
              <a:t> Реальний ВВП зріс на 0,2 %, високий внутрішній попит компенсував негативний внесок чистого експорту та падіння запасів. Зовнішній попит суттєво зменшився, що призвело до падіння реального експорту на 7,7 %. Реальне нагромадження основного капіталу зросло на 0,9 %. </a:t>
            </a:r>
            <a:r>
              <a:rPr lang="uk-UA" dirty="0">
                <a:solidFill>
                  <a:srgbClr val="1A0DAB"/>
                </a:solidFill>
                <a:latin typeface="Roboto"/>
                <a:hlinkClick r:id="rId2" tooltip="Інвестиції"/>
              </a:rPr>
              <a:t>Інвестиції</a:t>
            </a:r>
            <a:r>
              <a:rPr lang="uk-UA" dirty="0">
                <a:solidFill>
                  <a:srgbClr val="222222"/>
                </a:solidFill>
                <a:latin typeface="Roboto"/>
              </a:rPr>
              <a:t> не впали через купівлю обладнання та машин, що було пов’язано із підготовкою до </a:t>
            </a:r>
            <a:r>
              <a:rPr lang="uk-UA" dirty="0">
                <a:solidFill>
                  <a:srgbClr val="1A0DAB"/>
                </a:solidFill>
                <a:latin typeface="Roboto"/>
                <a:hlinkClick r:id="rId3" tooltip="Євро 2012"/>
              </a:rPr>
              <a:t>Євро-2012</a:t>
            </a:r>
            <a:r>
              <a:rPr lang="uk-UA" dirty="0">
                <a:solidFill>
                  <a:srgbClr val="222222"/>
                </a:solidFill>
                <a:latin typeface="Roboto"/>
              </a:rPr>
              <a:t>. Зведений платіжний баланс мав дефіцит 4,2 млрд </a:t>
            </a:r>
            <a:r>
              <a:rPr lang="uk-UA" dirty="0" err="1">
                <a:solidFill>
                  <a:srgbClr val="222222"/>
                </a:solidFill>
                <a:latin typeface="Roboto"/>
              </a:rPr>
              <a:t>дол</a:t>
            </a:r>
            <a:r>
              <a:rPr lang="uk-UA" dirty="0">
                <a:solidFill>
                  <a:srgbClr val="222222"/>
                </a:solidFill>
                <a:latin typeface="Roboto"/>
              </a:rPr>
              <a:t>. США (2,4 % від ВВП). Збільшення дефіциту торгівлі призвело до розширення дефіциту поточного рахунку до 8,4 % від ВВП. Підвищення мінімальної зарплати та бюджетних витрат на зарплати, пенсії та соціальні виплати сприяли зростанню реального наявного доходу домогосподарств на 9,7 %. Реальний доход від соціальної допомоги та пенсій зріс на 13,6 % через нижчу, ніж очікувалось, інфляцію та популістську політику уряду.</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2013 рік. </a:t>
            </a:r>
            <a:r>
              <a:rPr lang="uk-UA" dirty="0">
                <a:solidFill>
                  <a:srgbClr val="1A0DAB"/>
                </a:solidFill>
                <a:latin typeface="Roboto"/>
                <a:hlinkClick r:id="rId4" tooltip="Революція гідності"/>
              </a:rPr>
              <a:t>Революція гідності</a:t>
            </a:r>
            <a:r>
              <a:rPr lang="uk-UA" dirty="0">
                <a:solidFill>
                  <a:srgbClr val="222222"/>
                </a:solidFill>
                <a:latin typeface="Roboto"/>
              </a:rPr>
              <a:t> актуалізувала низку економічних проблем. Розпочалося активне обговорення шляхів диверсифікації енергопостачання, зокрема видобутку </a:t>
            </a:r>
            <a:r>
              <a:rPr lang="uk-UA" dirty="0">
                <a:solidFill>
                  <a:srgbClr val="1A0DAB"/>
                </a:solidFill>
                <a:latin typeface="Roboto"/>
                <a:hlinkClick r:id="rId5" tooltip="Газ сланцевий"/>
              </a:rPr>
              <a:t>сланцевого газу</a:t>
            </a:r>
            <a:r>
              <a:rPr lang="uk-UA" dirty="0">
                <a:solidFill>
                  <a:srgbClr val="222222"/>
                </a:solidFill>
                <a:latin typeface="Roboto"/>
              </a:rPr>
              <a:t> на території України. Іноземні банки почали один за одним залишати країну.</a:t>
            </a:r>
            <a:endParaRPr lang="uk-UA" b="0" i="0" dirty="0">
              <a:solidFill>
                <a:srgbClr val="222222"/>
              </a:solidFill>
              <a:effectLst/>
              <a:latin typeface="Roboto"/>
            </a:endParaRPr>
          </a:p>
        </p:txBody>
      </p:sp>
    </p:spTree>
    <p:extLst>
      <p:ext uri="{BB962C8B-B14F-4D97-AF65-F5344CB8AC3E}">
        <p14:creationId xmlns:p14="http://schemas.microsoft.com/office/powerpoint/2010/main" val="19264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948460"/>
            <a:ext cx="10874829" cy="3693319"/>
          </a:xfrm>
          <a:prstGeom prst="rect">
            <a:avLst/>
          </a:prstGeom>
        </p:spPr>
        <p:txBody>
          <a:bodyPr wrap="square">
            <a:spAutoFit/>
          </a:bodyPr>
          <a:lstStyle/>
          <a:p>
            <a:pPr algn="just"/>
            <a:r>
              <a:rPr lang="uk-UA" b="1" i="1" dirty="0">
                <a:solidFill>
                  <a:srgbClr val="222222"/>
                </a:solidFill>
                <a:latin typeface="Roboto"/>
              </a:rPr>
              <a:t>2014 рік. </a:t>
            </a:r>
            <a:r>
              <a:rPr lang="uk-UA" dirty="0">
                <a:solidFill>
                  <a:srgbClr val="222222"/>
                </a:solidFill>
                <a:latin typeface="Roboto"/>
              </a:rPr>
              <a:t>Перед Україною постала низка викликів, включно із економічною кризою, військовим конфліктом на Сході, тимчасовою окупацією територій Росією. Спадання внутрішнього попиту та слабкий зовнішній попит спричинили падіння реального ВВП на 6,8 %. Сільськогосподарське виробництво зросло на 2,8 %, водночас експорт продовольчих товарів впав на 11,5 % (РФ заборонила імпорт низки українських товарів). Дефіцит платіжного балансу зріс до 13,3 млрд </a:t>
            </a:r>
            <a:r>
              <a:rPr lang="uk-UA" dirty="0" err="1">
                <a:solidFill>
                  <a:srgbClr val="222222"/>
                </a:solidFill>
                <a:latin typeface="Roboto"/>
              </a:rPr>
              <a:t>дол</a:t>
            </a:r>
            <a:r>
              <a:rPr lang="uk-UA" dirty="0">
                <a:solidFill>
                  <a:srgbClr val="222222"/>
                </a:solidFill>
                <a:latin typeface="Roboto"/>
              </a:rPr>
              <a:t>. США або 10,1 % від ВВП через від’ємний баланс фінансового рахунку. В результаті міжнародні резерви НБУ впали до 7,5 млрд </a:t>
            </a:r>
            <a:r>
              <a:rPr lang="uk-UA" dirty="0" err="1">
                <a:solidFill>
                  <a:srgbClr val="222222"/>
                </a:solidFill>
                <a:latin typeface="Roboto"/>
              </a:rPr>
              <a:t>дол</a:t>
            </a:r>
            <a:r>
              <a:rPr lang="uk-UA" dirty="0">
                <a:solidFill>
                  <a:srgbClr val="222222"/>
                </a:solidFill>
                <a:latin typeface="Roboto"/>
              </a:rPr>
              <a:t>. Підписано економічну частину Угоди про асоціацію з ЄС.</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2015 рік. </a:t>
            </a:r>
            <a:r>
              <a:rPr lang="uk-UA" dirty="0">
                <a:solidFill>
                  <a:srgbClr val="222222"/>
                </a:solidFill>
                <a:latin typeface="Roboto"/>
              </a:rPr>
              <a:t>Війна на Донбасі та </a:t>
            </a:r>
            <a:r>
              <a:rPr lang="uk-UA" dirty="0">
                <a:solidFill>
                  <a:srgbClr val="1A0DAB"/>
                </a:solidFill>
                <a:latin typeface="Roboto"/>
                <a:hlinkClick r:id="rId2" tooltip="Окупація Криму"/>
              </a:rPr>
              <a:t>окупація Криму</a:t>
            </a:r>
            <a:r>
              <a:rPr lang="uk-UA" dirty="0">
                <a:solidFill>
                  <a:srgbClr val="222222"/>
                </a:solidFill>
                <a:latin typeface="Roboto"/>
              </a:rPr>
              <a:t> завдали суттєвого удару по економіці країни. Рік позначився для України гострими соціально-економічними проблемами, разючим зростанням тарифів на житлово-комунальні послуги, удорожчанням продуктів та низьким рівнем доходів українців. У країні тривав «</a:t>
            </a:r>
            <a:r>
              <a:rPr lang="uk-UA" dirty="0" err="1">
                <a:solidFill>
                  <a:srgbClr val="222222"/>
                </a:solidFill>
                <a:latin typeface="Roboto"/>
              </a:rPr>
              <a:t>банкопад</a:t>
            </a:r>
            <a:r>
              <a:rPr lang="uk-UA" dirty="0">
                <a:solidFill>
                  <a:srgbClr val="222222"/>
                </a:solidFill>
                <a:latin typeface="Roboto"/>
              </a:rPr>
              <a:t>»: 33 банки припинили своє існування. Спрощено реєстрацію бізнесу та скорочено кількість дозвільних документів.</a:t>
            </a:r>
            <a:endParaRPr lang="uk-UA" b="0" i="0" dirty="0">
              <a:solidFill>
                <a:srgbClr val="222222"/>
              </a:solidFill>
              <a:effectLst/>
              <a:latin typeface="Roboto"/>
            </a:endParaRPr>
          </a:p>
        </p:txBody>
      </p:sp>
    </p:spTree>
    <p:extLst>
      <p:ext uri="{BB962C8B-B14F-4D97-AF65-F5344CB8AC3E}">
        <p14:creationId xmlns:p14="http://schemas.microsoft.com/office/powerpoint/2010/main" val="372141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816" y="664764"/>
            <a:ext cx="11076214" cy="5078313"/>
          </a:xfrm>
          <a:prstGeom prst="rect">
            <a:avLst/>
          </a:prstGeom>
        </p:spPr>
        <p:txBody>
          <a:bodyPr wrap="square">
            <a:spAutoFit/>
          </a:bodyPr>
          <a:lstStyle/>
          <a:p>
            <a:pPr algn="just"/>
            <a:r>
              <a:rPr lang="uk-UA" b="1" i="1" dirty="0">
                <a:solidFill>
                  <a:srgbClr val="222222"/>
                </a:solidFill>
                <a:latin typeface="Roboto"/>
              </a:rPr>
              <a:t>2016 рік. </a:t>
            </a:r>
            <a:r>
              <a:rPr lang="uk-UA" dirty="0">
                <a:solidFill>
                  <a:srgbClr val="222222"/>
                </a:solidFill>
                <a:latin typeface="Roboto"/>
              </a:rPr>
              <a:t>Почала діяти Угода про Поглиблену та всеосяжну зону вільної торгівлі (</a:t>
            </a:r>
            <a:r>
              <a:rPr lang="en-US" dirty="0">
                <a:solidFill>
                  <a:srgbClr val="222222"/>
                </a:solidFill>
                <a:latin typeface="Roboto"/>
              </a:rPr>
              <a:t>DCFTA), </a:t>
            </a:r>
            <a:r>
              <a:rPr lang="uk-UA" dirty="0">
                <a:solidFill>
                  <a:srgbClr val="222222"/>
                </a:solidFill>
                <a:latin typeface="Roboto"/>
              </a:rPr>
              <a:t>передбачена Угодою про Асоціацію між Україною та ЄС. Упродовж понад року Україні вперше не імпортувала російський газ. Запроваджено єдину ціну на газ в Україні, зокрема й для населення; вдвічі зросли тарифи за тепло. 31.10.2016 завершився перший етап запровадженого електронного декларування прибутків, майна та активів чиновників. Уряд та РНБО ухвалили рішення про націоналізацію «Приватбанку».</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2017 рік. </a:t>
            </a:r>
            <a:r>
              <a:rPr lang="uk-UA" dirty="0">
                <a:solidFill>
                  <a:srgbClr val="222222"/>
                </a:solidFill>
                <a:latin typeface="Roboto"/>
              </a:rPr>
              <a:t>Розміщення єврооблігацій. Завдяки виходу на ринок зовнішніх запозичень Україна уперше з 2015 залучила $3 млрд. Прийнято експортну стратегію «Дорожня карта стратегічного розвитку торгівлі 2017–2021». Ухвалено Закон України «Про ринок електроенергії», спрямований на демонополізацію ринку. Відбулося спрощення та узгодження національних стандартів фінансової звітності з чинними у країнах Європи. Закон «Про примусовий викуп і примусовий продаж акцій» став продовженням корпоративної реформи (разом із прийняттям законодавства про корпоративні контракти та змінами до закону про товариства з обмеженою відповідальністю). Україна приєдналася до «Нового Шовкового шляху»: запущено перший вантажний потяг з м. Чженчжоу (Китай) до Словацької республіки, Польщі, Угорщини через територію України.</a:t>
            </a:r>
          </a:p>
          <a:p>
            <a:pPr algn="just"/>
            <a:r>
              <a:rPr lang="uk-UA" dirty="0"/>
              <a:t/>
            </a:r>
            <a:br>
              <a:rPr lang="uk-UA" dirty="0"/>
            </a:br>
            <a:endParaRPr lang="uk-UA" dirty="0"/>
          </a:p>
        </p:txBody>
      </p:sp>
    </p:spTree>
    <p:extLst>
      <p:ext uri="{BB962C8B-B14F-4D97-AF65-F5344CB8AC3E}">
        <p14:creationId xmlns:p14="http://schemas.microsoft.com/office/powerpoint/2010/main" val="165741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7443" y="615778"/>
            <a:ext cx="10934701" cy="4801314"/>
          </a:xfrm>
          <a:prstGeom prst="rect">
            <a:avLst/>
          </a:prstGeom>
        </p:spPr>
        <p:txBody>
          <a:bodyPr wrap="square">
            <a:spAutoFit/>
          </a:bodyPr>
          <a:lstStyle/>
          <a:p>
            <a:pPr algn="just"/>
            <a:r>
              <a:rPr lang="ru-RU" b="1" i="1" dirty="0">
                <a:solidFill>
                  <a:srgbClr val="222222"/>
                </a:solidFill>
                <a:latin typeface="Roboto"/>
              </a:rPr>
              <a:t>2018 </a:t>
            </a:r>
            <a:r>
              <a:rPr lang="ru-RU" b="1" i="1" dirty="0" err="1">
                <a:solidFill>
                  <a:srgbClr val="222222"/>
                </a:solidFill>
                <a:latin typeface="Roboto"/>
              </a:rPr>
              <a:t>рік</a:t>
            </a:r>
            <a:r>
              <a:rPr lang="ru-RU" b="1" i="1" dirty="0">
                <a:solidFill>
                  <a:srgbClr val="222222"/>
                </a:solidFill>
                <a:latin typeface="Roboto"/>
              </a:rPr>
              <a:t>. </a:t>
            </a:r>
            <a:r>
              <a:rPr lang="ru-RU" dirty="0" err="1">
                <a:solidFill>
                  <a:srgbClr val="222222"/>
                </a:solidFill>
                <a:latin typeface="Roboto"/>
              </a:rPr>
              <a:t>Економіка</a:t>
            </a:r>
            <a:r>
              <a:rPr lang="ru-RU" dirty="0">
                <a:solidFill>
                  <a:srgbClr val="222222"/>
                </a:solidFill>
                <a:latin typeface="Roboto"/>
              </a:rPr>
              <a:t> </a:t>
            </a:r>
            <a:r>
              <a:rPr lang="ru-RU" dirty="0" err="1">
                <a:solidFill>
                  <a:srgbClr val="222222"/>
                </a:solidFill>
                <a:latin typeface="Roboto"/>
              </a:rPr>
              <a:t>України</a:t>
            </a:r>
            <a:r>
              <a:rPr lang="ru-RU" dirty="0">
                <a:solidFill>
                  <a:srgbClr val="222222"/>
                </a:solidFill>
                <a:latin typeface="Roboto"/>
              </a:rPr>
              <a:t> </a:t>
            </a:r>
            <a:r>
              <a:rPr lang="ru-RU" dirty="0" err="1">
                <a:solidFill>
                  <a:srgbClr val="222222"/>
                </a:solidFill>
                <a:latin typeface="Roboto"/>
              </a:rPr>
              <a:t>зросла</a:t>
            </a:r>
            <a:r>
              <a:rPr lang="ru-RU" dirty="0">
                <a:solidFill>
                  <a:srgbClr val="222222"/>
                </a:solidFill>
                <a:latin typeface="Roboto"/>
              </a:rPr>
              <a:t> на 3,3 %. </a:t>
            </a:r>
            <a:r>
              <a:rPr lang="ru-RU" dirty="0" err="1">
                <a:solidFill>
                  <a:srgbClr val="222222"/>
                </a:solidFill>
                <a:latin typeface="Roboto"/>
              </a:rPr>
              <a:t>Номінальний</a:t>
            </a:r>
            <a:r>
              <a:rPr lang="ru-RU" dirty="0">
                <a:solidFill>
                  <a:srgbClr val="222222"/>
                </a:solidFill>
                <a:latin typeface="Roboto"/>
              </a:rPr>
              <a:t> ВВП становив 3,5 трлн </a:t>
            </a:r>
            <a:r>
              <a:rPr lang="ru-RU" dirty="0" err="1">
                <a:solidFill>
                  <a:srgbClr val="222222"/>
                </a:solidFill>
                <a:latin typeface="Roboto"/>
              </a:rPr>
              <a:t>грн</a:t>
            </a:r>
            <a:r>
              <a:rPr lang="ru-RU" dirty="0">
                <a:solidFill>
                  <a:srgbClr val="222222"/>
                </a:solidFill>
                <a:latin typeface="Roboto"/>
              </a:rPr>
              <a:t>, а у </a:t>
            </a:r>
            <a:r>
              <a:rPr lang="ru-RU" dirty="0" err="1">
                <a:solidFill>
                  <a:srgbClr val="222222"/>
                </a:solidFill>
                <a:latin typeface="Roboto"/>
              </a:rPr>
              <a:t>перерахунку</a:t>
            </a:r>
            <a:r>
              <a:rPr lang="ru-RU" dirty="0">
                <a:solidFill>
                  <a:srgbClr val="222222"/>
                </a:solidFill>
                <a:latin typeface="Roboto"/>
              </a:rPr>
              <a:t> на душу </a:t>
            </a:r>
            <a:r>
              <a:rPr lang="ru-RU" dirty="0" err="1">
                <a:solidFill>
                  <a:srgbClr val="222222"/>
                </a:solidFill>
                <a:latin typeface="Roboto"/>
              </a:rPr>
              <a:t>населення</a:t>
            </a:r>
            <a:r>
              <a:rPr lang="ru-RU" dirty="0">
                <a:solidFill>
                  <a:srgbClr val="222222"/>
                </a:solidFill>
                <a:latin typeface="Roboto"/>
              </a:rPr>
              <a:t> — 84 190 грн. </a:t>
            </a:r>
            <a:r>
              <a:rPr lang="ru-RU" dirty="0" err="1">
                <a:solidFill>
                  <a:srgbClr val="222222"/>
                </a:solidFill>
                <a:latin typeface="Roboto"/>
              </a:rPr>
              <a:t>Україна</a:t>
            </a:r>
            <a:r>
              <a:rPr lang="ru-RU" dirty="0">
                <a:solidFill>
                  <a:srgbClr val="222222"/>
                </a:solidFill>
                <a:latin typeface="Roboto"/>
              </a:rPr>
              <a:t> стала </a:t>
            </a:r>
            <a:r>
              <a:rPr lang="ru-RU" dirty="0" err="1">
                <a:solidFill>
                  <a:srgbClr val="222222"/>
                </a:solidFill>
                <a:latin typeface="Roboto"/>
              </a:rPr>
              <a:t>найбіднішою</a:t>
            </a:r>
            <a:r>
              <a:rPr lang="ru-RU" dirty="0">
                <a:solidFill>
                  <a:srgbClr val="222222"/>
                </a:solidFill>
                <a:latin typeface="Roboto"/>
              </a:rPr>
              <a:t> </a:t>
            </a:r>
            <a:r>
              <a:rPr lang="ru-RU" dirty="0" err="1">
                <a:solidFill>
                  <a:srgbClr val="222222"/>
                </a:solidFill>
                <a:latin typeface="Roboto"/>
              </a:rPr>
              <a:t>країною</a:t>
            </a:r>
            <a:r>
              <a:rPr lang="ru-RU" dirty="0">
                <a:solidFill>
                  <a:srgbClr val="222222"/>
                </a:solidFill>
                <a:latin typeface="Roboto"/>
              </a:rPr>
              <a:t> </a:t>
            </a:r>
            <a:r>
              <a:rPr lang="ru-RU" dirty="0" err="1">
                <a:solidFill>
                  <a:srgbClr val="222222"/>
                </a:solidFill>
                <a:latin typeface="Roboto"/>
              </a:rPr>
              <a:t>Європи</a:t>
            </a:r>
            <a:r>
              <a:rPr lang="ru-RU" dirty="0">
                <a:solidFill>
                  <a:srgbClr val="222222"/>
                </a:solidFill>
                <a:latin typeface="Roboto"/>
              </a:rPr>
              <a:t> (разом </a:t>
            </a:r>
            <a:r>
              <a:rPr lang="ru-RU" dirty="0" err="1">
                <a:solidFill>
                  <a:srgbClr val="222222"/>
                </a:solidFill>
                <a:latin typeface="Roboto"/>
              </a:rPr>
              <a:t>із</a:t>
            </a:r>
            <a:r>
              <a:rPr lang="ru-RU" dirty="0">
                <a:solidFill>
                  <a:srgbClr val="222222"/>
                </a:solidFill>
                <a:latin typeface="Roboto"/>
              </a:rPr>
              <a:t> Молдовою) за </a:t>
            </a:r>
            <a:r>
              <a:rPr lang="ru-RU" dirty="0" err="1">
                <a:solidFill>
                  <a:srgbClr val="222222"/>
                </a:solidFill>
                <a:latin typeface="Roboto"/>
              </a:rPr>
              <a:t>показником</a:t>
            </a:r>
            <a:r>
              <a:rPr lang="ru-RU" dirty="0">
                <a:solidFill>
                  <a:srgbClr val="222222"/>
                </a:solidFill>
                <a:latin typeface="Roboto"/>
              </a:rPr>
              <a:t> ВВП на душу </a:t>
            </a:r>
            <a:r>
              <a:rPr lang="ru-RU" dirty="0" err="1">
                <a:solidFill>
                  <a:srgbClr val="222222"/>
                </a:solidFill>
                <a:latin typeface="Roboto"/>
              </a:rPr>
              <a:t>населення</a:t>
            </a:r>
            <a:r>
              <a:rPr lang="ru-RU" dirty="0">
                <a:solidFill>
                  <a:srgbClr val="222222"/>
                </a:solidFill>
                <a:latin typeface="Roboto"/>
              </a:rPr>
              <a:t>. </a:t>
            </a:r>
            <a:r>
              <a:rPr lang="ru-RU" dirty="0" err="1">
                <a:solidFill>
                  <a:srgbClr val="222222"/>
                </a:solidFill>
                <a:latin typeface="Roboto"/>
              </a:rPr>
              <a:t>Ухвалено</a:t>
            </a:r>
            <a:r>
              <a:rPr lang="ru-RU" dirty="0">
                <a:solidFill>
                  <a:srgbClr val="222222"/>
                </a:solidFill>
                <a:latin typeface="Roboto"/>
              </a:rPr>
              <a:t> закон «Про валюту і </a:t>
            </a:r>
            <a:r>
              <a:rPr lang="ru-RU" dirty="0" err="1">
                <a:solidFill>
                  <a:srgbClr val="222222"/>
                </a:solidFill>
                <a:latin typeface="Roboto"/>
              </a:rPr>
              <a:t>валютні</a:t>
            </a:r>
            <a:r>
              <a:rPr lang="ru-RU" dirty="0">
                <a:solidFill>
                  <a:srgbClr val="222222"/>
                </a:solidFill>
                <a:latin typeface="Roboto"/>
              </a:rPr>
              <a:t> </a:t>
            </a:r>
            <a:r>
              <a:rPr lang="ru-RU" dirty="0" err="1">
                <a:solidFill>
                  <a:srgbClr val="222222"/>
                </a:solidFill>
                <a:latin typeface="Roboto"/>
              </a:rPr>
              <a:t>операції</a:t>
            </a:r>
            <a:r>
              <a:rPr lang="ru-RU" dirty="0">
                <a:solidFill>
                  <a:srgbClr val="222222"/>
                </a:solidFill>
                <a:latin typeface="Roboto"/>
              </a:rPr>
              <a:t>», </a:t>
            </a:r>
            <a:r>
              <a:rPr lang="ru-RU" dirty="0" err="1">
                <a:solidFill>
                  <a:srgbClr val="222222"/>
                </a:solidFill>
                <a:latin typeface="Roboto"/>
              </a:rPr>
              <a:t>що</a:t>
            </a:r>
            <a:r>
              <a:rPr lang="ru-RU" dirty="0">
                <a:solidFill>
                  <a:srgbClr val="222222"/>
                </a:solidFill>
                <a:latin typeface="Roboto"/>
              </a:rPr>
              <a:t> </a:t>
            </a:r>
            <a:r>
              <a:rPr lang="ru-RU" dirty="0" err="1">
                <a:solidFill>
                  <a:srgbClr val="222222"/>
                </a:solidFill>
                <a:latin typeface="Roboto"/>
              </a:rPr>
              <a:t>визначив</a:t>
            </a:r>
            <a:r>
              <a:rPr lang="ru-RU" dirty="0">
                <a:solidFill>
                  <a:srgbClr val="222222"/>
                </a:solidFill>
                <a:latin typeface="Roboto"/>
              </a:rPr>
              <a:t> </a:t>
            </a:r>
            <a:r>
              <a:rPr lang="ru-RU" dirty="0" err="1">
                <a:solidFill>
                  <a:srgbClr val="222222"/>
                </a:solidFill>
                <a:latin typeface="Roboto"/>
              </a:rPr>
              <a:t>єдину</a:t>
            </a:r>
            <a:r>
              <a:rPr lang="ru-RU" dirty="0">
                <a:solidFill>
                  <a:srgbClr val="222222"/>
                </a:solidFill>
                <a:latin typeface="Roboto"/>
              </a:rPr>
              <a:t> </a:t>
            </a:r>
            <a:r>
              <a:rPr lang="ru-RU" dirty="0" err="1">
                <a:solidFill>
                  <a:srgbClr val="222222"/>
                </a:solidFill>
                <a:latin typeface="Roboto"/>
              </a:rPr>
              <a:t>державну</a:t>
            </a:r>
            <a:r>
              <a:rPr lang="ru-RU" dirty="0">
                <a:solidFill>
                  <a:srgbClr val="222222"/>
                </a:solidFill>
                <a:latin typeface="Roboto"/>
              </a:rPr>
              <a:t> </a:t>
            </a:r>
            <a:r>
              <a:rPr lang="ru-RU" dirty="0" err="1">
                <a:solidFill>
                  <a:srgbClr val="222222"/>
                </a:solidFill>
                <a:latin typeface="Roboto"/>
              </a:rPr>
              <a:t>політику</a:t>
            </a:r>
            <a:r>
              <a:rPr lang="ru-RU" dirty="0">
                <a:solidFill>
                  <a:srgbClr val="222222"/>
                </a:solidFill>
                <a:latin typeface="Roboto"/>
              </a:rPr>
              <a:t> в </a:t>
            </a:r>
            <a:r>
              <a:rPr lang="ru-RU" dirty="0" err="1">
                <a:solidFill>
                  <a:srgbClr val="222222"/>
                </a:solidFill>
                <a:latin typeface="Roboto"/>
              </a:rPr>
              <a:t>сфері</a:t>
            </a:r>
            <a:r>
              <a:rPr lang="ru-RU" dirty="0">
                <a:solidFill>
                  <a:srgbClr val="222222"/>
                </a:solidFill>
                <a:latin typeface="Roboto"/>
              </a:rPr>
              <a:t> </a:t>
            </a:r>
            <a:r>
              <a:rPr lang="ru-RU" dirty="0" err="1">
                <a:solidFill>
                  <a:srgbClr val="222222"/>
                </a:solidFill>
                <a:latin typeface="Roboto"/>
              </a:rPr>
              <a:t>валютних</a:t>
            </a:r>
            <a:r>
              <a:rPr lang="ru-RU" dirty="0">
                <a:solidFill>
                  <a:srgbClr val="222222"/>
                </a:solidFill>
                <a:latin typeface="Roboto"/>
              </a:rPr>
              <a:t> </a:t>
            </a:r>
            <a:r>
              <a:rPr lang="ru-RU" dirty="0" err="1">
                <a:solidFill>
                  <a:srgbClr val="222222"/>
                </a:solidFill>
                <a:latin typeface="Roboto"/>
              </a:rPr>
              <a:t>операцій</a:t>
            </a:r>
            <a:r>
              <a:rPr lang="ru-RU" dirty="0">
                <a:solidFill>
                  <a:srgbClr val="222222"/>
                </a:solidFill>
                <a:latin typeface="Roboto"/>
              </a:rPr>
              <a:t>. </a:t>
            </a:r>
            <a:r>
              <a:rPr lang="ru-RU" dirty="0" err="1">
                <a:solidFill>
                  <a:srgbClr val="222222"/>
                </a:solidFill>
                <a:latin typeface="Roboto"/>
              </a:rPr>
              <a:t>Прийнято</a:t>
            </a:r>
            <a:r>
              <a:rPr lang="ru-RU" dirty="0">
                <a:solidFill>
                  <a:srgbClr val="222222"/>
                </a:solidFill>
                <a:latin typeface="Roboto"/>
              </a:rPr>
              <a:t> </a:t>
            </a:r>
            <a:r>
              <a:rPr lang="ru-RU" dirty="0" err="1">
                <a:solidFill>
                  <a:srgbClr val="222222"/>
                </a:solidFill>
                <a:latin typeface="Roboto"/>
              </a:rPr>
              <a:t>рішення</a:t>
            </a:r>
            <a:r>
              <a:rPr lang="ru-RU" dirty="0">
                <a:solidFill>
                  <a:srgbClr val="222222"/>
                </a:solidFill>
                <a:latin typeface="Roboto"/>
              </a:rPr>
              <a:t> про </a:t>
            </a:r>
            <a:r>
              <a:rPr lang="ru-RU" dirty="0" err="1">
                <a:solidFill>
                  <a:srgbClr val="222222"/>
                </a:solidFill>
                <a:latin typeface="Roboto"/>
              </a:rPr>
              <a:t>поділ</a:t>
            </a:r>
            <a:r>
              <a:rPr lang="ru-RU" dirty="0">
                <a:solidFill>
                  <a:srgbClr val="222222"/>
                </a:solidFill>
                <a:latin typeface="Roboto"/>
              </a:rPr>
              <a:t> </a:t>
            </a:r>
            <a:r>
              <a:rPr lang="ru-RU" dirty="0" err="1">
                <a:solidFill>
                  <a:srgbClr val="222222"/>
                </a:solidFill>
                <a:latin typeface="Roboto"/>
              </a:rPr>
              <a:t>Державної</a:t>
            </a:r>
            <a:r>
              <a:rPr lang="ru-RU" dirty="0">
                <a:solidFill>
                  <a:srgbClr val="222222"/>
                </a:solidFill>
                <a:latin typeface="Roboto"/>
              </a:rPr>
              <a:t> </a:t>
            </a:r>
            <a:r>
              <a:rPr lang="ru-RU" dirty="0" err="1">
                <a:solidFill>
                  <a:srgbClr val="222222"/>
                </a:solidFill>
                <a:latin typeface="Roboto"/>
              </a:rPr>
              <a:t>фіскальної</a:t>
            </a:r>
            <a:r>
              <a:rPr lang="ru-RU" dirty="0">
                <a:solidFill>
                  <a:srgbClr val="222222"/>
                </a:solidFill>
                <a:latin typeface="Roboto"/>
              </a:rPr>
              <a:t> </a:t>
            </a:r>
            <a:r>
              <a:rPr lang="ru-RU" dirty="0" err="1">
                <a:solidFill>
                  <a:srgbClr val="222222"/>
                </a:solidFill>
                <a:latin typeface="Roboto"/>
              </a:rPr>
              <a:t>служби</a:t>
            </a:r>
            <a:r>
              <a:rPr lang="ru-RU" dirty="0">
                <a:solidFill>
                  <a:srgbClr val="222222"/>
                </a:solidFill>
                <a:latin typeface="Roboto"/>
              </a:rPr>
              <a:t> на </a:t>
            </a:r>
            <a:r>
              <a:rPr lang="ru-RU" dirty="0" err="1">
                <a:solidFill>
                  <a:srgbClr val="222222"/>
                </a:solidFill>
                <a:latin typeface="Roboto"/>
              </a:rPr>
              <a:t>Державну</a:t>
            </a:r>
            <a:r>
              <a:rPr lang="ru-RU" dirty="0">
                <a:solidFill>
                  <a:srgbClr val="222222"/>
                </a:solidFill>
                <a:latin typeface="Roboto"/>
              </a:rPr>
              <a:t> </a:t>
            </a:r>
            <a:r>
              <a:rPr lang="ru-RU" dirty="0" err="1">
                <a:solidFill>
                  <a:srgbClr val="222222"/>
                </a:solidFill>
                <a:latin typeface="Roboto"/>
              </a:rPr>
              <a:t>податкову</a:t>
            </a:r>
            <a:r>
              <a:rPr lang="ru-RU" dirty="0">
                <a:solidFill>
                  <a:srgbClr val="222222"/>
                </a:solidFill>
                <a:latin typeface="Roboto"/>
              </a:rPr>
              <a:t> і </a:t>
            </a:r>
            <a:r>
              <a:rPr lang="ru-RU" dirty="0" err="1">
                <a:solidFill>
                  <a:srgbClr val="222222"/>
                </a:solidFill>
                <a:latin typeface="Roboto"/>
              </a:rPr>
              <a:t>Державну</a:t>
            </a:r>
            <a:r>
              <a:rPr lang="ru-RU" dirty="0">
                <a:solidFill>
                  <a:srgbClr val="222222"/>
                </a:solidFill>
                <a:latin typeface="Roboto"/>
              </a:rPr>
              <a:t> </a:t>
            </a:r>
            <a:r>
              <a:rPr lang="ru-RU" dirty="0" err="1">
                <a:solidFill>
                  <a:srgbClr val="222222"/>
                </a:solidFill>
                <a:latin typeface="Roboto"/>
              </a:rPr>
              <a:t>митну</a:t>
            </a:r>
            <a:r>
              <a:rPr lang="ru-RU" dirty="0">
                <a:solidFill>
                  <a:srgbClr val="222222"/>
                </a:solidFill>
                <a:latin typeface="Roboto"/>
              </a:rPr>
              <a:t> </a:t>
            </a:r>
            <a:r>
              <a:rPr lang="ru-RU" dirty="0" err="1">
                <a:solidFill>
                  <a:srgbClr val="222222"/>
                </a:solidFill>
                <a:latin typeface="Roboto"/>
              </a:rPr>
              <a:t>служби</a:t>
            </a:r>
            <a:r>
              <a:rPr lang="ru-RU" dirty="0">
                <a:solidFill>
                  <a:srgbClr val="222222"/>
                </a:solidFill>
                <a:latin typeface="Roboto"/>
              </a:rPr>
              <a:t>.</a:t>
            </a:r>
          </a:p>
          <a:p>
            <a:pPr algn="just"/>
            <a:r>
              <a:rPr lang="ru-RU" dirty="0">
                <a:solidFill>
                  <a:srgbClr val="222222"/>
                </a:solidFill>
                <a:latin typeface="Roboto"/>
              </a:rPr>
              <a:t/>
            </a:r>
            <a:br>
              <a:rPr lang="ru-RU" dirty="0">
                <a:solidFill>
                  <a:srgbClr val="222222"/>
                </a:solidFill>
                <a:latin typeface="Roboto"/>
              </a:rPr>
            </a:br>
            <a:r>
              <a:rPr lang="ru-RU" b="1" i="1" dirty="0">
                <a:solidFill>
                  <a:srgbClr val="222222"/>
                </a:solidFill>
                <a:latin typeface="Roboto"/>
              </a:rPr>
              <a:t>2019 </a:t>
            </a:r>
            <a:r>
              <a:rPr lang="ru-RU" b="1" i="1" dirty="0" err="1">
                <a:solidFill>
                  <a:srgbClr val="222222"/>
                </a:solidFill>
                <a:latin typeface="Roboto"/>
              </a:rPr>
              <a:t>рік</a:t>
            </a:r>
            <a:r>
              <a:rPr lang="ru-RU" b="1" i="1" dirty="0">
                <a:solidFill>
                  <a:srgbClr val="222222"/>
                </a:solidFill>
                <a:latin typeface="Roboto"/>
              </a:rPr>
              <a:t>. </a:t>
            </a:r>
            <a:r>
              <a:rPr lang="ru-RU" dirty="0">
                <a:solidFill>
                  <a:srgbClr val="222222"/>
                </a:solidFill>
                <a:latin typeface="Roboto"/>
              </a:rPr>
              <a:t>За </a:t>
            </a:r>
            <a:r>
              <a:rPr lang="ru-RU" dirty="0" err="1">
                <a:solidFill>
                  <a:srgbClr val="222222"/>
                </a:solidFill>
                <a:latin typeface="Roboto"/>
              </a:rPr>
              <a:t>рік</a:t>
            </a:r>
            <a:r>
              <a:rPr lang="ru-RU" dirty="0">
                <a:solidFill>
                  <a:srgbClr val="222222"/>
                </a:solidFill>
                <a:latin typeface="Roboto"/>
              </a:rPr>
              <a:t> </a:t>
            </a:r>
            <a:r>
              <a:rPr lang="ru-RU" dirty="0" err="1">
                <a:solidFill>
                  <a:srgbClr val="222222"/>
                </a:solidFill>
                <a:latin typeface="Roboto"/>
              </a:rPr>
              <a:t>ухвалено</a:t>
            </a:r>
            <a:r>
              <a:rPr lang="ru-RU" dirty="0">
                <a:solidFill>
                  <a:srgbClr val="222222"/>
                </a:solidFill>
                <a:latin typeface="Roboto"/>
              </a:rPr>
              <a:t> 11 </a:t>
            </a:r>
            <a:r>
              <a:rPr lang="ru-RU" dirty="0" err="1">
                <a:solidFill>
                  <a:srgbClr val="222222"/>
                </a:solidFill>
                <a:latin typeface="Roboto"/>
              </a:rPr>
              <a:t>законів</a:t>
            </a:r>
            <a:r>
              <a:rPr lang="ru-RU" dirty="0">
                <a:solidFill>
                  <a:srgbClr val="222222"/>
                </a:solidFill>
                <a:latin typeface="Roboto"/>
              </a:rPr>
              <a:t> для </a:t>
            </a:r>
            <a:r>
              <a:rPr lang="ru-RU" dirty="0" err="1">
                <a:solidFill>
                  <a:srgbClr val="222222"/>
                </a:solidFill>
                <a:latin typeface="Roboto"/>
              </a:rPr>
              <a:t>покращення</a:t>
            </a:r>
            <a:r>
              <a:rPr lang="ru-RU" dirty="0">
                <a:solidFill>
                  <a:srgbClr val="222222"/>
                </a:solidFill>
                <a:latin typeface="Roboto"/>
              </a:rPr>
              <a:t> </a:t>
            </a:r>
            <a:r>
              <a:rPr lang="ru-RU" dirty="0" err="1">
                <a:solidFill>
                  <a:srgbClr val="222222"/>
                </a:solidFill>
                <a:latin typeface="Roboto"/>
              </a:rPr>
              <a:t>соціального</a:t>
            </a:r>
            <a:r>
              <a:rPr lang="ru-RU" dirty="0">
                <a:solidFill>
                  <a:srgbClr val="222222"/>
                </a:solidFill>
                <a:latin typeface="Roboto"/>
              </a:rPr>
              <a:t> статусу </a:t>
            </a:r>
            <a:r>
              <a:rPr lang="ru-RU" dirty="0" err="1">
                <a:solidFill>
                  <a:srgbClr val="222222"/>
                </a:solidFill>
                <a:latin typeface="Roboto"/>
              </a:rPr>
              <a:t>військових</a:t>
            </a:r>
            <a:r>
              <a:rPr lang="ru-RU" dirty="0">
                <a:solidFill>
                  <a:srgbClr val="222222"/>
                </a:solidFill>
                <a:latin typeface="Roboto"/>
              </a:rPr>
              <a:t> і </a:t>
            </a:r>
            <a:r>
              <a:rPr lang="ru-RU" dirty="0" err="1">
                <a:solidFill>
                  <a:srgbClr val="222222"/>
                </a:solidFill>
                <a:latin typeface="Roboto"/>
              </a:rPr>
              <a:t>ветеранів</a:t>
            </a:r>
            <a:r>
              <a:rPr lang="ru-RU" dirty="0">
                <a:solidFill>
                  <a:srgbClr val="222222"/>
                </a:solidFill>
                <a:latin typeface="Roboto"/>
              </a:rPr>
              <a:t>. </a:t>
            </a:r>
            <a:r>
              <a:rPr lang="ru-RU" dirty="0" err="1">
                <a:solidFill>
                  <a:srgbClr val="222222"/>
                </a:solidFill>
                <a:latin typeface="Roboto"/>
              </a:rPr>
              <a:t>Гривня</a:t>
            </a:r>
            <a:r>
              <a:rPr lang="ru-RU" dirty="0">
                <a:solidFill>
                  <a:srgbClr val="222222"/>
                </a:solidFill>
                <a:latin typeface="Roboto"/>
              </a:rPr>
              <a:t> стала </a:t>
            </a:r>
            <a:r>
              <a:rPr lang="ru-RU" dirty="0" err="1">
                <a:solidFill>
                  <a:srgbClr val="222222"/>
                </a:solidFill>
                <a:latin typeface="Roboto"/>
              </a:rPr>
              <a:t>світовим</a:t>
            </a:r>
            <a:r>
              <a:rPr lang="ru-RU" dirty="0">
                <a:solidFill>
                  <a:srgbClr val="222222"/>
                </a:solidFill>
                <a:latin typeface="Roboto"/>
              </a:rPr>
              <a:t> </a:t>
            </a:r>
            <a:r>
              <a:rPr lang="ru-RU" dirty="0" err="1">
                <a:solidFill>
                  <a:srgbClr val="222222"/>
                </a:solidFill>
                <a:latin typeface="Roboto"/>
              </a:rPr>
              <a:t>лідером</a:t>
            </a:r>
            <a:r>
              <a:rPr lang="ru-RU" dirty="0">
                <a:solidFill>
                  <a:srgbClr val="222222"/>
                </a:solidFill>
                <a:latin typeface="Roboto"/>
              </a:rPr>
              <a:t> за темпами </a:t>
            </a:r>
            <a:r>
              <a:rPr lang="ru-RU" dirty="0" err="1">
                <a:solidFill>
                  <a:srgbClr val="222222"/>
                </a:solidFill>
                <a:latin typeface="Roboto"/>
              </a:rPr>
              <a:t>зростання</a:t>
            </a:r>
            <a:r>
              <a:rPr lang="ru-RU" dirty="0">
                <a:solidFill>
                  <a:srgbClr val="222222"/>
                </a:solidFill>
                <a:latin typeface="Roboto"/>
              </a:rPr>
              <a:t> (</a:t>
            </a:r>
            <a:r>
              <a:rPr lang="ru-RU" dirty="0" err="1">
                <a:solidFill>
                  <a:srgbClr val="222222"/>
                </a:solidFill>
                <a:latin typeface="Roboto"/>
              </a:rPr>
              <a:t>її</a:t>
            </a:r>
            <a:r>
              <a:rPr lang="ru-RU" dirty="0">
                <a:solidFill>
                  <a:srgbClr val="222222"/>
                </a:solidFill>
                <a:latin typeface="Roboto"/>
              </a:rPr>
              <a:t> курс </a:t>
            </a:r>
            <a:r>
              <a:rPr lang="ru-RU" dirty="0" err="1">
                <a:solidFill>
                  <a:srgbClr val="222222"/>
                </a:solidFill>
                <a:latin typeface="Roboto"/>
              </a:rPr>
              <a:t>зміцнився</a:t>
            </a:r>
            <a:r>
              <a:rPr lang="ru-RU" dirty="0">
                <a:solidFill>
                  <a:srgbClr val="222222"/>
                </a:solidFill>
                <a:latin typeface="Roboto"/>
              </a:rPr>
              <a:t> на 19 % </a:t>
            </a:r>
            <a:r>
              <a:rPr lang="ru-RU" dirty="0" err="1">
                <a:solidFill>
                  <a:srgbClr val="222222"/>
                </a:solidFill>
                <a:latin typeface="Roboto"/>
              </a:rPr>
              <a:t>відносно</a:t>
            </a:r>
            <a:r>
              <a:rPr lang="ru-RU" dirty="0">
                <a:solidFill>
                  <a:srgbClr val="222222"/>
                </a:solidFill>
                <a:latin typeface="Roboto"/>
              </a:rPr>
              <a:t> </a:t>
            </a:r>
            <a:r>
              <a:rPr lang="ru-RU" dirty="0" err="1">
                <a:solidFill>
                  <a:srgbClr val="222222"/>
                </a:solidFill>
                <a:latin typeface="Roboto"/>
              </a:rPr>
              <a:t>долара</a:t>
            </a:r>
            <a:r>
              <a:rPr lang="ru-RU" dirty="0">
                <a:solidFill>
                  <a:srgbClr val="222222"/>
                </a:solidFill>
                <a:latin typeface="Roboto"/>
              </a:rPr>
              <a:t>). </a:t>
            </a:r>
            <a:r>
              <a:rPr lang="ru-RU" dirty="0" err="1">
                <a:solidFill>
                  <a:srgbClr val="222222"/>
                </a:solidFill>
                <a:latin typeface="Roboto"/>
              </a:rPr>
              <a:t>Золотовалютні</a:t>
            </a:r>
            <a:r>
              <a:rPr lang="ru-RU" dirty="0">
                <a:solidFill>
                  <a:srgbClr val="222222"/>
                </a:solidFill>
                <a:latin typeface="Roboto"/>
              </a:rPr>
              <a:t> </a:t>
            </a:r>
            <a:r>
              <a:rPr lang="ru-RU" dirty="0" err="1">
                <a:solidFill>
                  <a:srgbClr val="222222"/>
                </a:solidFill>
                <a:latin typeface="Roboto"/>
              </a:rPr>
              <a:t>резерви</a:t>
            </a:r>
            <a:r>
              <a:rPr lang="ru-RU" dirty="0">
                <a:solidFill>
                  <a:srgbClr val="222222"/>
                </a:solidFill>
                <a:latin typeface="Roboto"/>
              </a:rPr>
              <a:t> в 2019 </a:t>
            </a:r>
            <a:r>
              <a:rPr lang="ru-RU" dirty="0" err="1">
                <a:solidFill>
                  <a:srgbClr val="222222"/>
                </a:solidFill>
                <a:latin typeface="Roboto"/>
              </a:rPr>
              <a:t>зросли</a:t>
            </a:r>
            <a:r>
              <a:rPr lang="ru-RU" dirty="0">
                <a:solidFill>
                  <a:srgbClr val="222222"/>
                </a:solidFill>
                <a:latin typeface="Roboto"/>
              </a:rPr>
              <a:t> на 22 % (</a:t>
            </a:r>
            <a:r>
              <a:rPr lang="ru-RU" dirty="0" err="1">
                <a:solidFill>
                  <a:srgbClr val="222222"/>
                </a:solidFill>
                <a:latin typeface="Roboto"/>
              </a:rPr>
              <a:t>найвищий</a:t>
            </a:r>
            <a:r>
              <a:rPr lang="ru-RU" dirty="0">
                <a:solidFill>
                  <a:srgbClr val="222222"/>
                </a:solidFill>
                <a:latin typeface="Roboto"/>
              </a:rPr>
              <a:t> </a:t>
            </a:r>
            <a:r>
              <a:rPr lang="ru-RU" dirty="0" err="1">
                <a:solidFill>
                  <a:srgbClr val="222222"/>
                </a:solidFill>
                <a:latin typeface="Roboto"/>
              </a:rPr>
              <a:t>показник</a:t>
            </a:r>
            <a:r>
              <a:rPr lang="ru-RU" dirty="0">
                <a:solidFill>
                  <a:srgbClr val="222222"/>
                </a:solidFill>
                <a:latin typeface="Roboto"/>
              </a:rPr>
              <a:t> </a:t>
            </a:r>
            <a:r>
              <a:rPr lang="ru-RU" dirty="0" err="1">
                <a:solidFill>
                  <a:srgbClr val="222222"/>
                </a:solidFill>
                <a:latin typeface="Roboto"/>
              </a:rPr>
              <a:t>із</a:t>
            </a:r>
            <a:r>
              <a:rPr lang="ru-RU" dirty="0">
                <a:solidFill>
                  <a:srgbClr val="222222"/>
                </a:solidFill>
                <a:latin typeface="Roboto"/>
              </a:rPr>
              <a:t> 2008). </a:t>
            </a:r>
            <a:r>
              <a:rPr lang="ru-RU" dirty="0" err="1">
                <a:solidFill>
                  <a:srgbClr val="222222"/>
                </a:solidFill>
                <a:latin typeface="Roboto"/>
              </a:rPr>
              <a:t>Україні</a:t>
            </a:r>
            <a:r>
              <a:rPr lang="ru-RU" dirty="0">
                <a:solidFill>
                  <a:srgbClr val="222222"/>
                </a:solidFill>
                <a:latin typeface="Roboto"/>
              </a:rPr>
              <a:t> </a:t>
            </a:r>
            <a:r>
              <a:rPr lang="ru-RU" dirty="0" err="1">
                <a:solidFill>
                  <a:srgbClr val="222222"/>
                </a:solidFill>
                <a:latin typeface="Roboto"/>
              </a:rPr>
              <a:t>вдалося</a:t>
            </a:r>
            <a:r>
              <a:rPr lang="ru-RU" dirty="0">
                <a:solidFill>
                  <a:srgbClr val="222222"/>
                </a:solidFill>
                <a:latin typeface="Roboto"/>
              </a:rPr>
              <a:t> стати </a:t>
            </a:r>
            <a:r>
              <a:rPr lang="ru-RU" dirty="0" err="1">
                <a:solidFill>
                  <a:srgbClr val="222222"/>
                </a:solidFill>
                <a:latin typeface="Roboto"/>
              </a:rPr>
              <a:t>третім</a:t>
            </a:r>
            <a:r>
              <a:rPr lang="ru-RU" dirty="0">
                <a:solidFill>
                  <a:srgbClr val="222222"/>
                </a:solidFill>
                <a:latin typeface="Roboto"/>
              </a:rPr>
              <a:t> </a:t>
            </a:r>
            <a:r>
              <a:rPr lang="ru-RU" dirty="0" err="1">
                <a:solidFill>
                  <a:srgbClr val="222222"/>
                </a:solidFill>
                <a:latin typeface="Roboto"/>
              </a:rPr>
              <a:t>найбільшим</a:t>
            </a:r>
            <a:r>
              <a:rPr lang="ru-RU" dirty="0">
                <a:solidFill>
                  <a:srgbClr val="222222"/>
                </a:solidFill>
                <a:latin typeface="Roboto"/>
              </a:rPr>
              <a:t> </a:t>
            </a:r>
            <a:r>
              <a:rPr lang="ru-RU" dirty="0" err="1">
                <a:solidFill>
                  <a:srgbClr val="222222"/>
                </a:solidFill>
                <a:latin typeface="Roboto"/>
              </a:rPr>
              <a:t>експортером</a:t>
            </a:r>
            <a:r>
              <a:rPr lang="ru-RU" dirty="0">
                <a:solidFill>
                  <a:srgbClr val="222222"/>
                </a:solidFill>
                <a:latin typeface="Roboto"/>
              </a:rPr>
              <a:t> с/г </a:t>
            </a:r>
            <a:r>
              <a:rPr lang="ru-RU" dirty="0" err="1">
                <a:solidFill>
                  <a:srgbClr val="222222"/>
                </a:solidFill>
                <a:latin typeface="Roboto"/>
              </a:rPr>
              <a:t>продукції</a:t>
            </a:r>
            <a:r>
              <a:rPr lang="ru-RU" dirty="0">
                <a:solidFill>
                  <a:srgbClr val="222222"/>
                </a:solidFill>
                <a:latin typeface="Roboto"/>
              </a:rPr>
              <a:t> до ЄС </a:t>
            </a:r>
            <a:r>
              <a:rPr lang="ru-RU" dirty="0" err="1">
                <a:solidFill>
                  <a:srgbClr val="222222"/>
                </a:solidFill>
                <a:latin typeface="Roboto"/>
              </a:rPr>
              <a:t>після</a:t>
            </a:r>
            <a:r>
              <a:rPr lang="ru-RU" dirty="0">
                <a:solidFill>
                  <a:srgbClr val="222222"/>
                </a:solidFill>
                <a:latin typeface="Roboto"/>
              </a:rPr>
              <a:t> США і </a:t>
            </a:r>
            <a:r>
              <a:rPr lang="ru-RU" dirty="0" err="1">
                <a:solidFill>
                  <a:srgbClr val="222222"/>
                </a:solidFill>
                <a:latin typeface="Roboto"/>
              </a:rPr>
              <a:t>Бразилії</a:t>
            </a:r>
            <a:r>
              <a:rPr lang="ru-RU" dirty="0">
                <a:solidFill>
                  <a:srgbClr val="222222"/>
                </a:solidFill>
                <a:latin typeface="Roboto"/>
              </a:rPr>
              <a:t>. На характер </a:t>
            </a:r>
            <a:r>
              <a:rPr lang="ru-RU" dirty="0" err="1">
                <a:solidFill>
                  <a:srgbClr val="222222"/>
                </a:solidFill>
                <a:latin typeface="Roboto"/>
              </a:rPr>
              <a:t>економічних</a:t>
            </a:r>
            <a:r>
              <a:rPr lang="ru-RU" dirty="0">
                <a:solidFill>
                  <a:srgbClr val="222222"/>
                </a:solidFill>
                <a:latin typeface="Roboto"/>
              </a:rPr>
              <a:t> </a:t>
            </a:r>
            <a:r>
              <a:rPr lang="ru-RU" dirty="0" err="1">
                <a:solidFill>
                  <a:srgbClr val="222222"/>
                </a:solidFill>
                <a:latin typeface="Roboto"/>
              </a:rPr>
              <a:t>процесів</a:t>
            </a:r>
            <a:r>
              <a:rPr lang="ru-RU" dirty="0">
                <a:solidFill>
                  <a:srgbClr val="222222"/>
                </a:solidFill>
                <a:latin typeface="Roboto"/>
              </a:rPr>
              <a:t> </a:t>
            </a:r>
            <a:r>
              <a:rPr lang="ru-RU" dirty="0" err="1">
                <a:solidFill>
                  <a:srgbClr val="222222"/>
                </a:solidFill>
                <a:latin typeface="Roboto"/>
              </a:rPr>
              <a:t>вплинула</a:t>
            </a:r>
            <a:r>
              <a:rPr lang="ru-RU" dirty="0">
                <a:solidFill>
                  <a:srgbClr val="222222"/>
                </a:solidFill>
                <a:latin typeface="Roboto"/>
              </a:rPr>
              <a:t> </a:t>
            </a:r>
            <a:r>
              <a:rPr lang="ru-RU" dirty="0" err="1">
                <a:solidFill>
                  <a:srgbClr val="1A0DAB"/>
                </a:solidFill>
                <a:latin typeface="Roboto"/>
                <a:hlinkClick r:id="rId2" tooltip="Епідемія"/>
              </a:rPr>
              <a:t>епідемія</a:t>
            </a:r>
            <a:r>
              <a:rPr lang="ru-RU" dirty="0">
                <a:solidFill>
                  <a:srgbClr val="222222"/>
                </a:solidFill>
                <a:latin typeface="Roboto"/>
              </a:rPr>
              <a:t> COVID-19.</a:t>
            </a:r>
          </a:p>
          <a:p>
            <a:pPr algn="just"/>
            <a:r>
              <a:rPr lang="ru-RU" dirty="0">
                <a:solidFill>
                  <a:srgbClr val="222222"/>
                </a:solidFill>
                <a:latin typeface="Roboto"/>
              </a:rPr>
              <a:t/>
            </a:r>
            <a:br>
              <a:rPr lang="ru-RU" dirty="0">
                <a:solidFill>
                  <a:srgbClr val="222222"/>
                </a:solidFill>
                <a:latin typeface="Roboto"/>
              </a:rPr>
            </a:br>
            <a:r>
              <a:rPr lang="ru-RU" b="1" i="1" dirty="0">
                <a:solidFill>
                  <a:srgbClr val="222222"/>
                </a:solidFill>
                <a:latin typeface="Roboto"/>
              </a:rPr>
              <a:t>2020 </a:t>
            </a:r>
            <a:r>
              <a:rPr lang="ru-RU" b="1" i="1" dirty="0" err="1">
                <a:solidFill>
                  <a:srgbClr val="222222"/>
                </a:solidFill>
                <a:latin typeface="Roboto"/>
              </a:rPr>
              <a:t>рік</a:t>
            </a:r>
            <a:r>
              <a:rPr lang="ru-RU" b="1" i="1" dirty="0">
                <a:solidFill>
                  <a:srgbClr val="222222"/>
                </a:solidFill>
                <a:latin typeface="Roboto"/>
              </a:rPr>
              <a:t>. </a:t>
            </a:r>
            <a:r>
              <a:rPr lang="ru-RU" dirty="0" err="1">
                <a:solidFill>
                  <a:srgbClr val="222222"/>
                </a:solidFill>
                <a:latin typeface="Roboto"/>
              </a:rPr>
              <a:t>Ефективні</a:t>
            </a:r>
            <a:r>
              <a:rPr lang="ru-RU" dirty="0">
                <a:solidFill>
                  <a:srgbClr val="222222"/>
                </a:solidFill>
                <a:latin typeface="Roboto"/>
              </a:rPr>
              <a:t> переговори з </a:t>
            </a:r>
            <a:r>
              <a:rPr lang="ru-RU" dirty="0" err="1">
                <a:solidFill>
                  <a:srgbClr val="222222"/>
                </a:solidFill>
                <a:latin typeface="Roboto"/>
              </a:rPr>
              <a:t>міжнародними</a:t>
            </a:r>
            <a:r>
              <a:rPr lang="ru-RU" dirty="0">
                <a:solidFill>
                  <a:srgbClr val="222222"/>
                </a:solidFill>
                <a:latin typeface="Roboto"/>
              </a:rPr>
              <a:t> партнерами </a:t>
            </a:r>
            <a:r>
              <a:rPr lang="ru-RU" dirty="0" err="1">
                <a:solidFill>
                  <a:srgbClr val="222222"/>
                </a:solidFill>
                <a:latin typeface="Roboto"/>
              </a:rPr>
              <a:t>сприяли</a:t>
            </a:r>
            <a:r>
              <a:rPr lang="ru-RU" dirty="0">
                <a:solidFill>
                  <a:srgbClr val="222222"/>
                </a:solidFill>
                <a:latin typeface="Roboto"/>
              </a:rPr>
              <a:t> </a:t>
            </a:r>
            <a:r>
              <a:rPr lang="ru-RU" dirty="0" err="1">
                <a:solidFill>
                  <a:srgbClr val="222222"/>
                </a:solidFill>
                <a:latin typeface="Roboto"/>
              </a:rPr>
              <a:t>розблокуванню</a:t>
            </a:r>
            <a:r>
              <a:rPr lang="ru-RU" dirty="0">
                <a:solidFill>
                  <a:srgbClr val="222222"/>
                </a:solidFill>
                <a:latin typeface="Roboto"/>
              </a:rPr>
              <a:t> доступу </a:t>
            </a:r>
            <a:r>
              <a:rPr lang="ru-RU" dirty="0" err="1">
                <a:solidFill>
                  <a:srgbClr val="222222"/>
                </a:solidFill>
                <a:latin typeface="Roboto"/>
              </a:rPr>
              <a:t>України</a:t>
            </a:r>
            <a:r>
              <a:rPr lang="ru-RU" dirty="0">
                <a:solidFill>
                  <a:srgbClr val="222222"/>
                </a:solidFill>
                <a:latin typeface="Roboto"/>
              </a:rPr>
              <a:t> до </a:t>
            </a:r>
            <a:r>
              <a:rPr lang="ru-RU" dirty="0" err="1">
                <a:solidFill>
                  <a:srgbClr val="222222"/>
                </a:solidFill>
                <a:latin typeface="Roboto"/>
              </a:rPr>
              <a:t>міжнародних</a:t>
            </a:r>
            <a:r>
              <a:rPr lang="ru-RU" dirty="0">
                <a:solidFill>
                  <a:srgbClr val="222222"/>
                </a:solidFill>
                <a:latin typeface="Roboto"/>
              </a:rPr>
              <a:t> </a:t>
            </a:r>
            <a:r>
              <a:rPr lang="ru-RU" dirty="0" err="1">
                <a:solidFill>
                  <a:srgbClr val="222222"/>
                </a:solidFill>
                <a:latin typeface="Roboto"/>
              </a:rPr>
              <a:t>фінансових</a:t>
            </a:r>
            <a:r>
              <a:rPr lang="ru-RU" dirty="0">
                <a:solidFill>
                  <a:srgbClr val="222222"/>
                </a:solidFill>
                <a:latin typeface="Roboto"/>
              </a:rPr>
              <a:t> </a:t>
            </a:r>
            <a:r>
              <a:rPr lang="ru-RU" dirty="0" err="1">
                <a:solidFill>
                  <a:srgbClr val="222222"/>
                </a:solidFill>
                <a:latin typeface="Roboto"/>
              </a:rPr>
              <a:t>ринків</a:t>
            </a:r>
            <a:r>
              <a:rPr lang="ru-RU" dirty="0">
                <a:solidFill>
                  <a:srgbClr val="222222"/>
                </a:solidFill>
                <a:latin typeface="Roboto"/>
              </a:rPr>
              <a:t>. </a:t>
            </a:r>
            <a:r>
              <a:rPr lang="ru-RU" dirty="0" err="1">
                <a:solidFill>
                  <a:srgbClr val="222222"/>
                </a:solidFill>
                <a:latin typeface="Roboto"/>
              </a:rPr>
              <a:t>Розпочато</a:t>
            </a:r>
            <a:r>
              <a:rPr lang="ru-RU" dirty="0">
                <a:solidFill>
                  <a:srgbClr val="222222"/>
                </a:solidFill>
                <a:latin typeface="Roboto"/>
              </a:rPr>
              <a:t> </a:t>
            </a:r>
            <a:r>
              <a:rPr lang="ru-RU" dirty="0" err="1">
                <a:solidFill>
                  <a:srgbClr val="222222"/>
                </a:solidFill>
                <a:latin typeface="Roboto"/>
              </a:rPr>
              <a:t>впровадження</a:t>
            </a:r>
            <a:r>
              <a:rPr lang="ru-RU" dirty="0">
                <a:solidFill>
                  <a:srgbClr val="222222"/>
                </a:solidFill>
                <a:latin typeface="Roboto"/>
              </a:rPr>
              <a:t> </a:t>
            </a:r>
            <a:r>
              <a:rPr lang="ru-RU" dirty="0" err="1">
                <a:solidFill>
                  <a:srgbClr val="222222"/>
                </a:solidFill>
                <a:latin typeface="Roboto"/>
              </a:rPr>
              <a:t>земельної</a:t>
            </a:r>
            <a:r>
              <a:rPr lang="ru-RU" dirty="0">
                <a:solidFill>
                  <a:srgbClr val="222222"/>
                </a:solidFill>
                <a:latin typeface="Roboto"/>
              </a:rPr>
              <a:t> </a:t>
            </a:r>
            <a:r>
              <a:rPr lang="ru-RU" dirty="0" err="1">
                <a:solidFill>
                  <a:srgbClr val="222222"/>
                </a:solidFill>
                <a:latin typeface="Roboto"/>
              </a:rPr>
              <a:t>реформи</a:t>
            </a:r>
            <a:r>
              <a:rPr lang="ru-RU" dirty="0">
                <a:solidFill>
                  <a:srgbClr val="222222"/>
                </a:solidFill>
                <a:latin typeface="Roboto"/>
              </a:rPr>
              <a:t>. </a:t>
            </a:r>
            <a:r>
              <a:rPr lang="ru-RU" dirty="0" err="1">
                <a:solidFill>
                  <a:srgbClr val="222222"/>
                </a:solidFill>
                <a:latin typeface="Roboto"/>
              </a:rPr>
              <a:t>Розроблено</a:t>
            </a:r>
            <a:r>
              <a:rPr lang="ru-RU" dirty="0">
                <a:solidFill>
                  <a:srgbClr val="222222"/>
                </a:solidFill>
                <a:latin typeface="Roboto"/>
              </a:rPr>
              <a:t> </a:t>
            </a:r>
            <a:r>
              <a:rPr lang="ru-RU" dirty="0" err="1">
                <a:solidFill>
                  <a:srgbClr val="222222"/>
                </a:solidFill>
                <a:latin typeface="Roboto"/>
              </a:rPr>
              <a:t>Державну</a:t>
            </a:r>
            <a:r>
              <a:rPr lang="ru-RU" dirty="0">
                <a:solidFill>
                  <a:srgbClr val="222222"/>
                </a:solidFill>
                <a:latin typeface="Roboto"/>
              </a:rPr>
              <a:t> </a:t>
            </a:r>
            <a:r>
              <a:rPr lang="ru-RU" dirty="0" err="1">
                <a:solidFill>
                  <a:srgbClr val="222222"/>
                </a:solidFill>
                <a:latin typeface="Roboto"/>
              </a:rPr>
              <a:t>програму</a:t>
            </a:r>
            <a:r>
              <a:rPr lang="ru-RU" dirty="0">
                <a:solidFill>
                  <a:srgbClr val="222222"/>
                </a:solidFill>
                <a:latin typeface="Roboto"/>
              </a:rPr>
              <a:t> </a:t>
            </a:r>
            <a:r>
              <a:rPr lang="ru-RU" dirty="0" err="1">
                <a:solidFill>
                  <a:srgbClr val="222222"/>
                </a:solidFill>
                <a:latin typeface="Roboto"/>
              </a:rPr>
              <a:t>стимулювання</a:t>
            </a:r>
            <a:r>
              <a:rPr lang="ru-RU" dirty="0">
                <a:solidFill>
                  <a:srgbClr val="222222"/>
                </a:solidFill>
                <a:latin typeface="Roboto"/>
              </a:rPr>
              <a:t> </a:t>
            </a:r>
            <a:r>
              <a:rPr lang="ru-RU" dirty="0" err="1">
                <a:solidFill>
                  <a:srgbClr val="222222"/>
                </a:solidFill>
                <a:latin typeface="Roboto"/>
              </a:rPr>
              <a:t>економіки</a:t>
            </a:r>
            <a:r>
              <a:rPr lang="ru-RU" dirty="0">
                <a:solidFill>
                  <a:srgbClr val="222222"/>
                </a:solidFill>
                <a:latin typeface="Roboto"/>
              </a:rPr>
              <a:t> для </a:t>
            </a:r>
            <a:r>
              <a:rPr lang="ru-RU" dirty="0" err="1">
                <a:solidFill>
                  <a:srgbClr val="222222"/>
                </a:solidFill>
                <a:latin typeface="Roboto"/>
              </a:rPr>
              <a:t>подолання</a:t>
            </a:r>
            <a:r>
              <a:rPr lang="ru-RU" dirty="0">
                <a:solidFill>
                  <a:srgbClr val="222222"/>
                </a:solidFill>
                <a:latin typeface="Roboto"/>
              </a:rPr>
              <a:t> </a:t>
            </a:r>
            <a:r>
              <a:rPr lang="ru-RU" dirty="0" err="1">
                <a:solidFill>
                  <a:srgbClr val="222222"/>
                </a:solidFill>
                <a:latin typeface="Roboto"/>
              </a:rPr>
              <a:t>наслідків</a:t>
            </a:r>
            <a:r>
              <a:rPr lang="ru-RU" dirty="0">
                <a:solidFill>
                  <a:srgbClr val="222222"/>
                </a:solidFill>
                <a:latin typeface="Roboto"/>
              </a:rPr>
              <a:t> </a:t>
            </a:r>
            <a:r>
              <a:rPr lang="ru-RU" dirty="0">
                <a:solidFill>
                  <a:srgbClr val="1A0DAB"/>
                </a:solidFill>
                <a:latin typeface="Roboto"/>
                <a:hlinkClick r:id="rId3" tooltip="COVID-19"/>
              </a:rPr>
              <a:t>COVID-19</a:t>
            </a:r>
            <a:r>
              <a:rPr lang="ru-RU" dirty="0">
                <a:solidFill>
                  <a:srgbClr val="222222"/>
                </a:solidFill>
                <a:latin typeface="Roboto"/>
              </a:rPr>
              <a:t>. </a:t>
            </a:r>
            <a:r>
              <a:rPr lang="ru-RU" dirty="0" err="1">
                <a:solidFill>
                  <a:srgbClr val="222222"/>
                </a:solidFill>
                <a:latin typeface="Roboto"/>
              </a:rPr>
              <a:t>Ухвалено</a:t>
            </a:r>
            <a:r>
              <a:rPr lang="ru-RU" dirty="0">
                <a:solidFill>
                  <a:srgbClr val="222222"/>
                </a:solidFill>
                <a:latin typeface="Roboto"/>
              </a:rPr>
              <a:t> законопроект про </a:t>
            </a:r>
            <a:r>
              <a:rPr lang="ru-RU" dirty="0" err="1">
                <a:solidFill>
                  <a:srgbClr val="222222"/>
                </a:solidFill>
                <a:latin typeface="Roboto"/>
              </a:rPr>
              <a:t>державне</a:t>
            </a:r>
            <a:r>
              <a:rPr lang="ru-RU" dirty="0">
                <a:solidFill>
                  <a:srgbClr val="222222"/>
                </a:solidFill>
                <a:latin typeface="Roboto"/>
              </a:rPr>
              <a:t> </a:t>
            </a:r>
            <a:r>
              <a:rPr lang="ru-RU" dirty="0" err="1">
                <a:solidFill>
                  <a:srgbClr val="222222"/>
                </a:solidFill>
                <a:latin typeface="Roboto"/>
              </a:rPr>
              <a:t>регулювання</a:t>
            </a:r>
            <a:r>
              <a:rPr lang="ru-RU" dirty="0">
                <a:solidFill>
                  <a:srgbClr val="222222"/>
                </a:solidFill>
                <a:latin typeface="Roboto"/>
              </a:rPr>
              <a:t> </a:t>
            </a:r>
            <a:r>
              <a:rPr lang="ru-RU" dirty="0" err="1">
                <a:solidFill>
                  <a:srgbClr val="222222"/>
                </a:solidFill>
                <a:latin typeface="Roboto"/>
              </a:rPr>
              <a:t>грального</a:t>
            </a:r>
            <a:r>
              <a:rPr lang="ru-RU" dirty="0">
                <a:solidFill>
                  <a:srgbClr val="222222"/>
                </a:solidFill>
                <a:latin typeface="Roboto"/>
              </a:rPr>
              <a:t> </a:t>
            </a:r>
            <a:r>
              <a:rPr lang="ru-RU" dirty="0" err="1">
                <a:solidFill>
                  <a:srgbClr val="222222"/>
                </a:solidFill>
                <a:latin typeface="Roboto"/>
              </a:rPr>
              <a:t>бізнесу</a:t>
            </a:r>
            <a:r>
              <a:rPr lang="ru-RU" dirty="0">
                <a:solidFill>
                  <a:srgbClr val="222222"/>
                </a:solidFill>
                <a:latin typeface="Roboto"/>
              </a:rPr>
              <a:t>. Презентовано </a:t>
            </a:r>
            <a:r>
              <a:rPr lang="ru-RU" dirty="0" err="1">
                <a:solidFill>
                  <a:srgbClr val="222222"/>
                </a:solidFill>
                <a:latin typeface="Roboto"/>
              </a:rPr>
              <a:t>Економічний</a:t>
            </a:r>
            <a:r>
              <a:rPr lang="ru-RU" dirty="0">
                <a:solidFill>
                  <a:srgbClr val="222222"/>
                </a:solidFill>
                <a:latin typeface="Roboto"/>
              </a:rPr>
              <a:t> аудит </a:t>
            </a:r>
            <a:r>
              <a:rPr lang="ru-RU" dirty="0" err="1">
                <a:solidFill>
                  <a:srgbClr val="222222"/>
                </a:solidFill>
                <a:latin typeface="Roboto"/>
              </a:rPr>
              <a:t>країни</a:t>
            </a:r>
            <a:r>
              <a:rPr lang="ru-RU" dirty="0">
                <a:solidFill>
                  <a:srgbClr val="222222"/>
                </a:solidFill>
                <a:latin typeface="Roboto"/>
              </a:rPr>
              <a:t> та </a:t>
            </a:r>
            <a:r>
              <a:rPr lang="ru-RU" dirty="0" err="1">
                <a:solidFill>
                  <a:srgbClr val="222222"/>
                </a:solidFill>
                <a:latin typeface="Roboto"/>
              </a:rPr>
              <a:t>Вектори</a:t>
            </a:r>
            <a:r>
              <a:rPr lang="ru-RU" dirty="0">
                <a:solidFill>
                  <a:srgbClr val="222222"/>
                </a:solidFill>
                <a:latin typeface="Roboto"/>
              </a:rPr>
              <a:t> </a:t>
            </a:r>
            <a:r>
              <a:rPr lang="ru-RU" dirty="0" err="1">
                <a:solidFill>
                  <a:srgbClr val="222222"/>
                </a:solidFill>
                <a:latin typeface="Roboto"/>
              </a:rPr>
              <a:t>економічного</a:t>
            </a:r>
            <a:r>
              <a:rPr lang="ru-RU" dirty="0">
                <a:solidFill>
                  <a:srgbClr val="222222"/>
                </a:solidFill>
                <a:latin typeface="Roboto"/>
              </a:rPr>
              <a:t> </a:t>
            </a:r>
            <a:r>
              <a:rPr lang="ru-RU" dirty="0" err="1">
                <a:solidFill>
                  <a:srgbClr val="222222"/>
                </a:solidFill>
                <a:latin typeface="Roboto"/>
              </a:rPr>
              <a:t>розвитку</a:t>
            </a:r>
            <a:r>
              <a:rPr lang="ru-RU" dirty="0">
                <a:solidFill>
                  <a:srgbClr val="222222"/>
                </a:solidFill>
                <a:latin typeface="Roboto"/>
              </a:rPr>
              <a:t> до 2030.</a:t>
            </a:r>
            <a:endParaRPr lang="ru-RU" b="0" i="0" dirty="0">
              <a:solidFill>
                <a:srgbClr val="222222"/>
              </a:solidFill>
              <a:effectLst/>
              <a:latin typeface="Roboto"/>
            </a:endParaRPr>
          </a:p>
        </p:txBody>
      </p:sp>
    </p:spTree>
    <p:extLst>
      <p:ext uri="{BB962C8B-B14F-4D97-AF65-F5344CB8AC3E}">
        <p14:creationId xmlns:p14="http://schemas.microsoft.com/office/powerpoint/2010/main" val="53033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243" y="880555"/>
            <a:ext cx="2309671" cy="1200329"/>
          </a:xfrm>
          <a:prstGeom prst="rect">
            <a:avLst/>
          </a:prstGeom>
        </p:spPr>
        <p:txBody>
          <a:bodyPr wrap="square">
            <a:spAutoFit/>
          </a:bodyPr>
          <a:lstStyle/>
          <a:p>
            <a:pPr algn="ctr" fontAlgn="base"/>
            <a:r>
              <a:rPr lang="uk-UA" b="1" dirty="0">
                <a:solidFill>
                  <a:srgbClr val="000000"/>
                </a:solidFill>
                <a:latin typeface="fira sans"/>
              </a:rPr>
              <a:t>Як змінилися макроекономічні </a:t>
            </a:r>
            <a:r>
              <a:rPr lang="uk-UA" b="1" dirty="0" smtClean="0">
                <a:solidFill>
                  <a:srgbClr val="000000"/>
                </a:solidFill>
                <a:latin typeface="fira sans"/>
              </a:rPr>
              <a:t>показники за роки незалежності</a:t>
            </a:r>
            <a:endParaRPr lang="uk-UA" b="1" i="0" dirty="0">
              <a:solidFill>
                <a:srgbClr val="000000"/>
              </a:solidFill>
              <a:effectLst/>
              <a:latin typeface="fira sans"/>
            </a:endParaRPr>
          </a:p>
        </p:txBody>
      </p:sp>
      <p:pic>
        <p:nvPicPr>
          <p:cNvPr id="3" name="Рисунок 2"/>
          <p:cNvPicPr>
            <a:picLocks noChangeAspect="1"/>
          </p:cNvPicPr>
          <p:nvPr/>
        </p:nvPicPr>
        <p:blipFill>
          <a:blip r:embed="rId2"/>
          <a:stretch>
            <a:fillRect/>
          </a:stretch>
        </p:blipFill>
        <p:spPr>
          <a:xfrm>
            <a:off x="3576062" y="0"/>
            <a:ext cx="8240275" cy="6563641"/>
          </a:xfrm>
          <a:prstGeom prst="rect">
            <a:avLst/>
          </a:prstGeom>
        </p:spPr>
      </p:pic>
    </p:spTree>
    <p:extLst>
      <p:ext uri="{BB962C8B-B14F-4D97-AF65-F5344CB8AC3E}">
        <p14:creationId xmlns:p14="http://schemas.microsoft.com/office/powerpoint/2010/main" val="416687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6076" y="1649292"/>
            <a:ext cx="10805653" cy="2492990"/>
          </a:xfrm>
          <a:prstGeom prst="rect">
            <a:avLst/>
          </a:prstGeom>
        </p:spPr>
        <p:txBody>
          <a:bodyPr wrap="square">
            <a:spAutoFit/>
          </a:bodyPr>
          <a:lstStyle/>
          <a:p>
            <a:pPr algn="just" fontAlgn="auto">
              <a:lnSpc>
                <a:spcPct val="150000"/>
              </a:lnSpc>
              <a:spcAft>
                <a:spcPts val="0"/>
              </a:spcAft>
              <a:tabLst>
                <a:tab pos="540385" algn="l"/>
                <a:tab pos="630555" algn="l"/>
              </a:tabLst>
            </a:pPr>
            <a:r>
              <a:rPr lang="uk-UA" sz="2600" dirty="0">
                <a:solidFill>
                  <a:schemeClr val="tx2"/>
                </a:solidFill>
                <a:latin typeface="Times New Roman" panose="02020603050405020304" pitchFamily="18" charset="0"/>
                <a:ea typeface="Times New Roman" panose="02020603050405020304" pitchFamily="18" charset="0"/>
              </a:rPr>
              <a:t>2.1. Зародження, формування та розвиток національної економіки як суспільного явища.</a:t>
            </a:r>
          </a:p>
          <a:p>
            <a:pPr algn="just" fontAlgn="auto">
              <a:lnSpc>
                <a:spcPct val="150000"/>
              </a:lnSpc>
              <a:spcAft>
                <a:spcPts val="0"/>
              </a:spcAft>
              <a:tabLst>
                <a:tab pos="540385" algn="l"/>
                <a:tab pos="630555" algn="l"/>
              </a:tabLst>
            </a:pPr>
            <a:r>
              <a:rPr lang="uk-UA" sz="2600" dirty="0">
                <a:solidFill>
                  <a:schemeClr val="tx2"/>
                </a:solidFill>
                <a:latin typeface="Times New Roman" panose="02020603050405020304" pitchFamily="18" charset="0"/>
                <a:ea typeface="Times New Roman" panose="02020603050405020304" pitchFamily="18" charset="0"/>
              </a:rPr>
              <a:t>2.2. Основні етапи розвитку економіки України.</a:t>
            </a:r>
          </a:p>
          <a:p>
            <a:pPr algn="just" fontAlgn="auto">
              <a:lnSpc>
                <a:spcPct val="150000"/>
              </a:lnSpc>
              <a:spcAft>
                <a:spcPts val="0"/>
              </a:spcAft>
              <a:tabLst>
                <a:tab pos="540385" algn="l"/>
                <a:tab pos="630555" algn="l"/>
              </a:tabLst>
            </a:pPr>
            <a:r>
              <a:rPr lang="uk-UA" sz="2600" dirty="0">
                <a:solidFill>
                  <a:schemeClr val="tx2"/>
                </a:solidFill>
                <a:latin typeface="Times New Roman" panose="02020603050405020304" pitchFamily="18" charset="0"/>
                <a:ea typeface="Times New Roman" panose="02020603050405020304" pitchFamily="18" charset="0"/>
              </a:rPr>
              <a:t>2.3. Еволюція світової економіки: детермінанти, етапи, властивості.</a:t>
            </a:r>
            <a:endParaRPr lang="uk-UA" sz="2600" dirty="0">
              <a:solidFill>
                <a:schemeClr val="tx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63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53580" y="234301"/>
            <a:ext cx="8326012" cy="6030167"/>
          </a:xfrm>
          <a:prstGeom prst="rect">
            <a:avLst/>
          </a:prstGeom>
        </p:spPr>
      </p:pic>
    </p:spTree>
    <p:extLst>
      <p:ext uri="{BB962C8B-B14F-4D97-AF65-F5344CB8AC3E}">
        <p14:creationId xmlns:p14="http://schemas.microsoft.com/office/powerpoint/2010/main" val="286975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251" y="0"/>
            <a:ext cx="4219677" cy="690437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stretch>
            <a:fillRect/>
          </a:stretch>
        </p:blipFill>
        <p:spPr>
          <a:xfrm>
            <a:off x="416603" y="260890"/>
            <a:ext cx="6525536" cy="5258534"/>
          </a:xfrm>
          <a:prstGeom prst="rect">
            <a:avLst/>
          </a:prstGeom>
        </p:spPr>
      </p:pic>
    </p:spTree>
    <p:extLst>
      <p:ext uri="{BB962C8B-B14F-4D97-AF65-F5344CB8AC3E}">
        <p14:creationId xmlns:p14="http://schemas.microsoft.com/office/powerpoint/2010/main" val="22302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575352" y="428939"/>
            <a:ext cx="6878010" cy="5249008"/>
          </a:xfrm>
          <a:prstGeom prst="rect">
            <a:avLst/>
          </a:prstGeom>
        </p:spPr>
      </p:pic>
    </p:spTree>
    <p:extLst>
      <p:ext uri="{BB962C8B-B14F-4D97-AF65-F5344CB8AC3E}">
        <p14:creationId xmlns:p14="http://schemas.microsoft.com/office/powerpoint/2010/main" val="174885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87070" y="218627"/>
            <a:ext cx="7030431" cy="6420746"/>
          </a:xfrm>
          <a:prstGeom prst="rect">
            <a:avLst/>
          </a:prstGeom>
        </p:spPr>
      </p:pic>
    </p:spTree>
    <p:extLst>
      <p:ext uri="{BB962C8B-B14F-4D97-AF65-F5344CB8AC3E}">
        <p14:creationId xmlns:p14="http://schemas.microsoft.com/office/powerpoint/2010/main" val="418461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6346" y="169720"/>
            <a:ext cx="5846867" cy="5006437"/>
          </a:xfrm>
          <a:prstGeom prst="rect">
            <a:avLst/>
          </a:prstGeom>
        </p:spPr>
      </p:pic>
      <p:pic>
        <p:nvPicPr>
          <p:cNvPr id="3" name="Рисунок 2"/>
          <p:cNvPicPr>
            <a:picLocks noChangeAspect="1"/>
          </p:cNvPicPr>
          <p:nvPr/>
        </p:nvPicPr>
        <p:blipFill>
          <a:blip r:embed="rId3"/>
          <a:stretch>
            <a:fillRect/>
          </a:stretch>
        </p:blipFill>
        <p:spPr>
          <a:xfrm>
            <a:off x="6183214" y="350690"/>
            <a:ext cx="6008786" cy="4983758"/>
          </a:xfrm>
          <a:prstGeom prst="rect">
            <a:avLst/>
          </a:prstGeom>
        </p:spPr>
      </p:pic>
    </p:spTree>
    <p:extLst>
      <p:ext uri="{BB962C8B-B14F-4D97-AF65-F5344CB8AC3E}">
        <p14:creationId xmlns:p14="http://schemas.microsoft.com/office/powerpoint/2010/main" val="143947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5040" y="187038"/>
            <a:ext cx="5668191" cy="5005449"/>
          </a:xfrm>
          <a:prstGeom prst="rect">
            <a:avLst/>
          </a:prstGeom>
        </p:spPr>
      </p:pic>
      <p:pic>
        <p:nvPicPr>
          <p:cNvPr id="4" name="Рисунок 3"/>
          <p:cNvPicPr>
            <a:picLocks noChangeAspect="1"/>
          </p:cNvPicPr>
          <p:nvPr/>
        </p:nvPicPr>
        <p:blipFill>
          <a:blip r:embed="rId3"/>
          <a:stretch>
            <a:fillRect/>
          </a:stretch>
        </p:blipFill>
        <p:spPr>
          <a:xfrm>
            <a:off x="6033940" y="161565"/>
            <a:ext cx="5961198" cy="4851306"/>
          </a:xfrm>
          <a:prstGeom prst="rect">
            <a:avLst/>
          </a:prstGeom>
        </p:spPr>
      </p:pic>
    </p:spTree>
    <p:extLst>
      <p:ext uri="{BB962C8B-B14F-4D97-AF65-F5344CB8AC3E}">
        <p14:creationId xmlns:p14="http://schemas.microsoft.com/office/powerpoint/2010/main" val="387500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7726" y="447306"/>
            <a:ext cx="5816713" cy="5183375"/>
          </a:xfrm>
          <a:prstGeom prst="rect">
            <a:avLst/>
          </a:prstGeom>
        </p:spPr>
      </p:pic>
      <p:pic>
        <p:nvPicPr>
          <p:cNvPr id="3" name="Рисунок 2"/>
          <p:cNvPicPr>
            <a:picLocks noChangeAspect="1"/>
          </p:cNvPicPr>
          <p:nvPr/>
        </p:nvPicPr>
        <p:blipFill>
          <a:blip r:embed="rId3"/>
          <a:stretch>
            <a:fillRect/>
          </a:stretch>
        </p:blipFill>
        <p:spPr>
          <a:xfrm>
            <a:off x="6270171" y="447306"/>
            <a:ext cx="5688918" cy="4926486"/>
          </a:xfrm>
          <a:prstGeom prst="rect">
            <a:avLst/>
          </a:prstGeom>
        </p:spPr>
      </p:pic>
    </p:spTree>
    <p:extLst>
      <p:ext uri="{BB962C8B-B14F-4D97-AF65-F5344CB8AC3E}">
        <p14:creationId xmlns:p14="http://schemas.microsoft.com/office/powerpoint/2010/main" val="200089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51662" y="0"/>
            <a:ext cx="6725589" cy="6192114"/>
          </a:xfrm>
          <a:prstGeom prst="rect">
            <a:avLst/>
          </a:prstGeom>
        </p:spPr>
      </p:pic>
    </p:spTree>
    <p:extLst>
      <p:ext uri="{BB962C8B-B14F-4D97-AF65-F5344CB8AC3E}">
        <p14:creationId xmlns:p14="http://schemas.microsoft.com/office/powerpoint/2010/main" val="322541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451525" y="401046"/>
            <a:ext cx="6897063" cy="5239481"/>
          </a:xfrm>
          <a:prstGeom prst="rect">
            <a:avLst/>
          </a:prstGeom>
        </p:spPr>
      </p:pic>
    </p:spTree>
    <p:extLst>
      <p:ext uri="{BB962C8B-B14F-4D97-AF65-F5344CB8AC3E}">
        <p14:creationId xmlns:p14="http://schemas.microsoft.com/office/powerpoint/2010/main" val="360700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97307" y="454109"/>
            <a:ext cx="6744641" cy="5296639"/>
          </a:xfrm>
          <a:prstGeom prst="rect">
            <a:avLst/>
          </a:prstGeom>
        </p:spPr>
      </p:pic>
    </p:spTree>
    <p:extLst>
      <p:ext uri="{BB962C8B-B14F-4D97-AF65-F5344CB8AC3E}">
        <p14:creationId xmlns:p14="http://schemas.microsoft.com/office/powerpoint/2010/main" val="292479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7930" y="378963"/>
            <a:ext cx="9584870" cy="892552"/>
          </a:xfrm>
          <a:prstGeom prst="rect">
            <a:avLst/>
          </a:prstGeom>
        </p:spPr>
        <p:txBody>
          <a:bodyPr wrap="square">
            <a:spAutoFit/>
          </a:bodyPr>
          <a:lstStyle/>
          <a:p>
            <a:pPr algn="ctr"/>
            <a:r>
              <a:rPr lang="ru-RU" sz="2600" b="1" dirty="0" err="1">
                <a:solidFill>
                  <a:schemeClr val="bg2"/>
                </a:solidFill>
                <a:latin typeface="Fira Sans Bold"/>
              </a:rPr>
              <a:t>Хрономаркери</a:t>
            </a:r>
            <a:r>
              <a:rPr lang="ru-RU" sz="2600" b="1" dirty="0">
                <a:solidFill>
                  <a:schemeClr val="bg2"/>
                </a:solidFill>
                <a:latin typeface="Fira Sans Bold"/>
              </a:rPr>
              <a:t> </a:t>
            </a:r>
            <a:r>
              <a:rPr lang="ru-RU" sz="2600" b="1" dirty="0" err="1">
                <a:solidFill>
                  <a:schemeClr val="bg2"/>
                </a:solidFill>
                <a:latin typeface="Fira Sans Bold"/>
              </a:rPr>
              <a:t>економічного</a:t>
            </a:r>
            <a:r>
              <a:rPr lang="ru-RU" sz="2600" b="1" dirty="0">
                <a:solidFill>
                  <a:schemeClr val="bg2"/>
                </a:solidFill>
                <a:latin typeface="Fira Sans Bold"/>
              </a:rPr>
              <a:t> </a:t>
            </a:r>
            <a:r>
              <a:rPr lang="ru-RU" sz="2600" b="1" dirty="0" err="1">
                <a:solidFill>
                  <a:schemeClr val="bg2"/>
                </a:solidFill>
                <a:latin typeface="Fira Sans Bold"/>
              </a:rPr>
              <a:t>розвитку</a:t>
            </a:r>
            <a:r>
              <a:rPr lang="ru-RU" sz="2600" b="1" dirty="0">
                <a:solidFill>
                  <a:schemeClr val="bg2"/>
                </a:solidFill>
                <a:latin typeface="Fira Sans Bold"/>
              </a:rPr>
              <a:t> </a:t>
            </a:r>
            <a:r>
              <a:rPr lang="ru-RU" sz="2600" b="1" dirty="0" err="1">
                <a:solidFill>
                  <a:schemeClr val="bg2"/>
                </a:solidFill>
                <a:latin typeface="Fira Sans Bold"/>
              </a:rPr>
              <a:t>незалежної</a:t>
            </a:r>
            <a:r>
              <a:rPr lang="ru-RU" sz="2600" b="1" dirty="0">
                <a:solidFill>
                  <a:schemeClr val="bg2"/>
                </a:solidFill>
                <a:latin typeface="Fira Sans Bold"/>
              </a:rPr>
              <a:t> </a:t>
            </a:r>
            <a:r>
              <a:rPr lang="ru-RU" sz="2600" b="1" dirty="0" err="1">
                <a:solidFill>
                  <a:schemeClr val="bg2"/>
                </a:solidFill>
                <a:latin typeface="Fira Sans Bold"/>
              </a:rPr>
              <a:t>України</a:t>
            </a:r>
            <a:endParaRPr lang="ru-RU" sz="2600" b="1" i="0" dirty="0">
              <a:solidFill>
                <a:schemeClr val="bg2"/>
              </a:solidFill>
              <a:effectLst/>
              <a:latin typeface="Fira Sans Bold"/>
            </a:endParaRPr>
          </a:p>
        </p:txBody>
      </p:sp>
      <p:sp>
        <p:nvSpPr>
          <p:cNvPr id="6" name="Прямоугольник 5"/>
          <p:cNvSpPr/>
          <p:nvPr/>
        </p:nvSpPr>
        <p:spPr>
          <a:xfrm>
            <a:off x="321129" y="1707446"/>
            <a:ext cx="11223171" cy="3139321"/>
          </a:xfrm>
          <a:prstGeom prst="rect">
            <a:avLst/>
          </a:prstGeom>
        </p:spPr>
        <p:txBody>
          <a:bodyPr wrap="square">
            <a:spAutoFit/>
          </a:bodyPr>
          <a:lstStyle/>
          <a:p>
            <a:pPr algn="just"/>
            <a:r>
              <a:rPr lang="uk-UA" b="1" i="1" dirty="0">
                <a:solidFill>
                  <a:srgbClr val="222222"/>
                </a:solidFill>
                <a:latin typeface="Roboto"/>
              </a:rPr>
              <a:t>1991 рік.</a:t>
            </a:r>
            <a:r>
              <a:rPr lang="uk-UA" dirty="0">
                <a:solidFill>
                  <a:srgbClr val="222222"/>
                </a:solidFill>
                <a:latin typeface="Roboto"/>
              </a:rPr>
              <a:t> Україну чекав непростий шлях </a:t>
            </a:r>
            <a:r>
              <a:rPr lang="uk-UA" dirty="0">
                <a:solidFill>
                  <a:srgbClr val="1A0DAB"/>
                </a:solidFill>
                <a:latin typeface="Roboto"/>
                <a:hlinkClick r:id="rId2" tooltip="Реформи економічні"/>
              </a:rPr>
              <a:t>економічних реформ</a:t>
            </a:r>
            <a:r>
              <a:rPr lang="uk-UA" dirty="0">
                <a:solidFill>
                  <a:srgbClr val="222222"/>
                </a:solidFill>
                <a:latin typeface="Roboto"/>
              </a:rPr>
              <a:t> і геополітичного вибору між Росією (Митним Союзом, СНД) та Європейським Союзом. У 1991 </a:t>
            </a:r>
            <a:r>
              <a:rPr lang="uk-UA" dirty="0">
                <a:solidFill>
                  <a:srgbClr val="1A0DAB"/>
                </a:solidFill>
                <a:latin typeface="Roboto"/>
                <a:hlinkClick r:id="rId3" tooltip="Валовий внутрішній продукт"/>
              </a:rPr>
              <a:t>ВВП</a:t>
            </a:r>
            <a:r>
              <a:rPr lang="uk-UA" dirty="0">
                <a:solidFill>
                  <a:srgbClr val="222222"/>
                </a:solidFill>
                <a:latin typeface="Roboto"/>
              </a:rPr>
              <a:t> України становив, за даними Світового банку, $77,4 млрд у поточних цінах; ВВП на одну особу — $1489. В економіці домінувала промислова діяльність: частка </a:t>
            </a:r>
            <a:r>
              <a:rPr lang="uk-UA" dirty="0">
                <a:solidFill>
                  <a:srgbClr val="1A0DAB"/>
                </a:solidFill>
                <a:latin typeface="Roboto"/>
                <a:hlinkClick r:id="rId4" tooltip="Промисловість"/>
              </a:rPr>
              <a:t>промисловості</a:t>
            </a:r>
            <a:r>
              <a:rPr lang="uk-UA" dirty="0">
                <a:solidFill>
                  <a:srgbClr val="222222"/>
                </a:solidFill>
                <a:latin typeface="Roboto"/>
              </a:rPr>
              <a:t> в структурі ВВП становила понад 42 %. Економічна статистика не давала підстав сподіватися на швидке зростання; рік у багатьох українців асоціюється з економічним колапсом, </a:t>
            </a:r>
            <a:r>
              <a:rPr lang="uk-UA" dirty="0">
                <a:solidFill>
                  <a:srgbClr val="1A0DAB"/>
                </a:solidFill>
                <a:latin typeface="Roboto"/>
                <a:hlinkClick r:id="rId5" tooltip="Безробіття"/>
              </a:rPr>
              <a:t>безробіттям</a:t>
            </a:r>
            <a:r>
              <a:rPr lang="uk-UA" dirty="0">
                <a:solidFill>
                  <a:srgbClr val="222222"/>
                </a:solidFill>
                <a:latin typeface="Roboto"/>
              </a:rPr>
              <a:t>, зростанням цін, «кравчучками», товарами з-за кордону, першими </a:t>
            </a:r>
            <a:r>
              <a:rPr lang="uk-UA" dirty="0">
                <a:solidFill>
                  <a:srgbClr val="1A0DAB"/>
                </a:solidFill>
                <a:latin typeface="Roboto"/>
                <a:hlinkClick r:id="rId6" tooltip="Супермаркет"/>
              </a:rPr>
              <a:t>супермаркетами</a:t>
            </a:r>
            <a:r>
              <a:rPr lang="uk-UA" dirty="0">
                <a:solidFill>
                  <a:srgbClr val="222222"/>
                </a:solidFill>
                <a:latin typeface="Roboto"/>
              </a:rPr>
              <a:t>. В жовтні 1991 Верховна Рада України ухвалила «Основні напрями економічної політики України в умовах незалежності», де були визначені такі стратегічні цілі: економічні гарантії державної суверенності; структурна перебудова народного господарства; кардинальні зміни в інвестиційній діяльності; соціальна спрямованість економіки тощо. Цього ж року створено фінансового регулятора незалежної України — парламент затвердив статут НБУ.</a:t>
            </a:r>
            <a:endParaRPr lang="uk-UA" dirty="0"/>
          </a:p>
        </p:txBody>
      </p:sp>
    </p:spTree>
    <p:extLst>
      <p:ext uri="{BB962C8B-B14F-4D97-AF65-F5344CB8AC3E}">
        <p14:creationId xmlns:p14="http://schemas.microsoft.com/office/powerpoint/2010/main" val="1697927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45608" y="137653"/>
            <a:ext cx="6811326" cy="6582694"/>
          </a:xfrm>
          <a:prstGeom prst="rect">
            <a:avLst/>
          </a:prstGeom>
        </p:spPr>
      </p:pic>
    </p:spTree>
    <p:extLst>
      <p:ext uri="{BB962C8B-B14F-4D97-AF65-F5344CB8AC3E}">
        <p14:creationId xmlns:p14="http://schemas.microsoft.com/office/powerpoint/2010/main" val="2732264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359461" y="430994"/>
            <a:ext cx="5092423" cy="4010378"/>
          </a:xfrm>
          <a:prstGeom prst="rect">
            <a:avLst/>
          </a:prstGeom>
        </p:spPr>
      </p:pic>
      <p:pic>
        <p:nvPicPr>
          <p:cNvPr id="5" name="Рисунок 4"/>
          <p:cNvPicPr>
            <a:picLocks noChangeAspect="1"/>
          </p:cNvPicPr>
          <p:nvPr/>
        </p:nvPicPr>
        <p:blipFill>
          <a:blip r:embed="rId4"/>
          <a:stretch>
            <a:fillRect/>
          </a:stretch>
        </p:blipFill>
        <p:spPr>
          <a:xfrm>
            <a:off x="5656689" y="280344"/>
            <a:ext cx="6535311" cy="4311678"/>
          </a:xfrm>
          <a:prstGeom prst="rect">
            <a:avLst/>
          </a:prstGeom>
        </p:spPr>
      </p:pic>
    </p:spTree>
    <p:extLst>
      <p:ext uri="{BB962C8B-B14F-4D97-AF65-F5344CB8AC3E}">
        <p14:creationId xmlns:p14="http://schemas.microsoft.com/office/powerpoint/2010/main" val="49318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88" y="0"/>
            <a:ext cx="459419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390" y="0"/>
            <a:ext cx="55216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58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07899" y="718138"/>
            <a:ext cx="5220429" cy="4572638"/>
          </a:xfrm>
          <a:prstGeom prst="rect">
            <a:avLst/>
          </a:prstGeom>
        </p:spPr>
      </p:pic>
      <p:pic>
        <p:nvPicPr>
          <p:cNvPr id="5" name="Рисунок 4"/>
          <p:cNvPicPr>
            <a:picLocks noChangeAspect="1"/>
          </p:cNvPicPr>
          <p:nvPr/>
        </p:nvPicPr>
        <p:blipFill>
          <a:blip r:embed="rId3"/>
          <a:stretch>
            <a:fillRect/>
          </a:stretch>
        </p:blipFill>
        <p:spPr>
          <a:xfrm>
            <a:off x="6784156" y="718138"/>
            <a:ext cx="5220429" cy="4458322"/>
          </a:xfrm>
          <a:prstGeom prst="rect">
            <a:avLst/>
          </a:prstGeom>
        </p:spPr>
      </p:pic>
    </p:spTree>
    <p:extLst>
      <p:ext uri="{BB962C8B-B14F-4D97-AF65-F5344CB8AC3E}">
        <p14:creationId xmlns:p14="http://schemas.microsoft.com/office/powerpoint/2010/main" val="92174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498272" y="413761"/>
            <a:ext cx="6098390" cy="5111032"/>
          </a:xfrm>
          <a:prstGeom prst="rect">
            <a:avLst/>
          </a:prstGeom>
        </p:spPr>
      </p:pic>
    </p:spTree>
    <p:extLst>
      <p:ext uri="{BB962C8B-B14F-4D97-AF65-F5344CB8AC3E}">
        <p14:creationId xmlns:p14="http://schemas.microsoft.com/office/powerpoint/2010/main" val="1415338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32" y="326572"/>
            <a:ext cx="5858691" cy="50945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89" y="57151"/>
            <a:ext cx="5685311" cy="625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63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60" y="672420"/>
            <a:ext cx="5419359" cy="42098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68848"/>
            <a:ext cx="5601154" cy="451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04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04" y="409574"/>
            <a:ext cx="5041175" cy="49461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28" y="409574"/>
            <a:ext cx="6346371" cy="520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9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5557" y="142249"/>
            <a:ext cx="11555186" cy="4247317"/>
          </a:xfrm>
          <a:prstGeom prst="rect">
            <a:avLst/>
          </a:prstGeom>
        </p:spPr>
        <p:txBody>
          <a:bodyPr wrap="square">
            <a:spAutoFit/>
          </a:bodyPr>
          <a:lstStyle/>
          <a:p>
            <a:pPr algn="just"/>
            <a:r>
              <a:rPr lang="uk-UA" b="1" i="1" dirty="0">
                <a:solidFill>
                  <a:srgbClr val="222222"/>
                </a:solidFill>
                <a:latin typeface="Roboto"/>
              </a:rPr>
              <a:t>1992 рік. </a:t>
            </a:r>
            <a:r>
              <a:rPr lang="uk-UA" dirty="0">
                <a:solidFill>
                  <a:srgbClr val="222222"/>
                </a:solidFill>
                <a:latin typeface="Roboto"/>
              </a:rPr>
              <a:t>Верховна Рада України ухвалила «Основи національної економічної політики України», які передбачали роздержавлення і приватизацію, структурну перебудову та модернізацію промисловості. Україна стала членом </a:t>
            </a:r>
            <a:r>
              <a:rPr lang="uk-UA" dirty="0">
                <a:solidFill>
                  <a:srgbClr val="1A0DAB"/>
                </a:solidFill>
                <a:latin typeface="Roboto"/>
                <a:hlinkClick r:id="rId2" tooltip="Міжнародний валютний фонд"/>
              </a:rPr>
              <a:t>Міжнародного валютного фонду</a:t>
            </a:r>
            <a:r>
              <a:rPr lang="uk-UA" dirty="0">
                <a:solidFill>
                  <a:srgbClr val="222222"/>
                </a:solidFill>
                <a:latin typeface="Roboto"/>
              </a:rPr>
              <a:t> (МВФ), який схвалив Програму ринкових перетворень в Україні. Аналітики «</a:t>
            </a:r>
            <a:r>
              <a:rPr lang="uk-UA" dirty="0" err="1">
                <a:solidFill>
                  <a:srgbClr val="222222"/>
                </a:solidFill>
                <a:latin typeface="Roboto"/>
              </a:rPr>
              <a:t>Дойче</a:t>
            </a:r>
            <a:r>
              <a:rPr lang="uk-UA" dirty="0">
                <a:solidFill>
                  <a:srgbClr val="222222"/>
                </a:solidFill>
                <a:latin typeface="Roboto"/>
              </a:rPr>
              <a:t> Банку» оцінили перспективи України як найкращі серед колишніх радянських республік, але брак досвіду ринкового реформування та ігнорування політики «шокової терапії» сусідніх країн призведуть до десятирічної </a:t>
            </a:r>
            <a:r>
              <a:rPr lang="uk-UA" dirty="0">
                <a:solidFill>
                  <a:srgbClr val="1A0DAB"/>
                </a:solidFill>
                <a:latin typeface="Roboto"/>
                <a:hlinkClick r:id="rId3" tooltip="Стагнація"/>
              </a:rPr>
              <a:t>стагнації</a:t>
            </a:r>
            <a:r>
              <a:rPr lang="uk-UA" dirty="0">
                <a:solidFill>
                  <a:srgbClr val="222222"/>
                </a:solidFill>
                <a:latin typeface="Roboto"/>
              </a:rPr>
              <a:t>. Цей період характеризується загостренням проблем </a:t>
            </a:r>
            <a:r>
              <a:rPr lang="uk-UA" dirty="0" err="1">
                <a:solidFill>
                  <a:srgbClr val="222222"/>
                </a:solidFill>
                <a:latin typeface="Roboto"/>
              </a:rPr>
              <a:t>ринковізації</a:t>
            </a:r>
            <a:r>
              <a:rPr lang="uk-UA" dirty="0">
                <a:solidFill>
                  <a:srgbClr val="222222"/>
                </a:solidFill>
                <a:latin typeface="Roboto"/>
              </a:rPr>
              <a:t> та приватизації. Україна просувалася вперед значно повільніше, ніж провідні перехідні економіки Центральної Європи та Балтії. Національний дохід за 1992 спав до 82,2 % (проти 1991), ВВП — до 89,8 %. Майже усі галузі важкої промисловості охопила криза; найбільше падіння відбулося у транспортному й с/г машинобудуванні та в хімічній промисловості. Стрімко знижувався видобуток вугілля, нафти та природного газу. Проведена лібералізація цін в умовах відсутності конкуренції того ж року призвела до їхнього зростання у 20 разів (рівень інфляції сягнув 2000 %). Відсоткові ставки за наданими кредитами 1992 без урахування </a:t>
            </a:r>
            <a:r>
              <a:rPr lang="uk-UA" dirty="0">
                <a:solidFill>
                  <a:srgbClr val="1A0DAB"/>
                </a:solidFill>
                <a:latin typeface="Roboto"/>
                <a:hlinkClick r:id="rId4" tooltip="Овердрафт"/>
              </a:rPr>
              <a:t>овердрафту</a:t>
            </a:r>
            <a:r>
              <a:rPr lang="uk-UA" dirty="0">
                <a:solidFill>
                  <a:srgbClr val="222222"/>
                </a:solidFill>
                <a:latin typeface="Roboto"/>
              </a:rPr>
              <a:t> становили у національній валюті 76,0 %, за </a:t>
            </a:r>
            <a:r>
              <a:rPr lang="uk-UA" dirty="0">
                <a:solidFill>
                  <a:srgbClr val="1A0DAB"/>
                </a:solidFill>
                <a:latin typeface="Roboto"/>
                <a:hlinkClick r:id="rId5" tooltip="Депозит"/>
              </a:rPr>
              <a:t>депозитами</a:t>
            </a:r>
            <a:r>
              <a:rPr lang="uk-UA" dirty="0">
                <a:solidFill>
                  <a:srgbClr val="222222"/>
                </a:solidFill>
                <a:latin typeface="Roboto"/>
              </a:rPr>
              <a:t> — 68,0 %. З 10.01.1992 НБУ ввів в обіг </a:t>
            </a:r>
            <a:r>
              <a:rPr lang="uk-UA" dirty="0">
                <a:solidFill>
                  <a:srgbClr val="1A0DAB"/>
                </a:solidFill>
                <a:latin typeface="Roboto"/>
                <a:hlinkClick r:id="rId6" tooltip="Карбованець"/>
              </a:rPr>
              <a:t>купоно-карбованці</a:t>
            </a:r>
            <a:r>
              <a:rPr lang="uk-UA" dirty="0">
                <a:solidFill>
                  <a:srgbClr val="222222"/>
                </a:solidFill>
                <a:latin typeface="Roboto"/>
              </a:rPr>
              <a:t>, які до квітня заповнили весь готівковий обіг, до листопада — й </a:t>
            </a:r>
            <a:r>
              <a:rPr lang="uk-UA" dirty="0" err="1">
                <a:solidFill>
                  <a:srgbClr val="222222"/>
                </a:solidFill>
                <a:latin typeface="Roboto"/>
              </a:rPr>
              <a:t>безготівкови</a:t>
            </a:r>
            <a:endParaRPr lang="uk-UA" dirty="0"/>
          </a:p>
        </p:txBody>
      </p:sp>
      <p:sp>
        <p:nvSpPr>
          <p:cNvPr id="5" name="Прямоугольник 4"/>
          <p:cNvSpPr/>
          <p:nvPr/>
        </p:nvSpPr>
        <p:spPr>
          <a:xfrm>
            <a:off x="375557" y="4389566"/>
            <a:ext cx="11364686" cy="1200329"/>
          </a:xfrm>
          <a:prstGeom prst="rect">
            <a:avLst/>
          </a:prstGeom>
        </p:spPr>
        <p:txBody>
          <a:bodyPr wrap="square">
            <a:spAutoFit/>
          </a:bodyPr>
          <a:lstStyle/>
          <a:p>
            <a:pPr algn="just"/>
            <a:r>
              <a:rPr lang="uk-UA" b="1" i="1" dirty="0">
                <a:solidFill>
                  <a:srgbClr val="222222"/>
                </a:solidFill>
                <a:latin typeface="Roboto"/>
              </a:rPr>
              <a:t>1993 рік. </a:t>
            </a:r>
            <a:r>
              <a:rPr lang="uk-UA" dirty="0">
                <a:solidFill>
                  <a:srgbClr val="222222"/>
                </a:solidFill>
                <a:latin typeface="Roboto"/>
              </a:rPr>
              <a:t>Індекс </a:t>
            </a:r>
            <a:r>
              <a:rPr lang="uk-UA" dirty="0">
                <a:solidFill>
                  <a:srgbClr val="1A0DAB"/>
                </a:solidFill>
                <a:latin typeface="Roboto"/>
                <a:hlinkClick r:id="rId7" tooltip="Інфляція"/>
              </a:rPr>
              <a:t>інфляції</a:t>
            </a:r>
            <a:r>
              <a:rPr lang="uk-UA" dirty="0">
                <a:solidFill>
                  <a:srgbClr val="222222"/>
                </a:solidFill>
                <a:latin typeface="Roboto"/>
              </a:rPr>
              <a:t> сягнув рекордних показників — 10 206 %. Цей рік для мільйонів українців асоціюється з піком кризи. Бідність, занепад української промисловості, зупинка </a:t>
            </a:r>
            <a:r>
              <a:rPr lang="uk-UA" dirty="0">
                <a:solidFill>
                  <a:srgbClr val="1A0DAB"/>
                </a:solidFill>
                <a:latin typeface="Roboto"/>
                <a:hlinkClick r:id="rId8" tooltip="Підприємство"/>
              </a:rPr>
              <a:t>підприємств</a:t>
            </a:r>
            <a:r>
              <a:rPr lang="uk-UA" dirty="0">
                <a:solidFill>
                  <a:srgbClr val="222222"/>
                </a:solidFill>
                <a:latin typeface="Roboto"/>
              </a:rPr>
              <a:t> стали причиною гіперінфляції. Підписання Декрету Кабміну «Про довірчі товариства» дало поштовх до запуску різноманітних фінансових пірамід.</a:t>
            </a:r>
            <a:endParaRPr lang="uk-UA" dirty="0"/>
          </a:p>
        </p:txBody>
      </p:sp>
    </p:spTree>
    <p:extLst>
      <p:ext uri="{BB962C8B-B14F-4D97-AF65-F5344CB8AC3E}">
        <p14:creationId xmlns:p14="http://schemas.microsoft.com/office/powerpoint/2010/main" val="135986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4929" y="511110"/>
            <a:ext cx="11511643" cy="4801314"/>
          </a:xfrm>
          <a:prstGeom prst="rect">
            <a:avLst/>
          </a:prstGeom>
        </p:spPr>
        <p:txBody>
          <a:bodyPr wrap="square">
            <a:spAutoFit/>
          </a:bodyPr>
          <a:lstStyle/>
          <a:p>
            <a:pPr algn="just"/>
            <a:r>
              <a:rPr lang="uk-UA" b="1" i="1" dirty="0">
                <a:solidFill>
                  <a:srgbClr val="222222"/>
                </a:solidFill>
                <a:latin typeface="Roboto"/>
              </a:rPr>
              <a:t>1994 рік. </a:t>
            </a:r>
            <a:r>
              <a:rPr lang="uk-UA" dirty="0">
                <a:solidFill>
                  <a:srgbClr val="222222"/>
                </a:solidFill>
                <a:latin typeface="Roboto"/>
              </a:rPr>
              <a:t>Уряд </a:t>
            </a:r>
            <a:r>
              <a:rPr lang="uk-UA" dirty="0">
                <a:solidFill>
                  <a:srgbClr val="1A0DAB"/>
                </a:solidFill>
                <a:latin typeface="Roboto"/>
                <a:hlinkClick r:id="rId2" tooltip="Кучма, Леонід Данилович"/>
              </a:rPr>
              <a:t>Л. Кучми</a:t>
            </a:r>
            <a:r>
              <a:rPr lang="uk-UA" dirty="0">
                <a:solidFill>
                  <a:srgbClr val="222222"/>
                </a:solidFill>
                <a:latin typeface="Roboto"/>
              </a:rPr>
              <a:t> зробив перші серйозні кроки до стабілізації та реформ. У липні 1994 Л. Кучма відвідав </a:t>
            </a:r>
            <a:r>
              <a:rPr lang="uk-UA" dirty="0">
                <a:solidFill>
                  <a:srgbClr val="1A0DAB"/>
                </a:solidFill>
                <a:latin typeface="Roboto"/>
                <a:hlinkClick r:id="rId3" tooltip="США"/>
              </a:rPr>
              <a:t>США</a:t>
            </a:r>
            <a:r>
              <a:rPr lang="uk-UA" dirty="0">
                <a:solidFill>
                  <a:srgbClr val="222222"/>
                </a:solidFill>
                <a:latin typeface="Roboto"/>
              </a:rPr>
              <a:t>, де зустрівся з багатьма політичними та бізнесовими персонами. Нову економічну команду, очолив В. Пинзеник. У жовтні 1994 відбулося підписання першої угоди України з МВФ, що було рішучим поступом в економічних реформах, включно з дерегуляцією торгівлі, цін та ринків, а також підготовкою до великої приватизації. Україна і США підписали Договір про дружбу і співробітництво, який уможливив розвиток ефективної міжнародної співпраці в наукових і технологічних сферах. Відбулося комплексне врегулювання питань міжнародного комерційного арбітражу. Ухвалено постанову «Про Концепцію створення спеціальних (вільних) економічних зон в Україні» (втратила чинність 2004), що мало вплинути на розвиток іноземних і вітчизняних інвестицій, стимулювати виробництво, збільшити </a:t>
            </a:r>
            <a:r>
              <a:rPr lang="uk-UA" dirty="0">
                <a:solidFill>
                  <a:srgbClr val="1A0DAB"/>
                </a:solidFill>
                <a:latin typeface="Roboto"/>
                <a:hlinkClick r:id="rId4" tooltip="Експорт (економіка)"/>
              </a:rPr>
              <a:t>експорт</a:t>
            </a:r>
            <a:r>
              <a:rPr lang="uk-UA" dirty="0">
                <a:solidFill>
                  <a:srgbClr val="222222"/>
                </a:solidFill>
                <a:latin typeface="Roboto"/>
              </a:rPr>
              <a:t> продукції. Дефіцит бюджету знизився з понад 5 % від ВВП у 1994 до 3 % у 1996-му, а НБУ різко скоротив обсяги й практику своєї </a:t>
            </a:r>
            <a:r>
              <a:rPr lang="uk-UA" dirty="0">
                <a:solidFill>
                  <a:srgbClr val="1A0DAB"/>
                </a:solidFill>
                <a:latin typeface="Roboto"/>
                <a:hlinkClick r:id="rId5" tooltip="Емісія"/>
              </a:rPr>
              <a:t>грошової емісії</a:t>
            </a:r>
            <a:r>
              <a:rPr lang="uk-UA" dirty="0">
                <a:solidFill>
                  <a:srgbClr val="222222"/>
                </a:solidFill>
                <a:latin typeface="Roboto"/>
              </a:rPr>
              <a:t>. Внаслідок цього інфляція знизилася з понад 10 000 % 1993-го до 182 % у 1995. Проте цих змін було недостатньо для такого відродження економіки, яке демонстрували країни Центральної Європи та Балтії; падіння ВВП тривало, хоч і повільніше. Причини відсутності економічного зростання дотепер є предметом дискусій. Цього ж року в Україні почали формуватися податкові механізми, введені місцеві податки та збори. Започатковано створення Державного реєстру фізичних осіб-платників податків та присвоєння </a:t>
            </a:r>
            <a:r>
              <a:rPr lang="uk-UA" dirty="0">
                <a:solidFill>
                  <a:srgbClr val="1A0DAB"/>
                </a:solidFill>
                <a:latin typeface="Roboto"/>
                <a:hlinkClick r:id="rId6" tooltip="Ідентифікаційний номер фізичної особи"/>
              </a:rPr>
              <a:t>ідентифікаційних номерів</a:t>
            </a:r>
            <a:r>
              <a:rPr lang="uk-UA" dirty="0">
                <a:solidFill>
                  <a:srgbClr val="222222"/>
                </a:solidFill>
                <a:latin typeface="Roboto"/>
              </a:rPr>
              <a:t>. Уперше за час незалежності на законодавчому рівні встановлено вимоги до одного з основних податків — на прибуток підприємства.</a:t>
            </a:r>
            <a:endParaRPr lang="uk-UA" dirty="0"/>
          </a:p>
        </p:txBody>
      </p:sp>
    </p:spTree>
    <p:extLst>
      <p:ext uri="{BB962C8B-B14F-4D97-AF65-F5344CB8AC3E}">
        <p14:creationId xmlns:p14="http://schemas.microsoft.com/office/powerpoint/2010/main" val="104293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1886" y="1005317"/>
            <a:ext cx="11381014" cy="3416320"/>
          </a:xfrm>
          <a:prstGeom prst="rect">
            <a:avLst/>
          </a:prstGeom>
        </p:spPr>
        <p:txBody>
          <a:bodyPr wrap="square">
            <a:spAutoFit/>
          </a:bodyPr>
          <a:lstStyle/>
          <a:p>
            <a:pPr algn="just"/>
            <a:r>
              <a:rPr lang="uk-UA" b="1" i="1" dirty="0">
                <a:solidFill>
                  <a:srgbClr val="222222"/>
                </a:solidFill>
                <a:latin typeface="Roboto"/>
              </a:rPr>
              <a:t>1995 рік. </a:t>
            </a:r>
            <a:r>
              <a:rPr lang="uk-UA" dirty="0">
                <a:solidFill>
                  <a:srgbClr val="222222"/>
                </a:solidFill>
                <a:latin typeface="Roboto"/>
              </a:rPr>
              <a:t>Україна стала 37-м постійним членом </a:t>
            </a:r>
            <a:r>
              <a:rPr lang="uk-UA" dirty="0">
                <a:solidFill>
                  <a:srgbClr val="1A0DAB"/>
                </a:solidFill>
                <a:latin typeface="Roboto"/>
                <a:hlinkClick r:id="rId2" tooltip="Рада Європи"/>
              </a:rPr>
              <a:t>Ради Європи</a:t>
            </a:r>
            <a:r>
              <a:rPr lang="uk-UA" dirty="0">
                <a:solidFill>
                  <a:srgbClr val="222222"/>
                </a:solidFill>
                <a:latin typeface="Roboto"/>
              </a:rPr>
              <a:t>. Утворено Державне казначейство при Міністерстві фінансів України. Розпочався новий етап розвитку грошово-кредитної політики. Цього року створено ринок </a:t>
            </a:r>
            <a:r>
              <a:rPr lang="uk-UA" dirty="0">
                <a:solidFill>
                  <a:srgbClr val="1A0DAB"/>
                </a:solidFill>
                <a:latin typeface="Roboto"/>
                <a:hlinkClick r:id="rId3" tooltip="Цінні папери"/>
              </a:rPr>
              <a:t>цінних паперів</a:t>
            </a:r>
            <a:r>
              <a:rPr lang="uk-UA" dirty="0">
                <a:solidFill>
                  <a:srgbClr val="222222"/>
                </a:solidFill>
                <a:latin typeface="Roboto"/>
              </a:rPr>
              <a:t>. Вжито першу спробу покрити частину дефіциту </a:t>
            </a:r>
            <a:r>
              <a:rPr lang="uk-UA" dirty="0">
                <a:solidFill>
                  <a:srgbClr val="1A0DAB"/>
                </a:solidFill>
                <a:latin typeface="Roboto"/>
                <a:hlinkClick r:id="rId4" tooltip="Бюджет державний"/>
              </a:rPr>
              <a:t>бюджету</a:t>
            </a:r>
            <a:r>
              <a:rPr lang="uk-UA" dirty="0">
                <a:solidFill>
                  <a:srgbClr val="222222"/>
                </a:solidFill>
                <a:latin typeface="Roboto"/>
              </a:rPr>
              <a:t> неемісійними джерелами — із залучених коштів, одержаних за допомогою реалізації державних цінних паперів (випущених на суму 30,4 трлн крб). Влітку 1995 розгорнуто кампанію приватизації. В Україні вперше запровадили експертну оцінку об’єктів приватизації, яка поступово наближувала до практики ринкових продажів. Високі темпи продажу державного майна позначилися відразу: за 1995 процес приватизації охопив у 1,5 </a:t>
            </a:r>
            <a:r>
              <a:rPr lang="uk-UA" dirty="0" err="1">
                <a:solidFill>
                  <a:srgbClr val="222222"/>
                </a:solidFill>
                <a:latin typeface="Roboto"/>
              </a:rPr>
              <a:t>раза</a:t>
            </a:r>
            <a:r>
              <a:rPr lang="uk-UA" dirty="0">
                <a:solidFill>
                  <a:srgbClr val="222222"/>
                </a:solidFill>
                <a:latin typeface="Roboto"/>
              </a:rPr>
              <a:t> більше об’єктів, ніж за три попередні роки. Створено виключну (морську) економічну зону України. Вперше відповідним законом встановлено вимоги щодо обов’язковості проведення суб’єктами господарювання розрахунків зі споживачами через зареєстровані електронні контрольно-касові апарати, завдяки чому посилено державний контроль за діяльністю суб’єктів і захистом прав споживачів.</a:t>
            </a:r>
            <a:endParaRPr lang="uk-UA" dirty="0"/>
          </a:p>
        </p:txBody>
      </p:sp>
    </p:spTree>
    <p:extLst>
      <p:ext uri="{BB962C8B-B14F-4D97-AF65-F5344CB8AC3E}">
        <p14:creationId xmlns:p14="http://schemas.microsoft.com/office/powerpoint/2010/main" val="258987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1115" y="688964"/>
            <a:ext cx="10809514" cy="4524315"/>
          </a:xfrm>
          <a:prstGeom prst="rect">
            <a:avLst/>
          </a:prstGeom>
        </p:spPr>
        <p:txBody>
          <a:bodyPr wrap="square">
            <a:spAutoFit/>
          </a:bodyPr>
          <a:lstStyle/>
          <a:p>
            <a:r>
              <a:rPr lang="uk-UA" b="1" i="1" dirty="0">
                <a:solidFill>
                  <a:srgbClr val="222222"/>
                </a:solidFill>
                <a:latin typeface="Roboto"/>
              </a:rPr>
              <a:t>1996 рік. </a:t>
            </a:r>
            <a:r>
              <a:rPr lang="uk-UA" dirty="0">
                <a:solidFill>
                  <a:srgbClr val="222222"/>
                </a:solidFill>
                <a:latin typeface="Roboto"/>
              </a:rPr>
              <a:t>Ухвалення першої в українській історії </a:t>
            </a:r>
            <a:r>
              <a:rPr lang="uk-UA" dirty="0">
                <a:solidFill>
                  <a:srgbClr val="1A0DAB"/>
                </a:solidFill>
                <a:latin typeface="Roboto"/>
                <a:hlinkClick r:id="rId2" tooltip="Конституція України"/>
              </a:rPr>
              <a:t>Конституції незалежної України</a:t>
            </a:r>
            <a:r>
              <a:rPr lang="uk-UA" dirty="0">
                <a:solidFill>
                  <a:srgbClr val="222222"/>
                </a:solidFill>
                <a:latin typeface="Roboto"/>
              </a:rPr>
              <a:t> (28.06.1996). У вересні 1996 упроваджено національну валюту, нову конвертовану грошову одиницю — </a:t>
            </a:r>
            <a:r>
              <a:rPr lang="uk-UA" dirty="0">
                <a:solidFill>
                  <a:srgbClr val="1A0DAB"/>
                </a:solidFill>
                <a:latin typeface="Roboto"/>
                <a:hlinkClick r:id="rId3" tooltip="Гривня"/>
              </a:rPr>
              <a:t>гривню</a:t>
            </a:r>
            <a:r>
              <a:rPr lang="uk-UA" dirty="0">
                <a:solidFill>
                  <a:srgbClr val="222222"/>
                </a:solidFill>
                <a:latin typeface="Roboto"/>
              </a:rPr>
              <a:t>. Україна підписала Стратегію інтеграції до </a:t>
            </a:r>
            <a:r>
              <a:rPr lang="uk-UA" dirty="0">
                <a:solidFill>
                  <a:srgbClr val="1A0DAB"/>
                </a:solidFill>
                <a:latin typeface="Roboto"/>
                <a:hlinkClick r:id="rId4" tooltip="ЄС"/>
              </a:rPr>
              <a:t>ЄС</a:t>
            </a:r>
            <a:r>
              <a:rPr lang="uk-UA" dirty="0">
                <a:solidFill>
                  <a:srgbClr val="222222"/>
                </a:solidFill>
                <a:latin typeface="Roboto"/>
              </a:rPr>
              <a:t> для входження у світовий та європейський простір. Рівень інфляції різко знизився до 139,7 % проти 282 % 1995. Збільшився експорт товарів і послуг, що стало передумовою подальшого розвитку зовнішнього сектора економіки. У жовтні 1996 створено Рахункову палату як офіційний орган незалежного зовнішнього державного фінансового контролю. На підставі Закону України «Про державні гарантії відновлення заощаджень громадян України» держава взяла на себе зобов’язання провести індексацію заощаджень громадян, що зберігались в установах колишнього Ощадбанку СРСР і Державного страхування СРСР. Задля створення в Україні ринку страхових послуг і посилення страхового захисту майнових інтересів юридичних і фізичних осіб ухвалено базовий закон «Про страхування». Упродовж 1996 змінилася структура податкових органів: утворено Державну податкову адміністрацію (що стала самостійним органом виконавчої влади) та місцеві податкові інспекції. Цього ж року Постановою Кабінету Міністрів створено Єдиний державний реєстр підприємств та організацій України.</a:t>
            </a:r>
          </a:p>
          <a:p>
            <a:r>
              <a:rPr lang="uk-UA" dirty="0"/>
              <a:t/>
            </a:r>
            <a:br>
              <a:rPr lang="uk-UA" dirty="0"/>
            </a:br>
            <a:endParaRPr lang="uk-UA" dirty="0"/>
          </a:p>
        </p:txBody>
      </p:sp>
    </p:spTree>
    <p:extLst>
      <p:ext uri="{BB962C8B-B14F-4D97-AF65-F5344CB8AC3E}">
        <p14:creationId xmlns:p14="http://schemas.microsoft.com/office/powerpoint/2010/main" val="357152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271" y="348411"/>
            <a:ext cx="11979729" cy="5355312"/>
          </a:xfrm>
          <a:prstGeom prst="rect">
            <a:avLst/>
          </a:prstGeom>
        </p:spPr>
        <p:txBody>
          <a:bodyPr wrap="square">
            <a:spAutoFit/>
          </a:bodyPr>
          <a:lstStyle/>
          <a:p>
            <a:pPr algn="just"/>
            <a:r>
              <a:rPr lang="uk-UA" b="1" i="1" dirty="0">
                <a:solidFill>
                  <a:srgbClr val="222222"/>
                </a:solidFill>
                <a:latin typeface="Roboto"/>
              </a:rPr>
              <a:t>1997 рік. </a:t>
            </a:r>
            <a:r>
              <a:rPr lang="uk-UA" dirty="0">
                <a:solidFill>
                  <a:srgbClr val="222222"/>
                </a:solidFill>
                <a:latin typeface="Roboto"/>
              </a:rPr>
              <a:t>Між Україною та </a:t>
            </a:r>
            <a:r>
              <a:rPr lang="uk-UA" dirty="0">
                <a:solidFill>
                  <a:srgbClr val="1A0DAB"/>
                </a:solidFill>
                <a:latin typeface="Roboto"/>
                <a:hlinkClick r:id="rId2" tooltip="Організація економічного співробітництва та розвитку"/>
              </a:rPr>
              <a:t>Організацією економічного співробітництва й розвитку</a:t>
            </a:r>
            <a:r>
              <a:rPr lang="uk-UA" dirty="0">
                <a:solidFill>
                  <a:srgbClr val="222222"/>
                </a:solidFill>
                <a:latin typeface="Roboto"/>
              </a:rPr>
              <a:t> підписано угоду щодо привілеїв, імунітетів і пільг, які надаються ОЕСР на території України. На законодавчому рівні визначено поняття «лізинг», загальні правові та економічні засади його здійснення (Закон України «Про лізинг»). Почав діяти державний Класифікатор послуг зовнішньоекономічної діяльності. Реальне зростання економіки залишалося від’ємним, а доходи бюджету зростали повільно. У першому півріччі 1997 інфляція становила 5,3 % проти 24,9 % за відповідний період 1996 ВВП становив 93,4 млрд грн. Спостерігалася поступова ревальвація гривні. Набрав чинності закон «Про захист від недобросовісної конкуренції». Кабмін установив порядок державної реєстрації договорів про спільну інвестиційну діяльність за участю іноземного інвестора.</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1998 рік. </a:t>
            </a:r>
            <a:r>
              <a:rPr lang="uk-UA" dirty="0">
                <a:solidFill>
                  <a:srgbClr val="222222"/>
                </a:solidFill>
                <a:latin typeface="Roboto"/>
              </a:rPr>
              <a:t>Економіка набула напівкримінальних рис: </a:t>
            </a:r>
            <a:r>
              <a:rPr lang="uk-UA" dirty="0">
                <a:solidFill>
                  <a:srgbClr val="1A0DAB"/>
                </a:solidFill>
                <a:latin typeface="Roboto"/>
                <a:hlinkClick r:id="rId3" tooltip="Економіка тіньова"/>
              </a:rPr>
              <a:t>тіньовий сектор</a:t>
            </a:r>
            <a:r>
              <a:rPr lang="uk-UA" dirty="0">
                <a:solidFill>
                  <a:srgbClr val="222222"/>
                </a:solidFill>
                <a:latin typeface="Roboto"/>
              </a:rPr>
              <a:t> становив близько 60 %. Зовнішня заборгованість України зросла до $12 млрд. 11.06.1998 ухвалено Стратегію </a:t>
            </a:r>
            <a:r>
              <a:rPr lang="uk-UA" dirty="0">
                <a:solidFill>
                  <a:srgbClr val="1A0DAB"/>
                </a:solidFill>
                <a:latin typeface="Roboto"/>
                <a:hlinkClick r:id="rId4" tooltip="Інтеграція"/>
              </a:rPr>
              <a:t>інтеграції</a:t>
            </a:r>
            <a:r>
              <a:rPr lang="uk-UA" dirty="0">
                <a:solidFill>
                  <a:srgbClr val="222222"/>
                </a:solidFill>
                <a:latin typeface="Roboto"/>
              </a:rPr>
              <a:t> України до ЄС. Ситуація на грошовому ринку України погіршувалася, тривав відплив капіталу з України. Країна не отримувала зовнішнього фінансування (кредитів МВФ і Світового банку). Наприкінці літа 1998 почалася стрімка </a:t>
            </a:r>
            <a:r>
              <a:rPr lang="uk-UA" dirty="0">
                <a:solidFill>
                  <a:srgbClr val="1A0DAB"/>
                </a:solidFill>
                <a:latin typeface="Roboto"/>
                <a:hlinkClick r:id="rId5" tooltip="Девальвація"/>
              </a:rPr>
              <a:t>девальвація</a:t>
            </a:r>
            <a:r>
              <a:rPr lang="uk-UA" dirty="0">
                <a:solidFill>
                  <a:srgbClr val="222222"/>
                </a:solidFill>
                <a:latin typeface="Roboto"/>
              </a:rPr>
              <a:t> гривні, поштовхом для якої стала криза на російському грошовому ринку. </a:t>
            </a:r>
            <a:r>
              <a:rPr lang="uk-UA" dirty="0">
                <a:solidFill>
                  <a:srgbClr val="1A0DAB"/>
                </a:solidFill>
                <a:latin typeface="Roboto"/>
                <a:hlinkClick r:id="rId6" tooltip="Кабінет Міністрів України"/>
              </a:rPr>
              <a:t>Кабінет Міністрів</a:t>
            </a:r>
            <a:r>
              <a:rPr lang="uk-UA" dirty="0">
                <a:solidFill>
                  <a:srgbClr val="222222"/>
                </a:solidFill>
                <a:latin typeface="Roboto"/>
              </a:rPr>
              <a:t> і </a:t>
            </a:r>
            <a:r>
              <a:rPr lang="uk-UA" dirty="0">
                <a:solidFill>
                  <a:srgbClr val="1A0DAB"/>
                </a:solidFill>
                <a:latin typeface="Roboto"/>
                <a:hlinkClick r:id="rId7" tooltip="Національний банк України"/>
              </a:rPr>
              <a:t>Національний банк України</a:t>
            </a:r>
            <a:r>
              <a:rPr lang="uk-UA" dirty="0">
                <a:solidFill>
                  <a:srgbClr val="222222"/>
                </a:solidFill>
                <a:latin typeface="Roboto"/>
              </a:rPr>
              <a:t> вжили низку заходів щодо стабілізації ситуації, зокрема проведено конверсію облігацій внутрішньої державної позики, встановлено нові параметри валютного коридору, </a:t>
            </a:r>
            <a:r>
              <a:rPr lang="uk-UA" dirty="0" err="1">
                <a:solidFill>
                  <a:srgbClr val="222222"/>
                </a:solidFill>
                <a:latin typeface="Roboto"/>
              </a:rPr>
              <a:t>внесено</a:t>
            </a:r>
            <a:r>
              <a:rPr lang="uk-UA" dirty="0">
                <a:solidFill>
                  <a:srgbClr val="222222"/>
                </a:solidFill>
                <a:latin typeface="Roboto"/>
              </a:rPr>
              <a:t> зміни в порядок здійснення банківських операцій тощо. Рік ознаменувався й запровадженням для всієї банківської системи нового зразка звітності, що ґрунтувався на міжнародних стандартах бухгалтерського обліку.</a:t>
            </a:r>
            <a:endParaRPr lang="uk-UA" b="0" i="0" dirty="0">
              <a:solidFill>
                <a:srgbClr val="222222"/>
              </a:solidFill>
              <a:effectLst/>
              <a:latin typeface="Roboto"/>
            </a:endParaRPr>
          </a:p>
        </p:txBody>
      </p:sp>
    </p:spTree>
    <p:extLst>
      <p:ext uri="{BB962C8B-B14F-4D97-AF65-F5344CB8AC3E}">
        <p14:creationId xmlns:p14="http://schemas.microsoft.com/office/powerpoint/2010/main" val="94906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6186" y="444623"/>
            <a:ext cx="11021785" cy="4801314"/>
          </a:xfrm>
          <a:prstGeom prst="rect">
            <a:avLst/>
          </a:prstGeom>
        </p:spPr>
        <p:txBody>
          <a:bodyPr wrap="square">
            <a:spAutoFit/>
          </a:bodyPr>
          <a:lstStyle/>
          <a:p>
            <a:pPr algn="just"/>
            <a:r>
              <a:rPr lang="uk-UA" b="1" i="1" dirty="0">
                <a:solidFill>
                  <a:srgbClr val="222222"/>
                </a:solidFill>
                <a:latin typeface="Roboto"/>
              </a:rPr>
              <a:t>1999 рік. </a:t>
            </a:r>
            <a:r>
              <a:rPr lang="uk-UA" dirty="0">
                <a:solidFill>
                  <a:srgbClr val="222222"/>
                </a:solidFill>
                <a:latin typeface="Roboto"/>
              </a:rPr>
              <a:t>Економічне падіння сягнуло «</a:t>
            </a:r>
            <a:r>
              <a:rPr lang="uk-UA" dirty="0" err="1">
                <a:solidFill>
                  <a:srgbClr val="222222"/>
                </a:solidFill>
                <a:latin typeface="Roboto"/>
              </a:rPr>
              <a:t>дна</a:t>
            </a:r>
            <a:r>
              <a:rPr lang="uk-UA" dirty="0">
                <a:solidFill>
                  <a:srgbClr val="222222"/>
                </a:solidFill>
                <a:latin typeface="Roboto"/>
              </a:rPr>
              <a:t>»: втрата ВВП проти 1998 становила майже 60 %, ВВП на душу населення складав 635,76 </a:t>
            </a:r>
            <a:r>
              <a:rPr lang="uk-UA" dirty="0" err="1">
                <a:solidFill>
                  <a:srgbClr val="222222"/>
                </a:solidFill>
                <a:latin typeface="Roboto"/>
              </a:rPr>
              <a:t>дол</a:t>
            </a:r>
            <a:r>
              <a:rPr lang="uk-UA" dirty="0">
                <a:solidFill>
                  <a:srgbClr val="222222"/>
                </a:solidFill>
                <a:latin typeface="Roboto"/>
              </a:rPr>
              <a:t>. США, гривня ослабла проти 1998 на 68,7 %. Кількість безробітних зросла до 1,2 млн. Утворено Фонд гарантування вкладів фізичних осіб, що мало на меті забезпечити захист інтересів фізичних осіб-вкладників комерційних банків. Разом з тим посилилися позиції українських експортерів на зовнішніх ринках.</a:t>
            </a:r>
          </a:p>
          <a:p>
            <a:pPr algn="just"/>
            <a:r>
              <a:rPr lang="uk-UA" dirty="0">
                <a:solidFill>
                  <a:srgbClr val="222222"/>
                </a:solidFill>
                <a:latin typeface="Roboto"/>
              </a:rPr>
              <a:t/>
            </a:r>
            <a:br>
              <a:rPr lang="uk-UA" dirty="0">
                <a:solidFill>
                  <a:srgbClr val="222222"/>
                </a:solidFill>
                <a:latin typeface="Roboto"/>
              </a:rPr>
            </a:br>
            <a:r>
              <a:rPr lang="uk-UA" b="1" i="1" dirty="0">
                <a:solidFill>
                  <a:srgbClr val="222222"/>
                </a:solidFill>
                <a:latin typeface="Roboto"/>
              </a:rPr>
              <a:t>2000 рік. </a:t>
            </a:r>
            <a:r>
              <a:rPr lang="uk-UA" dirty="0">
                <a:solidFill>
                  <a:srgbClr val="222222"/>
                </a:solidFill>
                <a:latin typeface="Roboto"/>
              </a:rPr>
              <a:t>На український ринок зайшли великі іноземні компанії: мережа супермаркетів «</a:t>
            </a:r>
            <a:r>
              <a:rPr lang="en-US" dirty="0" err="1">
                <a:solidFill>
                  <a:srgbClr val="222222"/>
                </a:solidFill>
                <a:latin typeface="Roboto"/>
              </a:rPr>
              <a:t>Billa</a:t>
            </a:r>
            <a:r>
              <a:rPr lang="en-US" dirty="0">
                <a:solidFill>
                  <a:srgbClr val="222222"/>
                </a:solidFill>
                <a:latin typeface="Roboto"/>
              </a:rPr>
              <a:t>» (</a:t>
            </a:r>
            <a:r>
              <a:rPr lang="uk-UA" dirty="0">
                <a:solidFill>
                  <a:srgbClr val="222222"/>
                </a:solidFill>
                <a:latin typeface="Roboto"/>
              </a:rPr>
              <a:t>Австрія), банківський холдинг «</a:t>
            </a:r>
            <a:r>
              <a:rPr lang="en-US" dirty="0">
                <a:solidFill>
                  <a:srgbClr val="222222"/>
                </a:solidFill>
                <a:latin typeface="Roboto"/>
              </a:rPr>
              <a:t>JPMorgan Chase» (</a:t>
            </a:r>
            <a:r>
              <a:rPr lang="uk-UA" dirty="0">
                <a:solidFill>
                  <a:srgbClr val="222222"/>
                </a:solidFill>
                <a:latin typeface="Roboto"/>
              </a:rPr>
              <a:t>США), міжнародна компанія з розробки програмного забезпечення «</a:t>
            </a:r>
            <a:r>
              <a:rPr lang="en-US" dirty="0" err="1">
                <a:solidFill>
                  <a:srgbClr val="222222"/>
                </a:solidFill>
                <a:latin typeface="Roboto"/>
              </a:rPr>
              <a:t>Luxoft</a:t>
            </a:r>
            <a:r>
              <a:rPr lang="en-US" dirty="0">
                <a:solidFill>
                  <a:srgbClr val="222222"/>
                </a:solidFill>
                <a:latin typeface="Roboto"/>
              </a:rPr>
              <a:t>». </a:t>
            </a:r>
            <a:r>
              <a:rPr lang="uk-UA" dirty="0">
                <a:solidFill>
                  <a:srgbClr val="222222"/>
                </a:solidFill>
                <a:latin typeface="Roboto"/>
              </a:rPr>
              <a:t>Девальвація гривні у 2000 становила бл. 5 %. Такого успіху вдалося досягти завдяки позитивному </a:t>
            </a:r>
            <a:r>
              <a:rPr lang="uk-UA" dirty="0">
                <a:solidFill>
                  <a:srgbClr val="1A0DAB"/>
                </a:solidFill>
                <a:latin typeface="Roboto"/>
                <a:hlinkClick r:id="rId2" tooltip="Сальдо"/>
              </a:rPr>
              <a:t>сальдо</a:t>
            </a:r>
            <a:r>
              <a:rPr lang="uk-UA" dirty="0">
                <a:solidFill>
                  <a:srgbClr val="222222"/>
                </a:solidFill>
                <a:latin typeface="Roboto"/>
              </a:rPr>
              <a:t> зовнішньої торгівлі та допомозі МВФ (в обсязі $246 млн). За офіційними даними, на кінець 2000, зростання економіки мало таку динаміку: ВВП зріс на 5,4 % (проти попереднього року); обсяг виробництва промислових товарів — приблизно на 13 %, с/г — на 2,2 %; зменшено частку бартеру в розрахунках за виготовлену продукцію з 33,1 % до 18 % (за 10 місяців); середня заробітна плата зросла на 43 %. Державний борг України (внутрішній та зовнішній) скоротився на 10,3 млрд грн. Держбюджет одержав від приватизації державної власності 2,073 млрд грн (що перевищило загальну суму приватизаційних надходжень за попередні 9 р.); приріст інвестицій в українську економіку становив $340 млн.</a:t>
            </a:r>
            <a:endParaRPr lang="uk-UA" b="0" i="0" dirty="0">
              <a:solidFill>
                <a:srgbClr val="222222"/>
              </a:solidFill>
              <a:effectLst/>
              <a:latin typeface="Roboto"/>
            </a:endParaRPr>
          </a:p>
        </p:txBody>
      </p:sp>
    </p:spTree>
    <p:extLst>
      <p:ext uri="{BB962C8B-B14F-4D97-AF65-F5344CB8AC3E}">
        <p14:creationId xmlns:p14="http://schemas.microsoft.com/office/powerpoint/2010/main" val="2872412623"/>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TotalTime>
  <Words>3586</Words>
  <Application>Microsoft Office PowerPoint</Application>
  <PresentationFormat>Широкоэкранный</PresentationFormat>
  <Paragraphs>40</Paragraphs>
  <Slides>38</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38</vt:i4>
      </vt:variant>
    </vt:vector>
  </HeadingPairs>
  <TitlesOfParts>
    <vt:vector size="47" baseType="lpstr">
      <vt:lpstr>Aptos</vt:lpstr>
      <vt:lpstr>Arial</vt:lpstr>
      <vt:lpstr>fira sans</vt:lpstr>
      <vt:lpstr>Fira Sans Bold</vt:lpstr>
      <vt:lpstr>Montserrat</vt:lpstr>
      <vt:lpstr>Montserrat ExtraBold</vt:lpstr>
      <vt:lpstr>Roboto</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39</cp:revision>
  <dcterms:created xsi:type="dcterms:W3CDTF">2023-01-12T09:20:21Z</dcterms:created>
  <dcterms:modified xsi:type="dcterms:W3CDTF">2024-04-14T17:50:11Z</dcterms:modified>
</cp:coreProperties>
</file>