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>
        <p:scale>
          <a:sx n="93" d="100"/>
          <a:sy n="93" d="100"/>
        </p:scale>
        <p:origin x="-197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C1A5-7A06-44CF-84A4-48182876810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36B9-73A2-49D1-8F46-FCAE2D081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9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3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8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4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0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3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1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F96-60F1-4E6A-844E-0833137CDA5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87C5-CB7F-4E1F-A94E-42D87E063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6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09550"/>
            <a:ext cx="11201400" cy="104775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Знайомство з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Житомирщиною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8275" y="1344614"/>
            <a:ext cx="9144000" cy="760411"/>
          </a:xfrm>
        </p:spPr>
        <p:txBody>
          <a:bodyPr>
            <a:noAutofit/>
          </a:bodyPr>
          <a:lstStyle/>
          <a:p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Пізнавальний тур на 2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дні/1 ніч 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9" y="224444"/>
            <a:ext cx="10307782" cy="75472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Знайомство з Житомирщиною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40460" y="979170"/>
            <a:ext cx="10307782" cy="552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Дохід за 1 тур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1661556"/>
            <a:ext cx="1816862" cy="1901586"/>
            <a:chOff x="0" y="1661556"/>
            <a:chExt cx="1816862" cy="190158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0" y="1661556"/>
              <a:ext cx="1219200" cy="1219200"/>
            </a:xfrm>
            <a:prstGeom prst="rect">
              <a:avLst/>
            </a:prstGeom>
          </p:spPr>
        </p:pic>
        <p:sp>
          <p:nvSpPr>
            <p:cNvPr id="11" name="Текст 2"/>
            <p:cNvSpPr txBox="1">
              <a:spLocks/>
            </p:cNvSpPr>
            <p:nvPr/>
          </p:nvSpPr>
          <p:spPr>
            <a:xfrm>
              <a:off x="0" y="3037019"/>
              <a:ext cx="1816862" cy="526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2 дні/1 ніч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1803" y="4775675"/>
            <a:ext cx="7251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вартість</a:t>
            </a:r>
            <a:r>
              <a:rPr lang="ru-RU" b="1" dirty="0"/>
              <a:t> туру </a:t>
            </a:r>
            <a:r>
              <a:rPr lang="ru-RU" b="1" dirty="0" smtClean="0"/>
              <a:t>входить: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готелі</a:t>
            </a:r>
            <a:r>
              <a:rPr lang="ru-RU" dirty="0"/>
              <a:t>;                                                                                        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;                                 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робота </a:t>
            </a:r>
            <a:r>
              <a:rPr lang="ru-RU" dirty="0" err="1" smtClean="0"/>
              <a:t>гідів</a:t>
            </a:r>
            <a:r>
              <a:rPr lang="uk-UA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сніданок</a:t>
            </a:r>
            <a:r>
              <a:rPr lang="uk-UA" dirty="0" smtClean="0"/>
              <a:t>; </a:t>
            </a:r>
            <a:r>
              <a:rPr lang="uk-UA" dirty="0"/>
              <a:t>обід у </a:t>
            </a:r>
            <a:r>
              <a:rPr lang="uk-UA" dirty="0" smtClean="0"/>
              <a:t>1 і 2 </a:t>
            </a:r>
            <a:r>
              <a:rPr lang="uk-UA" dirty="0"/>
              <a:t>день</a:t>
            </a:r>
            <a:r>
              <a:rPr lang="uk-UA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вхідні </a:t>
            </a:r>
            <a:r>
              <a:rPr lang="uk-UA" dirty="0"/>
              <a:t>квитки.</a:t>
            </a:r>
            <a:r>
              <a:rPr lang="ru-RU" dirty="0"/>
              <a:t>    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90753" y="1661556"/>
            <a:ext cx="2269374" cy="2485882"/>
            <a:chOff x="4290753" y="1661556"/>
            <a:chExt cx="2269374" cy="24858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840" y="1661556"/>
              <a:ext cx="1219200" cy="1219200"/>
            </a:xfrm>
            <a:prstGeom prst="rect">
              <a:avLst/>
            </a:prstGeom>
          </p:spPr>
        </p:pic>
        <p:sp>
          <p:nvSpPr>
            <p:cNvPr id="16" name="Текст 2"/>
            <p:cNvSpPr txBox="1">
              <a:spLocks/>
            </p:cNvSpPr>
            <p:nvPr/>
          </p:nvSpPr>
          <p:spPr>
            <a:xfrm>
              <a:off x="4290753" y="3005995"/>
              <a:ext cx="2269374" cy="11414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Ціна туру</a:t>
              </a:r>
              <a:endParaRPr lang="en-US" sz="2400" b="1" dirty="0" smtClean="0"/>
            </a:p>
            <a:p>
              <a:pPr algn="ctr"/>
              <a:r>
                <a:rPr lang="uk-UA" sz="2400" b="1" dirty="0" smtClean="0"/>
                <a:t>1 400грн./люд.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33310" y="1659207"/>
            <a:ext cx="3092334" cy="2837978"/>
            <a:chOff x="6733310" y="1659207"/>
            <a:chExt cx="3092334" cy="283797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877" y="1659207"/>
              <a:ext cx="1219200" cy="1219200"/>
            </a:xfrm>
            <a:prstGeom prst="rect">
              <a:avLst/>
            </a:prstGeom>
          </p:spPr>
        </p:pic>
        <p:sp>
          <p:nvSpPr>
            <p:cNvPr id="22" name="Текст 2"/>
            <p:cNvSpPr txBox="1">
              <a:spLocks/>
            </p:cNvSpPr>
            <p:nvPr/>
          </p:nvSpPr>
          <p:spPr>
            <a:xfrm>
              <a:off x="6733310" y="3021129"/>
              <a:ext cx="3092334" cy="1476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Дохід оператора: 14%</a:t>
              </a:r>
            </a:p>
            <a:p>
              <a:pPr algn="ctr"/>
              <a:r>
                <a:rPr lang="uk-UA" sz="2400" b="1" dirty="0"/>
                <a:t>Маржа: </a:t>
              </a:r>
              <a:r>
                <a:rPr lang="uk-UA" sz="2400" b="1" dirty="0" smtClean="0"/>
                <a:t> </a:t>
              </a:r>
            </a:p>
            <a:p>
              <a:pPr algn="ctr"/>
              <a:r>
                <a:rPr lang="uk-UA" sz="2400" b="1" dirty="0" smtClean="0"/>
                <a:t>200 грн./люд.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$7.50</a:t>
              </a:r>
              <a:r>
                <a:rPr lang="uk-UA" sz="2400" b="1" dirty="0"/>
                <a:t> ./люд.</a:t>
              </a:r>
            </a:p>
            <a:p>
              <a:pPr algn="ctr"/>
              <a:endParaRPr lang="uk-UA" sz="2400" b="1" dirty="0" smtClean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034168" y="1661556"/>
            <a:ext cx="2119753" cy="2611121"/>
            <a:chOff x="10034168" y="1661556"/>
            <a:chExt cx="2119753" cy="261112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4445" y="1661556"/>
              <a:ext cx="1219200" cy="1219200"/>
            </a:xfrm>
            <a:prstGeom prst="rect">
              <a:avLst/>
            </a:prstGeom>
          </p:spPr>
        </p:pic>
        <p:sp>
          <p:nvSpPr>
            <p:cNvPr id="23" name="Текст 2"/>
            <p:cNvSpPr txBox="1">
              <a:spLocks/>
            </p:cNvSpPr>
            <p:nvPr/>
          </p:nvSpPr>
          <p:spPr>
            <a:xfrm>
              <a:off x="10034168" y="3040353"/>
              <a:ext cx="2119753" cy="1232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Дохід з групи:</a:t>
              </a:r>
            </a:p>
            <a:p>
              <a:pPr algn="ctr"/>
              <a:r>
                <a:rPr lang="uk-UA" sz="2400" b="1" dirty="0" smtClean="0"/>
                <a:t> 3200 грн.</a:t>
              </a:r>
            </a:p>
            <a:p>
              <a:pPr algn="ctr"/>
              <a:r>
                <a:rPr lang="en-US" sz="2400" b="1" dirty="0" smtClean="0"/>
                <a:t>$120</a:t>
              </a:r>
              <a:endParaRPr lang="uk-UA" sz="2400" b="1" dirty="0" smtClean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33246" y="3048278"/>
            <a:ext cx="2053245" cy="52058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16 чоловік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69" y="168870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9" y="224444"/>
            <a:ext cx="10307782" cy="75472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Знайомство з Житомирщиною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5194" y="1348134"/>
            <a:ext cx="10307782" cy="552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uk-UA" sz="4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Дохід за рік</a:t>
            </a:r>
            <a:endParaRPr lang="ru-RU" sz="43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7527" y="2527077"/>
            <a:ext cx="2027859" cy="3180476"/>
            <a:chOff x="607527" y="2527077"/>
            <a:chExt cx="2027859" cy="318047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27" y="2527077"/>
              <a:ext cx="2027859" cy="2027859"/>
            </a:xfrm>
            <a:prstGeom prst="rect">
              <a:avLst/>
            </a:prstGeom>
          </p:spPr>
        </p:pic>
        <p:sp>
          <p:nvSpPr>
            <p:cNvPr id="19" name="Текст 2"/>
            <p:cNvSpPr txBox="1">
              <a:spLocks/>
            </p:cNvSpPr>
            <p:nvPr/>
          </p:nvSpPr>
          <p:spPr>
            <a:xfrm>
              <a:off x="737761" y="5181430"/>
              <a:ext cx="1474124" cy="526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52 тижні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301602" y="2512784"/>
            <a:ext cx="2942704" cy="3655260"/>
            <a:chOff x="8301602" y="2512784"/>
            <a:chExt cx="2942704" cy="3655260"/>
          </a:xfrm>
        </p:grpSpPr>
        <p:sp>
          <p:nvSpPr>
            <p:cNvPr id="16" name="Текст 2"/>
            <p:cNvSpPr txBox="1">
              <a:spLocks/>
            </p:cNvSpPr>
            <p:nvPr/>
          </p:nvSpPr>
          <p:spPr>
            <a:xfrm>
              <a:off x="8301602" y="5181430"/>
              <a:ext cx="2942704" cy="9866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Дохід оператора від</a:t>
              </a:r>
            </a:p>
            <a:p>
              <a:pPr algn="ctr"/>
              <a:r>
                <a:rPr lang="en-US" sz="2400" b="1" dirty="0" smtClean="0"/>
                <a:t>$</a:t>
              </a:r>
              <a:r>
                <a:rPr lang="uk-UA" sz="2400" b="1" dirty="0" smtClean="0"/>
                <a:t>18 720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879" y="2512784"/>
              <a:ext cx="2042151" cy="2042151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672557" y="2512784"/>
            <a:ext cx="2042151" cy="3194769"/>
            <a:chOff x="4672557" y="2512784"/>
            <a:chExt cx="2042151" cy="319476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557" y="2512784"/>
              <a:ext cx="2042151" cy="2042151"/>
            </a:xfrm>
            <a:prstGeom prst="rect">
              <a:avLst/>
            </a:prstGeom>
          </p:spPr>
        </p:pic>
        <p:sp>
          <p:nvSpPr>
            <p:cNvPr id="21" name="Текст 2"/>
            <p:cNvSpPr txBox="1">
              <a:spLocks/>
            </p:cNvSpPr>
            <p:nvPr/>
          </p:nvSpPr>
          <p:spPr>
            <a:xfrm>
              <a:off x="4956570" y="5181430"/>
              <a:ext cx="1474124" cy="526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/>
                <a:t>156 турів</a:t>
              </a: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78" y="3304850"/>
            <a:ext cx="498588" cy="498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95" y="3247690"/>
            <a:ext cx="498588" cy="4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574" y="243494"/>
            <a:ext cx="10307782" cy="5524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день: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Оглядова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екскурсія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Житомиром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87867" y="947532"/>
            <a:ext cx="4062336" cy="2967969"/>
            <a:chOff x="4087867" y="947532"/>
            <a:chExt cx="4062336" cy="296796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867" y="947532"/>
              <a:ext cx="4062336" cy="2943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087867" y="3607724"/>
              <a:ext cx="3955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Кафедральний костьол Святої Софії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354235" y="947532"/>
            <a:ext cx="3721047" cy="2594614"/>
            <a:chOff x="8354235" y="947532"/>
            <a:chExt cx="3721047" cy="259461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235" y="947532"/>
              <a:ext cx="3721047" cy="25936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85400" y="3234369"/>
              <a:ext cx="1889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Голова </a:t>
              </a:r>
              <a:r>
                <a:rPr lang="uk-UA" sz="1400" b="1" dirty="0" err="1" smtClean="0">
                  <a:solidFill>
                    <a:srgbClr val="FFFF00"/>
                  </a:solidFill>
                </a:rPr>
                <a:t>Чацького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9547" y="4042843"/>
            <a:ext cx="4857924" cy="2732582"/>
            <a:chOff x="649547" y="4042843"/>
            <a:chExt cx="4857924" cy="27325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47" y="4042843"/>
              <a:ext cx="4857924" cy="27325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9667" y="6421804"/>
              <a:ext cx="4682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Магістрат та Свято-</a:t>
              </a:r>
              <a:r>
                <a:rPr lang="uk-UA" sz="1400" b="1" dirty="0" err="1" smtClean="0">
                  <a:solidFill>
                    <a:srgbClr val="FFFF00"/>
                  </a:solidFill>
                </a:rPr>
                <a:t>Хрестовоздвиженський</a:t>
              </a:r>
              <a:r>
                <a:rPr lang="uk-UA" sz="1400" b="1" dirty="0" smtClean="0">
                  <a:solidFill>
                    <a:srgbClr val="FFFF00"/>
                  </a:solidFill>
                </a:rPr>
                <a:t> собор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75613" y="4042843"/>
            <a:ext cx="4857923" cy="2732582"/>
            <a:chOff x="6475613" y="4042843"/>
            <a:chExt cx="4857923" cy="27325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613" y="4042843"/>
              <a:ext cx="4857923" cy="27325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75613" y="6450549"/>
              <a:ext cx="4857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Монумент Вічної слави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0906" y="947532"/>
            <a:ext cx="3799593" cy="2660192"/>
            <a:chOff x="100906" y="947532"/>
            <a:chExt cx="3799593" cy="266019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6" y="947532"/>
              <a:ext cx="3799593" cy="26601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906" y="3270391"/>
              <a:ext cx="144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 smtClean="0">
                  <a:solidFill>
                    <a:srgbClr val="FFFF00"/>
                  </a:solidFill>
                </a:rPr>
                <a:t>Пам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’</a:t>
              </a:r>
              <a:r>
                <a:rPr lang="uk-UA" sz="1400" b="1" dirty="0" err="1" smtClean="0">
                  <a:solidFill>
                    <a:srgbClr val="FFFF00"/>
                  </a:solidFill>
                </a:rPr>
                <a:t>ятний</a:t>
              </a:r>
              <a:r>
                <a:rPr lang="uk-UA" sz="1400" b="1" dirty="0" smtClean="0">
                  <a:solidFill>
                    <a:srgbClr val="FFFF00"/>
                  </a:solidFill>
                </a:rPr>
                <a:t> знак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6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574" y="243494"/>
            <a:ext cx="10307782" cy="5524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день: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Оглядова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екскурсія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Житомиром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5216" y="894744"/>
            <a:ext cx="3416090" cy="3247394"/>
            <a:chOff x="165216" y="894744"/>
            <a:chExt cx="3416090" cy="324739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16" y="894744"/>
              <a:ext cx="3416090" cy="32473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5216" y="3834361"/>
              <a:ext cx="3416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Кафедральний Преображенський собор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44883" y="894744"/>
            <a:ext cx="4174028" cy="3247394"/>
            <a:chOff x="3844883" y="894744"/>
            <a:chExt cx="4174028" cy="324739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883" y="894744"/>
              <a:ext cx="4174028" cy="324739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90875" y="3759154"/>
              <a:ext cx="3882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Філармонія та водонапірна вежа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82488" y="894744"/>
            <a:ext cx="3744050" cy="2811781"/>
            <a:chOff x="8282488" y="894744"/>
            <a:chExt cx="3744050" cy="281178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488" y="894744"/>
              <a:ext cx="3744050" cy="28117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363120" y="3326670"/>
              <a:ext cx="3582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Свято-Михайлівський кафедральний собор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50636" y="4367904"/>
            <a:ext cx="4258887" cy="2395624"/>
            <a:chOff x="165216" y="4367904"/>
            <a:chExt cx="4258887" cy="239562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16" y="4367904"/>
              <a:ext cx="4258887" cy="23956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5217" y="6439888"/>
              <a:ext cx="42588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Пішохідний міст через р. Тетерів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5216" y="4367904"/>
            <a:ext cx="5078722" cy="2395624"/>
            <a:chOff x="4929803" y="4367904"/>
            <a:chExt cx="5078722" cy="23956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803" y="4367904"/>
              <a:ext cx="5078722" cy="239562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29803" y="6439889"/>
              <a:ext cx="5078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Старий Бульвар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099964" y="3973863"/>
            <a:ext cx="1926574" cy="2773802"/>
            <a:chOff x="10099964" y="3973863"/>
            <a:chExt cx="1926574" cy="277380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964" y="3973863"/>
              <a:ext cx="1926574" cy="27738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099964" y="3994086"/>
              <a:ext cx="1255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Артеміда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5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243494"/>
            <a:ext cx="11978640" cy="8288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день: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космонавтики 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меморіальний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будинок-музей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С.П.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Корольова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" y="1170275"/>
            <a:ext cx="3946508" cy="2680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" y="4096355"/>
            <a:ext cx="4676371" cy="2630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0" y="1176726"/>
            <a:ext cx="4001152" cy="2667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05" y="1176726"/>
            <a:ext cx="3428539" cy="1928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09" y="4096355"/>
            <a:ext cx="3428539" cy="19285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20" y="4096355"/>
            <a:ext cx="3507279" cy="26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193617"/>
            <a:ext cx="11978640" cy="5295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день: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Обід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«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Корольов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Пабі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906087"/>
            <a:ext cx="4268633" cy="2834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4098174"/>
            <a:ext cx="3502427" cy="2626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2" y="906087"/>
            <a:ext cx="4268633" cy="2834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25" y="4098175"/>
            <a:ext cx="3955684" cy="2626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65" y="4098175"/>
            <a:ext cx="3959612" cy="2629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83" y="906086"/>
            <a:ext cx="2834639" cy="2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185650"/>
            <a:ext cx="11978640" cy="5292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день: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Оглядова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екскурсія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Бердичевом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1502" y="1340857"/>
            <a:ext cx="3073536" cy="20413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4493" y="4026440"/>
            <a:ext cx="3221251" cy="213948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447403" y="824779"/>
            <a:ext cx="4673181" cy="3115454"/>
            <a:chOff x="4447403" y="824779"/>
            <a:chExt cx="4673181" cy="31154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403" y="824779"/>
              <a:ext cx="4673181" cy="31154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3811" y="3570901"/>
              <a:ext cx="460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err="1" smtClean="0">
                  <a:solidFill>
                    <a:srgbClr val="FFFF00"/>
                  </a:solidFill>
                </a:rPr>
                <a:t>Монастирь</a:t>
              </a:r>
              <a:r>
                <a:rPr lang="uk-UA" sz="1400" b="1" dirty="0" smtClean="0">
                  <a:solidFill>
                    <a:srgbClr val="FFFF00"/>
                  </a:solidFill>
                </a:rPr>
                <a:t> Кармелітів Босих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07327" y="4114800"/>
            <a:ext cx="3902575" cy="2592009"/>
            <a:chOff x="2507327" y="4114800"/>
            <a:chExt cx="3902575" cy="259200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27" y="4114800"/>
              <a:ext cx="3902575" cy="25920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59331" y="6365678"/>
              <a:ext cx="3450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Музей Джозефа Конрада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581353" y="4451416"/>
            <a:ext cx="3011539" cy="2247007"/>
            <a:chOff x="6581353" y="4451416"/>
            <a:chExt cx="3011539" cy="224700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354" y="4451416"/>
              <a:ext cx="3011538" cy="224700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81353" y="6390646"/>
              <a:ext cx="3011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Костьол Святої Варвари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740962" y="4038936"/>
            <a:ext cx="2017997" cy="2719201"/>
            <a:chOff x="9740962" y="4038936"/>
            <a:chExt cx="2017997" cy="271920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344" y="4038936"/>
              <a:ext cx="1994615" cy="26594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40962" y="6234917"/>
              <a:ext cx="1994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Свято-Миколаївський собор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6389" y="824779"/>
            <a:ext cx="3778708" cy="2516937"/>
            <a:chOff x="196389" y="824779"/>
            <a:chExt cx="3778708" cy="251693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89" y="824779"/>
              <a:ext cx="3778708" cy="251693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9288" y="2965773"/>
              <a:ext cx="3532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rgbClr val="FFFF00"/>
                  </a:solidFill>
                </a:rPr>
                <a:t>Острів кохання</a:t>
              </a:r>
              <a:endParaRPr lang="ru-RU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185650"/>
            <a:ext cx="11978640" cy="5292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день: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Ремісничий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двір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6" y="904009"/>
            <a:ext cx="3424844" cy="2568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3" y="901931"/>
            <a:ext cx="3846451" cy="257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3838099"/>
            <a:ext cx="4876796" cy="2743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3837033"/>
            <a:ext cx="5893724" cy="2744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0836" y="901931"/>
            <a:ext cx="4164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0070C0"/>
                </a:solidFill>
              </a:rPr>
              <a:t>є</a:t>
            </a:r>
            <a:r>
              <a:rPr lang="uk-UA" dirty="0" smtClean="0">
                <a:solidFill>
                  <a:srgbClr val="0070C0"/>
                </a:solidFill>
              </a:rPr>
              <a:t>диний в Україні музей старовинного інструменту;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70C0"/>
                </a:solidFill>
              </a:rPr>
              <a:t>колекція налічує понад 2 тис. експонатів;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70C0"/>
                </a:solidFill>
              </a:rPr>
              <a:t>представлені інструменти від цирульників до майстрів ковальської справи;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70C0"/>
                </a:solidFill>
              </a:rPr>
              <a:t>зал </a:t>
            </a:r>
            <a:r>
              <a:rPr lang="en-US" dirty="0" smtClean="0">
                <a:solidFill>
                  <a:srgbClr val="0070C0"/>
                </a:solidFill>
              </a:rPr>
              <a:t>XX</a:t>
            </a:r>
            <a:r>
              <a:rPr lang="uk-UA" dirty="0" smtClean="0">
                <a:solidFill>
                  <a:srgbClr val="0070C0"/>
                </a:solidFill>
              </a:rPr>
              <a:t> століття.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185650"/>
            <a:ext cx="11978640" cy="5292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день: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коштовного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декоративного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каміння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39" y="969819"/>
            <a:ext cx="3829109" cy="253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1" y="969819"/>
            <a:ext cx="3829109" cy="2538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39" y="3762895"/>
            <a:ext cx="3829110" cy="25381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969819"/>
            <a:ext cx="3384202" cy="253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4" y="3762895"/>
            <a:ext cx="36825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понад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</a:rPr>
              <a:t>1 500 </a:t>
            </a:r>
            <a:r>
              <a:rPr lang="ru-RU" sz="1300" b="1" dirty="0" err="1">
                <a:solidFill>
                  <a:srgbClr val="0070C0"/>
                </a:solidFill>
              </a:rPr>
              <a:t>експонатів</a:t>
            </a:r>
            <a:r>
              <a:rPr lang="ru-RU" sz="1300" b="1" dirty="0">
                <a:solidFill>
                  <a:srgbClr val="0070C0"/>
                </a:solidFill>
              </a:rPr>
              <a:t> декоративного та </a:t>
            </a:r>
            <a:r>
              <a:rPr lang="ru-RU" sz="1300" b="1" dirty="0" err="1">
                <a:solidFill>
                  <a:srgbClr val="0070C0"/>
                </a:solidFill>
              </a:rPr>
              <a:t>дорогоцінного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каміння</a:t>
            </a:r>
            <a:r>
              <a:rPr lang="ru-RU" sz="1300" b="1" dirty="0">
                <a:solidFill>
                  <a:srgbClr val="0070C0"/>
                </a:solidFill>
              </a:rPr>
              <a:t>, а </a:t>
            </a:r>
            <a:r>
              <a:rPr lang="ru-RU" sz="1300" b="1" dirty="0" err="1">
                <a:solidFill>
                  <a:srgbClr val="0070C0"/>
                </a:solidFill>
              </a:rPr>
              <a:t>також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виробів</a:t>
            </a:r>
            <a:r>
              <a:rPr lang="ru-RU" sz="1300" b="1" dirty="0">
                <a:solidFill>
                  <a:srgbClr val="0070C0"/>
                </a:solidFill>
              </a:rPr>
              <a:t> з них;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камені</a:t>
            </a:r>
            <a:r>
              <a:rPr lang="ru-RU" sz="1300" b="1" dirty="0">
                <a:solidFill>
                  <a:srgbClr val="0070C0"/>
                </a:solidFill>
              </a:rPr>
              <a:t>, </a:t>
            </a:r>
            <a:r>
              <a:rPr lang="ru-RU" sz="1300" b="1" dirty="0" err="1">
                <a:solidFill>
                  <a:srgbClr val="0070C0"/>
                </a:solidFill>
              </a:rPr>
              <a:t>привезені</a:t>
            </a:r>
            <a:r>
              <a:rPr lang="ru-RU" sz="1300" b="1" dirty="0">
                <a:solidFill>
                  <a:srgbClr val="0070C0"/>
                </a:solidFill>
              </a:rPr>
              <a:t> з далеких </a:t>
            </a:r>
            <a:r>
              <a:rPr lang="ru-RU" sz="1300" b="1" dirty="0" err="1">
                <a:solidFill>
                  <a:srgbClr val="0070C0"/>
                </a:solidFill>
              </a:rPr>
              <a:t>країн</a:t>
            </a:r>
            <a:r>
              <a:rPr lang="ru-RU" sz="1300" b="1" dirty="0">
                <a:solidFill>
                  <a:srgbClr val="0070C0"/>
                </a:solidFill>
              </a:rPr>
              <a:t>: </a:t>
            </a:r>
            <a:r>
              <a:rPr lang="ru-RU" sz="1300" b="1" dirty="0" err="1">
                <a:solidFill>
                  <a:srgbClr val="0070C0"/>
                </a:solidFill>
              </a:rPr>
              <a:t>Канади</a:t>
            </a:r>
            <a:r>
              <a:rPr lang="ru-RU" sz="1300" b="1" dirty="0">
                <a:solidFill>
                  <a:srgbClr val="0070C0"/>
                </a:solidFill>
              </a:rPr>
              <a:t>, </a:t>
            </a:r>
            <a:r>
              <a:rPr lang="ru-RU" sz="1300" b="1" dirty="0" err="1">
                <a:solidFill>
                  <a:srgbClr val="0070C0"/>
                </a:solidFill>
              </a:rPr>
              <a:t>Нової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Зеландії</a:t>
            </a:r>
            <a:r>
              <a:rPr lang="ru-RU" sz="1300" b="1" dirty="0">
                <a:solidFill>
                  <a:srgbClr val="0070C0"/>
                </a:solidFill>
              </a:rPr>
              <a:t> та </a:t>
            </a:r>
            <a:r>
              <a:rPr lang="ru-RU" sz="1300" b="1" dirty="0" err="1">
                <a:solidFill>
                  <a:srgbClr val="0070C0"/>
                </a:solidFill>
              </a:rPr>
              <a:t>ін</a:t>
            </a:r>
            <a:r>
              <a:rPr lang="ru-RU" sz="1300" b="1" dirty="0">
                <a:solidFill>
                  <a:srgbClr val="0070C0"/>
                </a:solidFill>
              </a:rPr>
              <a:t>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мінерал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пірофіліт</a:t>
            </a:r>
            <a:r>
              <a:rPr lang="ru-RU" sz="1300" b="1" dirty="0">
                <a:solidFill>
                  <a:srgbClr val="0070C0"/>
                </a:solidFill>
              </a:rPr>
              <a:t>, з </a:t>
            </a:r>
            <a:r>
              <a:rPr lang="ru-RU" sz="1300" b="1" dirty="0" err="1">
                <a:solidFill>
                  <a:srgbClr val="0070C0"/>
                </a:solidFill>
              </a:rPr>
              <a:t>якого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виготовляють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косметичну</a:t>
            </a:r>
            <a:r>
              <a:rPr lang="ru-RU" sz="1300" b="1" dirty="0">
                <a:solidFill>
                  <a:srgbClr val="0070C0"/>
                </a:solidFill>
              </a:rPr>
              <a:t> пудру;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ювелірні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прикраси</a:t>
            </a:r>
            <a:r>
              <a:rPr lang="ru-RU" sz="1300" b="1" dirty="0">
                <a:solidFill>
                  <a:srgbClr val="0070C0"/>
                </a:solidFill>
              </a:rPr>
              <a:t>, </a:t>
            </a:r>
            <a:r>
              <a:rPr lang="ru-RU" sz="1300" b="1" dirty="0" err="1">
                <a:solidFill>
                  <a:srgbClr val="0070C0"/>
                </a:solidFill>
              </a:rPr>
              <a:t>виготовлені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українськими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майстрами</a:t>
            </a:r>
            <a:r>
              <a:rPr lang="ru-RU" sz="1300" b="1" dirty="0">
                <a:solidFill>
                  <a:srgbClr val="0070C0"/>
                </a:solidFill>
              </a:rPr>
              <a:t> в </a:t>
            </a:r>
            <a:r>
              <a:rPr lang="ru-RU" sz="1300" b="1" dirty="0" err="1">
                <a:solidFill>
                  <a:srgbClr val="0070C0"/>
                </a:solidFill>
              </a:rPr>
              <a:t>єдиному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екземплярі</a:t>
            </a:r>
            <a:r>
              <a:rPr lang="ru-RU" sz="1300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зразки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волинського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бурштину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Клесівського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родовища</a:t>
            </a:r>
            <a:r>
              <a:rPr lang="ru-RU" sz="1300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0070C0"/>
                </a:solidFill>
              </a:rPr>
              <a:t>величезний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берил</a:t>
            </a:r>
            <a:r>
              <a:rPr lang="ru-RU" sz="1300" b="1" dirty="0">
                <a:solidFill>
                  <a:srgbClr val="0070C0"/>
                </a:solidFill>
              </a:rPr>
              <a:t> - </a:t>
            </a:r>
            <a:r>
              <a:rPr lang="ru-RU" sz="1300" b="1" dirty="0" err="1">
                <a:solidFill>
                  <a:srgbClr val="0070C0"/>
                </a:solidFill>
              </a:rPr>
              <a:t>найбільший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зразок</a:t>
            </a:r>
            <a:r>
              <a:rPr lang="ru-RU" sz="1300" b="1" dirty="0">
                <a:solidFill>
                  <a:srgbClr val="0070C0"/>
                </a:solidFill>
              </a:rPr>
              <a:t> в </a:t>
            </a:r>
            <a:r>
              <a:rPr lang="ru-RU" sz="1300" b="1" dirty="0" err="1">
                <a:solidFill>
                  <a:srgbClr val="0070C0"/>
                </a:solidFill>
              </a:rPr>
              <a:t>Україні</a:t>
            </a:r>
            <a:r>
              <a:rPr lang="ru-RU" sz="1300" b="1" dirty="0">
                <a:solidFill>
                  <a:srgbClr val="0070C0"/>
                </a:solidFill>
              </a:rPr>
              <a:t> та </a:t>
            </a:r>
            <a:r>
              <a:rPr lang="ru-RU" sz="1300" b="1" dirty="0" err="1">
                <a:solidFill>
                  <a:srgbClr val="0070C0"/>
                </a:solidFill>
              </a:rPr>
              <a:t>найдорожчий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 err="1">
                <a:solidFill>
                  <a:srgbClr val="0070C0"/>
                </a:solidFill>
              </a:rPr>
              <a:t>експонат</a:t>
            </a:r>
            <a:r>
              <a:rPr lang="ru-RU" sz="1300" b="1" dirty="0">
                <a:solidFill>
                  <a:srgbClr val="0070C0"/>
                </a:solidFill>
              </a:rPr>
              <a:t> музею</a:t>
            </a:r>
            <a:r>
              <a:rPr lang="ru-RU" sz="1300" b="1" dirty="0" smtClean="0">
                <a:solidFill>
                  <a:srgbClr val="0070C0"/>
                </a:solidFill>
              </a:rPr>
              <a:t>.</a:t>
            </a:r>
            <a:endParaRPr lang="ru-RU" sz="1300" b="1" dirty="0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131411" y="3762895"/>
            <a:ext cx="3829109" cy="2871832"/>
            <a:chOff x="8131411" y="3762895"/>
            <a:chExt cx="3829109" cy="287183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411" y="3762895"/>
              <a:ext cx="3829109" cy="28718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95607" y="6198272"/>
              <a:ext cx="3300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rgbClr val="FFFF00"/>
                  </a:solidFill>
                </a:rPr>
                <a:t>Кутузов М.І.</a:t>
              </a:r>
              <a:endParaRPr lang="ru-RU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9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185650"/>
            <a:ext cx="11978640" cy="5292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день: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Оглядова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екскурсія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Коростенем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0" y="4123113"/>
            <a:ext cx="3890356" cy="21613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709906" y="777029"/>
            <a:ext cx="2389184" cy="3185579"/>
            <a:chOff x="146199" y="808931"/>
            <a:chExt cx="2389184" cy="3185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99" y="808931"/>
              <a:ext cx="2389184" cy="31855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9505" y="3686733"/>
              <a:ext cx="2252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Князь </a:t>
              </a:r>
              <a:r>
                <a:rPr lang="uk-UA" sz="1400" b="1" dirty="0" err="1" smtClean="0">
                  <a:solidFill>
                    <a:srgbClr val="FFFF00"/>
                  </a:solidFill>
                </a:rPr>
                <a:t>Мал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401109" y="764114"/>
            <a:ext cx="2329133" cy="3198494"/>
            <a:chOff x="3225624" y="1004446"/>
            <a:chExt cx="2229186" cy="318557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24" y="1004446"/>
              <a:ext cx="2229186" cy="31855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87970" y="3864016"/>
              <a:ext cx="1982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err="1" smtClean="0">
                  <a:solidFill>
                    <a:srgbClr val="FFFF00"/>
                  </a:solidFill>
                </a:rPr>
                <a:t>Малуша</a:t>
              </a:r>
              <a:r>
                <a:rPr lang="uk-UA" sz="1400" b="1" dirty="0" smtClean="0">
                  <a:solidFill>
                    <a:srgbClr val="FFFF00"/>
                  </a:solidFill>
                </a:rPr>
                <a:t> та Володимир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970067" y="777029"/>
            <a:ext cx="2136609" cy="3217481"/>
            <a:chOff x="5245152" y="777029"/>
            <a:chExt cx="2136609" cy="3217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152" y="777029"/>
              <a:ext cx="2136609" cy="32174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3456" y="3674302"/>
              <a:ext cx="106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Добриня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3004" y="4123113"/>
            <a:ext cx="3550920" cy="2636520"/>
            <a:chOff x="133004" y="4123113"/>
            <a:chExt cx="3550920" cy="263652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4" y="4123113"/>
              <a:ext cx="3550920" cy="26365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13610" y="6420964"/>
              <a:ext cx="1820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Княгиня Ольга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64043" y="4123113"/>
            <a:ext cx="3972158" cy="2636520"/>
            <a:chOff x="3964043" y="4123113"/>
            <a:chExt cx="3972158" cy="263652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043" y="4123113"/>
              <a:ext cx="3972158" cy="26365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55127" y="6436410"/>
              <a:ext cx="2726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Командний пункт «Скеля»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4408" y="752228"/>
            <a:ext cx="4289247" cy="3216936"/>
            <a:chOff x="7838902" y="777574"/>
            <a:chExt cx="4289247" cy="321693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902" y="777574"/>
              <a:ext cx="4289247" cy="32169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913774" y="3661871"/>
              <a:ext cx="411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</a:rPr>
                <a:t>Парк культури і відпочинку ім. </a:t>
              </a:r>
              <a:r>
                <a:rPr lang="uk-UA" sz="1400" b="1" dirty="0" err="1" smtClean="0">
                  <a:solidFill>
                    <a:srgbClr val="FFFF00"/>
                  </a:solidFill>
                </a:rPr>
                <a:t>М.Островського</a:t>
              </a:r>
              <a:endParaRPr lang="ru-RU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1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292</Words>
  <Application>Microsoft Office PowerPoint</Application>
  <PresentationFormat>Произвольный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Знайомство з Житомирщиною</vt:lpstr>
      <vt:lpstr>1 день: Оглядова екскурсія Житомиром</vt:lpstr>
      <vt:lpstr>1 день: Оглядова екскурсія Житомиром</vt:lpstr>
      <vt:lpstr>1 день: Музей космонавтики  та меморіальний будинок-музей С.П. Корольова</vt:lpstr>
      <vt:lpstr>1 день: Обід у «Корольов Пабі»</vt:lpstr>
      <vt:lpstr>1 день: Оглядова екскурсія Бердичевом </vt:lpstr>
      <vt:lpstr>2 день: Музей «Ремісничий двір»</vt:lpstr>
      <vt:lpstr>2 день: Музей коштовного і декоративного каміння</vt:lpstr>
      <vt:lpstr>2 день: Оглядова екскурсія Коростенем</vt:lpstr>
      <vt:lpstr>Знайомство з Житомирщиною</vt:lpstr>
      <vt:lpstr>Знайомство з Житомирщиною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Milinchuk</cp:lastModifiedBy>
  <cp:revision>215</cp:revision>
  <dcterms:created xsi:type="dcterms:W3CDTF">2017-09-12T18:10:10Z</dcterms:created>
  <dcterms:modified xsi:type="dcterms:W3CDTF">2018-04-22T13:11:27Z</dcterms:modified>
</cp:coreProperties>
</file>