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0" r:id="rId25"/>
    <p:sldId id="281" r:id="rId26"/>
    <p:sldId id="282"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9AB275D7-C158-4B45-B7F5-C773F8ACFB31}" type="datetimeFigureOut">
              <a:rPr lang="uk-UA" smtClean="0"/>
              <a:t>18.04.2022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16A18A-E723-4449-B4B2-670426D780CA}" type="slidenum">
              <a:rPr lang="uk-UA" smtClean="0"/>
              <a:t>‹#›</a:t>
            </a:fld>
            <a:endParaRPr lang="uk-UA"/>
          </a:p>
        </p:txBody>
      </p:sp>
    </p:spTree>
    <p:extLst>
      <p:ext uri="{BB962C8B-B14F-4D97-AF65-F5344CB8AC3E}">
        <p14:creationId xmlns:p14="http://schemas.microsoft.com/office/powerpoint/2010/main" val="802113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9AB275D7-C158-4B45-B7F5-C773F8ACFB31}" type="datetimeFigureOut">
              <a:rPr lang="uk-UA" smtClean="0"/>
              <a:t>18.04.2022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016A18A-E723-4449-B4B2-670426D780CA}" type="slidenum">
              <a:rPr lang="uk-UA" smtClean="0"/>
              <a:t>‹#›</a:t>
            </a:fld>
            <a:endParaRPr lang="uk-UA"/>
          </a:p>
        </p:txBody>
      </p:sp>
    </p:spTree>
    <p:extLst>
      <p:ext uri="{BB962C8B-B14F-4D97-AF65-F5344CB8AC3E}">
        <p14:creationId xmlns:p14="http://schemas.microsoft.com/office/powerpoint/2010/main" val="2374285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9AB275D7-C158-4B45-B7F5-C773F8ACFB31}" type="datetimeFigureOut">
              <a:rPr lang="uk-UA" smtClean="0"/>
              <a:t>18.04.2022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016A18A-E723-4449-B4B2-670426D780CA}" type="slidenum">
              <a:rPr lang="uk-UA" smtClean="0"/>
              <a:t>‹#›</a:t>
            </a:fld>
            <a:endParaRPr lang="uk-UA"/>
          </a:p>
        </p:txBody>
      </p:sp>
    </p:spTree>
    <p:extLst>
      <p:ext uri="{BB962C8B-B14F-4D97-AF65-F5344CB8AC3E}">
        <p14:creationId xmlns:p14="http://schemas.microsoft.com/office/powerpoint/2010/main" val="371160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uk-UA"/>
              <a:t>Клацніть, щоб редагувати стиль зразка заголовка</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9AB275D7-C158-4B45-B7F5-C773F8ACFB31}" type="datetimeFigureOut">
              <a:rPr lang="uk-UA" smtClean="0"/>
              <a:t>18.04.2022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016A18A-E723-4449-B4B2-670426D780CA}" type="slidenum">
              <a:rPr lang="uk-UA" smtClean="0"/>
              <a:t>‹#›</a:t>
            </a:fld>
            <a:endParaRPr lang="uk-UA"/>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7583953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9AB275D7-C158-4B45-B7F5-C773F8ACFB31}" type="datetimeFigureOut">
              <a:rPr lang="uk-UA" smtClean="0"/>
              <a:t>18.04.2022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016A18A-E723-4449-B4B2-670426D780CA}" type="slidenum">
              <a:rPr lang="uk-UA" smtClean="0"/>
              <a:t>‹#›</a:t>
            </a:fld>
            <a:endParaRPr lang="uk-UA"/>
          </a:p>
        </p:txBody>
      </p:sp>
    </p:spTree>
    <p:extLst>
      <p:ext uri="{BB962C8B-B14F-4D97-AF65-F5344CB8AC3E}">
        <p14:creationId xmlns:p14="http://schemas.microsoft.com/office/powerpoint/2010/main" val="19169042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uk-UA"/>
              <a:t>Клацніть, щоб редагувати стиль зразка заголовка</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9AB275D7-C158-4B45-B7F5-C773F8ACFB31}" type="datetimeFigureOut">
              <a:rPr lang="uk-UA" smtClean="0"/>
              <a:t>18.04.2022</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8016A18A-E723-4449-B4B2-670426D780CA}" type="slidenum">
              <a:rPr lang="uk-UA" smtClean="0"/>
              <a:t>‹#›</a:t>
            </a:fld>
            <a:endParaRPr lang="uk-UA"/>
          </a:p>
        </p:txBody>
      </p:sp>
    </p:spTree>
    <p:extLst>
      <p:ext uri="{BB962C8B-B14F-4D97-AF65-F5344CB8AC3E}">
        <p14:creationId xmlns:p14="http://schemas.microsoft.com/office/powerpoint/2010/main" val="36398702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uk-UA"/>
              <a:t>Клацніть, щоб редагувати стиль зразка заголовка</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9AB275D7-C158-4B45-B7F5-C773F8ACFB31}" type="datetimeFigureOut">
              <a:rPr lang="uk-UA" smtClean="0"/>
              <a:t>18.04.2022</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8016A18A-E723-4449-B4B2-670426D780CA}" type="slidenum">
              <a:rPr lang="uk-UA" smtClean="0"/>
              <a:t>‹#›</a:t>
            </a:fld>
            <a:endParaRPr lang="uk-UA"/>
          </a:p>
        </p:txBody>
      </p:sp>
    </p:spTree>
    <p:extLst>
      <p:ext uri="{BB962C8B-B14F-4D97-AF65-F5344CB8AC3E}">
        <p14:creationId xmlns:p14="http://schemas.microsoft.com/office/powerpoint/2010/main" val="20384278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9AB275D7-C158-4B45-B7F5-C773F8ACFB31}" type="datetimeFigureOut">
              <a:rPr lang="uk-UA" smtClean="0"/>
              <a:t>18.04.2022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16A18A-E723-4449-B4B2-670426D780CA}" type="slidenum">
              <a:rPr lang="uk-UA" smtClean="0"/>
              <a:t>‹#›</a:t>
            </a:fld>
            <a:endParaRPr lang="uk-UA"/>
          </a:p>
        </p:txBody>
      </p:sp>
    </p:spTree>
    <p:extLst>
      <p:ext uri="{BB962C8B-B14F-4D97-AF65-F5344CB8AC3E}">
        <p14:creationId xmlns:p14="http://schemas.microsoft.com/office/powerpoint/2010/main" val="8061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9AB275D7-C158-4B45-B7F5-C773F8ACFB31}" type="datetimeFigureOut">
              <a:rPr lang="uk-UA" smtClean="0"/>
              <a:t>18.04.2022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16A18A-E723-4449-B4B2-670426D780CA}" type="slidenum">
              <a:rPr lang="uk-UA" smtClean="0"/>
              <a:t>‹#›</a:t>
            </a:fld>
            <a:endParaRPr lang="uk-UA"/>
          </a:p>
        </p:txBody>
      </p:sp>
    </p:spTree>
    <p:extLst>
      <p:ext uri="{BB962C8B-B14F-4D97-AF65-F5344CB8AC3E}">
        <p14:creationId xmlns:p14="http://schemas.microsoft.com/office/powerpoint/2010/main" val="3824998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9AB275D7-C158-4B45-B7F5-C773F8ACFB31}" type="datetimeFigureOut">
              <a:rPr lang="uk-UA" smtClean="0"/>
              <a:t>18.04.2022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16A18A-E723-4449-B4B2-670426D780CA}" type="slidenum">
              <a:rPr lang="uk-UA" smtClean="0"/>
              <a:t>‹#›</a:t>
            </a:fld>
            <a:endParaRPr lang="uk-UA"/>
          </a:p>
        </p:txBody>
      </p:sp>
    </p:spTree>
    <p:extLst>
      <p:ext uri="{BB962C8B-B14F-4D97-AF65-F5344CB8AC3E}">
        <p14:creationId xmlns:p14="http://schemas.microsoft.com/office/powerpoint/2010/main" val="4038436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9AB275D7-C158-4B45-B7F5-C773F8ACFB31}" type="datetimeFigureOut">
              <a:rPr lang="uk-UA" smtClean="0"/>
              <a:t>18.04.2022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16A18A-E723-4449-B4B2-670426D780CA}" type="slidenum">
              <a:rPr lang="uk-UA" smtClean="0"/>
              <a:t>‹#›</a:t>
            </a:fld>
            <a:endParaRPr lang="uk-UA"/>
          </a:p>
        </p:txBody>
      </p:sp>
    </p:spTree>
    <p:extLst>
      <p:ext uri="{BB962C8B-B14F-4D97-AF65-F5344CB8AC3E}">
        <p14:creationId xmlns:p14="http://schemas.microsoft.com/office/powerpoint/2010/main" val="2597899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9AB275D7-C158-4B45-B7F5-C773F8ACFB31}" type="datetimeFigureOut">
              <a:rPr lang="uk-UA" smtClean="0"/>
              <a:t>18.04.2022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016A18A-E723-4449-B4B2-670426D780CA}" type="slidenum">
              <a:rPr lang="uk-UA" smtClean="0"/>
              <a:t>‹#›</a:t>
            </a:fld>
            <a:endParaRPr lang="uk-UA"/>
          </a:p>
        </p:txBody>
      </p:sp>
    </p:spTree>
    <p:extLst>
      <p:ext uri="{BB962C8B-B14F-4D97-AF65-F5344CB8AC3E}">
        <p14:creationId xmlns:p14="http://schemas.microsoft.com/office/powerpoint/2010/main" val="3317462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913795" y="2912232"/>
            <a:ext cx="5107208" cy="287896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172200" y="2912232"/>
            <a:ext cx="5095357" cy="287896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9AB275D7-C158-4B45-B7F5-C773F8ACFB31}" type="datetimeFigureOut">
              <a:rPr lang="uk-UA" smtClean="0"/>
              <a:t>18.04.2022</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8016A18A-E723-4449-B4B2-670426D780CA}" type="slidenum">
              <a:rPr lang="uk-UA" smtClean="0"/>
              <a:t>‹#›</a:t>
            </a:fld>
            <a:endParaRPr lang="uk-UA"/>
          </a:p>
        </p:txBody>
      </p:sp>
    </p:spTree>
    <p:extLst>
      <p:ext uri="{BB962C8B-B14F-4D97-AF65-F5344CB8AC3E}">
        <p14:creationId xmlns:p14="http://schemas.microsoft.com/office/powerpoint/2010/main" val="1099774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9AB275D7-C158-4B45-B7F5-C773F8ACFB31}" type="datetimeFigureOut">
              <a:rPr lang="uk-UA" smtClean="0"/>
              <a:t>18.04.2022</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8016A18A-E723-4449-B4B2-670426D780CA}" type="slidenum">
              <a:rPr lang="uk-UA" smtClean="0"/>
              <a:t>‹#›</a:t>
            </a:fld>
            <a:endParaRPr lang="uk-UA"/>
          </a:p>
        </p:txBody>
      </p:sp>
    </p:spTree>
    <p:extLst>
      <p:ext uri="{BB962C8B-B14F-4D97-AF65-F5344CB8AC3E}">
        <p14:creationId xmlns:p14="http://schemas.microsoft.com/office/powerpoint/2010/main" val="2723079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B275D7-C158-4B45-B7F5-C773F8ACFB31}" type="datetimeFigureOut">
              <a:rPr lang="uk-UA" smtClean="0"/>
              <a:t>18.04.2022</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8016A18A-E723-4449-B4B2-670426D780CA}" type="slidenum">
              <a:rPr lang="uk-UA" smtClean="0"/>
              <a:t>‹#›</a:t>
            </a:fld>
            <a:endParaRPr lang="uk-UA"/>
          </a:p>
        </p:txBody>
      </p:sp>
    </p:spTree>
    <p:extLst>
      <p:ext uri="{BB962C8B-B14F-4D97-AF65-F5344CB8AC3E}">
        <p14:creationId xmlns:p14="http://schemas.microsoft.com/office/powerpoint/2010/main" val="1594437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9AB275D7-C158-4B45-B7F5-C773F8ACFB31}" type="datetimeFigureOut">
              <a:rPr lang="uk-UA" smtClean="0"/>
              <a:t>18.04.2022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016A18A-E723-4449-B4B2-670426D780CA}" type="slidenum">
              <a:rPr lang="uk-UA" smtClean="0"/>
              <a:t>‹#›</a:t>
            </a:fld>
            <a:endParaRPr lang="uk-UA"/>
          </a:p>
        </p:txBody>
      </p:sp>
    </p:spTree>
    <p:extLst>
      <p:ext uri="{BB962C8B-B14F-4D97-AF65-F5344CB8AC3E}">
        <p14:creationId xmlns:p14="http://schemas.microsoft.com/office/powerpoint/2010/main" val="4228091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9AB275D7-C158-4B45-B7F5-C773F8ACFB31}" type="datetimeFigureOut">
              <a:rPr lang="uk-UA" smtClean="0"/>
              <a:t>18.04.2022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016A18A-E723-4449-B4B2-670426D780CA}" type="slidenum">
              <a:rPr lang="uk-UA" smtClean="0"/>
              <a:t>‹#›</a:t>
            </a:fld>
            <a:endParaRPr lang="uk-UA"/>
          </a:p>
        </p:txBody>
      </p:sp>
    </p:spTree>
    <p:extLst>
      <p:ext uri="{BB962C8B-B14F-4D97-AF65-F5344CB8AC3E}">
        <p14:creationId xmlns:p14="http://schemas.microsoft.com/office/powerpoint/2010/main" val="652034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9AB275D7-C158-4B45-B7F5-C773F8ACFB31}" type="datetimeFigureOut">
              <a:rPr lang="uk-UA" smtClean="0"/>
              <a:t>18.04.2022</a:t>
            </a:fld>
            <a:endParaRPr lang="uk-UA"/>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8016A18A-E723-4449-B4B2-670426D780CA}" type="slidenum">
              <a:rPr lang="uk-UA" smtClean="0"/>
              <a:t>‹#›</a:t>
            </a:fld>
            <a:endParaRPr lang="uk-UA"/>
          </a:p>
        </p:txBody>
      </p:sp>
    </p:spTree>
    <p:extLst>
      <p:ext uri="{BB962C8B-B14F-4D97-AF65-F5344CB8AC3E}">
        <p14:creationId xmlns:p14="http://schemas.microsoft.com/office/powerpoint/2010/main" val="260112836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0CCE63-F99A-471F-998B-B9F91F463CDA}"/>
              </a:ext>
            </a:extLst>
          </p:cNvPr>
          <p:cNvSpPr>
            <a:spLocks noGrp="1"/>
          </p:cNvSpPr>
          <p:nvPr>
            <p:ph type="ctrTitle"/>
          </p:nvPr>
        </p:nvSpPr>
        <p:spPr/>
        <p:txBody>
          <a:bodyPr>
            <a:normAutofit fontScale="90000"/>
          </a:bodyPr>
          <a:lstStyle/>
          <a:p>
            <a:r>
              <a:rPr lang="uk-UA" dirty="0"/>
              <a:t>Управління доходами торговельного підприємства. Частина 2</a:t>
            </a:r>
          </a:p>
        </p:txBody>
      </p:sp>
      <p:sp>
        <p:nvSpPr>
          <p:cNvPr id="3" name="Підзаголовок 2">
            <a:extLst>
              <a:ext uri="{FF2B5EF4-FFF2-40B4-BE49-F238E27FC236}">
                <a16:creationId xmlns:a16="http://schemas.microsoft.com/office/drawing/2014/main" id="{0CF8E68E-2901-453E-8AA1-F9FA9A23339F}"/>
              </a:ext>
            </a:extLst>
          </p:cNvPr>
          <p:cNvSpPr>
            <a:spLocks noGrp="1"/>
          </p:cNvSpPr>
          <p:nvPr>
            <p:ph type="subTitle" idx="1"/>
          </p:nvPr>
        </p:nvSpPr>
        <p:spPr/>
        <p:txBody>
          <a:bodyPr/>
          <a:lstStyle/>
          <a:p>
            <a:r>
              <a:rPr lang="uk-UA" dirty="0"/>
              <a:t>Лекція з навчальної дисципліни</a:t>
            </a:r>
          </a:p>
          <a:p>
            <a:r>
              <a:rPr lang="uk-UA" dirty="0"/>
              <a:t> «Економіка та управління в сфері торгівлі»</a:t>
            </a:r>
          </a:p>
          <a:p>
            <a:endParaRPr lang="uk-UA" dirty="0"/>
          </a:p>
        </p:txBody>
      </p:sp>
    </p:spTree>
    <p:extLst>
      <p:ext uri="{BB962C8B-B14F-4D97-AF65-F5344CB8AC3E}">
        <p14:creationId xmlns:p14="http://schemas.microsoft.com/office/powerpoint/2010/main" val="2794101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DE1719-FE10-4D4D-9CAC-049413524C53}"/>
              </a:ext>
            </a:extLst>
          </p:cNvPr>
          <p:cNvSpPr txBox="1"/>
          <p:nvPr/>
        </p:nvSpPr>
        <p:spPr>
          <a:xfrm>
            <a:off x="1203649" y="1138534"/>
            <a:ext cx="10282335" cy="2031325"/>
          </a:xfrm>
          <a:prstGeom prst="rect">
            <a:avLst/>
          </a:prstGeom>
          <a:noFill/>
        </p:spPr>
        <p:txBody>
          <a:bodyPr wrap="square">
            <a:spAutoFit/>
          </a:bodyPr>
          <a:lstStyle/>
          <a:p>
            <a:r>
              <a:rPr lang="ru-RU" dirty="0" err="1"/>
              <a:t>Аналіз</a:t>
            </a:r>
            <a:r>
              <a:rPr lang="ru-RU" dirty="0"/>
              <a:t> </a:t>
            </a:r>
            <a:r>
              <a:rPr lang="ru-RU" dirty="0" err="1"/>
              <a:t>доходів</a:t>
            </a:r>
            <a:r>
              <a:rPr lang="ru-RU" dirty="0"/>
              <a:t> </a:t>
            </a:r>
            <a:r>
              <a:rPr lang="ru-RU" dirty="0" err="1"/>
              <a:t>торговельного</a:t>
            </a:r>
            <a:r>
              <a:rPr lang="ru-RU" dirty="0"/>
              <a:t> </a:t>
            </a:r>
            <a:r>
              <a:rPr lang="ru-RU" dirty="0" err="1"/>
              <a:t>підприємства</a:t>
            </a:r>
            <a:r>
              <a:rPr lang="ru-RU" dirty="0"/>
              <a:t> </a:t>
            </a:r>
            <a:r>
              <a:rPr lang="ru-RU" dirty="0" err="1"/>
              <a:t>передбачає</a:t>
            </a:r>
            <a:r>
              <a:rPr lang="ru-RU" dirty="0"/>
              <a:t> </a:t>
            </a:r>
            <a:r>
              <a:rPr lang="ru-RU" dirty="0" err="1"/>
              <a:t>проведення</a:t>
            </a:r>
            <a:r>
              <a:rPr lang="ru-RU" dirty="0"/>
              <a:t> </a:t>
            </a:r>
            <a:r>
              <a:rPr lang="ru-RU" dirty="0" err="1"/>
              <a:t>такої</a:t>
            </a:r>
            <a:r>
              <a:rPr lang="ru-RU" dirty="0"/>
              <a:t> </a:t>
            </a:r>
            <a:r>
              <a:rPr lang="ru-RU" dirty="0" err="1"/>
              <a:t>аналітичної</a:t>
            </a:r>
            <a:r>
              <a:rPr lang="ru-RU" dirty="0"/>
              <a:t> </a:t>
            </a:r>
            <a:r>
              <a:rPr lang="ru-RU" dirty="0" err="1"/>
              <a:t>роботи</a:t>
            </a:r>
            <a:r>
              <a:rPr lang="ru-RU" dirty="0"/>
              <a:t>:</a:t>
            </a:r>
          </a:p>
          <a:p>
            <a:endParaRPr lang="ru-RU" dirty="0"/>
          </a:p>
          <a:p>
            <a:r>
              <a:rPr lang="uk-UA" b="1" dirty="0"/>
              <a:t>1 етап </a:t>
            </a:r>
            <a:r>
              <a:rPr lang="uk-UA" dirty="0"/>
              <a:t>- аналіз загального обсягу та складу доходів торговельного підприємства.</a:t>
            </a:r>
          </a:p>
          <a:p>
            <a:r>
              <a:rPr lang="uk-UA" dirty="0"/>
              <a:t>На цьому етапі аналітичної роботи визначається загальний обсяг доходів підприємства, його абсолютна та відносна зміна порівняно з попереднім періодом, аналізується склад доходів, тобто питома вага окремих джерел формування доходів в їх загальному обсязі (від реалізації, іншої реалізації, позареалізаційних операцій тощо).</a:t>
            </a:r>
          </a:p>
        </p:txBody>
      </p:sp>
    </p:spTree>
    <p:extLst>
      <p:ext uri="{BB962C8B-B14F-4D97-AF65-F5344CB8AC3E}">
        <p14:creationId xmlns:p14="http://schemas.microsoft.com/office/powerpoint/2010/main" val="8865088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584FDB-FF36-4319-8696-D06DAB3EB55D}"/>
              </a:ext>
            </a:extLst>
          </p:cNvPr>
          <p:cNvSpPr txBox="1"/>
          <p:nvPr/>
        </p:nvSpPr>
        <p:spPr>
          <a:xfrm>
            <a:off x="914400" y="2019419"/>
            <a:ext cx="10000861" cy="1477328"/>
          </a:xfrm>
          <a:prstGeom prst="rect">
            <a:avLst/>
          </a:prstGeom>
          <a:noFill/>
        </p:spPr>
        <p:txBody>
          <a:bodyPr wrap="square">
            <a:spAutoFit/>
          </a:bodyPr>
          <a:lstStyle/>
          <a:p>
            <a:r>
              <a:rPr lang="uk-UA" b="1" dirty="0"/>
              <a:t>2 етап </a:t>
            </a:r>
            <a:r>
              <a:rPr lang="uk-UA" dirty="0"/>
              <a:t>- аналіз обсягу та джерел формування валового доходу торговельного підприємства.</a:t>
            </a:r>
          </a:p>
          <a:p>
            <a:r>
              <a:rPr lang="uk-UA" dirty="0"/>
              <a:t>Цей етап аналітичної роботи передбачає вивчення основних джерел формування валового доходу (реалізація товарів, дрібний опт, операції з тарою, операції з перемірюванням тканин, платні послуги тощо), обсяг формування доходів від кожного джерела, питому вагу в</a:t>
            </a:r>
          </a:p>
          <a:p>
            <a:r>
              <a:rPr lang="uk-UA" dirty="0"/>
              <a:t>загальному обсязі доходів.</a:t>
            </a:r>
          </a:p>
        </p:txBody>
      </p:sp>
    </p:spTree>
    <p:extLst>
      <p:ext uri="{BB962C8B-B14F-4D97-AF65-F5344CB8AC3E}">
        <p14:creationId xmlns:p14="http://schemas.microsoft.com/office/powerpoint/2010/main" val="4068077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E513F86-3FBE-4D9E-9532-455EFEB4BE84}"/>
              </a:ext>
            </a:extLst>
          </p:cNvPr>
          <p:cNvSpPr txBox="1"/>
          <p:nvPr/>
        </p:nvSpPr>
        <p:spPr>
          <a:xfrm>
            <a:off x="2108718" y="2133419"/>
            <a:ext cx="8201608" cy="1754326"/>
          </a:xfrm>
          <a:prstGeom prst="rect">
            <a:avLst/>
          </a:prstGeom>
          <a:noFill/>
        </p:spPr>
        <p:txBody>
          <a:bodyPr wrap="square">
            <a:spAutoFit/>
          </a:bodyPr>
          <a:lstStyle/>
          <a:p>
            <a:r>
              <a:rPr lang="uk-UA" b="1" dirty="0"/>
              <a:t>3 етап </a:t>
            </a:r>
            <a:r>
              <a:rPr lang="uk-UA" dirty="0"/>
              <a:t>- аналіз зміни рівня валового доходу.</a:t>
            </a:r>
          </a:p>
          <a:p>
            <a:r>
              <a:rPr lang="uk-UA" dirty="0"/>
              <a:t>На цьому етапі визначається рівень валового доходу та розраховується його зміна порівняно з попереднім періодом.</a:t>
            </a:r>
          </a:p>
          <a:p>
            <a:endParaRPr lang="uk-UA" dirty="0"/>
          </a:p>
          <a:p>
            <a:r>
              <a:rPr lang="uk-UA" dirty="0"/>
              <a:t>Об'єктом аналізу може бути також рівень торговельної надбавки в відсотках до ціни закупівлі товарів.</a:t>
            </a:r>
          </a:p>
        </p:txBody>
      </p:sp>
    </p:spTree>
    <p:extLst>
      <p:ext uri="{BB962C8B-B14F-4D97-AF65-F5344CB8AC3E}">
        <p14:creationId xmlns:p14="http://schemas.microsoft.com/office/powerpoint/2010/main" val="34889910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1B99B5D-85F8-48D8-9AA5-4D97D3316772}"/>
              </a:ext>
            </a:extLst>
          </p:cNvPr>
          <p:cNvSpPr txBox="1"/>
          <p:nvPr/>
        </p:nvSpPr>
        <p:spPr>
          <a:xfrm>
            <a:off x="1370044" y="1382334"/>
            <a:ext cx="9451911" cy="2862322"/>
          </a:xfrm>
          <a:prstGeom prst="rect">
            <a:avLst/>
          </a:prstGeom>
          <a:noFill/>
        </p:spPr>
        <p:txBody>
          <a:bodyPr wrap="square">
            <a:spAutoFit/>
          </a:bodyPr>
          <a:lstStyle/>
          <a:p>
            <a:r>
              <a:rPr lang="uk-UA" b="1" dirty="0"/>
              <a:t>4 етап </a:t>
            </a:r>
            <a:r>
              <a:rPr lang="uk-UA" dirty="0"/>
              <a:t>- оцінка рівня доходності інших видів діяльності підприємства.</a:t>
            </a:r>
          </a:p>
          <a:p>
            <a:r>
              <a:rPr lang="uk-UA" dirty="0"/>
              <a:t>На цьому етапі аналітичної роботи розраховуються та аналізуються в динаміці відносні показники отримання доходів від інших видів діяльності підприємства: інвестиційної, посередницької, кредитної, орендної тощо.</a:t>
            </a:r>
          </a:p>
          <a:p>
            <a:r>
              <a:rPr lang="uk-UA" dirty="0"/>
              <a:t>Рівень доходності інших видів діяльності порівнюється з рівнем валового доходу для визначення пріоритетних напрямків розвитку підприємства, його диверсифікації. Порівняння та оцінка здійснюється за допомогою розрахунків доходності витрат (співвідношення між сумами доходів та витрат) та доходності активів (обсяг формування доходів на одиницю активів, що використовуються) різних видів діяльності підприємства.</a:t>
            </a:r>
          </a:p>
        </p:txBody>
      </p:sp>
    </p:spTree>
    <p:extLst>
      <p:ext uri="{BB962C8B-B14F-4D97-AF65-F5344CB8AC3E}">
        <p14:creationId xmlns:p14="http://schemas.microsoft.com/office/powerpoint/2010/main" val="1020754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B29706-30AF-4836-894C-CD24EA37F071}"/>
              </a:ext>
            </a:extLst>
          </p:cNvPr>
          <p:cNvSpPr txBox="1"/>
          <p:nvPr/>
        </p:nvSpPr>
        <p:spPr>
          <a:xfrm>
            <a:off x="1286069" y="1148496"/>
            <a:ext cx="9619861" cy="3970318"/>
          </a:xfrm>
          <a:prstGeom prst="rect">
            <a:avLst/>
          </a:prstGeom>
          <a:noFill/>
        </p:spPr>
        <p:txBody>
          <a:bodyPr wrap="square">
            <a:spAutoFit/>
          </a:bodyPr>
          <a:lstStyle/>
          <a:p>
            <a:r>
              <a:rPr lang="ru-RU" b="1" dirty="0"/>
              <a:t>5 </a:t>
            </a:r>
            <a:r>
              <a:rPr lang="ru-RU" b="1" dirty="0" err="1"/>
              <a:t>етап</a:t>
            </a:r>
            <a:r>
              <a:rPr lang="ru-RU" b="1" dirty="0"/>
              <a:t> </a:t>
            </a:r>
            <a:r>
              <a:rPr lang="ru-RU" dirty="0"/>
              <a:t>- </a:t>
            </a:r>
            <a:r>
              <a:rPr lang="ru-RU" dirty="0" err="1"/>
              <a:t>кількісна</a:t>
            </a:r>
            <a:r>
              <a:rPr lang="ru-RU" dirty="0"/>
              <a:t> </a:t>
            </a:r>
            <a:r>
              <a:rPr lang="ru-RU" dirty="0" err="1"/>
              <a:t>оцінка</a:t>
            </a:r>
            <a:r>
              <a:rPr lang="ru-RU" dirty="0"/>
              <a:t> </a:t>
            </a:r>
            <a:r>
              <a:rPr lang="ru-RU" dirty="0" err="1"/>
              <a:t>факторів</a:t>
            </a:r>
            <a:r>
              <a:rPr lang="ru-RU" dirty="0"/>
              <a:t>, </a:t>
            </a:r>
            <a:r>
              <a:rPr lang="ru-RU" dirty="0" err="1"/>
              <a:t>що</a:t>
            </a:r>
            <a:r>
              <a:rPr lang="ru-RU" dirty="0"/>
              <a:t> </a:t>
            </a:r>
            <a:r>
              <a:rPr lang="ru-RU" dirty="0" err="1"/>
              <a:t>обумовлюють</a:t>
            </a:r>
            <a:r>
              <a:rPr lang="ru-RU" dirty="0"/>
              <a:t> </a:t>
            </a:r>
            <a:r>
              <a:rPr lang="ru-RU" dirty="0" err="1"/>
              <a:t>зміну</a:t>
            </a:r>
            <a:r>
              <a:rPr lang="ru-RU" dirty="0"/>
              <a:t> </a:t>
            </a:r>
            <a:r>
              <a:rPr lang="ru-RU" dirty="0" err="1"/>
              <a:t>обсягу</a:t>
            </a:r>
            <a:r>
              <a:rPr lang="ru-RU" dirty="0"/>
              <a:t> </a:t>
            </a:r>
            <a:r>
              <a:rPr lang="ru-RU" dirty="0" err="1"/>
              <a:t>формування</a:t>
            </a:r>
            <a:r>
              <a:rPr lang="ru-RU" dirty="0"/>
              <a:t> валового доходу. </a:t>
            </a:r>
            <a:r>
              <a:rPr lang="ru-RU" dirty="0" err="1"/>
              <a:t>Цей</a:t>
            </a:r>
            <a:r>
              <a:rPr lang="ru-RU" dirty="0"/>
              <a:t> </a:t>
            </a:r>
            <a:r>
              <a:rPr lang="ru-RU" dirty="0" err="1"/>
              <a:t>етап</a:t>
            </a:r>
            <a:r>
              <a:rPr lang="ru-RU" dirty="0"/>
              <a:t> </a:t>
            </a:r>
            <a:r>
              <a:rPr lang="ru-RU" dirty="0" err="1"/>
              <a:t>дослідження</a:t>
            </a:r>
            <a:r>
              <a:rPr lang="ru-RU" dirty="0"/>
              <a:t> </a:t>
            </a:r>
            <a:r>
              <a:rPr lang="ru-RU" dirty="0" err="1"/>
              <a:t>передбачає</a:t>
            </a:r>
            <a:r>
              <a:rPr lang="ru-RU" dirty="0"/>
              <a:t>:</a:t>
            </a:r>
          </a:p>
          <a:p>
            <a:endParaRPr lang="ru-RU" dirty="0"/>
          </a:p>
          <a:p>
            <a:r>
              <a:rPr lang="ru-RU" dirty="0"/>
              <a:t>1. </a:t>
            </a:r>
            <a:r>
              <a:rPr lang="ru-RU" dirty="0" err="1"/>
              <a:t>Вивчення</a:t>
            </a:r>
            <a:r>
              <a:rPr lang="ru-RU" dirty="0"/>
              <a:t> </a:t>
            </a:r>
            <a:r>
              <a:rPr lang="ru-RU" dirty="0" err="1"/>
              <a:t>впливу</a:t>
            </a:r>
            <a:r>
              <a:rPr lang="ru-RU" dirty="0"/>
              <a:t> на </a:t>
            </a:r>
            <a:r>
              <a:rPr lang="ru-RU" dirty="0" err="1"/>
              <a:t>обсяг</a:t>
            </a:r>
            <a:r>
              <a:rPr lang="ru-RU" dirty="0"/>
              <a:t> валового доходу таких </a:t>
            </a:r>
            <a:r>
              <a:rPr lang="ru-RU" dirty="0" err="1"/>
              <a:t>факторів</a:t>
            </a:r>
            <a:r>
              <a:rPr lang="ru-RU" dirty="0"/>
              <a:t>, як </a:t>
            </a:r>
            <a:r>
              <a:rPr lang="ru-RU" dirty="0" err="1"/>
              <a:t>обсяг</a:t>
            </a:r>
            <a:r>
              <a:rPr lang="ru-RU" dirty="0"/>
              <a:t> товарообороту (в </a:t>
            </a:r>
            <a:r>
              <a:rPr lang="ru-RU" dirty="0" err="1"/>
              <a:t>фактичних</a:t>
            </a:r>
            <a:r>
              <a:rPr lang="ru-RU" dirty="0"/>
              <a:t> та </a:t>
            </a:r>
            <a:r>
              <a:rPr lang="ru-RU" dirty="0" err="1"/>
              <a:t>співставних</a:t>
            </a:r>
            <a:r>
              <a:rPr lang="ru-RU" dirty="0"/>
              <a:t> </a:t>
            </a:r>
            <a:r>
              <a:rPr lang="ru-RU" dirty="0" err="1"/>
              <a:t>цінах</a:t>
            </a:r>
            <a:r>
              <a:rPr lang="ru-RU" dirty="0"/>
              <a:t>) та </a:t>
            </a:r>
            <a:r>
              <a:rPr lang="ru-RU" dirty="0" err="1"/>
              <a:t>середній</a:t>
            </a:r>
            <a:r>
              <a:rPr lang="ru-RU" dirty="0"/>
              <a:t> </a:t>
            </a:r>
            <a:r>
              <a:rPr lang="ru-RU" dirty="0" err="1"/>
              <a:t>рівень</a:t>
            </a:r>
            <a:r>
              <a:rPr lang="ru-RU" dirty="0"/>
              <a:t> доходу шляхом </a:t>
            </a:r>
            <a:r>
              <a:rPr lang="ru-RU" dirty="0" err="1"/>
              <a:t>застосування</a:t>
            </a:r>
            <a:r>
              <a:rPr lang="ru-RU" dirty="0"/>
              <a:t> методу </a:t>
            </a:r>
            <a:r>
              <a:rPr lang="ru-RU" dirty="0" err="1"/>
              <a:t>ланцюгових</a:t>
            </a:r>
            <a:r>
              <a:rPr lang="ru-RU" dirty="0"/>
              <a:t> </a:t>
            </a:r>
            <a:r>
              <a:rPr lang="ru-RU" dirty="0" err="1"/>
              <a:t>підстановок</a:t>
            </a:r>
            <a:r>
              <a:rPr lang="ru-RU" dirty="0"/>
              <a:t> </a:t>
            </a:r>
            <a:r>
              <a:rPr lang="ru-RU" dirty="0" err="1"/>
              <a:t>або</a:t>
            </a:r>
            <a:r>
              <a:rPr lang="ru-RU" dirty="0"/>
              <a:t> </a:t>
            </a:r>
            <a:r>
              <a:rPr lang="ru-RU" dirty="0" err="1"/>
              <a:t>індексного</a:t>
            </a:r>
            <a:r>
              <a:rPr lang="ru-RU" dirty="0"/>
              <a:t> методу.</a:t>
            </a:r>
          </a:p>
          <a:p>
            <a:endParaRPr lang="ru-RU" dirty="0"/>
          </a:p>
          <a:p>
            <a:r>
              <a:rPr lang="ru-RU" dirty="0"/>
              <a:t>2. </a:t>
            </a:r>
            <a:r>
              <a:rPr lang="ru-RU" dirty="0" err="1"/>
              <a:t>Кількісну</a:t>
            </a:r>
            <a:r>
              <a:rPr lang="ru-RU" dirty="0"/>
              <a:t> </a:t>
            </a:r>
            <a:r>
              <a:rPr lang="ru-RU" dirty="0" err="1"/>
              <a:t>оцінку</a:t>
            </a:r>
            <a:r>
              <a:rPr lang="ru-RU" dirty="0"/>
              <a:t> </a:t>
            </a:r>
            <a:r>
              <a:rPr lang="ru-RU" dirty="0" err="1"/>
              <a:t>впливу</a:t>
            </a:r>
            <a:r>
              <a:rPr lang="ru-RU" dirty="0"/>
              <a:t> на </a:t>
            </a:r>
            <a:r>
              <a:rPr lang="ru-RU" dirty="0" err="1"/>
              <a:t>середній</a:t>
            </a:r>
            <a:r>
              <a:rPr lang="ru-RU" dirty="0"/>
              <a:t> </a:t>
            </a:r>
            <a:r>
              <a:rPr lang="ru-RU" dirty="0" err="1"/>
              <a:t>рівень</a:t>
            </a:r>
            <a:r>
              <a:rPr lang="ru-RU" dirty="0"/>
              <a:t> валового доходу </a:t>
            </a:r>
            <a:r>
              <a:rPr lang="ru-RU" dirty="0" err="1"/>
              <a:t>структурних</a:t>
            </a:r>
            <a:r>
              <a:rPr lang="ru-RU" dirty="0"/>
              <a:t> </a:t>
            </a:r>
            <a:r>
              <a:rPr lang="ru-RU" dirty="0" err="1"/>
              <a:t>зрушень</a:t>
            </a:r>
            <a:r>
              <a:rPr lang="ru-RU" dirty="0"/>
              <a:t>, а </a:t>
            </a:r>
            <a:r>
              <a:rPr lang="ru-RU" dirty="0" err="1"/>
              <a:t>саме</a:t>
            </a:r>
            <a:r>
              <a:rPr lang="ru-RU" dirty="0"/>
              <a:t>: </a:t>
            </a:r>
            <a:r>
              <a:rPr lang="ru-RU" dirty="0" err="1"/>
              <a:t>асортиментної</a:t>
            </a:r>
            <a:r>
              <a:rPr lang="ru-RU" dirty="0"/>
              <a:t> </a:t>
            </a:r>
            <a:r>
              <a:rPr lang="ru-RU" dirty="0" err="1"/>
              <a:t>структури</a:t>
            </a:r>
            <a:r>
              <a:rPr lang="ru-RU" dirty="0"/>
              <a:t> </a:t>
            </a:r>
            <a:r>
              <a:rPr lang="ru-RU" dirty="0" err="1"/>
              <a:t>товарообігу</a:t>
            </a:r>
            <a:r>
              <a:rPr lang="ru-RU" dirty="0"/>
              <a:t>; складу </a:t>
            </a:r>
            <a:r>
              <a:rPr lang="ru-RU" dirty="0" err="1"/>
              <a:t>товарообігу</a:t>
            </a:r>
            <a:r>
              <a:rPr lang="ru-RU" dirty="0"/>
              <a:t> за формою продажу; складу </a:t>
            </a:r>
            <a:r>
              <a:rPr lang="ru-RU" dirty="0" err="1"/>
              <a:t>постачальників</a:t>
            </a:r>
            <a:r>
              <a:rPr lang="ru-RU" dirty="0"/>
              <a:t> (</a:t>
            </a:r>
            <a:r>
              <a:rPr lang="ru-RU" dirty="0" err="1"/>
              <a:t>каналів</a:t>
            </a:r>
            <a:r>
              <a:rPr lang="ru-RU" dirty="0"/>
              <a:t> </a:t>
            </a:r>
            <a:r>
              <a:rPr lang="ru-RU" dirty="0" err="1"/>
              <a:t>отримання</a:t>
            </a:r>
            <a:r>
              <a:rPr lang="ru-RU" dirty="0"/>
              <a:t> </a:t>
            </a:r>
            <a:r>
              <a:rPr lang="ru-RU" dirty="0" err="1"/>
              <a:t>товарів</a:t>
            </a:r>
            <a:r>
              <a:rPr lang="ru-RU" dirty="0"/>
              <a:t>) шляхом </a:t>
            </a:r>
            <a:r>
              <a:rPr lang="ru-RU" dirty="0" err="1"/>
              <a:t>застосування</a:t>
            </a:r>
            <a:r>
              <a:rPr lang="ru-RU" dirty="0"/>
              <a:t> методу </a:t>
            </a:r>
            <a:r>
              <a:rPr lang="ru-RU" dirty="0" err="1"/>
              <a:t>процентних</a:t>
            </a:r>
            <a:r>
              <a:rPr lang="ru-RU" dirty="0"/>
              <a:t> чисел. </a:t>
            </a:r>
            <a:r>
              <a:rPr lang="ru-RU" dirty="0" err="1"/>
              <a:t>Залежність</a:t>
            </a:r>
            <a:r>
              <a:rPr lang="ru-RU" dirty="0"/>
              <a:t> </a:t>
            </a:r>
            <a:r>
              <a:rPr lang="ru-RU" dirty="0" err="1"/>
              <a:t>між</a:t>
            </a:r>
            <a:r>
              <a:rPr lang="ru-RU" dirty="0"/>
              <a:t> </a:t>
            </a:r>
            <a:r>
              <a:rPr lang="ru-RU" dirty="0" err="1"/>
              <a:t>обсягом</a:t>
            </a:r>
            <a:r>
              <a:rPr lang="ru-RU" dirty="0"/>
              <a:t> та </a:t>
            </a:r>
            <a:r>
              <a:rPr lang="ru-RU" dirty="0" err="1"/>
              <a:t>рівнем</a:t>
            </a:r>
            <a:r>
              <a:rPr lang="ru-RU" dirty="0"/>
              <a:t> </a:t>
            </a:r>
            <a:r>
              <a:rPr lang="ru-RU" dirty="0" err="1"/>
              <a:t>доходів</a:t>
            </a:r>
            <a:r>
              <a:rPr lang="ru-RU" dirty="0"/>
              <a:t> </a:t>
            </a:r>
            <a:r>
              <a:rPr lang="ru-RU" dirty="0" err="1"/>
              <a:t>торговельного</a:t>
            </a:r>
            <a:r>
              <a:rPr lang="ru-RU" dirty="0"/>
              <a:t> </a:t>
            </a:r>
            <a:r>
              <a:rPr lang="ru-RU" dirty="0" err="1"/>
              <a:t>підприємства</a:t>
            </a:r>
            <a:r>
              <a:rPr lang="ru-RU" dirty="0"/>
              <a:t> та факторами, </a:t>
            </a:r>
            <a:r>
              <a:rPr lang="ru-RU" dirty="0" err="1"/>
              <a:t>що</a:t>
            </a:r>
            <a:r>
              <a:rPr lang="ru-RU" dirty="0"/>
              <a:t> </a:t>
            </a:r>
            <a:r>
              <a:rPr lang="ru-RU" dirty="0" err="1"/>
              <a:t>їх</a:t>
            </a:r>
            <a:r>
              <a:rPr lang="ru-RU" dirty="0"/>
              <a:t> </a:t>
            </a:r>
            <a:r>
              <a:rPr lang="ru-RU" dirty="0" err="1"/>
              <a:t>обумовлюють</a:t>
            </a:r>
            <a:r>
              <a:rPr lang="ru-RU" dirty="0"/>
              <a:t>, </a:t>
            </a:r>
            <a:r>
              <a:rPr lang="ru-RU" dirty="0" err="1"/>
              <a:t>може</a:t>
            </a:r>
            <a:r>
              <a:rPr lang="ru-RU" dirty="0"/>
              <a:t> бути </a:t>
            </a:r>
            <a:r>
              <a:rPr lang="ru-RU" dirty="0" err="1"/>
              <a:t>встановлена</a:t>
            </a:r>
            <a:r>
              <a:rPr lang="ru-RU" dirty="0"/>
              <a:t> </a:t>
            </a:r>
            <a:r>
              <a:rPr lang="ru-RU" dirty="0" err="1"/>
              <a:t>також</a:t>
            </a:r>
            <a:r>
              <a:rPr lang="ru-RU" dirty="0"/>
              <a:t> на </a:t>
            </a:r>
            <a:r>
              <a:rPr lang="ru-RU" dirty="0" err="1"/>
              <a:t>базі</a:t>
            </a:r>
            <a:r>
              <a:rPr lang="ru-RU" dirty="0"/>
              <a:t> </a:t>
            </a:r>
            <a:r>
              <a:rPr lang="ru-RU" dirty="0" err="1"/>
              <a:t>проведення</a:t>
            </a:r>
            <a:r>
              <a:rPr lang="ru-RU" dirty="0"/>
              <a:t> </a:t>
            </a:r>
            <a:r>
              <a:rPr lang="ru-RU" dirty="0" err="1"/>
              <a:t>кореляційно-регресивного</a:t>
            </a:r>
            <a:r>
              <a:rPr lang="ru-RU" dirty="0"/>
              <a:t> </a:t>
            </a:r>
            <a:r>
              <a:rPr lang="ru-RU" dirty="0" err="1"/>
              <a:t>аналізу</a:t>
            </a:r>
            <a:r>
              <a:rPr lang="ru-RU" dirty="0"/>
              <a:t>. На </a:t>
            </a:r>
            <a:r>
              <a:rPr lang="ru-RU" dirty="0" err="1"/>
              <a:t>завершення</a:t>
            </a:r>
            <a:r>
              <a:rPr lang="ru-RU" dirty="0"/>
              <a:t> факторного </a:t>
            </a:r>
            <a:r>
              <a:rPr lang="ru-RU" dirty="0" err="1"/>
              <a:t>аналізу</a:t>
            </a:r>
            <a:r>
              <a:rPr lang="ru-RU" dirty="0"/>
              <a:t> </a:t>
            </a:r>
            <a:r>
              <a:rPr lang="ru-RU" dirty="0" err="1"/>
              <a:t>результати</a:t>
            </a:r>
            <a:r>
              <a:rPr lang="ru-RU" dirty="0"/>
              <a:t> </a:t>
            </a:r>
            <a:r>
              <a:rPr lang="ru-RU" dirty="0" err="1"/>
              <a:t>окремих</a:t>
            </a:r>
            <a:r>
              <a:rPr lang="ru-RU" dirty="0"/>
              <a:t> </a:t>
            </a:r>
            <a:r>
              <a:rPr lang="ru-RU" dirty="0" err="1"/>
              <a:t>розрахунків</a:t>
            </a:r>
            <a:r>
              <a:rPr lang="ru-RU" dirty="0"/>
              <a:t> </a:t>
            </a:r>
            <a:r>
              <a:rPr lang="ru-RU" dirty="0" err="1"/>
              <a:t>узагальнюють</a:t>
            </a:r>
            <a:r>
              <a:rPr lang="ru-RU" dirty="0"/>
              <a:t>.</a:t>
            </a:r>
            <a:endParaRPr lang="uk-UA" dirty="0"/>
          </a:p>
        </p:txBody>
      </p:sp>
    </p:spTree>
    <p:extLst>
      <p:ext uri="{BB962C8B-B14F-4D97-AF65-F5344CB8AC3E}">
        <p14:creationId xmlns:p14="http://schemas.microsoft.com/office/powerpoint/2010/main" val="1349516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ACE8D1-B5C0-4AB6-8A32-1E0DE4FD7E1A}"/>
              </a:ext>
            </a:extLst>
          </p:cNvPr>
          <p:cNvSpPr txBox="1"/>
          <p:nvPr/>
        </p:nvSpPr>
        <p:spPr>
          <a:xfrm>
            <a:off x="2006082" y="1258374"/>
            <a:ext cx="8350897" cy="3693319"/>
          </a:xfrm>
          <a:prstGeom prst="rect">
            <a:avLst/>
          </a:prstGeom>
          <a:noFill/>
        </p:spPr>
        <p:txBody>
          <a:bodyPr wrap="square">
            <a:spAutoFit/>
          </a:bodyPr>
          <a:lstStyle/>
          <a:p>
            <a:r>
              <a:rPr lang="ru-RU" b="1" dirty="0"/>
              <a:t>6 </a:t>
            </a:r>
            <a:r>
              <a:rPr lang="ru-RU" b="1" dirty="0" err="1"/>
              <a:t>етап</a:t>
            </a:r>
            <a:r>
              <a:rPr lang="ru-RU" b="1" dirty="0"/>
              <a:t> </a:t>
            </a:r>
            <a:r>
              <a:rPr lang="ru-RU" dirty="0"/>
              <a:t>- </a:t>
            </a:r>
            <a:r>
              <a:rPr lang="ru-RU" dirty="0" err="1"/>
              <a:t>оцінка</a:t>
            </a:r>
            <a:r>
              <a:rPr lang="ru-RU" dirty="0"/>
              <a:t> </a:t>
            </a:r>
            <a:r>
              <a:rPr lang="ru-RU" dirty="0" err="1"/>
              <a:t>невикористаних</a:t>
            </a:r>
            <a:r>
              <a:rPr lang="ru-RU" dirty="0"/>
              <a:t> </a:t>
            </a:r>
            <a:r>
              <a:rPr lang="ru-RU" dirty="0" err="1"/>
              <a:t>можливостей</a:t>
            </a:r>
            <a:r>
              <a:rPr lang="ru-RU" dirty="0"/>
              <a:t> з </a:t>
            </a:r>
            <a:r>
              <a:rPr lang="ru-RU" dirty="0" err="1"/>
              <a:t>отримання</a:t>
            </a:r>
            <a:r>
              <a:rPr lang="ru-RU" dirty="0"/>
              <a:t> </a:t>
            </a:r>
            <a:r>
              <a:rPr lang="ru-RU" dirty="0" err="1"/>
              <a:t>доходів</a:t>
            </a:r>
            <a:r>
              <a:rPr lang="ru-RU" dirty="0"/>
              <a:t>.</a:t>
            </a:r>
          </a:p>
          <a:p>
            <a:endParaRPr lang="ru-RU" dirty="0"/>
          </a:p>
          <a:p>
            <a:r>
              <a:rPr lang="uk-UA" dirty="0"/>
              <a:t>Для виконання цього етапу аналітичної роботи необхідна наявність інформації стосовно ціни продажу окремих видів та </a:t>
            </a:r>
            <a:r>
              <a:rPr lang="uk-UA" dirty="0" err="1"/>
              <a:t>різновидностей</a:t>
            </a:r>
            <a:r>
              <a:rPr lang="uk-UA" dirty="0"/>
              <a:t> товарів на підприємствах-аналогах та конкурентах, або інформація стосовно ціни придбання по альтернативних каналах товаропостачання.</a:t>
            </a:r>
          </a:p>
          <a:p>
            <a:r>
              <a:rPr lang="uk-UA" dirty="0"/>
              <a:t>При наявності означеної інформації розраховуються невикористані можливості зростання доходів підприємства за рахунок удосконалення політики товаропостачання (зменшення ціни закупівлі) або цінової політики (використання можливостей збільшення цін реалізації).</a:t>
            </a:r>
          </a:p>
          <a:p>
            <a:r>
              <a:rPr lang="uk-UA" dirty="0"/>
              <a:t>Оцінка невикористаних можливостей з отримання доходів проводиться вибірково, по товарних групах, що мають для підприємства найбільш вагоме значення.</a:t>
            </a:r>
          </a:p>
        </p:txBody>
      </p:sp>
    </p:spTree>
    <p:extLst>
      <p:ext uri="{BB962C8B-B14F-4D97-AF65-F5344CB8AC3E}">
        <p14:creationId xmlns:p14="http://schemas.microsoft.com/office/powerpoint/2010/main" val="42870195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35A843B-B7A0-4556-95C7-96AC546FE412}"/>
              </a:ext>
            </a:extLst>
          </p:cNvPr>
          <p:cNvSpPr txBox="1"/>
          <p:nvPr/>
        </p:nvSpPr>
        <p:spPr>
          <a:xfrm>
            <a:off x="1427583" y="1264528"/>
            <a:ext cx="8957387" cy="3416320"/>
          </a:xfrm>
          <a:prstGeom prst="rect">
            <a:avLst/>
          </a:prstGeom>
          <a:noFill/>
        </p:spPr>
        <p:txBody>
          <a:bodyPr wrap="square">
            <a:spAutoFit/>
          </a:bodyPr>
          <a:lstStyle/>
          <a:p>
            <a:r>
              <a:rPr lang="ru-RU" b="1" dirty="0"/>
              <a:t>7 </a:t>
            </a:r>
            <a:r>
              <a:rPr lang="ru-RU" b="1" dirty="0" err="1"/>
              <a:t>етап</a:t>
            </a:r>
            <a:r>
              <a:rPr lang="ru-RU" b="1" dirty="0"/>
              <a:t> </a:t>
            </a:r>
            <a:r>
              <a:rPr lang="ru-RU" dirty="0"/>
              <a:t>- </a:t>
            </a:r>
            <a:r>
              <a:rPr lang="ru-RU" dirty="0" err="1"/>
              <a:t>аналіз</a:t>
            </a:r>
            <a:r>
              <a:rPr lang="ru-RU" dirty="0"/>
              <a:t> </a:t>
            </a:r>
            <a:r>
              <a:rPr lang="ru-RU" dirty="0" err="1"/>
              <a:t>достатності</a:t>
            </a:r>
            <a:r>
              <a:rPr lang="ru-RU" dirty="0"/>
              <a:t> </a:t>
            </a:r>
            <a:r>
              <a:rPr lang="ru-RU" dirty="0" err="1"/>
              <a:t>формування</a:t>
            </a:r>
            <a:r>
              <a:rPr lang="ru-RU" dirty="0"/>
              <a:t> </a:t>
            </a:r>
            <a:r>
              <a:rPr lang="ru-RU" dirty="0" err="1"/>
              <a:t>доходів</a:t>
            </a:r>
            <a:r>
              <a:rPr lang="ru-RU" dirty="0"/>
              <a:t>.</a:t>
            </a:r>
          </a:p>
          <a:p>
            <a:endParaRPr lang="ru-RU" dirty="0"/>
          </a:p>
          <a:p>
            <a:r>
              <a:rPr lang="ru-RU" dirty="0" err="1"/>
              <a:t>Достатність</a:t>
            </a:r>
            <a:r>
              <a:rPr lang="ru-RU" dirty="0"/>
              <a:t> </a:t>
            </a:r>
            <a:r>
              <a:rPr lang="ru-RU" dirty="0" err="1"/>
              <a:t>формування</a:t>
            </a:r>
            <a:r>
              <a:rPr lang="ru-RU" dirty="0"/>
              <a:t> </a:t>
            </a:r>
            <a:r>
              <a:rPr lang="ru-RU" dirty="0" err="1"/>
              <a:t>доходів</a:t>
            </a:r>
            <a:r>
              <a:rPr lang="ru-RU" dirty="0"/>
              <a:t> </a:t>
            </a:r>
            <a:r>
              <a:rPr lang="ru-RU" dirty="0" err="1"/>
              <a:t>оцінюється</a:t>
            </a:r>
            <a:r>
              <a:rPr lang="ru-RU" dirty="0"/>
              <a:t> в </a:t>
            </a:r>
            <a:r>
              <a:rPr lang="ru-RU" dirty="0" err="1"/>
              <a:t>цілому</a:t>
            </a:r>
            <a:r>
              <a:rPr lang="ru-RU" dirty="0"/>
              <a:t> по </a:t>
            </a:r>
            <a:r>
              <a:rPr lang="ru-RU" dirty="0" err="1"/>
              <a:t>підприємству</a:t>
            </a:r>
            <a:r>
              <a:rPr lang="ru-RU" dirty="0"/>
              <a:t> на </a:t>
            </a:r>
            <a:r>
              <a:rPr lang="ru-RU" dirty="0" err="1"/>
              <a:t>основі</a:t>
            </a:r>
            <a:r>
              <a:rPr lang="ru-RU" dirty="0"/>
              <a:t> </a:t>
            </a:r>
            <a:r>
              <a:rPr lang="ru-RU" dirty="0" err="1"/>
              <a:t>аналізу</a:t>
            </a:r>
            <a:r>
              <a:rPr lang="ru-RU" dirty="0"/>
              <a:t> </a:t>
            </a:r>
            <a:r>
              <a:rPr lang="ru-RU" dirty="0" err="1"/>
              <a:t>напрямків</a:t>
            </a:r>
            <a:r>
              <a:rPr lang="ru-RU" dirty="0"/>
              <a:t> </a:t>
            </a:r>
            <a:r>
              <a:rPr lang="ru-RU" dirty="0" err="1"/>
              <a:t>використання</a:t>
            </a:r>
            <a:r>
              <a:rPr lang="ru-RU" dirty="0"/>
              <a:t> </a:t>
            </a:r>
            <a:r>
              <a:rPr lang="ru-RU" dirty="0" err="1"/>
              <a:t>отриманих</a:t>
            </a:r>
            <a:r>
              <a:rPr lang="ru-RU" dirty="0"/>
              <a:t> </a:t>
            </a:r>
            <a:r>
              <a:rPr lang="ru-RU" dirty="0" err="1"/>
              <a:t>доходів</a:t>
            </a:r>
            <a:r>
              <a:rPr lang="ru-RU" dirty="0"/>
              <a:t> (на </a:t>
            </a:r>
            <a:r>
              <a:rPr lang="ru-RU" dirty="0" err="1"/>
              <a:t>сплату</a:t>
            </a:r>
            <a:r>
              <a:rPr lang="ru-RU" dirty="0"/>
              <a:t> </a:t>
            </a:r>
            <a:r>
              <a:rPr lang="ru-RU" dirty="0" err="1"/>
              <a:t>податків</a:t>
            </a:r>
            <a:r>
              <a:rPr lang="ru-RU" dirty="0"/>
              <a:t>, </a:t>
            </a:r>
            <a:r>
              <a:rPr lang="ru-RU" dirty="0" err="1"/>
              <a:t>покриття</a:t>
            </a:r>
            <a:r>
              <a:rPr lang="ru-RU" dirty="0"/>
              <a:t> </a:t>
            </a:r>
            <a:r>
              <a:rPr lang="ru-RU" dirty="0" err="1"/>
              <a:t>постійних</a:t>
            </a:r>
            <a:r>
              <a:rPr lang="ru-RU" dirty="0"/>
              <a:t> та </a:t>
            </a:r>
            <a:r>
              <a:rPr lang="ru-RU" dirty="0" err="1"/>
              <a:t>змінних</a:t>
            </a:r>
            <a:r>
              <a:rPr lang="ru-RU" dirty="0"/>
              <a:t> </a:t>
            </a:r>
            <a:r>
              <a:rPr lang="ru-RU" dirty="0" err="1"/>
              <a:t>витрат</a:t>
            </a:r>
            <a:r>
              <a:rPr lang="ru-RU" dirty="0"/>
              <a:t>, </a:t>
            </a:r>
            <a:r>
              <a:rPr lang="ru-RU" dirty="0" err="1"/>
              <a:t>формування</a:t>
            </a:r>
            <a:r>
              <a:rPr lang="ru-RU" dirty="0"/>
              <a:t> чистого </a:t>
            </a:r>
            <a:r>
              <a:rPr lang="ru-RU" dirty="0" err="1"/>
              <a:t>прибутку</a:t>
            </a:r>
            <a:r>
              <a:rPr lang="ru-RU" dirty="0"/>
              <a:t>). Для </a:t>
            </a:r>
            <a:r>
              <a:rPr lang="ru-RU" dirty="0" err="1"/>
              <a:t>цього</a:t>
            </a:r>
            <a:r>
              <a:rPr lang="ru-RU" dirty="0"/>
              <a:t> </a:t>
            </a:r>
            <a:r>
              <a:rPr lang="ru-RU" dirty="0" err="1"/>
              <a:t>визначаються</a:t>
            </a:r>
            <a:r>
              <a:rPr lang="ru-RU" dirty="0"/>
              <a:t> </a:t>
            </a:r>
            <a:r>
              <a:rPr lang="ru-RU" dirty="0" err="1"/>
              <a:t>обсяги</a:t>
            </a:r>
            <a:r>
              <a:rPr lang="ru-RU" dirty="0"/>
              <a:t>, </a:t>
            </a:r>
            <a:r>
              <a:rPr lang="ru-RU" dirty="0" err="1"/>
              <a:t>динаміка</a:t>
            </a:r>
            <a:r>
              <a:rPr lang="ru-RU" dirty="0"/>
              <a:t> та </a:t>
            </a:r>
            <a:r>
              <a:rPr lang="ru-RU" dirty="0" err="1"/>
              <a:t>питома</a:t>
            </a:r>
            <a:r>
              <a:rPr lang="ru-RU" dirty="0"/>
              <a:t> вага кожного </a:t>
            </a:r>
            <a:r>
              <a:rPr lang="ru-RU" dirty="0" err="1"/>
              <a:t>напрямку</a:t>
            </a:r>
            <a:r>
              <a:rPr lang="ru-RU" dirty="0"/>
              <a:t> </a:t>
            </a:r>
            <a:r>
              <a:rPr lang="ru-RU" dirty="0" err="1"/>
              <a:t>використання</a:t>
            </a:r>
            <a:r>
              <a:rPr lang="ru-RU" dirty="0"/>
              <a:t> </a:t>
            </a:r>
            <a:r>
              <a:rPr lang="ru-RU" dirty="0" err="1"/>
              <a:t>доходів</a:t>
            </a:r>
            <a:r>
              <a:rPr lang="ru-RU" dirty="0"/>
              <a:t> в </a:t>
            </a:r>
            <a:r>
              <a:rPr lang="ru-RU" dirty="0" err="1"/>
              <a:t>загальному</a:t>
            </a:r>
            <a:r>
              <a:rPr lang="ru-RU" dirty="0"/>
              <a:t> </a:t>
            </a:r>
            <a:r>
              <a:rPr lang="ru-RU" dirty="0" err="1"/>
              <a:t>обсязі</a:t>
            </a:r>
            <a:r>
              <a:rPr lang="ru-RU" dirty="0"/>
              <a:t> </a:t>
            </a:r>
            <a:r>
              <a:rPr lang="ru-RU" dirty="0" err="1"/>
              <a:t>їх</a:t>
            </a:r>
            <a:r>
              <a:rPr lang="ru-RU" dirty="0"/>
              <a:t> </a:t>
            </a:r>
            <a:r>
              <a:rPr lang="ru-RU" dirty="0" err="1"/>
              <a:t>формування</a:t>
            </a:r>
            <a:r>
              <a:rPr lang="ru-RU" dirty="0"/>
              <a:t>, </a:t>
            </a:r>
            <a:r>
              <a:rPr lang="ru-RU" dirty="0" err="1"/>
              <a:t>аналізуються</a:t>
            </a:r>
            <a:r>
              <a:rPr lang="ru-RU" dirty="0"/>
              <a:t> </a:t>
            </a:r>
            <a:r>
              <a:rPr lang="ru-RU" dirty="0" err="1"/>
              <a:t>показники</a:t>
            </a:r>
            <a:r>
              <a:rPr lang="ru-RU" dirty="0"/>
              <a:t> </a:t>
            </a:r>
            <a:r>
              <a:rPr lang="ru-RU" dirty="0" err="1"/>
              <a:t>доходності</a:t>
            </a:r>
            <a:r>
              <a:rPr lang="ru-RU" dirty="0"/>
              <a:t> </a:t>
            </a:r>
            <a:r>
              <a:rPr lang="ru-RU" dirty="0" err="1"/>
              <a:t>витрат</a:t>
            </a:r>
            <a:r>
              <a:rPr lang="ru-RU" dirty="0"/>
              <a:t> та </a:t>
            </a:r>
            <a:r>
              <a:rPr lang="ru-RU" dirty="0" err="1"/>
              <a:t>прибутковості</a:t>
            </a:r>
            <a:r>
              <a:rPr lang="ru-RU" dirty="0"/>
              <a:t> </a:t>
            </a:r>
            <a:r>
              <a:rPr lang="ru-RU" dirty="0" err="1"/>
              <a:t>доходів</a:t>
            </a:r>
            <a:r>
              <a:rPr lang="ru-RU" dirty="0"/>
              <a:t>.</a:t>
            </a:r>
          </a:p>
          <a:p>
            <a:endParaRPr lang="ru-RU" dirty="0"/>
          </a:p>
          <a:p>
            <a:r>
              <a:rPr lang="ru-RU" dirty="0" err="1"/>
              <a:t>Оцінка</a:t>
            </a:r>
            <a:r>
              <a:rPr lang="ru-RU" dirty="0"/>
              <a:t> </a:t>
            </a:r>
            <a:r>
              <a:rPr lang="ru-RU" dirty="0" err="1"/>
              <a:t>достатності</a:t>
            </a:r>
            <a:r>
              <a:rPr lang="ru-RU" dirty="0"/>
              <a:t> </a:t>
            </a:r>
            <a:r>
              <a:rPr lang="ru-RU" dirty="0" err="1"/>
              <a:t>формування</a:t>
            </a:r>
            <a:r>
              <a:rPr lang="ru-RU" dirty="0"/>
              <a:t> </a:t>
            </a:r>
            <a:r>
              <a:rPr lang="ru-RU" dirty="0" err="1"/>
              <a:t>доходів</a:t>
            </a:r>
            <a:r>
              <a:rPr lang="ru-RU" dirty="0"/>
              <a:t> </a:t>
            </a:r>
            <a:r>
              <a:rPr lang="ru-RU" dirty="0" err="1"/>
              <a:t>дозволяє</a:t>
            </a:r>
            <a:r>
              <a:rPr lang="ru-RU" dirty="0"/>
              <a:t> </a:t>
            </a:r>
            <a:r>
              <a:rPr lang="ru-RU" dirty="0" err="1"/>
              <a:t>зробити</a:t>
            </a:r>
            <a:r>
              <a:rPr lang="ru-RU" dirty="0"/>
              <a:t> </a:t>
            </a:r>
            <a:r>
              <a:rPr lang="ru-RU" dirty="0" err="1"/>
              <a:t>висновок</a:t>
            </a:r>
            <a:r>
              <a:rPr lang="ru-RU" dirty="0"/>
              <a:t> </a:t>
            </a:r>
            <a:r>
              <a:rPr lang="ru-RU" dirty="0" err="1"/>
              <a:t>стосовно</a:t>
            </a:r>
            <a:r>
              <a:rPr lang="ru-RU" dirty="0"/>
              <a:t> </a:t>
            </a:r>
            <a:r>
              <a:rPr lang="ru-RU" dirty="0" err="1"/>
              <a:t>виконання</a:t>
            </a:r>
            <a:r>
              <a:rPr lang="ru-RU" dirty="0"/>
              <a:t> </a:t>
            </a:r>
            <a:r>
              <a:rPr lang="ru-RU" dirty="0" err="1"/>
              <a:t>вимог</a:t>
            </a:r>
            <a:r>
              <a:rPr lang="ru-RU" dirty="0"/>
              <a:t> </a:t>
            </a:r>
            <a:r>
              <a:rPr lang="ru-RU" dirty="0" err="1"/>
              <a:t>самоокупності</a:t>
            </a:r>
            <a:r>
              <a:rPr lang="ru-RU" dirty="0"/>
              <a:t> та </a:t>
            </a:r>
            <a:r>
              <a:rPr lang="ru-RU" dirty="0" err="1"/>
              <a:t>самофінансування</a:t>
            </a:r>
            <a:r>
              <a:rPr lang="ru-RU" dirty="0"/>
              <a:t> </a:t>
            </a:r>
            <a:r>
              <a:rPr lang="ru-RU" dirty="0" err="1"/>
              <a:t>розвитку</a:t>
            </a:r>
            <a:r>
              <a:rPr lang="ru-RU" dirty="0"/>
              <a:t> </a:t>
            </a:r>
            <a:r>
              <a:rPr lang="ru-RU" dirty="0" err="1"/>
              <a:t>торговельного</a:t>
            </a:r>
            <a:r>
              <a:rPr lang="ru-RU" dirty="0"/>
              <a:t> </a:t>
            </a:r>
            <a:r>
              <a:rPr lang="ru-RU" dirty="0" err="1"/>
              <a:t>підприємства</a:t>
            </a:r>
            <a:r>
              <a:rPr lang="ru-RU" dirty="0"/>
              <a:t>.</a:t>
            </a:r>
            <a:endParaRPr lang="uk-UA" dirty="0"/>
          </a:p>
        </p:txBody>
      </p:sp>
    </p:spTree>
    <p:extLst>
      <p:ext uri="{BB962C8B-B14F-4D97-AF65-F5344CB8AC3E}">
        <p14:creationId xmlns:p14="http://schemas.microsoft.com/office/powerpoint/2010/main" val="16226835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840891E-5AE1-4441-B5BF-2C8050AE7DBB}"/>
              </a:ext>
            </a:extLst>
          </p:cNvPr>
          <p:cNvSpPr txBox="1"/>
          <p:nvPr/>
        </p:nvSpPr>
        <p:spPr>
          <a:xfrm>
            <a:off x="1707501" y="1319623"/>
            <a:ext cx="9395927" cy="2308324"/>
          </a:xfrm>
          <a:prstGeom prst="rect">
            <a:avLst/>
          </a:prstGeom>
          <a:noFill/>
        </p:spPr>
        <p:txBody>
          <a:bodyPr wrap="square">
            <a:spAutoFit/>
          </a:bodyPr>
          <a:lstStyle/>
          <a:p>
            <a:r>
              <a:rPr lang="uk-UA" b="1" dirty="0"/>
              <a:t>6. Методи </a:t>
            </a:r>
            <a:r>
              <a:rPr lang="uk-UA" b="1" dirty="0" err="1"/>
              <a:t>обгрунтування</a:t>
            </a:r>
            <a:r>
              <a:rPr lang="uk-UA" b="1" dirty="0"/>
              <a:t> плану-прогнозу доходів торговельного підприємства</a:t>
            </a:r>
          </a:p>
          <a:p>
            <a:endParaRPr lang="uk-UA" dirty="0"/>
          </a:p>
          <a:p>
            <a:r>
              <a:rPr lang="uk-UA" dirty="0"/>
              <a:t>Розробка плану доходів підприємства здійснюється за основними джерелами їх утворення, з наступним узагальненням.</a:t>
            </a:r>
          </a:p>
          <a:p>
            <a:endParaRPr lang="uk-UA" dirty="0"/>
          </a:p>
          <a:p>
            <a:r>
              <a:rPr lang="uk-UA" dirty="0"/>
              <a:t>Доход від реалізації товарів (валовий доход) планується залежно від наявності (на момент розробки плану) необхідної інформації за допомогою методу прямих техніко-економічних розрахунків або </a:t>
            </a:r>
            <a:r>
              <a:rPr lang="uk-UA" dirty="0" err="1"/>
              <a:t>факторно</a:t>
            </a:r>
            <a:r>
              <a:rPr lang="uk-UA" dirty="0"/>
              <a:t>-аналітичного методу.</a:t>
            </a:r>
          </a:p>
        </p:txBody>
      </p:sp>
    </p:spTree>
    <p:extLst>
      <p:ext uri="{BB962C8B-B14F-4D97-AF65-F5344CB8AC3E}">
        <p14:creationId xmlns:p14="http://schemas.microsoft.com/office/powerpoint/2010/main" val="4278069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90A93D3-34EB-47BA-A14F-6637FC73D1BC}"/>
              </a:ext>
            </a:extLst>
          </p:cNvPr>
          <p:cNvSpPr txBox="1"/>
          <p:nvPr/>
        </p:nvSpPr>
        <p:spPr>
          <a:xfrm>
            <a:off x="1370045" y="1194835"/>
            <a:ext cx="9601200" cy="3416320"/>
          </a:xfrm>
          <a:prstGeom prst="rect">
            <a:avLst/>
          </a:prstGeom>
          <a:noFill/>
        </p:spPr>
        <p:txBody>
          <a:bodyPr wrap="square">
            <a:spAutoFit/>
          </a:bodyPr>
          <a:lstStyle/>
          <a:p>
            <a:r>
              <a:rPr lang="ru-RU" dirty="0"/>
              <a:t>При </a:t>
            </a:r>
            <a:r>
              <a:rPr lang="ru-RU" dirty="0" err="1"/>
              <a:t>застосуванні</a:t>
            </a:r>
            <a:r>
              <a:rPr lang="ru-RU" dirty="0"/>
              <a:t> </a:t>
            </a:r>
            <a:r>
              <a:rPr lang="ru-RU" dirty="0" err="1"/>
              <a:t>факторно-аналітичного</a:t>
            </a:r>
            <a:r>
              <a:rPr lang="ru-RU" dirty="0"/>
              <a:t> методу </a:t>
            </a:r>
            <a:r>
              <a:rPr lang="ru-RU" dirty="0" err="1"/>
              <a:t>визначення</a:t>
            </a:r>
            <a:r>
              <a:rPr lang="ru-RU" dirty="0"/>
              <a:t> планового </a:t>
            </a:r>
            <a:r>
              <a:rPr lang="ru-RU" dirty="0" err="1"/>
              <a:t>розміру</a:t>
            </a:r>
            <a:r>
              <a:rPr lang="ru-RU" dirty="0"/>
              <a:t> </a:t>
            </a:r>
            <a:r>
              <a:rPr lang="ru-RU" dirty="0" err="1"/>
              <a:t>доходів</a:t>
            </a:r>
            <a:r>
              <a:rPr lang="ru-RU" dirty="0"/>
              <a:t> </a:t>
            </a:r>
            <a:r>
              <a:rPr lang="ru-RU" dirty="0" err="1"/>
              <a:t>відбувається</a:t>
            </a:r>
            <a:r>
              <a:rPr lang="ru-RU" dirty="0"/>
              <a:t> так:</a:t>
            </a:r>
          </a:p>
          <a:p>
            <a:endParaRPr lang="ru-RU" dirty="0"/>
          </a:p>
          <a:p>
            <a:r>
              <a:rPr lang="ru-RU" dirty="0"/>
              <a:t>1. Проводиться </a:t>
            </a:r>
            <a:r>
              <a:rPr lang="ru-RU" dirty="0" err="1"/>
              <a:t>оцінка</a:t>
            </a:r>
            <a:r>
              <a:rPr lang="ru-RU" dirty="0"/>
              <a:t> </a:t>
            </a:r>
            <a:r>
              <a:rPr lang="ru-RU" dirty="0" err="1"/>
              <a:t>тенденцій</a:t>
            </a:r>
            <a:r>
              <a:rPr lang="ru-RU" dirty="0"/>
              <a:t> </a:t>
            </a:r>
            <a:r>
              <a:rPr lang="ru-RU" dirty="0" err="1"/>
              <a:t>зміни</a:t>
            </a:r>
            <a:r>
              <a:rPr lang="ru-RU" dirty="0"/>
              <a:t> </a:t>
            </a:r>
            <a:r>
              <a:rPr lang="ru-RU" dirty="0" err="1"/>
              <a:t>рівня</a:t>
            </a:r>
            <a:r>
              <a:rPr lang="ru-RU" dirty="0"/>
              <a:t> валового доходу на </a:t>
            </a:r>
            <a:r>
              <a:rPr lang="ru-RU" dirty="0" err="1"/>
              <a:t>основі</a:t>
            </a:r>
            <a:r>
              <a:rPr lang="ru-RU" dirty="0"/>
              <a:t> </a:t>
            </a:r>
            <a:r>
              <a:rPr lang="ru-RU" dirty="0" err="1"/>
              <a:t>побудови</a:t>
            </a:r>
            <a:r>
              <a:rPr lang="ru-RU" dirty="0"/>
              <a:t> та </a:t>
            </a:r>
            <a:r>
              <a:rPr lang="ru-RU" dirty="0" err="1"/>
              <a:t>аналізу</a:t>
            </a:r>
            <a:r>
              <a:rPr lang="ru-RU" dirty="0"/>
              <a:t> </a:t>
            </a:r>
            <a:r>
              <a:rPr lang="ru-RU" dirty="0" err="1"/>
              <a:t>динамічного</a:t>
            </a:r>
            <a:r>
              <a:rPr lang="ru-RU" dirty="0"/>
              <a:t> ряду.</a:t>
            </a:r>
          </a:p>
          <a:p>
            <a:endParaRPr lang="ru-RU" dirty="0"/>
          </a:p>
          <a:p>
            <a:pPr algn="l"/>
            <a:r>
              <a:rPr lang="ru-RU" dirty="0"/>
              <a:t>2. </a:t>
            </a:r>
            <a:r>
              <a:rPr lang="ru-RU" dirty="0" err="1"/>
              <a:t>Здійснюється</a:t>
            </a:r>
            <a:r>
              <a:rPr lang="ru-RU" dirty="0"/>
              <a:t> </a:t>
            </a:r>
            <a:r>
              <a:rPr lang="ru-RU" dirty="0" err="1"/>
              <a:t>прогнозування</a:t>
            </a:r>
            <a:r>
              <a:rPr lang="ru-RU" dirty="0"/>
              <a:t> </a:t>
            </a:r>
            <a:r>
              <a:rPr lang="ru-RU" dirty="0" err="1"/>
              <a:t>рівня</a:t>
            </a:r>
            <a:r>
              <a:rPr lang="ru-RU" dirty="0"/>
              <a:t> валового доходу на </a:t>
            </a:r>
            <a:r>
              <a:rPr lang="ru-RU" dirty="0" err="1"/>
              <a:t>плановий</a:t>
            </a:r>
            <a:r>
              <a:rPr lang="ru-RU" dirty="0"/>
              <a:t> </a:t>
            </a:r>
            <a:r>
              <a:rPr lang="ru-RU" dirty="0" err="1"/>
              <a:t>період</a:t>
            </a:r>
            <a:r>
              <a:rPr lang="ru-RU" dirty="0"/>
              <a:t>, </a:t>
            </a:r>
            <a:r>
              <a:rPr lang="ru-RU" dirty="0" err="1"/>
              <a:t>виходячи</a:t>
            </a:r>
            <a:r>
              <a:rPr lang="ru-RU" dirty="0"/>
              <a:t> з базового </a:t>
            </a:r>
            <a:r>
              <a:rPr lang="ru-RU" dirty="0" err="1"/>
              <a:t>рівня</a:t>
            </a:r>
            <a:r>
              <a:rPr lang="ru-RU" dirty="0"/>
              <a:t> валового доходу, темпу </a:t>
            </a:r>
            <a:r>
              <a:rPr lang="ru-RU" dirty="0" err="1"/>
              <a:t>його</a:t>
            </a:r>
            <a:r>
              <a:rPr lang="ru-RU" dirty="0"/>
              <a:t> </a:t>
            </a:r>
            <a:r>
              <a:rPr lang="ru-RU" dirty="0" err="1"/>
              <a:t>зміни</a:t>
            </a:r>
            <a:r>
              <a:rPr lang="ru-RU" dirty="0"/>
              <a:t>, </a:t>
            </a:r>
            <a:r>
              <a:rPr lang="ru-RU" dirty="0" err="1"/>
              <a:t>який</a:t>
            </a:r>
            <a:r>
              <a:rPr lang="ru-RU" dirty="0"/>
              <a:t> </a:t>
            </a:r>
            <a:r>
              <a:rPr lang="ru-RU" dirty="0" err="1"/>
              <a:t>склався</a:t>
            </a:r>
            <a:r>
              <a:rPr lang="ru-RU" dirty="0"/>
              <a:t> в </a:t>
            </a:r>
            <a:r>
              <a:rPr lang="ru-RU" dirty="0" err="1"/>
              <a:t>проаналізованому</a:t>
            </a:r>
            <a:r>
              <a:rPr lang="ru-RU" dirty="0"/>
              <a:t> </a:t>
            </a:r>
            <a:r>
              <a:rPr lang="ru-RU" dirty="0" err="1"/>
              <a:t>періоді</a:t>
            </a:r>
            <a:r>
              <a:rPr lang="ru-RU" dirty="0"/>
              <a:t> </a:t>
            </a:r>
            <a:r>
              <a:rPr lang="ru-RU" dirty="0" err="1"/>
              <a:t>чи</a:t>
            </a:r>
            <a:r>
              <a:rPr lang="ru-RU" dirty="0"/>
              <a:t> на </a:t>
            </a:r>
            <a:r>
              <a:rPr lang="ru-RU" dirty="0" err="1"/>
              <a:t>основі</a:t>
            </a:r>
            <a:r>
              <a:rPr lang="ru-RU" dirty="0"/>
              <a:t> </a:t>
            </a:r>
            <a:r>
              <a:rPr lang="ru-RU" dirty="0" err="1"/>
              <a:t>формування</a:t>
            </a:r>
            <a:r>
              <a:rPr lang="ru-RU" dirty="0"/>
              <a:t> </a:t>
            </a:r>
            <a:r>
              <a:rPr lang="ru-RU" dirty="0" err="1"/>
              <a:t>трендової</a:t>
            </a:r>
            <a:r>
              <a:rPr lang="ru-RU" dirty="0"/>
              <a:t> </a:t>
            </a:r>
            <a:r>
              <a:rPr lang="ru-RU" dirty="0" err="1"/>
              <a:t>економіко-математичної</a:t>
            </a:r>
            <a:r>
              <a:rPr lang="ru-RU" dirty="0"/>
              <a:t> </a:t>
            </a:r>
            <a:r>
              <a:rPr lang="ru-RU" dirty="0" err="1"/>
              <a:t>моделі</a:t>
            </a:r>
            <a:r>
              <a:rPr lang="ru-RU" dirty="0"/>
              <a:t>. </a:t>
            </a:r>
            <a:r>
              <a:rPr lang="ru-RU" dirty="0" err="1"/>
              <a:t>Спрогнозований</a:t>
            </a:r>
            <a:r>
              <a:rPr lang="ru-RU" dirty="0"/>
              <a:t> таким чином </a:t>
            </a:r>
            <a:r>
              <a:rPr lang="ru-RU" dirty="0" err="1"/>
              <a:t>рівень</a:t>
            </a:r>
            <a:r>
              <a:rPr lang="ru-RU" dirty="0"/>
              <a:t> валового доходу </a:t>
            </a:r>
            <a:r>
              <a:rPr lang="ru-RU" dirty="0" err="1"/>
              <a:t>відображає</a:t>
            </a:r>
            <a:r>
              <a:rPr lang="ru-RU" dirty="0"/>
              <a:t> </a:t>
            </a:r>
            <a:r>
              <a:rPr lang="ru-RU" dirty="0" err="1"/>
              <a:t>умови</a:t>
            </a:r>
            <a:r>
              <a:rPr lang="ru-RU" dirty="0"/>
              <a:t> </a:t>
            </a:r>
            <a:r>
              <a:rPr lang="ru-RU" dirty="0" err="1"/>
              <a:t>здійснення</a:t>
            </a:r>
            <a:r>
              <a:rPr lang="ru-RU" dirty="0"/>
              <a:t> </a:t>
            </a:r>
            <a:r>
              <a:rPr lang="ru-RU" dirty="0" err="1"/>
              <a:t>торговельної</a:t>
            </a:r>
            <a:r>
              <a:rPr lang="ru-RU" dirty="0"/>
              <a:t> </a:t>
            </a:r>
            <a:r>
              <a:rPr lang="ru-RU" sz="1800" b="0" i="0" u="none" strike="noStrike" baseline="0" dirty="0" err="1">
                <a:latin typeface="Century Schoolbook" panose="02040604050505020304" pitchFamily="18" charset="0"/>
              </a:rPr>
              <a:t>діяльності</a:t>
            </a:r>
            <a:r>
              <a:rPr lang="ru-RU" sz="1800" b="0" i="0" u="none" strike="noStrike" baseline="0" dirty="0">
                <a:latin typeface="Century Schoolbook" panose="02040604050505020304" pitchFamily="18" charset="0"/>
              </a:rPr>
              <a:t> (</a:t>
            </a:r>
            <a:r>
              <a:rPr lang="ru-RU" sz="1800" b="0" i="0" u="none" strike="noStrike" baseline="0" dirty="0" err="1">
                <a:latin typeface="Century Schoolbook" panose="02040604050505020304" pitchFamily="18" charset="0"/>
              </a:rPr>
              <a:t>зміни</a:t>
            </a:r>
            <a:r>
              <a:rPr lang="ru-RU" sz="1800" b="0" i="0" u="none" strike="noStrike" baseline="0" dirty="0">
                <a:latin typeface="Century Schoolbook" panose="02040604050505020304" pitchFamily="18" charset="0"/>
              </a:rPr>
              <a:t> в </a:t>
            </a:r>
            <a:r>
              <a:rPr lang="ru-RU" sz="1800" b="0" i="0" u="none" strike="noStrike" baseline="0" dirty="0" err="1">
                <a:latin typeface="Century Schoolbook" panose="02040604050505020304" pitchFamily="18" charset="0"/>
              </a:rPr>
              <a:t>асортиментній</a:t>
            </a:r>
            <a:r>
              <a:rPr lang="ru-RU" sz="1800" b="0" i="0" u="none" strike="noStrike" baseline="0" dirty="0">
                <a:latin typeface="Century Schoolbook" panose="02040604050505020304" pitchFamily="18" charset="0"/>
              </a:rPr>
              <a:t> </a:t>
            </a:r>
            <a:r>
              <a:rPr lang="ru-RU" sz="1800" b="0" i="0" u="none" strike="noStrike" baseline="0" dirty="0" err="1">
                <a:latin typeface="Century Schoolbook" panose="02040604050505020304" pitchFamily="18" charset="0"/>
              </a:rPr>
              <a:t>структурі</a:t>
            </a:r>
            <a:r>
              <a:rPr lang="ru-RU" sz="1800" b="0" i="0" u="none" strike="noStrike" baseline="0" dirty="0">
                <a:latin typeface="Century Schoolbook" panose="02040604050505020304" pitchFamily="18" charset="0"/>
              </a:rPr>
              <a:t> товарообороту, </a:t>
            </a:r>
            <a:r>
              <a:rPr lang="ru-RU" sz="1800" b="0" i="0" u="none" strike="noStrike" baseline="0" dirty="0" err="1">
                <a:latin typeface="Century Schoolbook" panose="02040604050505020304" pitchFamily="18" charset="0"/>
              </a:rPr>
              <a:t>їх</a:t>
            </a:r>
            <a:r>
              <a:rPr lang="ru-RU" sz="1800" b="0" i="0" u="none" strike="noStrike" baseline="0" dirty="0">
                <a:latin typeface="Century Schoolbook" panose="02040604050505020304" pitchFamily="18" charset="0"/>
              </a:rPr>
              <a:t> </a:t>
            </a:r>
            <a:r>
              <a:rPr lang="ru-RU" sz="1800" b="0" i="0" u="none" strike="noStrike" baseline="0" dirty="0" err="1">
                <a:latin typeface="Century Schoolbook" panose="02040604050505020304" pitchFamily="18" charset="0"/>
              </a:rPr>
              <a:t>складі</a:t>
            </a:r>
            <a:r>
              <a:rPr lang="ru-RU" sz="1800" b="0" i="0" u="none" strike="noStrike" baseline="0" dirty="0">
                <a:latin typeface="Century Schoolbook" panose="02040604050505020304" pitchFamily="18" charset="0"/>
              </a:rPr>
              <a:t>,</a:t>
            </a:r>
          </a:p>
          <a:p>
            <a:pPr algn="l"/>
            <a:r>
              <a:rPr lang="ru-RU" sz="1800" b="0" i="0" u="none" strike="noStrike" baseline="0" dirty="0" err="1">
                <a:latin typeface="Century Schoolbook" panose="02040604050505020304" pitchFamily="18" charset="0"/>
              </a:rPr>
              <a:t>джерелах</a:t>
            </a:r>
            <a:r>
              <a:rPr lang="ru-RU" sz="1800" b="0" i="0" u="none" strike="noStrike" baseline="0" dirty="0">
                <a:latin typeface="Century Schoolbook" panose="02040604050505020304" pitchFamily="18" charset="0"/>
              </a:rPr>
              <a:t> </a:t>
            </a:r>
            <a:r>
              <a:rPr lang="ru-RU" sz="1800" b="0" i="0" u="none" strike="noStrike" baseline="0" dirty="0" err="1">
                <a:latin typeface="Century Schoolbook" panose="02040604050505020304" pitchFamily="18" charset="0"/>
              </a:rPr>
              <a:t>отримання</a:t>
            </a:r>
            <a:r>
              <a:rPr lang="ru-RU" sz="1800" b="0" i="0" u="none" strike="noStrike" baseline="0" dirty="0">
                <a:latin typeface="Century Schoolbook" panose="02040604050505020304" pitchFamily="18" charset="0"/>
              </a:rPr>
              <a:t> </a:t>
            </a:r>
            <a:r>
              <a:rPr lang="ru-RU" sz="1800" b="0" i="0" u="none" strike="noStrike" baseline="0" dirty="0" err="1">
                <a:latin typeface="Century Schoolbook" panose="02040604050505020304" pitchFamily="18" charset="0"/>
              </a:rPr>
              <a:t>товарів</a:t>
            </a:r>
            <a:r>
              <a:rPr lang="ru-RU" sz="1800" b="0" i="0" u="none" strike="noStrike" baseline="0" dirty="0">
                <a:latin typeface="Century Schoolbook" panose="02040604050505020304" pitchFamily="18" charset="0"/>
              </a:rPr>
              <a:t> </a:t>
            </a:r>
            <a:r>
              <a:rPr lang="ru-RU" sz="1800" b="0" i="0" u="none" strike="noStrike" baseline="0" dirty="0" err="1">
                <a:latin typeface="Century Schoolbook" panose="02040604050505020304" pitchFamily="18" charset="0"/>
              </a:rPr>
              <a:t>тощо</a:t>
            </a:r>
            <a:r>
              <a:rPr lang="ru-RU" sz="1800" b="0" i="0" u="none" strike="noStrike" baseline="0" dirty="0">
                <a:latin typeface="Century Schoolbook" panose="02040604050505020304" pitchFamily="18" charset="0"/>
              </a:rPr>
              <a:t>), </a:t>
            </a:r>
            <a:r>
              <a:rPr lang="ru-RU" sz="1800" b="0" i="0" u="none" strike="noStrike" baseline="0" dirty="0" err="1">
                <a:latin typeface="Century Schoolbook" panose="02040604050505020304" pitchFamily="18" charset="0"/>
              </a:rPr>
              <a:t>що</a:t>
            </a:r>
            <a:r>
              <a:rPr lang="ru-RU" sz="1800" b="0" i="0" u="none" strike="noStrike" baseline="0" dirty="0">
                <a:latin typeface="Century Schoolbook" panose="02040604050505020304" pitchFamily="18" charset="0"/>
              </a:rPr>
              <a:t> </a:t>
            </a:r>
            <a:r>
              <a:rPr lang="ru-RU" sz="1800" b="0" i="0" u="none" strike="noStrike" baseline="0" dirty="0" err="1">
                <a:latin typeface="Century Schoolbook" panose="02040604050505020304" pitchFamily="18" charset="0"/>
              </a:rPr>
              <a:t>склалися</a:t>
            </a:r>
            <a:r>
              <a:rPr lang="ru-RU" sz="1800" b="0" i="0" u="none" strike="noStrike" baseline="0" dirty="0">
                <a:latin typeface="Century Schoolbook" panose="02040604050505020304" pitchFamily="18" charset="0"/>
              </a:rPr>
              <a:t> у ретроспективному </a:t>
            </a:r>
            <a:r>
              <a:rPr lang="uk-UA" sz="1800" b="0" i="0" u="none" strike="noStrike" baseline="0" dirty="0">
                <a:latin typeface="Century Schoolbook" panose="02040604050505020304" pitchFamily="18" charset="0"/>
              </a:rPr>
              <a:t>періоді.</a:t>
            </a:r>
            <a:endParaRPr lang="uk-UA" dirty="0"/>
          </a:p>
        </p:txBody>
      </p:sp>
    </p:spTree>
    <p:extLst>
      <p:ext uri="{BB962C8B-B14F-4D97-AF65-F5344CB8AC3E}">
        <p14:creationId xmlns:p14="http://schemas.microsoft.com/office/powerpoint/2010/main" val="29515651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524905E-0FAB-4F08-98EE-ECD2B4E9B277}"/>
              </a:ext>
            </a:extLst>
          </p:cNvPr>
          <p:cNvSpPr txBox="1"/>
          <p:nvPr/>
        </p:nvSpPr>
        <p:spPr>
          <a:xfrm>
            <a:off x="1677955" y="1663969"/>
            <a:ext cx="8836090" cy="1477328"/>
          </a:xfrm>
          <a:prstGeom prst="rect">
            <a:avLst/>
          </a:prstGeom>
          <a:noFill/>
        </p:spPr>
        <p:txBody>
          <a:bodyPr wrap="square">
            <a:spAutoFit/>
          </a:bodyPr>
          <a:lstStyle/>
          <a:p>
            <a:r>
              <a:rPr lang="ru-RU" dirty="0"/>
              <a:t>3. </a:t>
            </a:r>
            <a:r>
              <a:rPr lang="ru-RU" dirty="0" err="1"/>
              <a:t>Визначається</a:t>
            </a:r>
            <a:r>
              <a:rPr lang="ru-RU" dirty="0"/>
              <a:t> сума валового доходу при плановому </a:t>
            </a:r>
            <a:r>
              <a:rPr lang="ru-RU" dirty="0" err="1"/>
              <a:t>обсязі</a:t>
            </a:r>
            <a:r>
              <a:rPr lang="ru-RU" dirty="0"/>
              <a:t> </a:t>
            </a:r>
            <a:r>
              <a:rPr lang="ru-RU" dirty="0" err="1"/>
              <a:t>товарообігу</a:t>
            </a:r>
            <a:r>
              <a:rPr lang="ru-RU" dirty="0"/>
              <a:t> та </a:t>
            </a:r>
            <a:r>
              <a:rPr lang="ru-RU" dirty="0" err="1"/>
              <a:t>спрогнозованому</a:t>
            </a:r>
            <a:r>
              <a:rPr lang="ru-RU" dirty="0"/>
              <a:t> </a:t>
            </a:r>
            <a:r>
              <a:rPr lang="ru-RU" dirty="0" err="1"/>
              <a:t>рівні</a:t>
            </a:r>
            <a:r>
              <a:rPr lang="ru-RU" dirty="0"/>
              <a:t> валового доходу. </a:t>
            </a:r>
          </a:p>
          <a:p>
            <a:endParaRPr lang="ru-RU" dirty="0"/>
          </a:p>
          <a:p>
            <a:r>
              <a:rPr lang="ru-RU" dirty="0"/>
              <a:t>4. </a:t>
            </a:r>
            <a:r>
              <a:rPr lang="ru-RU" dirty="0" err="1"/>
              <a:t>Оцінюються</a:t>
            </a:r>
            <a:r>
              <a:rPr lang="ru-RU" dirty="0"/>
              <a:t> </a:t>
            </a:r>
            <a:r>
              <a:rPr lang="ru-RU" dirty="0" err="1"/>
              <a:t>можливі</a:t>
            </a:r>
            <a:r>
              <a:rPr lang="ru-RU" dirty="0"/>
              <a:t> </a:t>
            </a:r>
            <a:r>
              <a:rPr lang="ru-RU" dirty="0" err="1"/>
              <a:t>резерви</a:t>
            </a:r>
            <a:r>
              <a:rPr lang="ru-RU" dirty="0"/>
              <a:t> </a:t>
            </a:r>
            <a:r>
              <a:rPr lang="ru-RU" dirty="0" err="1"/>
              <a:t>збільшення</a:t>
            </a:r>
            <a:r>
              <a:rPr lang="ru-RU" dirty="0"/>
              <a:t> валового доходу за </a:t>
            </a:r>
            <a:r>
              <a:rPr lang="ru-RU" dirty="0" err="1"/>
              <a:t>рахунок</a:t>
            </a:r>
            <a:r>
              <a:rPr lang="ru-RU" dirty="0"/>
              <a:t> </a:t>
            </a:r>
            <a:r>
              <a:rPr lang="ru-RU" dirty="0" err="1"/>
              <a:t>управління</a:t>
            </a:r>
            <a:r>
              <a:rPr lang="ru-RU" dirty="0"/>
              <a:t> </a:t>
            </a:r>
            <a:r>
              <a:rPr lang="ru-RU" dirty="0" err="1"/>
              <a:t>окремими</a:t>
            </a:r>
            <a:r>
              <a:rPr lang="ru-RU" dirty="0"/>
              <a:t> </a:t>
            </a:r>
            <a:r>
              <a:rPr lang="ru-RU" dirty="0" err="1"/>
              <a:t>чинниками</a:t>
            </a:r>
            <a:r>
              <a:rPr lang="ru-RU" dirty="0"/>
              <a:t>, </a:t>
            </a:r>
            <a:r>
              <a:rPr lang="ru-RU" dirty="0" err="1"/>
              <a:t>які</a:t>
            </a:r>
            <a:r>
              <a:rPr lang="ru-RU" dirty="0"/>
              <a:t> </a:t>
            </a:r>
            <a:r>
              <a:rPr lang="ru-RU" dirty="0" err="1"/>
              <a:t>визначають</a:t>
            </a:r>
            <a:r>
              <a:rPr lang="ru-RU" dirty="0"/>
              <a:t> </a:t>
            </a:r>
            <a:r>
              <a:rPr lang="ru-RU" dirty="0" err="1"/>
              <a:t>його</a:t>
            </a:r>
            <a:r>
              <a:rPr lang="ru-RU" dirty="0"/>
              <a:t> </a:t>
            </a:r>
            <a:r>
              <a:rPr lang="ru-RU" dirty="0" err="1"/>
              <a:t>розмір</a:t>
            </a:r>
            <a:r>
              <a:rPr lang="ru-RU" dirty="0"/>
              <a:t>.</a:t>
            </a:r>
            <a:endParaRPr lang="uk-UA" dirty="0"/>
          </a:p>
        </p:txBody>
      </p:sp>
    </p:spTree>
    <p:extLst>
      <p:ext uri="{BB962C8B-B14F-4D97-AF65-F5344CB8AC3E}">
        <p14:creationId xmlns:p14="http://schemas.microsoft.com/office/powerpoint/2010/main" val="1923538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94F10F7-235B-4313-91AA-7BF106B963E9}"/>
              </a:ext>
            </a:extLst>
          </p:cNvPr>
          <p:cNvSpPr txBox="1"/>
          <p:nvPr/>
        </p:nvSpPr>
        <p:spPr>
          <a:xfrm>
            <a:off x="1101436" y="1568579"/>
            <a:ext cx="9989127" cy="3139321"/>
          </a:xfrm>
          <a:prstGeom prst="rect">
            <a:avLst/>
          </a:prstGeom>
          <a:noFill/>
        </p:spPr>
        <p:txBody>
          <a:bodyPr wrap="square">
            <a:spAutoFit/>
          </a:bodyPr>
          <a:lstStyle/>
          <a:p>
            <a:pPr algn="ctr"/>
            <a:r>
              <a:rPr lang="uk-UA" dirty="0"/>
              <a:t>ПЛАН</a:t>
            </a:r>
          </a:p>
          <a:p>
            <a:endParaRPr lang="uk-UA" dirty="0"/>
          </a:p>
          <a:p>
            <a:r>
              <a:rPr lang="uk-UA" dirty="0"/>
              <a:t>1. Склад та джерела утворення доходів торговельного підприємства</a:t>
            </a:r>
          </a:p>
          <a:p>
            <a:r>
              <a:rPr lang="uk-UA" dirty="0"/>
              <a:t>2. Доходи в системі показників стратегічного розвитку підприємства</a:t>
            </a:r>
          </a:p>
          <a:p>
            <a:r>
              <a:rPr lang="uk-UA" dirty="0"/>
              <a:t>3. Чинники, які визначають розмір доходів торговельного підприємства. Цінова політика торговельного підприємства та механізм її формування</a:t>
            </a:r>
          </a:p>
          <a:p>
            <a:r>
              <a:rPr lang="uk-UA" b="1" dirty="0"/>
              <a:t>4. Стратегія управління доходами торговельного підприємства: вихідні передумови та порядок розробки</a:t>
            </a:r>
          </a:p>
          <a:p>
            <a:r>
              <a:rPr lang="uk-UA" b="1" dirty="0"/>
              <a:t>5. Вихідні передумови та методичний інструментарій аналізу доходів торговельного підприємства</a:t>
            </a:r>
          </a:p>
          <a:p>
            <a:r>
              <a:rPr lang="uk-UA" b="1" dirty="0"/>
              <a:t>6. Методи обґрунтування плану-прогнозу доходів торговельного підприємства</a:t>
            </a:r>
          </a:p>
        </p:txBody>
      </p:sp>
    </p:spTree>
    <p:extLst>
      <p:ext uri="{BB962C8B-B14F-4D97-AF65-F5344CB8AC3E}">
        <p14:creationId xmlns:p14="http://schemas.microsoft.com/office/powerpoint/2010/main" val="33793203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F59F1FC-7AC3-4D3F-A0AB-A052C3822D0A}"/>
              </a:ext>
            </a:extLst>
          </p:cNvPr>
          <p:cNvSpPr txBox="1"/>
          <p:nvPr/>
        </p:nvSpPr>
        <p:spPr>
          <a:xfrm>
            <a:off x="1593979" y="1604495"/>
            <a:ext cx="9004041" cy="1200329"/>
          </a:xfrm>
          <a:prstGeom prst="rect">
            <a:avLst/>
          </a:prstGeom>
          <a:noFill/>
        </p:spPr>
        <p:txBody>
          <a:bodyPr wrap="square">
            <a:spAutoFit/>
          </a:bodyPr>
          <a:lstStyle/>
          <a:p>
            <a:r>
              <a:rPr lang="ru-RU" dirty="0" err="1"/>
              <a:t>Застосування</a:t>
            </a:r>
            <a:r>
              <a:rPr lang="ru-RU" dirty="0"/>
              <a:t> методу </a:t>
            </a:r>
            <a:r>
              <a:rPr lang="ru-RU" dirty="0" err="1"/>
              <a:t>прямих</a:t>
            </a:r>
            <a:r>
              <a:rPr lang="ru-RU" dirty="0"/>
              <a:t> </a:t>
            </a:r>
            <a:r>
              <a:rPr lang="ru-RU" dirty="0" err="1"/>
              <a:t>техніко-економічних</a:t>
            </a:r>
            <a:r>
              <a:rPr lang="ru-RU" dirty="0"/>
              <a:t> </a:t>
            </a:r>
            <a:r>
              <a:rPr lang="ru-RU" dirty="0" err="1"/>
              <a:t>розрахунків</a:t>
            </a:r>
            <a:r>
              <a:rPr lang="ru-RU" dirty="0"/>
              <a:t> </a:t>
            </a:r>
            <a:r>
              <a:rPr lang="ru-RU" dirty="0" err="1"/>
              <a:t>передбачає</a:t>
            </a:r>
            <a:r>
              <a:rPr lang="ru-RU" dirty="0"/>
              <a:t> </a:t>
            </a:r>
            <a:r>
              <a:rPr lang="ru-RU" dirty="0" err="1"/>
              <a:t>наявність</a:t>
            </a:r>
            <a:r>
              <a:rPr lang="ru-RU" dirty="0"/>
              <a:t> </a:t>
            </a:r>
            <a:r>
              <a:rPr lang="ru-RU" dirty="0" err="1"/>
              <a:t>інформації</a:t>
            </a:r>
            <a:r>
              <a:rPr lang="ru-RU" dirty="0"/>
              <a:t> про </a:t>
            </a:r>
            <a:r>
              <a:rPr lang="ru-RU" dirty="0" err="1"/>
              <a:t>обсяг</a:t>
            </a:r>
            <a:r>
              <a:rPr lang="ru-RU" dirty="0"/>
              <a:t> продажу </a:t>
            </a:r>
            <a:r>
              <a:rPr lang="ru-RU" dirty="0" err="1"/>
              <a:t>товарів</a:t>
            </a:r>
            <a:r>
              <a:rPr lang="ru-RU" dirty="0"/>
              <a:t> за </a:t>
            </a:r>
            <a:r>
              <a:rPr lang="ru-RU" dirty="0" err="1"/>
              <a:t>окремими</a:t>
            </a:r>
            <a:r>
              <a:rPr lang="ru-RU" dirty="0"/>
              <a:t> </a:t>
            </a:r>
            <a:r>
              <a:rPr lang="ru-RU" dirty="0" err="1"/>
              <a:t>товарними</a:t>
            </a:r>
            <a:r>
              <a:rPr lang="ru-RU" dirty="0"/>
              <a:t> </a:t>
            </a:r>
            <a:r>
              <a:rPr lang="ru-RU" dirty="0" err="1"/>
              <a:t>групами</a:t>
            </a:r>
            <a:r>
              <a:rPr lang="ru-RU" dirty="0"/>
              <a:t> та </a:t>
            </a:r>
            <a:r>
              <a:rPr lang="ru-RU" dirty="0" err="1"/>
              <a:t>рівень</a:t>
            </a:r>
            <a:r>
              <a:rPr lang="ru-RU" dirty="0"/>
              <a:t> валового доходу </a:t>
            </a:r>
            <a:r>
              <a:rPr lang="ru-RU" dirty="0" err="1"/>
              <a:t>або</a:t>
            </a:r>
            <a:r>
              <a:rPr lang="ru-RU" dirty="0"/>
              <a:t> </a:t>
            </a:r>
            <a:r>
              <a:rPr lang="ru-RU" dirty="0" err="1"/>
              <a:t>обсягу</a:t>
            </a:r>
            <a:r>
              <a:rPr lang="ru-RU" dirty="0"/>
              <a:t> </a:t>
            </a:r>
            <a:r>
              <a:rPr lang="ru-RU" dirty="0" err="1"/>
              <a:t>угод</a:t>
            </a:r>
            <a:r>
              <a:rPr lang="ru-RU" dirty="0"/>
              <a:t> на </a:t>
            </a:r>
            <a:r>
              <a:rPr lang="ru-RU" dirty="0" err="1"/>
              <a:t>закупівлю</a:t>
            </a:r>
            <a:r>
              <a:rPr lang="ru-RU" dirty="0"/>
              <a:t> </a:t>
            </a:r>
            <a:r>
              <a:rPr lang="ru-RU" dirty="0" err="1"/>
              <a:t>товарів</a:t>
            </a:r>
            <a:r>
              <a:rPr lang="ru-RU" dirty="0"/>
              <a:t> за </a:t>
            </a:r>
            <a:r>
              <a:rPr lang="ru-RU" dirty="0" err="1"/>
              <a:t>окремими</a:t>
            </a:r>
            <a:r>
              <a:rPr lang="ru-RU" dirty="0"/>
              <a:t> контрактами, </a:t>
            </a:r>
            <a:r>
              <a:rPr lang="ru-RU" dirty="0" err="1"/>
              <a:t>рівень</a:t>
            </a:r>
            <a:r>
              <a:rPr lang="ru-RU" dirty="0"/>
              <a:t> </a:t>
            </a:r>
            <a:r>
              <a:rPr lang="ru-RU" dirty="0" err="1"/>
              <a:t>цін</a:t>
            </a:r>
            <a:r>
              <a:rPr lang="ru-RU" dirty="0"/>
              <a:t> </a:t>
            </a:r>
            <a:r>
              <a:rPr lang="ru-RU" dirty="0" err="1"/>
              <a:t>закупівлі</a:t>
            </a:r>
            <a:r>
              <a:rPr lang="ru-RU" dirty="0"/>
              <a:t> та </a:t>
            </a:r>
            <a:r>
              <a:rPr lang="ru-RU" dirty="0" err="1"/>
              <a:t>спрогнозованих</a:t>
            </a:r>
            <a:r>
              <a:rPr lang="ru-RU" dirty="0"/>
              <a:t> </a:t>
            </a:r>
            <a:r>
              <a:rPr lang="ru-RU" dirty="0" err="1"/>
              <a:t>цін</a:t>
            </a:r>
            <a:r>
              <a:rPr lang="ru-RU" dirty="0"/>
              <a:t> </a:t>
            </a:r>
            <a:r>
              <a:rPr lang="ru-RU" dirty="0" err="1"/>
              <a:t>реалізації</a:t>
            </a:r>
            <a:r>
              <a:rPr lang="ru-RU" dirty="0"/>
              <a:t>.</a:t>
            </a:r>
            <a:endParaRPr lang="uk-UA" dirty="0"/>
          </a:p>
        </p:txBody>
      </p:sp>
    </p:spTree>
    <p:extLst>
      <p:ext uri="{BB962C8B-B14F-4D97-AF65-F5344CB8AC3E}">
        <p14:creationId xmlns:p14="http://schemas.microsoft.com/office/powerpoint/2010/main" val="1634614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F2BB8FC-A425-40EA-8884-4DF035FFFB3D}"/>
              </a:ext>
            </a:extLst>
          </p:cNvPr>
          <p:cNvSpPr txBox="1"/>
          <p:nvPr/>
        </p:nvSpPr>
        <p:spPr>
          <a:xfrm>
            <a:off x="1399592" y="1862832"/>
            <a:ext cx="9713167" cy="2308324"/>
          </a:xfrm>
          <a:prstGeom prst="rect">
            <a:avLst/>
          </a:prstGeom>
          <a:noFill/>
        </p:spPr>
        <p:txBody>
          <a:bodyPr wrap="square">
            <a:spAutoFit/>
          </a:bodyPr>
          <a:lstStyle/>
          <a:p>
            <a:r>
              <a:rPr lang="uk-UA" dirty="0"/>
              <a:t>Доход від реалізації виробленої продукції (роботи, послуги) планується, виходячи з обсягів виробничої програми підприємства та прийнятих цін реалізації з урахуванням базових цін та наданих цінових знижок.</a:t>
            </a:r>
          </a:p>
          <a:p>
            <a:endParaRPr lang="uk-UA" dirty="0"/>
          </a:p>
          <a:p>
            <a:r>
              <a:rPr lang="uk-UA" dirty="0"/>
              <a:t>Запланований доход від продажу матеріальних цінностей та майна розраховується як різниця між вартістю їх придбання (за балансовою оцінкою) та продажною ціною їх реалізації, з урахуванням зносу основних фондів та витрат підприємства, що пов'язані з їх демонтажем, передпродажною підготовкою та реалізацією.</a:t>
            </a:r>
          </a:p>
        </p:txBody>
      </p:sp>
    </p:spTree>
    <p:extLst>
      <p:ext uri="{BB962C8B-B14F-4D97-AF65-F5344CB8AC3E}">
        <p14:creationId xmlns:p14="http://schemas.microsoft.com/office/powerpoint/2010/main" val="25241203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B94E1EE-A1E1-4FA8-A19E-3A51ADF7150D}"/>
              </a:ext>
            </a:extLst>
          </p:cNvPr>
          <p:cNvSpPr txBox="1"/>
          <p:nvPr/>
        </p:nvSpPr>
        <p:spPr>
          <a:xfrm>
            <a:off x="1380930" y="1254882"/>
            <a:ext cx="9405257" cy="3693319"/>
          </a:xfrm>
          <a:prstGeom prst="rect">
            <a:avLst/>
          </a:prstGeom>
          <a:noFill/>
        </p:spPr>
        <p:txBody>
          <a:bodyPr wrap="square">
            <a:spAutoFit/>
          </a:bodyPr>
          <a:lstStyle/>
          <a:p>
            <a:r>
              <a:rPr lang="uk-UA" dirty="0"/>
              <a:t>Доходи від посередницької діяльності підприємства планують, виходячи з обсягів цієї діяльності та прийнятої форми оплати за послуги підприємства (розміру та порядку визначення винагороди):.</a:t>
            </a:r>
          </a:p>
          <a:p>
            <a:endParaRPr lang="uk-UA" dirty="0"/>
          </a:p>
          <a:p>
            <a:r>
              <a:rPr lang="ru-RU" dirty="0"/>
              <a:t>Доходи </a:t>
            </a:r>
            <a:r>
              <a:rPr lang="ru-RU" dirty="0" err="1"/>
              <a:t>від</a:t>
            </a:r>
            <a:r>
              <a:rPr lang="ru-RU" dirty="0"/>
              <a:t> перепродажу </a:t>
            </a:r>
            <a:r>
              <a:rPr lang="ru-RU" dirty="0" err="1"/>
              <a:t>матеріальних</a:t>
            </a:r>
            <a:r>
              <a:rPr lang="ru-RU" dirty="0"/>
              <a:t> </a:t>
            </a:r>
            <a:r>
              <a:rPr lang="ru-RU" dirty="0" err="1"/>
              <a:t>цінностей</a:t>
            </a:r>
            <a:r>
              <a:rPr lang="ru-RU" dirty="0"/>
              <a:t> (</a:t>
            </a:r>
            <a:r>
              <a:rPr lang="ru-RU" dirty="0" err="1"/>
              <a:t>продукції</a:t>
            </a:r>
            <a:r>
              <a:rPr lang="ru-RU" dirty="0"/>
              <a:t>, </a:t>
            </a:r>
            <a:r>
              <a:rPr lang="ru-RU" dirty="0" err="1"/>
              <a:t>товарів</a:t>
            </a:r>
            <a:r>
              <a:rPr lang="ru-RU" dirty="0"/>
              <a:t>, </a:t>
            </a:r>
            <a:r>
              <a:rPr lang="ru-RU" dirty="0" err="1"/>
              <a:t>послуг</a:t>
            </a:r>
            <a:r>
              <a:rPr lang="ru-RU" dirty="0"/>
              <a:t>) не </a:t>
            </a:r>
            <a:r>
              <a:rPr lang="ru-RU" dirty="0" err="1"/>
              <a:t>власного</a:t>
            </a:r>
            <a:r>
              <a:rPr lang="ru-RU" dirty="0"/>
              <a:t> </a:t>
            </a:r>
            <a:r>
              <a:rPr lang="ru-RU" dirty="0" err="1"/>
              <a:t>виробництва</a:t>
            </a:r>
            <a:r>
              <a:rPr lang="ru-RU" dirty="0"/>
              <a:t>, </a:t>
            </a:r>
            <a:r>
              <a:rPr lang="ru-RU" dirty="0" err="1"/>
              <a:t>які</a:t>
            </a:r>
            <a:r>
              <a:rPr lang="ru-RU" dirty="0"/>
              <a:t> </a:t>
            </a:r>
            <a:r>
              <a:rPr lang="ru-RU" dirty="0" err="1"/>
              <a:t>також</a:t>
            </a:r>
            <a:r>
              <a:rPr lang="ru-RU" dirty="0"/>
              <a:t> </a:t>
            </a:r>
            <a:r>
              <a:rPr lang="ru-RU" dirty="0" err="1"/>
              <a:t>відносяться</a:t>
            </a:r>
            <a:r>
              <a:rPr lang="ru-RU" dirty="0"/>
              <a:t> до </a:t>
            </a:r>
            <a:r>
              <a:rPr lang="ru-RU" dirty="0" err="1"/>
              <a:t>посередницької</a:t>
            </a:r>
            <a:r>
              <a:rPr lang="ru-RU" dirty="0"/>
              <a:t> </a:t>
            </a:r>
            <a:r>
              <a:rPr lang="ru-RU" dirty="0" err="1"/>
              <a:t>діяльності</a:t>
            </a:r>
            <a:r>
              <a:rPr lang="ru-RU" dirty="0"/>
              <a:t>, </a:t>
            </a:r>
            <a:r>
              <a:rPr lang="ru-RU" dirty="0" err="1"/>
              <a:t>плануються</a:t>
            </a:r>
            <a:r>
              <a:rPr lang="ru-RU" dirty="0"/>
              <a:t>, як правило, </a:t>
            </a:r>
            <a:r>
              <a:rPr lang="ru-RU" dirty="0" err="1"/>
              <a:t>виходячи</a:t>
            </a:r>
            <a:r>
              <a:rPr lang="ru-RU" dirty="0"/>
              <a:t> з </a:t>
            </a:r>
            <a:r>
              <a:rPr lang="ru-RU" dirty="0" err="1"/>
              <a:t>обсягів</a:t>
            </a:r>
            <a:r>
              <a:rPr lang="ru-RU" dirty="0"/>
              <a:t> </a:t>
            </a:r>
            <a:r>
              <a:rPr lang="ru-RU" dirty="0" err="1"/>
              <a:t>здійснення</a:t>
            </a:r>
            <a:r>
              <a:rPr lang="ru-RU" dirty="0"/>
              <a:t> таких </a:t>
            </a:r>
            <a:r>
              <a:rPr lang="ru-RU" dirty="0" err="1"/>
              <a:t>операцій</a:t>
            </a:r>
            <a:r>
              <a:rPr lang="ru-RU" dirty="0"/>
              <a:t> і </a:t>
            </a:r>
            <a:r>
              <a:rPr lang="ru-RU" dirty="0" err="1"/>
              <a:t>запланованої</a:t>
            </a:r>
            <a:r>
              <a:rPr lang="ru-RU" dirty="0"/>
              <a:t> </a:t>
            </a:r>
            <a:r>
              <a:rPr lang="ru-RU" dirty="0" err="1"/>
              <a:t>маржі</a:t>
            </a:r>
            <a:r>
              <a:rPr lang="ru-RU" dirty="0"/>
              <a:t> (</a:t>
            </a:r>
            <a:r>
              <a:rPr lang="ru-RU" dirty="0" err="1"/>
              <a:t>різниці</a:t>
            </a:r>
            <a:r>
              <a:rPr lang="ru-RU" dirty="0"/>
              <a:t> в </a:t>
            </a:r>
            <a:r>
              <a:rPr lang="ru-RU" dirty="0" err="1"/>
              <a:t>цінах</a:t>
            </a:r>
            <a:r>
              <a:rPr lang="ru-RU" dirty="0"/>
              <a:t>).</a:t>
            </a:r>
          </a:p>
          <a:p>
            <a:endParaRPr lang="ru-RU" dirty="0"/>
          </a:p>
          <a:p>
            <a:r>
              <a:rPr lang="uk-UA" dirty="0"/>
              <a:t>Доход підприємства, отриманий від пайової участі в спільних підприємствах та у створенні інших підприємств, планується на основі інформації про рентабельність їх діяльності, обсяг отримання чистого прибутку, а також закріпленого </a:t>
            </a:r>
            <a:r>
              <a:rPr lang="uk-UA" dirty="0" err="1"/>
              <a:t>вьзасновницьких</a:t>
            </a:r>
            <a:r>
              <a:rPr lang="uk-UA" dirty="0"/>
              <a:t> документах порядку його розподілу.</a:t>
            </a:r>
          </a:p>
        </p:txBody>
      </p:sp>
    </p:spTree>
    <p:extLst>
      <p:ext uri="{BB962C8B-B14F-4D97-AF65-F5344CB8AC3E}">
        <p14:creationId xmlns:p14="http://schemas.microsoft.com/office/powerpoint/2010/main" val="19396179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27A6F1E-AB40-412D-B951-AE0FB59218F3}"/>
              </a:ext>
            </a:extLst>
          </p:cNvPr>
          <p:cNvSpPr txBox="1"/>
          <p:nvPr/>
        </p:nvSpPr>
        <p:spPr>
          <a:xfrm>
            <a:off x="1698172" y="1415848"/>
            <a:ext cx="8966718" cy="3139321"/>
          </a:xfrm>
          <a:prstGeom prst="rect">
            <a:avLst/>
          </a:prstGeom>
          <a:noFill/>
        </p:spPr>
        <p:txBody>
          <a:bodyPr wrap="square">
            <a:spAutoFit/>
          </a:bodyPr>
          <a:lstStyle/>
          <a:p>
            <a:r>
              <a:rPr lang="uk-UA" dirty="0"/>
              <a:t>Доход підприємства від цінних паперів, які належать підприємству, планується, виходячи з виду цінного паперу (акція, облігація, сертифікат тощо) та характеру доходу (гарантований, не гарантований).</a:t>
            </a:r>
          </a:p>
          <a:p>
            <a:r>
              <a:rPr lang="uk-UA" dirty="0"/>
              <a:t>Якщо підприємство є власником акцій інших підприємств, то рівень отримання доходу не гарантується і визначається за результатами господарсько-фінансової діяльності цього підприємства з урахуванням прийнятої ним дивідендної політики.</a:t>
            </a:r>
          </a:p>
          <a:p>
            <a:r>
              <a:rPr lang="uk-UA" dirty="0"/>
              <a:t>Якщо підприємство є власником привілейованих акцій, облігацій, сертифікатів та інших видів цінних паперів з гарантованим розміром отримання доходу, то його розмір планується, виходячи з номінальної вартості цих паперів, рівня гарантованого доходу (відсотку) та терміну його виплати.</a:t>
            </a:r>
          </a:p>
        </p:txBody>
      </p:sp>
    </p:spTree>
    <p:extLst>
      <p:ext uri="{BB962C8B-B14F-4D97-AF65-F5344CB8AC3E}">
        <p14:creationId xmlns:p14="http://schemas.microsoft.com/office/powerpoint/2010/main" val="29136643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38F5034-106A-4F26-A6A5-5B6A865FC8D7}"/>
              </a:ext>
            </a:extLst>
          </p:cNvPr>
          <p:cNvSpPr txBox="1"/>
          <p:nvPr/>
        </p:nvSpPr>
        <p:spPr>
          <a:xfrm>
            <a:off x="1869232" y="2422668"/>
            <a:ext cx="8453535" cy="1200329"/>
          </a:xfrm>
          <a:prstGeom prst="rect">
            <a:avLst/>
          </a:prstGeom>
          <a:noFill/>
        </p:spPr>
        <p:txBody>
          <a:bodyPr wrap="square">
            <a:spAutoFit/>
          </a:bodyPr>
          <a:lstStyle/>
          <a:p>
            <a:r>
              <a:rPr lang="uk-UA" dirty="0"/>
              <a:t>Доходи підприємства від здачі майна (лізинг) плануються, виходячи з умов орендного або лізингового договору щодо форми та розміру орендної плати - фіксована сума, </a:t>
            </a:r>
            <a:r>
              <a:rPr lang="uk-UA" dirty="0" err="1"/>
              <a:t>ковзаюча</a:t>
            </a:r>
            <a:r>
              <a:rPr lang="uk-UA" dirty="0"/>
              <a:t> сума, відсоток від виручки або прибутку, натуральна форма оплати та інше.</a:t>
            </a:r>
          </a:p>
        </p:txBody>
      </p:sp>
    </p:spTree>
    <p:extLst>
      <p:ext uri="{BB962C8B-B14F-4D97-AF65-F5344CB8AC3E}">
        <p14:creationId xmlns:p14="http://schemas.microsoft.com/office/powerpoint/2010/main" val="20000176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95CAC55-E389-4EA3-9EE6-D991FD8DF10A}"/>
              </a:ext>
            </a:extLst>
          </p:cNvPr>
          <p:cNvSpPr txBox="1"/>
          <p:nvPr/>
        </p:nvSpPr>
        <p:spPr>
          <a:xfrm>
            <a:off x="1603310" y="1434510"/>
            <a:ext cx="8985380" cy="2585323"/>
          </a:xfrm>
          <a:prstGeom prst="rect">
            <a:avLst/>
          </a:prstGeom>
          <a:noFill/>
        </p:spPr>
        <p:txBody>
          <a:bodyPr wrap="square">
            <a:spAutoFit/>
          </a:bodyPr>
          <a:lstStyle/>
          <a:p>
            <a:r>
              <a:rPr lang="uk-UA" dirty="0"/>
              <a:t>Загальний план отримання доходів розраховується як сума їх планового розміру за всіма джерелами формування.</a:t>
            </a:r>
          </a:p>
          <a:p>
            <a:endParaRPr lang="uk-UA" dirty="0"/>
          </a:p>
          <a:p>
            <a:r>
              <a:rPr lang="uk-UA" dirty="0"/>
              <a:t>Плановий розмір отримання доходів повинен бути достатнім для:</a:t>
            </a:r>
          </a:p>
          <a:p>
            <a:r>
              <a:rPr lang="uk-UA" dirty="0"/>
              <a:t>- формування фонду грошових коштів, необхідних для розрахунків з бюджетом по податку на додану вартість та податку на прибуток;</a:t>
            </a:r>
          </a:p>
          <a:p>
            <a:r>
              <a:rPr lang="uk-UA" dirty="0"/>
              <a:t>- покриття постійних та змінних поточних витрат;</a:t>
            </a:r>
          </a:p>
          <a:p>
            <a:r>
              <a:rPr lang="uk-UA" dirty="0"/>
              <a:t>- отримання необхідної суми чистого прибутку, достатньої для вирішення виробничих та соціальних завдань підприємства.</a:t>
            </a:r>
          </a:p>
        </p:txBody>
      </p:sp>
    </p:spTree>
    <p:extLst>
      <p:ext uri="{BB962C8B-B14F-4D97-AF65-F5344CB8AC3E}">
        <p14:creationId xmlns:p14="http://schemas.microsoft.com/office/powerpoint/2010/main" val="25849688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2525B39-FCB3-4E2A-948B-50BBAB0B9760}"/>
              </a:ext>
            </a:extLst>
          </p:cNvPr>
          <p:cNvSpPr txBox="1"/>
          <p:nvPr/>
        </p:nvSpPr>
        <p:spPr>
          <a:xfrm>
            <a:off x="1763486" y="1374720"/>
            <a:ext cx="8350898" cy="2585323"/>
          </a:xfrm>
          <a:prstGeom prst="rect">
            <a:avLst/>
          </a:prstGeom>
          <a:noFill/>
        </p:spPr>
        <p:txBody>
          <a:bodyPr wrap="square">
            <a:spAutoFit/>
          </a:bodyPr>
          <a:lstStyle/>
          <a:p>
            <a:r>
              <a:rPr lang="uk-UA" dirty="0"/>
              <a:t>З урахуванням цієї вимоги загальний плановий розмір отримання доходів (можливий) повинен бути порівняний з його цільовим чи необхідним розміром.</a:t>
            </a:r>
          </a:p>
          <a:p>
            <a:endParaRPr lang="uk-UA" dirty="0"/>
          </a:p>
          <a:p>
            <a:r>
              <a:rPr lang="ru-RU" dirty="0" err="1"/>
              <a:t>Якщо</a:t>
            </a:r>
            <a:r>
              <a:rPr lang="ru-RU" dirty="0"/>
              <a:t> </a:t>
            </a:r>
            <a:r>
              <a:rPr lang="ru-RU" dirty="0" err="1"/>
              <a:t>розрахунки</a:t>
            </a:r>
            <a:r>
              <a:rPr lang="ru-RU" dirty="0"/>
              <a:t> </a:t>
            </a:r>
            <a:r>
              <a:rPr lang="ru-RU" dirty="0" err="1"/>
              <a:t>свідчать</a:t>
            </a:r>
            <a:r>
              <a:rPr lang="ru-RU" dirty="0"/>
              <a:t> про те, </a:t>
            </a:r>
            <a:r>
              <a:rPr lang="ru-RU" dirty="0" err="1"/>
              <a:t>що</a:t>
            </a:r>
            <a:r>
              <a:rPr lang="ru-RU" dirty="0"/>
              <a:t> </a:t>
            </a:r>
            <a:r>
              <a:rPr lang="ru-RU" dirty="0" err="1"/>
              <a:t>плановий</a:t>
            </a:r>
            <a:r>
              <a:rPr lang="ru-RU" dirty="0"/>
              <a:t> </a:t>
            </a:r>
            <a:r>
              <a:rPr lang="ru-RU" dirty="0" err="1"/>
              <a:t>розмір</a:t>
            </a:r>
            <a:r>
              <a:rPr lang="ru-RU" dirty="0"/>
              <a:t> </a:t>
            </a:r>
            <a:r>
              <a:rPr lang="ru-RU" dirty="0" err="1"/>
              <a:t>доходів</a:t>
            </a:r>
            <a:r>
              <a:rPr lang="ru-RU" dirty="0"/>
              <a:t> </a:t>
            </a:r>
            <a:r>
              <a:rPr lang="ru-RU" dirty="0" err="1"/>
              <a:t>відповідає</a:t>
            </a:r>
            <a:r>
              <a:rPr lang="ru-RU" dirty="0"/>
              <a:t> </a:t>
            </a:r>
            <a:r>
              <a:rPr lang="ru-RU" dirty="0" err="1"/>
              <a:t>їх</a:t>
            </a:r>
            <a:r>
              <a:rPr lang="ru-RU" dirty="0"/>
              <a:t> </a:t>
            </a:r>
            <a:r>
              <a:rPr lang="ru-RU" dirty="0" err="1"/>
              <a:t>необхідному</a:t>
            </a:r>
            <a:r>
              <a:rPr lang="ru-RU" dirty="0"/>
              <a:t> </a:t>
            </a:r>
            <a:r>
              <a:rPr lang="ru-RU" dirty="0" err="1"/>
              <a:t>розміру</a:t>
            </a:r>
            <a:r>
              <a:rPr lang="ru-RU" dirty="0"/>
              <a:t>, </a:t>
            </a:r>
            <a:r>
              <a:rPr lang="ru-RU" dirty="0" err="1"/>
              <a:t>розроблений</a:t>
            </a:r>
            <a:r>
              <a:rPr lang="ru-RU" dirty="0"/>
              <a:t> план </a:t>
            </a:r>
            <a:r>
              <a:rPr lang="ru-RU" dirty="0" err="1"/>
              <a:t>може</a:t>
            </a:r>
            <a:r>
              <a:rPr lang="ru-RU" dirty="0"/>
              <a:t> бути </a:t>
            </a:r>
            <a:r>
              <a:rPr lang="ru-RU" dirty="0" err="1"/>
              <a:t>прийнятий</a:t>
            </a:r>
            <a:r>
              <a:rPr lang="ru-RU" dirty="0"/>
              <a:t> до </a:t>
            </a:r>
            <a:r>
              <a:rPr lang="ru-RU" dirty="0" err="1"/>
              <a:t>реалізації</a:t>
            </a:r>
            <a:r>
              <a:rPr lang="ru-RU" dirty="0"/>
              <a:t>.</a:t>
            </a:r>
          </a:p>
          <a:p>
            <a:endParaRPr lang="ru-RU" dirty="0"/>
          </a:p>
          <a:p>
            <a:r>
              <a:rPr lang="ru-RU" dirty="0"/>
              <a:t>В </a:t>
            </a:r>
            <a:r>
              <a:rPr lang="ru-RU" dirty="0" err="1"/>
              <a:t>протилежному</a:t>
            </a:r>
            <a:r>
              <a:rPr lang="ru-RU" dirty="0"/>
              <a:t> </a:t>
            </a:r>
            <a:r>
              <a:rPr lang="ru-RU" dirty="0" err="1"/>
              <a:t>випадку</a:t>
            </a:r>
            <a:r>
              <a:rPr lang="ru-RU" dirty="0"/>
              <a:t> </a:t>
            </a:r>
            <a:r>
              <a:rPr lang="ru-RU" dirty="0" err="1"/>
              <a:t>необхідно</a:t>
            </a:r>
            <a:r>
              <a:rPr lang="ru-RU" dirty="0"/>
              <a:t> провести роботу </a:t>
            </a:r>
            <a:r>
              <a:rPr lang="ru-RU" dirty="0" err="1"/>
              <a:t>щодо</a:t>
            </a:r>
            <a:r>
              <a:rPr lang="ru-RU" dirty="0"/>
              <a:t> </a:t>
            </a:r>
            <a:r>
              <a:rPr lang="ru-RU" dirty="0" err="1"/>
              <a:t>пошуку</a:t>
            </a:r>
            <a:r>
              <a:rPr lang="ru-RU" dirty="0"/>
              <a:t> та </a:t>
            </a:r>
            <a:r>
              <a:rPr lang="ru-RU" dirty="0" err="1"/>
              <a:t>мобілізації</a:t>
            </a:r>
            <a:r>
              <a:rPr lang="ru-RU" dirty="0"/>
              <a:t> </a:t>
            </a:r>
            <a:r>
              <a:rPr lang="ru-RU" dirty="0" err="1"/>
              <a:t>наявних</a:t>
            </a:r>
            <a:r>
              <a:rPr lang="ru-RU" dirty="0"/>
              <a:t> </a:t>
            </a:r>
            <a:r>
              <a:rPr lang="ru-RU" dirty="0" err="1"/>
              <a:t>резервів</a:t>
            </a:r>
            <a:r>
              <a:rPr lang="ru-RU" dirty="0"/>
              <a:t> росту </a:t>
            </a:r>
            <a:r>
              <a:rPr lang="ru-RU" dirty="0" err="1"/>
              <a:t>доходів</a:t>
            </a:r>
            <a:r>
              <a:rPr lang="ru-RU" dirty="0"/>
              <a:t> </a:t>
            </a:r>
            <a:r>
              <a:rPr lang="ru-RU" dirty="0" err="1"/>
              <a:t>підприємства</a:t>
            </a:r>
            <a:r>
              <a:rPr lang="ru-RU" dirty="0"/>
              <a:t>.</a:t>
            </a:r>
            <a:endParaRPr lang="uk-UA" dirty="0"/>
          </a:p>
        </p:txBody>
      </p:sp>
    </p:spTree>
    <p:extLst>
      <p:ext uri="{BB962C8B-B14F-4D97-AF65-F5344CB8AC3E}">
        <p14:creationId xmlns:p14="http://schemas.microsoft.com/office/powerpoint/2010/main" val="3865480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F5B6B2A-F0DB-41A0-BB37-9826484D148E}"/>
              </a:ext>
            </a:extLst>
          </p:cNvPr>
          <p:cNvSpPr txBox="1"/>
          <p:nvPr/>
        </p:nvSpPr>
        <p:spPr>
          <a:xfrm>
            <a:off x="1309254" y="1397675"/>
            <a:ext cx="9573491" cy="2031325"/>
          </a:xfrm>
          <a:prstGeom prst="rect">
            <a:avLst/>
          </a:prstGeom>
          <a:noFill/>
        </p:spPr>
        <p:txBody>
          <a:bodyPr wrap="square">
            <a:spAutoFit/>
          </a:bodyPr>
          <a:lstStyle/>
          <a:p>
            <a:r>
              <a:rPr lang="ru-RU" dirty="0"/>
              <a:t>4. </a:t>
            </a:r>
            <a:r>
              <a:rPr lang="ru-RU" dirty="0" err="1"/>
              <a:t>Стратегія</a:t>
            </a:r>
            <a:r>
              <a:rPr lang="ru-RU" dirty="0"/>
              <a:t> </a:t>
            </a:r>
            <a:r>
              <a:rPr lang="ru-RU" dirty="0" err="1"/>
              <a:t>управління</a:t>
            </a:r>
            <a:r>
              <a:rPr lang="ru-RU" dirty="0"/>
              <a:t> доходами </a:t>
            </a:r>
            <a:r>
              <a:rPr lang="ru-RU" dirty="0" err="1"/>
              <a:t>торговельного</a:t>
            </a:r>
            <a:r>
              <a:rPr lang="ru-RU" dirty="0"/>
              <a:t> </a:t>
            </a:r>
            <a:r>
              <a:rPr lang="ru-RU" dirty="0" err="1"/>
              <a:t>підприємства</a:t>
            </a:r>
            <a:r>
              <a:rPr lang="ru-RU" dirty="0"/>
              <a:t>: </a:t>
            </a:r>
            <a:r>
              <a:rPr lang="ru-RU" dirty="0" err="1"/>
              <a:t>вихідні</a:t>
            </a:r>
            <a:r>
              <a:rPr lang="ru-RU" dirty="0"/>
              <a:t> </a:t>
            </a:r>
            <a:r>
              <a:rPr lang="ru-RU" dirty="0" err="1"/>
              <a:t>передумови</a:t>
            </a:r>
            <a:r>
              <a:rPr lang="ru-RU" dirty="0"/>
              <a:t> та порядок </a:t>
            </a:r>
            <a:r>
              <a:rPr lang="ru-RU" dirty="0" err="1"/>
              <a:t>розробки</a:t>
            </a:r>
            <a:endParaRPr lang="ru-RU" dirty="0"/>
          </a:p>
          <a:p>
            <a:endParaRPr lang="ru-RU" dirty="0"/>
          </a:p>
          <a:p>
            <a:r>
              <a:rPr lang="ru-RU" dirty="0" err="1"/>
              <a:t>Управління</a:t>
            </a:r>
            <a:r>
              <a:rPr lang="ru-RU" dirty="0"/>
              <a:t> доходами </a:t>
            </a:r>
            <a:r>
              <a:rPr lang="ru-RU" dirty="0" err="1"/>
              <a:t>спрямоване</a:t>
            </a:r>
            <a:r>
              <a:rPr lang="ru-RU" dirty="0"/>
              <a:t> на </a:t>
            </a:r>
            <a:r>
              <a:rPr lang="ru-RU" dirty="0" err="1"/>
              <a:t>створення</a:t>
            </a:r>
            <a:r>
              <a:rPr lang="ru-RU" dirty="0"/>
              <a:t> </a:t>
            </a:r>
            <a:r>
              <a:rPr lang="ru-RU" dirty="0" err="1"/>
              <a:t>економічних</a:t>
            </a:r>
            <a:r>
              <a:rPr lang="ru-RU" dirty="0"/>
              <a:t> умов, </a:t>
            </a:r>
            <a:r>
              <a:rPr lang="ru-RU" dirty="0" err="1"/>
              <a:t>що</a:t>
            </a:r>
            <a:r>
              <a:rPr lang="ru-RU" dirty="0"/>
              <a:t> </a:t>
            </a:r>
            <a:r>
              <a:rPr lang="ru-RU" dirty="0" err="1"/>
              <a:t>забезпечують</a:t>
            </a:r>
            <a:r>
              <a:rPr lang="ru-RU" dirty="0"/>
              <a:t> </a:t>
            </a:r>
            <a:r>
              <a:rPr lang="ru-RU" dirty="0" err="1"/>
              <a:t>відшкодування</a:t>
            </a:r>
            <a:r>
              <a:rPr lang="ru-RU" dirty="0"/>
              <a:t> </a:t>
            </a:r>
            <a:r>
              <a:rPr lang="ru-RU" dirty="0" err="1"/>
              <a:t>постійних</a:t>
            </a:r>
            <a:r>
              <a:rPr lang="ru-RU" dirty="0"/>
              <a:t> </a:t>
            </a:r>
            <a:r>
              <a:rPr lang="ru-RU" dirty="0" err="1"/>
              <a:t>витрат</a:t>
            </a:r>
            <a:r>
              <a:rPr lang="ru-RU" dirty="0"/>
              <a:t> </a:t>
            </a:r>
            <a:r>
              <a:rPr lang="ru-RU" dirty="0" err="1"/>
              <a:t>торговельного</a:t>
            </a:r>
            <a:r>
              <a:rPr lang="ru-RU" dirty="0"/>
              <a:t> </a:t>
            </a:r>
            <a:r>
              <a:rPr lang="ru-RU" dirty="0" err="1"/>
              <a:t>підприємства</a:t>
            </a:r>
            <a:r>
              <a:rPr lang="ru-RU" dirty="0"/>
              <a:t>, </a:t>
            </a:r>
            <a:r>
              <a:rPr lang="ru-RU" dirty="0" err="1"/>
              <a:t>покриття</a:t>
            </a:r>
            <a:r>
              <a:rPr lang="ru-RU" dirty="0"/>
              <a:t> </a:t>
            </a:r>
            <a:r>
              <a:rPr lang="ru-RU" dirty="0" err="1"/>
              <a:t>змінних</a:t>
            </a:r>
            <a:r>
              <a:rPr lang="ru-RU" dirty="0"/>
              <a:t> </a:t>
            </a:r>
            <a:r>
              <a:rPr lang="ru-RU" dirty="0" err="1"/>
              <a:t>витрат</a:t>
            </a:r>
            <a:r>
              <a:rPr lang="ru-RU" dirty="0"/>
              <a:t>, </a:t>
            </a:r>
            <a:r>
              <a:rPr lang="ru-RU" dirty="0" err="1"/>
              <a:t>які</a:t>
            </a:r>
            <a:r>
              <a:rPr lang="ru-RU" dirty="0"/>
              <a:t> </a:t>
            </a:r>
            <a:r>
              <a:rPr lang="ru-RU" dirty="0" err="1"/>
              <a:t>залежать</a:t>
            </a:r>
            <a:r>
              <a:rPr lang="ru-RU" dirty="0"/>
              <a:t> </a:t>
            </a:r>
            <a:r>
              <a:rPr lang="ru-RU" dirty="0" err="1"/>
              <a:t>від</a:t>
            </a:r>
            <a:r>
              <a:rPr lang="ru-RU" dirty="0"/>
              <a:t> </a:t>
            </a:r>
            <a:r>
              <a:rPr lang="ru-RU" dirty="0" err="1"/>
              <a:t>обсягу</a:t>
            </a:r>
            <a:r>
              <a:rPr lang="ru-RU" dirty="0"/>
              <a:t> </a:t>
            </a:r>
            <a:r>
              <a:rPr lang="ru-RU" dirty="0" err="1"/>
              <a:t>реалізації</a:t>
            </a:r>
            <a:r>
              <a:rPr lang="ru-RU" dirty="0"/>
              <a:t> </a:t>
            </a:r>
            <a:r>
              <a:rPr lang="ru-RU" dirty="0" err="1"/>
              <a:t>продукції</a:t>
            </a:r>
            <a:r>
              <a:rPr lang="ru-RU" dirty="0"/>
              <a:t>, </a:t>
            </a:r>
            <a:r>
              <a:rPr lang="ru-RU" dirty="0" err="1"/>
              <a:t>повної</a:t>
            </a:r>
            <a:r>
              <a:rPr lang="ru-RU" dirty="0"/>
              <a:t> й </a:t>
            </a:r>
            <a:r>
              <a:rPr lang="ru-RU" dirty="0" err="1"/>
              <a:t>своєчасної</a:t>
            </a:r>
            <a:r>
              <a:rPr lang="ru-RU" dirty="0"/>
              <a:t> </a:t>
            </a:r>
            <a:r>
              <a:rPr lang="ru-RU" dirty="0" err="1"/>
              <a:t>сплати</a:t>
            </a:r>
            <a:r>
              <a:rPr lang="ru-RU" dirty="0"/>
              <a:t> </a:t>
            </a:r>
            <a:r>
              <a:rPr lang="ru-RU" dirty="0" err="1"/>
              <a:t>всіх</a:t>
            </a:r>
            <a:r>
              <a:rPr lang="ru-RU" dirty="0"/>
              <a:t> </a:t>
            </a:r>
            <a:r>
              <a:rPr lang="ru-RU" dirty="0" err="1"/>
              <a:t>видів</a:t>
            </a:r>
            <a:r>
              <a:rPr lang="ru-RU" dirty="0"/>
              <a:t> </a:t>
            </a:r>
            <a:r>
              <a:rPr lang="ru-RU" dirty="0" err="1"/>
              <a:t>податків</a:t>
            </a:r>
            <a:r>
              <a:rPr lang="ru-RU" dirty="0"/>
              <a:t>, </a:t>
            </a:r>
            <a:r>
              <a:rPr lang="ru-RU" dirty="0" err="1"/>
              <a:t>обов'язкових</a:t>
            </a:r>
            <a:r>
              <a:rPr lang="ru-RU" dirty="0"/>
              <a:t> </a:t>
            </a:r>
            <a:r>
              <a:rPr lang="ru-RU" dirty="0" err="1"/>
              <a:t>платежів</a:t>
            </a:r>
            <a:r>
              <a:rPr lang="ru-RU" dirty="0"/>
              <a:t> та </a:t>
            </a:r>
            <a:r>
              <a:rPr lang="ru-RU" dirty="0" err="1"/>
              <a:t>забезпечення</a:t>
            </a:r>
            <a:r>
              <a:rPr lang="ru-RU" dirty="0"/>
              <a:t> </a:t>
            </a:r>
            <a:r>
              <a:rPr lang="ru-RU" dirty="0" err="1"/>
              <a:t>отримання</a:t>
            </a:r>
            <a:r>
              <a:rPr lang="ru-RU" dirty="0"/>
              <a:t> </a:t>
            </a:r>
            <a:r>
              <a:rPr lang="ru-RU" dirty="0" err="1"/>
              <a:t>цільового</a:t>
            </a:r>
            <a:r>
              <a:rPr lang="ru-RU" dirty="0"/>
              <a:t> </a:t>
            </a:r>
            <a:r>
              <a:rPr lang="ru-RU" dirty="0" err="1"/>
              <a:t>прибутку</a:t>
            </a:r>
            <a:r>
              <a:rPr lang="ru-RU" dirty="0"/>
              <a:t>.</a:t>
            </a:r>
          </a:p>
        </p:txBody>
      </p:sp>
    </p:spTree>
    <p:extLst>
      <p:ext uri="{BB962C8B-B14F-4D97-AF65-F5344CB8AC3E}">
        <p14:creationId xmlns:p14="http://schemas.microsoft.com/office/powerpoint/2010/main" val="1991749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CD35AA0-CBEA-492B-9D66-6740D77675D5}"/>
              </a:ext>
            </a:extLst>
          </p:cNvPr>
          <p:cNvSpPr txBox="1"/>
          <p:nvPr/>
        </p:nvSpPr>
        <p:spPr>
          <a:xfrm>
            <a:off x="1240972" y="882287"/>
            <a:ext cx="9974424" cy="4524315"/>
          </a:xfrm>
          <a:prstGeom prst="rect">
            <a:avLst/>
          </a:prstGeom>
          <a:noFill/>
        </p:spPr>
        <p:txBody>
          <a:bodyPr wrap="square">
            <a:spAutoFit/>
          </a:bodyPr>
          <a:lstStyle/>
          <a:p>
            <a:r>
              <a:rPr lang="uk-UA" dirty="0"/>
              <a:t>Досягнення цих умов пов'язане:</a:t>
            </a:r>
          </a:p>
          <a:p>
            <a:endParaRPr lang="uk-UA" dirty="0"/>
          </a:p>
          <a:p>
            <a:r>
              <a:rPr lang="uk-UA" dirty="0"/>
              <a:t>- по-перше, з обґрунтуванням цін на товари, які закуповуються;</a:t>
            </a:r>
          </a:p>
          <a:p>
            <a:r>
              <a:rPr lang="uk-UA" dirty="0"/>
              <a:t>- по-друге, з раціональністю умов комерційних угод (вибору місця розташування постачальника, умов транспортування та страхування, характеру розрахунків, валюти та термінів платежу тощо);</a:t>
            </a:r>
          </a:p>
          <a:p>
            <a:r>
              <a:rPr lang="uk-UA" dirty="0"/>
              <a:t>- по-третє, з встановленням економічно обґрунтованих цін продажу товарів, які стимулюють збільшення попиту (реалізації);</a:t>
            </a:r>
          </a:p>
          <a:p>
            <a:r>
              <a:rPr lang="uk-UA" dirty="0"/>
              <a:t>- по-четверте, із скороченням кількості ланок </a:t>
            </a:r>
            <a:r>
              <a:rPr lang="uk-UA" dirty="0" err="1"/>
              <a:t>товаропросування</a:t>
            </a:r>
            <a:r>
              <a:rPr lang="uk-UA" dirty="0"/>
              <a:t>, яке дозволяє збільшити розміри доходів за рахунок скорочення кількості посередників;</a:t>
            </a:r>
          </a:p>
          <a:p>
            <a:r>
              <a:rPr lang="uk-UA" dirty="0"/>
              <a:t>- по-п'яте, з формуванням оптимального асортименту реалізованих товарів, які відповідають структурі споживчого попиту та забезпечують отримання необхідного обсягу доходів;</a:t>
            </a:r>
          </a:p>
          <a:p>
            <a:r>
              <a:rPr lang="uk-UA" dirty="0"/>
              <a:t>- по-шосте, з диверсифікацією діяльності (асортиментної, регіональної, за видами діяльності), що дозволяє забезпечувати компенсацію можливих втрат доходу у випадку несприятливих змін на окремих товарних, регіональних ринках, чи погіршення можливостей здійснення окремих видів діяльності.</a:t>
            </a:r>
          </a:p>
        </p:txBody>
      </p:sp>
    </p:spTree>
    <p:extLst>
      <p:ext uri="{BB962C8B-B14F-4D97-AF65-F5344CB8AC3E}">
        <p14:creationId xmlns:p14="http://schemas.microsoft.com/office/powerpoint/2010/main" val="1634728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3842C5-993D-4E82-8D17-5F06E1B2787F}"/>
              </a:ext>
            </a:extLst>
          </p:cNvPr>
          <p:cNvSpPr txBox="1"/>
          <p:nvPr/>
        </p:nvSpPr>
        <p:spPr>
          <a:xfrm>
            <a:off x="978159" y="1439777"/>
            <a:ext cx="10235681" cy="2862322"/>
          </a:xfrm>
          <a:prstGeom prst="rect">
            <a:avLst/>
          </a:prstGeom>
          <a:noFill/>
        </p:spPr>
        <p:txBody>
          <a:bodyPr wrap="square">
            <a:spAutoFit/>
          </a:bodyPr>
          <a:lstStyle/>
          <a:p>
            <a:r>
              <a:rPr lang="uk-UA" dirty="0"/>
              <a:t>Таким чином, управління доходами торговельного підприємства передбачає:</a:t>
            </a:r>
          </a:p>
          <a:p>
            <a:endParaRPr lang="uk-UA" dirty="0"/>
          </a:p>
          <a:p>
            <a:r>
              <a:rPr lang="uk-UA" dirty="0"/>
              <a:t>1. Обґрунтування видів діяльності, доцільних для здійснення торговим підприємством.</a:t>
            </a:r>
          </a:p>
          <a:p>
            <a:r>
              <a:rPr lang="uk-UA" dirty="0"/>
              <a:t>2. Встановлення критеріїв ефективності укладених комерційних угод для закупівлі товарів.</a:t>
            </a:r>
          </a:p>
          <a:p>
            <a:r>
              <a:rPr lang="uk-UA" dirty="0"/>
              <a:t>3. Формування гнучкої цінової політики під час закупівлі та продажу товарів.</a:t>
            </a:r>
          </a:p>
          <a:p>
            <a:r>
              <a:rPr lang="uk-UA" dirty="0"/>
              <a:t>4. Обґрунтоване використання системи цінових знижок, своєчасність їх впровадження, що дозволяє забезпечити розширення обсягів реалізації товарів (під час надання знижок покупцям) чи збільшення обсягів доходів (під час </a:t>
            </a:r>
            <a:r>
              <a:rPr lang="uk-UA" dirty="0" err="1"/>
              <a:t>уторговування</a:t>
            </a:r>
            <a:r>
              <a:rPr lang="uk-UA" dirty="0"/>
              <a:t> знижок, які надаються постачальниками).</a:t>
            </a:r>
          </a:p>
          <a:p>
            <a:r>
              <a:rPr lang="uk-UA" dirty="0"/>
              <a:t>5. Встановлення економічно обґрунтованого розміру торговельних надбавок (знижок).</a:t>
            </a:r>
          </a:p>
        </p:txBody>
      </p:sp>
    </p:spTree>
    <p:extLst>
      <p:ext uri="{BB962C8B-B14F-4D97-AF65-F5344CB8AC3E}">
        <p14:creationId xmlns:p14="http://schemas.microsoft.com/office/powerpoint/2010/main" val="3749106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AFCC2EF-E3D8-4A34-B5AF-9E001F34CCCC}"/>
              </a:ext>
            </a:extLst>
          </p:cNvPr>
          <p:cNvSpPr txBox="1"/>
          <p:nvPr/>
        </p:nvSpPr>
        <p:spPr>
          <a:xfrm>
            <a:off x="1287625" y="2057315"/>
            <a:ext cx="9470571" cy="1200329"/>
          </a:xfrm>
          <a:prstGeom prst="rect">
            <a:avLst/>
          </a:prstGeom>
          <a:noFill/>
        </p:spPr>
        <p:txBody>
          <a:bodyPr wrap="square">
            <a:spAutoFit/>
          </a:bodyPr>
          <a:lstStyle/>
          <a:p>
            <a:pPr algn="l"/>
            <a:r>
              <a:rPr lang="uk-UA" dirty="0"/>
              <a:t>Торговельне підприємство може застосовувати єдиний розмір торговельної надбавки чи диференціювати його за товарними групами з врахуванням </a:t>
            </a:r>
            <a:r>
              <a:rPr lang="uk-UA" dirty="0" err="1"/>
              <a:t>витратомісткості</a:t>
            </a:r>
            <a:r>
              <a:rPr lang="uk-UA" dirty="0"/>
              <a:t> їх реалізації. У цьому разі </a:t>
            </a:r>
            <a:r>
              <a:rPr lang="uk-UA" dirty="0" err="1"/>
              <a:t>асортимен</a:t>
            </a:r>
            <a:r>
              <a:rPr lang="ru-RU" sz="1800" b="0" i="0" u="none" strike="noStrike" baseline="0" dirty="0" err="1">
                <a:latin typeface="Century Schoolbook" panose="02040604050505020304" pitchFamily="18" charset="0"/>
              </a:rPr>
              <a:t>тна</a:t>
            </a:r>
            <a:r>
              <a:rPr lang="ru-RU" sz="1800" b="0" i="0" u="none" strike="noStrike" baseline="0" dirty="0">
                <a:latin typeface="Century Schoolbook" panose="02040604050505020304" pitchFamily="18" charset="0"/>
              </a:rPr>
              <a:t> структура обороту </a:t>
            </a:r>
            <a:r>
              <a:rPr lang="ru-RU" sz="1800" b="0" i="0" u="none" strike="noStrike" baseline="0" dirty="0" err="1">
                <a:latin typeface="Century Schoolbook" panose="02040604050505020304" pitchFamily="18" charset="0"/>
              </a:rPr>
              <a:t>справляє</a:t>
            </a:r>
            <a:r>
              <a:rPr lang="ru-RU" sz="1800" b="0" i="0" u="none" strike="noStrike" baseline="0" dirty="0">
                <a:latin typeface="Century Schoolbook" panose="02040604050505020304" pitchFamily="18" charset="0"/>
              </a:rPr>
              <a:t> </a:t>
            </a:r>
            <a:r>
              <a:rPr lang="ru-RU" sz="1800" b="0" i="0" u="none" strike="noStrike" baseline="0" dirty="0" err="1">
                <a:latin typeface="Century Schoolbook" panose="02040604050505020304" pitchFamily="18" charset="0"/>
              </a:rPr>
              <a:t>суттєвий</a:t>
            </a:r>
            <a:r>
              <a:rPr lang="ru-RU" sz="1800" b="0" i="0" u="none" strike="noStrike" baseline="0" dirty="0">
                <a:latin typeface="Century Schoolbook" panose="02040604050505020304" pitchFamily="18" charset="0"/>
              </a:rPr>
              <a:t> </a:t>
            </a:r>
            <a:r>
              <a:rPr lang="ru-RU" sz="1800" b="0" i="0" u="none" strike="noStrike" baseline="0" dirty="0" err="1">
                <a:latin typeface="Century Schoolbook" panose="02040604050505020304" pitchFamily="18" charset="0"/>
              </a:rPr>
              <a:t>вплив</a:t>
            </a:r>
            <a:r>
              <a:rPr lang="ru-RU" sz="1800" b="0" i="0" u="none" strike="noStrike" baseline="0" dirty="0">
                <a:latin typeface="Century Schoolbook" panose="02040604050505020304" pitchFamily="18" charset="0"/>
              </a:rPr>
              <a:t> на </a:t>
            </a:r>
            <a:r>
              <a:rPr lang="ru-RU" sz="1800" b="0" i="0" u="none" strike="noStrike" baseline="0" dirty="0" err="1">
                <a:latin typeface="Century Schoolbook" panose="02040604050505020304" pitchFamily="18" charset="0"/>
              </a:rPr>
              <a:t>обсяги</a:t>
            </a:r>
            <a:r>
              <a:rPr lang="ru-RU" sz="1800" b="0" i="0" u="none" strike="noStrike" baseline="0" dirty="0">
                <a:latin typeface="Century Schoolbook" panose="02040604050505020304" pitchFamily="18" charset="0"/>
              </a:rPr>
              <a:t> </a:t>
            </a:r>
            <a:r>
              <a:rPr lang="ru-RU" sz="1800" b="0" i="0" u="none" strike="noStrike" baseline="0" dirty="0" err="1">
                <a:latin typeface="Century Schoolbook" panose="02040604050505020304" pitchFamily="18" charset="0"/>
              </a:rPr>
              <a:t>формування</a:t>
            </a:r>
            <a:r>
              <a:rPr lang="ru-RU" sz="1800" b="0" i="0" u="none" strike="noStrike" baseline="0" dirty="0">
                <a:latin typeface="Century Schoolbook" panose="02040604050505020304" pitchFamily="18" charset="0"/>
              </a:rPr>
              <a:t> </a:t>
            </a:r>
            <a:r>
              <a:rPr lang="uk-UA" sz="1800" b="0" i="0" u="none" strike="noStrike" baseline="0" dirty="0">
                <a:latin typeface="Century Schoolbook" panose="02040604050505020304" pitchFamily="18" charset="0"/>
              </a:rPr>
              <a:t>доходу.</a:t>
            </a:r>
            <a:endParaRPr lang="uk-UA" dirty="0"/>
          </a:p>
        </p:txBody>
      </p:sp>
    </p:spTree>
    <p:extLst>
      <p:ext uri="{BB962C8B-B14F-4D97-AF65-F5344CB8AC3E}">
        <p14:creationId xmlns:p14="http://schemas.microsoft.com/office/powerpoint/2010/main" val="2323072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563E2A6-B7E2-4D10-B8E9-A0C0656E5EE2}"/>
              </a:ext>
            </a:extLst>
          </p:cNvPr>
          <p:cNvSpPr txBox="1"/>
          <p:nvPr/>
        </p:nvSpPr>
        <p:spPr>
          <a:xfrm>
            <a:off x="1045028" y="960997"/>
            <a:ext cx="10338319" cy="3970318"/>
          </a:xfrm>
          <a:prstGeom prst="rect">
            <a:avLst/>
          </a:prstGeom>
          <a:noFill/>
        </p:spPr>
        <p:txBody>
          <a:bodyPr wrap="square">
            <a:spAutoFit/>
          </a:bodyPr>
          <a:lstStyle/>
          <a:p>
            <a:r>
              <a:rPr lang="uk-UA" dirty="0"/>
              <a:t>Управління доходами, як і іншими економічними показниками, передбачає:</a:t>
            </a:r>
          </a:p>
          <a:p>
            <a:endParaRPr lang="uk-UA" dirty="0"/>
          </a:p>
          <a:p>
            <a:pPr marL="285750" indent="-285750">
              <a:buFontTx/>
              <a:buChar char="-"/>
            </a:pPr>
            <a:r>
              <a:rPr lang="uk-UA" dirty="0"/>
              <a:t>створення інформаційної бази для прийняття управлінських рішень;</a:t>
            </a:r>
          </a:p>
          <a:p>
            <a:endParaRPr lang="uk-UA" dirty="0"/>
          </a:p>
          <a:p>
            <a:r>
              <a:rPr lang="uk-UA" dirty="0"/>
              <a:t>- проведення аналізу обсягу та складу отриманих доходів; чинників, які визначають їх розмір та рівень; ступеня достатності отримання доходів для забезпечення самофінансування розвитку підприємства;</a:t>
            </a:r>
          </a:p>
          <a:p>
            <a:endParaRPr lang="uk-UA" dirty="0"/>
          </a:p>
          <a:p>
            <a:pPr marL="285750" indent="-285750">
              <a:buFontTx/>
              <a:buChar char="-"/>
            </a:pPr>
            <a:r>
              <a:rPr lang="uk-UA" dirty="0"/>
              <a:t>формування політики отримання доходів та вибір інструментів та важелів її реалізації;</a:t>
            </a:r>
          </a:p>
          <a:p>
            <a:endParaRPr lang="uk-UA" dirty="0"/>
          </a:p>
          <a:p>
            <a:r>
              <a:rPr lang="uk-UA" dirty="0"/>
              <a:t>- розробка прогнозу можливих варіантів отримання доходів за видами діяльності та їх експертиза щодо можливості реалізації;</a:t>
            </a:r>
          </a:p>
          <a:p>
            <a:endParaRPr lang="uk-UA" dirty="0"/>
          </a:p>
          <a:p>
            <a:r>
              <a:rPr lang="uk-UA" dirty="0"/>
              <a:t>- формування оптимального варіанту плану доходів підприємства.</a:t>
            </a:r>
          </a:p>
        </p:txBody>
      </p:sp>
    </p:spTree>
    <p:extLst>
      <p:ext uri="{BB962C8B-B14F-4D97-AF65-F5344CB8AC3E}">
        <p14:creationId xmlns:p14="http://schemas.microsoft.com/office/powerpoint/2010/main" val="2608468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F4367B71-9B36-4944-B653-2FE55E1AE5FA}"/>
              </a:ext>
            </a:extLst>
          </p:cNvPr>
          <p:cNvPicPr>
            <a:picLocks noChangeAspect="1"/>
          </p:cNvPicPr>
          <p:nvPr/>
        </p:nvPicPr>
        <p:blipFill>
          <a:blip r:embed="rId2">
            <a:duotone>
              <a:prstClr val="black"/>
              <a:schemeClr val="accent3">
                <a:tint val="45000"/>
                <a:satMod val="400000"/>
              </a:schemeClr>
            </a:duotone>
            <a:extLst>
              <a:ext uri="{28A0092B-C50C-407E-A947-70E740481C1C}">
                <a14:useLocalDpi xmlns:a14="http://schemas.microsoft.com/office/drawing/2010/main" val="0"/>
              </a:ext>
            </a:extLst>
          </a:blip>
          <a:stretch>
            <a:fillRect/>
          </a:stretch>
        </p:blipFill>
        <p:spPr>
          <a:xfrm>
            <a:off x="3431357" y="142782"/>
            <a:ext cx="5297864" cy="6611649"/>
          </a:xfrm>
          <a:prstGeom prst="rect">
            <a:avLst/>
          </a:prstGeom>
        </p:spPr>
      </p:pic>
    </p:spTree>
    <p:extLst>
      <p:ext uri="{BB962C8B-B14F-4D97-AF65-F5344CB8AC3E}">
        <p14:creationId xmlns:p14="http://schemas.microsoft.com/office/powerpoint/2010/main" val="18636442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76F8616-0D1E-453A-BD85-E7C2DACE2112}"/>
              </a:ext>
            </a:extLst>
          </p:cNvPr>
          <p:cNvSpPr txBox="1"/>
          <p:nvPr/>
        </p:nvSpPr>
        <p:spPr>
          <a:xfrm>
            <a:off x="866969" y="1000664"/>
            <a:ext cx="10458061" cy="3970318"/>
          </a:xfrm>
          <a:prstGeom prst="rect">
            <a:avLst/>
          </a:prstGeom>
          <a:noFill/>
        </p:spPr>
        <p:txBody>
          <a:bodyPr wrap="square">
            <a:spAutoFit/>
          </a:bodyPr>
          <a:lstStyle/>
          <a:p>
            <a:r>
              <a:rPr lang="uk-UA" b="1" dirty="0"/>
              <a:t>5. Вихідні передумови та методичний інструментарій аналізу доходів торговельного</a:t>
            </a:r>
          </a:p>
          <a:p>
            <a:r>
              <a:rPr lang="uk-UA" b="1" dirty="0"/>
              <a:t>Підприємства</a:t>
            </a:r>
          </a:p>
          <a:p>
            <a:endParaRPr lang="uk-UA" b="1" dirty="0"/>
          </a:p>
          <a:p>
            <a:r>
              <a:rPr lang="uk-UA" dirty="0"/>
              <a:t>Розробка стратегії управління доходами торговельного підприємства передбачає попереднє дослідження процесу формування доходів, визначення основних тенденцій та закономірностей, виявлення та кількісну оцінку факторів, що обумовлюють обсяг та рівень доходів.</a:t>
            </a:r>
          </a:p>
          <a:p>
            <a:endParaRPr lang="uk-UA" dirty="0"/>
          </a:p>
          <a:p>
            <a:r>
              <a:rPr lang="uk-UA" dirty="0"/>
              <a:t>Інформаційною основою аналізу доходів торговельного підприємства є матеріали бухгалтерської звітності: Ф №2 "Звіт про фінансові результати діяльності", Ф №1 "Баланс", оборотна відомість</a:t>
            </a:r>
          </a:p>
          <a:p>
            <a:r>
              <a:rPr lang="uk-UA" dirty="0"/>
              <a:t>по рахунках, на яких ведеться аналітичний облік отриманих доходів; статистичної звітності - Ф №3 - торг. "Звіт про надходження, реалізацію та залишки товарів", Ф №1 - </a:t>
            </a:r>
            <a:r>
              <a:rPr lang="uk-UA" dirty="0" err="1"/>
              <a:t>кр</a:t>
            </a:r>
            <a:r>
              <a:rPr lang="uk-UA" dirty="0"/>
              <a:t>. "Звіт про товарообіг", матеріали оперативного та управлінського обліку, що пов'язані з цінами закупівлі та продажу товарів, договори оренди торговельних приміщень та обладнання, програми реальних та фінансових інвестицій тощо.</a:t>
            </a:r>
          </a:p>
        </p:txBody>
      </p:sp>
    </p:spTree>
    <p:extLst>
      <p:ext uri="{BB962C8B-B14F-4D97-AF65-F5344CB8AC3E}">
        <p14:creationId xmlns:p14="http://schemas.microsoft.com/office/powerpoint/2010/main" val="6753980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Булат</Template>
  <TotalTime>78</TotalTime>
  <Words>1899</Words>
  <Application>Microsoft Office PowerPoint</Application>
  <PresentationFormat>Широкоэкранный</PresentationFormat>
  <Paragraphs>115</Paragraphs>
  <Slides>26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26</vt:i4>
      </vt:variant>
    </vt:vector>
  </HeadingPairs>
  <TitlesOfParts>
    <vt:vector size="31" baseType="lpstr">
      <vt:lpstr>Arial</vt:lpstr>
      <vt:lpstr>Bookman Old Style</vt:lpstr>
      <vt:lpstr>Century Schoolbook</vt:lpstr>
      <vt:lpstr>Rockwell</vt:lpstr>
      <vt:lpstr>Damask</vt:lpstr>
      <vt:lpstr>Управління доходами торговельного підприємства. Частина 2</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Катерина Бужимська</dc:creator>
  <cp:lastModifiedBy>Катерина Бужимська</cp:lastModifiedBy>
  <cp:revision>13</cp:revision>
  <dcterms:created xsi:type="dcterms:W3CDTF">2021-02-25T03:02:41Z</dcterms:created>
  <dcterms:modified xsi:type="dcterms:W3CDTF">2022-04-18T06:29:00Z</dcterms:modified>
</cp:coreProperties>
</file>