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1" r:id="rId5"/>
    <p:sldId id="274" r:id="rId6"/>
    <p:sldId id="275" r:id="rId7"/>
    <p:sldId id="260" r:id="rId8"/>
    <p:sldId id="261" r:id="rId9"/>
    <p:sldId id="262" r:id="rId10"/>
    <p:sldId id="263" r:id="rId11"/>
    <p:sldId id="277" r:id="rId12"/>
    <p:sldId id="264" r:id="rId13"/>
    <p:sldId id="26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ollkorn" panose="020B0604020202020204" charset="0"/>
      <p:regular r:id="rId20"/>
    </p:embeddedFont>
    <p:embeddedFont>
      <p:font typeface="SimSun" panose="02010600030101010101" pitchFamily="2" charset="-122"/>
      <p:regular r:id="rId21"/>
    </p:embeddedFont>
    <p:embeddedFont>
      <p:font typeface="Vollkorn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09.02.2026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1790700"/>
            <a:ext cx="18288000" cy="524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uk-UA" sz="4400" spc="-46" dirty="0" smtClean="0">
                <a:solidFill>
                  <a:srgbClr val="FFFFFF"/>
                </a:solidFill>
                <a:latin typeface="Vollkorn Bold"/>
              </a:rPr>
              <a:t>АНГЛІЙСЬКА МОВА </a:t>
            </a:r>
          </a:p>
          <a:p>
            <a:pPr algn="ctr">
              <a:lnSpc>
                <a:spcPts val="7128"/>
              </a:lnSpc>
            </a:pPr>
            <a:r>
              <a:rPr lang="uk-UA" sz="4400" spc="-46" dirty="0" smtClean="0">
                <a:solidFill>
                  <a:srgbClr val="FFFFFF"/>
                </a:solidFill>
                <a:latin typeface="Vollkorn Bold"/>
              </a:rPr>
              <a:t>НАУКОВОГО СПРЯМУВАННЯ</a:t>
            </a:r>
            <a:endParaRPr lang="en-US" sz="4400" spc="-46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uk-UA" sz="5400" spc="-23" dirty="0">
                <a:solidFill>
                  <a:srgbClr val="FFFFFF"/>
                </a:solidFill>
                <a:latin typeface="Vollkorn Bold"/>
              </a:rPr>
              <a:t>(0) Вступ до дисципліни</a:t>
            </a:r>
          </a:p>
          <a:p>
            <a:pPr algn="ctr">
              <a:lnSpc>
                <a:spcPct val="80000"/>
              </a:lnSpc>
            </a:pPr>
            <a:endParaRPr lang="uk-UA" sz="160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endParaRPr lang="uk-UA" sz="320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endParaRPr lang="en-US" sz="320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uk-UA" sz="4800" spc="-23" dirty="0">
                <a:solidFill>
                  <a:srgbClr val="FFFFFF"/>
                </a:solidFill>
                <a:latin typeface="Vollkorn"/>
              </a:rPr>
              <a:t>к</a:t>
            </a:r>
            <a:r>
              <a:rPr lang="uk-UA" sz="4800" spc="-23" dirty="0" smtClean="0">
                <a:solidFill>
                  <a:srgbClr val="FFFFFF"/>
                </a:solidFill>
                <a:latin typeface="Vollkorn"/>
              </a:rPr>
              <a:t>андидат філософських наук</a:t>
            </a:r>
            <a:r>
              <a:rPr lang="en-US" sz="4800" spc="-23" dirty="0" smtClean="0">
                <a:solidFill>
                  <a:srgbClr val="FFFFFF"/>
                </a:solidFill>
                <a:latin typeface="Vollkorn"/>
              </a:rPr>
              <a:t>, </a:t>
            </a:r>
            <a:r>
              <a:rPr lang="en-US" sz="4800" spc="-23" dirty="0" err="1" smtClean="0">
                <a:solidFill>
                  <a:srgbClr val="FFFFFF"/>
                </a:solidFill>
                <a:latin typeface="Vollkorn"/>
              </a:rPr>
              <a:t>доцент</a:t>
            </a:r>
            <a:r>
              <a:rPr lang="uk-UA" sz="4800" spc="-23" dirty="0" smtClean="0">
                <a:solidFill>
                  <a:srgbClr val="FFFFFF"/>
                </a:solidFill>
                <a:latin typeface="Vollkorn"/>
              </a:rPr>
              <a:t>, завідувач кафедри теоретичної та прикладної лінгвістики </a:t>
            </a:r>
            <a:br>
              <a:rPr lang="uk-UA" sz="4800" spc="-23" dirty="0" smtClean="0">
                <a:solidFill>
                  <a:srgbClr val="FFFFFF"/>
                </a:solidFill>
                <a:latin typeface="Vollkorn"/>
              </a:rPr>
            </a:br>
            <a:r>
              <a:rPr lang="uk-UA" sz="4800" spc="-23" dirty="0" smtClean="0">
                <a:solidFill>
                  <a:srgbClr val="FFFFFF"/>
                </a:solidFill>
                <a:latin typeface="Vollkorn"/>
              </a:rPr>
              <a:t>Людмила Могильницька</a:t>
            </a:r>
            <a:endParaRPr lang="en-US" sz="4800" spc="-23" dirty="0">
              <a:solidFill>
                <a:srgbClr val="FFFFFF"/>
              </a:solidFill>
              <a:latin typeface="Vollkor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19200" y="190500"/>
            <a:ext cx="16076023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ОЦІНЮВАННЯ РЕЗУЛЬТАТІВ НАВЧАННЯ ЗДОБУВАЧІВ ВИЩОЇ ОСВІТИ</a:t>
            </a:r>
          </a:p>
          <a:p>
            <a:endParaRPr lang="uk-UA" sz="30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Оцінювання результатів навчання здобувачів вищої освіти з навчальної дисципліни здійснюється відповідно до Положення про оцінювання результатів навчання здобувачів вищої освіти у Державному університеті «Житомирська політехніка» та розподілу балів, що наведений нижче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360000" algn="just"/>
            <a:endParaRPr lang="uk-UA" sz="15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Система оцінювання результатів навчання здобувачів вищої освіти з навчальної дисципліни включає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поточний, контроль виконання індивідуальних завдань та самостійної роботи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та підсумковий контроль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360000" algn="just"/>
            <a:endParaRPr lang="uk-UA" sz="15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000" i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Поточний контроль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– це оцінювання засвоєння здобувачем вищої освіти навчального матеріалу під час проведення аудиторних занять, при виконанні індивідуальної і самостійної роботи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360000" algn="just"/>
            <a:endParaRPr lang="uk-UA" sz="15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000" i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Контроль виконання індивідуальних завдань та самостійної роботи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здобувачами вищої освіти здійснюється на практичних заняттях дисципліни. Модульний контроль – це оцінювання якості засвоєння навчального матеріалу змістових модулів. Модульний контроль проводиться у вигляді усного опитування.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05988" y="495300"/>
            <a:ext cx="16076023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ОЦІНЮВАННЯ РЕЗУЛЬТАТІВ НАВЧАННЯ ЗДОБУВАЧІВ ВИЩОЇ ОСВІТИ</a:t>
            </a:r>
          </a:p>
          <a:p>
            <a:endParaRPr lang="uk-UA" sz="30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000" i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Підсумковий (семестровий) контроль: </a:t>
            </a: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1. Накопичення рейтингових балів у межах дисципліни проводиться в балах, які в підсумку переводяться в національну шкалу та шкалу ЄКТС. </a:t>
            </a: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2. Загальна кількість балів на останньому занятті з навчальної дисципліни оприлюднюється здобувачам вищої освіти та виставляється у відомість обліку успішності академічних груп. </a:t>
            </a:r>
            <a:endParaRPr lang="uk-UA" sz="3000" dirty="0" smtClean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3. У випадку погодження здобувача вищої освіти з оцінкою поточної успішності, вона вважається остаточною, враховується як результат семестрового контролю. </a:t>
            </a: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4. У разі незгоди здобувача вищої освіти з результатами поточної успішності, оцінка з дисципліни виставляється за результатами дистанційного складання екзамену. До тестування допускаються здобувачі, які отримали 50 і більше балів. </a:t>
            </a: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5. У разі, якщо здобувач вищої освіти отримав від 0 до 59 балів, то у відомість за національною шкалою виставляється оцінка «</a:t>
            </a:r>
            <a:r>
              <a:rPr lang="uk-UA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незараховано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» («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F»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та «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FX»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відповідно до шкали ЄКТС).</a:t>
            </a:r>
          </a:p>
          <a:p>
            <a:pPr indent="360000" algn="just"/>
            <a:endParaRPr lang="uk-UA" sz="30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67000" y="283123"/>
            <a:ext cx="133107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Розподіл балів</a:t>
            </a:r>
            <a:r>
              <a:rPr kumimoji="0" lang="uk-UA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з навчальної</a:t>
            </a:r>
            <a:r>
              <a:rPr kumimoji="0" lang="uk-UA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дисципліни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629400" y="3820158"/>
            <a:ext cx="38609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6913" algn="l"/>
                <a:tab pos="828675" algn="ctr"/>
              </a:tabLst>
            </a:pPr>
            <a:r>
              <a:rPr lang="uk-UA" altLang="zh-CN" sz="3000" spc="-20" dirty="0" smtClean="0">
                <a:solidFill>
                  <a:srgbClr val="17375E"/>
                </a:solidFill>
                <a:latin typeface="Vollkorn Bold"/>
              </a:rPr>
              <a:t>Шкала оцінювання</a:t>
            </a:r>
            <a:endParaRPr lang="uk-UA" altLang="zh-CN" sz="30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95617"/>
              </p:ext>
            </p:extLst>
          </p:nvPr>
        </p:nvGraphicFramePr>
        <p:xfrm>
          <a:off x="2268938" y="867731"/>
          <a:ext cx="13182603" cy="1475884"/>
        </p:xfrm>
        <a:graphic>
          <a:graphicData uri="http://schemas.openxmlformats.org/drawingml/2006/table">
            <a:tbl>
              <a:tblPr firstRow="1" firstCol="1" bandRow="1"/>
              <a:tblGrid>
                <a:gridCol w="610997">
                  <a:extLst>
                    <a:ext uri="{9D8B030D-6E8A-4147-A177-3AD203B41FA5}">
                      <a16:colId xmlns:a16="http://schemas.microsoft.com/office/drawing/2014/main" val="1610507371"/>
                    </a:ext>
                  </a:extLst>
                </a:gridCol>
                <a:gridCol w="610997">
                  <a:extLst>
                    <a:ext uri="{9D8B030D-6E8A-4147-A177-3AD203B41FA5}">
                      <a16:colId xmlns:a16="http://schemas.microsoft.com/office/drawing/2014/main" val="3841810637"/>
                    </a:ext>
                  </a:extLst>
                </a:gridCol>
                <a:gridCol w="610997">
                  <a:extLst>
                    <a:ext uri="{9D8B030D-6E8A-4147-A177-3AD203B41FA5}">
                      <a16:colId xmlns:a16="http://schemas.microsoft.com/office/drawing/2014/main" val="1426269897"/>
                    </a:ext>
                  </a:extLst>
                </a:gridCol>
                <a:gridCol w="610997">
                  <a:extLst>
                    <a:ext uri="{9D8B030D-6E8A-4147-A177-3AD203B41FA5}">
                      <a16:colId xmlns:a16="http://schemas.microsoft.com/office/drawing/2014/main" val="270205239"/>
                    </a:ext>
                  </a:extLst>
                </a:gridCol>
                <a:gridCol w="610997">
                  <a:extLst>
                    <a:ext uri="{9D8B030D-6E8A-4147-A177-3AD203B41FA5}">
                      <a16:colId xmlns:a16="http://schemas.microsoft.com/office/drawing/2014/main" val="2869521319"/>
                    </a:ext>
                  </a:extLst>
                </a:gridCol>
                <a:gridCol w="610997">
                  <a:extLst>
                    <a:ext uri="{9D8B030D-6E8A-4147-A177-3AD203B41FA5}">
                      <a16:colId xmlns:a16="http://schemas.microsoft.com/office/drawing/2014/main" val="2690105983"/>
                    </a:ext>
                  </a:extLst>
                </a:gridCol>
                <a:gridCol w="610997">
                  <a:extLst>
                    <a:ext uri="{9D8B030D-6E8A-4147-A177-3AD203B41FA5}">
                      <a16:colId xmlns:a16="http://schemas.microsoft.com/office/drawing/2014/main" val="3205644796"/>
                    </a:ext>
                  </a:extLst>
                </a:gridCol>
                <a:gridCol w="610997">
                  <a:extLst>
                    <a:ext uri="{9D8B030D-6E8A-4147-A177-3AD203B41FA5}">
                      <a16:colId xmlns:a16="http://schemas.microsoft.com/office/drawing/2014/main" val="2089097064"/>
                    </a:ext>
                  </a:extLst>
                </a:gridCol>
                <a:gridCol w="610997">
                  <a:extLst>
                    <a:ext uri="{9D8B030D-6E8A-4147-A177-3AD203B41FA5}">
                      <a16:colId xmlns:a16="http://schemas.microsoft.com/office/drawing/2014/main" val="3830422921"/>
                    </a:ext>
                  </a:extLst>
                </a:gridCol>
                <a:gridCol w="762797">
                  <a:extLst>
                    <a:ext uri="{9D8B030D-6E8A-4147-A177-3AD203B41FA5}">
                      <a16:colId xmlns:a16="http://schemas.microsoft.com/office/drawing/2014/main" val="3639855743"/>
                    </a:ext>
                  </a:extLst>
                </a:gridCol>
                <a:gridCol w="762797">
                  <a:extLst>
                    <a:ext uri="{9D8B030D-6E8A-4147-A177-3AD203B41FA5}">
                      <a16:colId xmlns:a16="http://schemas.microsoft.com/office/drawing/2014/main" val="2088909505"/>
                    </a:ext>
                  </a:extLst>
                </a:gridCol>
                <a:gridCol w="762797">
                  <a:extLst>
                    <a:ext uri="{9D8B030D-6E8A-4147-A177-3AD203B41FA5}">
                      <a16:colId xmlns:a16="http://schemas.microsoft.com/office/drawing/2014/main" val="727714423"/>
                    </a:ext>
                  </a:extLst>
                </a:gridCol>
                <a:gridCol w="762797">
                  <a:extLst>
                    <a:ext uri="{9D8B030D-6E8A-4147-A177-3AD203B41FA5}">
                      <a16:colId xmlns:a16="http://schemas.microsoft.com/office/drawing/2014/main" val="3052842634"/>
                    </a:ext>
                  </a:extLst>
                </a:gridCol>
                <a:gridCol w="762797">
                  <a:extLst>
                    <a:ext uri="{9D8B030D-6E8A-4147-A177-3AD203B41FA5}">
                      <a16:colId xmlns:a16="http://schemas.microsoft.com/office/drawing/2014/main" val="3352273899"/>
                    </a:ext>
                  </a:extLst>
                </a:gridCol>
                <a:gridCol w="762797">
                  <a:extLst>
                    <a:ext uri="{9D8B030D-6E8A-4147-A177-3AD203B41FA5}">
                      <a16:colId xmlns:a16="http://schemas.microsoft.com/office/drawing/2014/main" val="2700136999"/>
                    </a:ext>
                  </a:extLst>
                </a:gridCol>
                <a:gridCol w="762797">
                  <a:extLst>
                    <a:ext uri="{9D8B030D-6E8A-4147-A177-3AD203B41FA5}">
                      <a16:colId xmlns:a16="http://schemas.microsoft.com/office/drawing/2014/main" val="2571305026"/>
                    </a:ext>
                  </a:extLst>
                </a:gridCol>
                <a:gridCol w="762797">
                  <a:extLst>
                    <a:ext uri="{9D8B030D-6E8A-4147-A177-3AD203B41FA5}">
                      <a16:colId xmlns:a16="http://schemas.microsoft.com/office/drawing/2014/main" val="3145854094"/>
                    </a:ext>
                  </a:extLst>
                </a:gridCol>
                <a:gridCol w="746352">
                  <a:extLst>
                    <a:ext uri="{9D8B030D-6E8A-4147-A177-3AD203B41FA5}">
                      <a16:colId xmlns:a16="http://schemas.microsoft.com/office/drawing/2014/main" val="1371800104"/>
                    </a:ext>
                  </a:extLst>
                </a:gridCol>
                <a:gridCol w="834902">
                  <a:extLst>
                    <a:ext uri="{9D8B030D-6E8A-4147-A177-3AD203B41FA5}">
                      <a16:colId xmlns:a16="http://schemas.microsoft.com/office/drawing/2014/main" val="4016476376"/>
                    </a:ext>
                  </a:extLst>
                </a:gridCol>
              </a:tblGrid>
              <a:tr h="189302">
                <a:tc grid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Розподіл балів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сума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69333"/>
                  </a:ext>
                </a:extLst>
              </a:tr>
              <a:tr h="189302">
                <a:tc grid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1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2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МК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82670"/>
                  </a:ext>
                </a:extLst>
              </a:tr>
              <a:tr h="3786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Т2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Т3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Т4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Т5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Т6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Т7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Т8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Т9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Т10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Т11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Т12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Т13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Т14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Т15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Т16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Т17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275063"/>
                  </a:ext>
                </a:extLst>
              </a:tr>
              <a:tr h="1893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100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039672"/>
                  </a:ext>
                </a:extLst>
              </a:tr>
            </a:tbl>
          </a:graphicData>
        </a:graphic>
      </p:graphicFrame>
      <p:sp>
        <p:nvSpPr>
          <p:cNvPr id="14" name="TextBox 3"/>
          <p:cNvSpPr txBox="1"/>
          <p:nvPr/>
        </p:nvSpPr>
        <p:spPr>
          <a:xfrm>
            <a:off x="711798" y="2500489"/>
            <a:ext cx="172212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60000"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Т1, Т2…–теми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змістових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модулів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 </a:t>
            </a: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848108"/>
              </p:ext>
            </p:extLst>
          </p:nvPr>
        </p:nvGraphicFramePr>
        <p:xfrm>
          <a:off x="2895600" y="4439848"/>
          <a:ext cx="11658600" cy="3423321"/>
        </p:xfrm>
        <a:graphic>
          <a:graphicData uri="http://schemas.openxmlformats.org/drawingml/2006/table">
            <a:tbl>
              <a:tblPr firstRow="1" firstCol="1" bandRow="1"/>
              <a:tblGrid>
                <a:gridCol w="3889309">
                  <a:extLst>
                    <a:ext uri="{9D8B030D-6E8A-4147-A177-3AD203B41FA5}">
                      <a16:colId xmlns:a16="http://schemas.microsoft.com/office/drawing/2014/main" val="4087720615"/>
                    </a:ext>
                  </a:extLst>
                </a:gridCol>
                <a:gridCol w="3889309">
                  <a:extLst>
                    <a:ext uri="{9D8B030D-6E8A-4147-A177-3AD203B41FA5}">
                      <a16:colId xmlns:a16="http://schemas.microsoft.com/office/drawing/2014/main" val="2542671176"/>
                    </a:ext>
                  </a:extLst>
                </a:gridCol>
                <a:gridCol w="3879982">
                  <a:extLst>
                    <a:ext uri="{9D8B030D-6E8A-4147-A177-3AD203B41FA5}">
                      <a16:colId xmlns:a16="http://schemas.microsoft.com/office/drawing/2014/main" val="1021279674"/>
                    </a:ext>
                  </a:extLst>
                </a:gridCol>
              </a:tblGrid>
              <a:tr h="3803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Шкала ЄКТС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Національна шкала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100-бальна шкала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650918"/>
                  </a:ext>
                </a:extLst>
              </a:tr>
              <a:tr h="38036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Екзамен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164909"/>
                  </a:ext>
                </a:extLst>
              </a:tr>
              <a:tr h="380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A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Відмінно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90-100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214"/>
                  </a:ext>
                </a:extLst>
              </a:tr>
              <a:tr h="380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B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Добре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82-89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31028"/>
                  </a:ext>
                </a:extLst>
              </a:tr>
              <a:tr h="380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C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74-81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910023"/>
                  </a:ext>
                </a:extLst>
              </a:tr>
              <a:tr h="380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D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Задовільно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64-73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334664"/>
                  </a:ext>
                </a:extLst>
              </a:tr>
              <a:tr h="380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E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60-63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58203"/>
                  </a:ext>
                </a:extLst>
              </a:tr>
              <a:tr h="380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FX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Незадовільно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35-59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13715"/>
                  </a:ext>
                </a:extLst>
              </a:tr>
              <a:tr h="380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F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0-34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5993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5300" y="2324100"/>
            <a:ext cx="172974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40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Мета курсу “Англійська мова наукового спрямування” – </a:t>
            </a:r>
            <a:r>
              <a:rPr lang="uk-UA" sz="40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набуття стабільних, сталих знань, умінь та навичок, які б допомогли здобувачам вищої освіти ступеня доктора філософії використовувати англійську мову для планування, проведення й презентації наукового дослідження, для роботи з науково-технічною літературою зі спеціальності для пошуку й аналізу необхідної інформації, при спілкуванні й бесідах на загальні, наукові й професійні </a:t>
            </a:r>
            <a:r>
              <a:rPr lang="uk-UA" sz="40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теми.</a:t>
            </a:r>
            <a:endParaRPr lang="en-US" sz="4000" spc="-29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977" y="763667"/>
            <a:ext cx="15934623" cy="5986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uk-UA" sz="4800" spc="-26" dirty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Завданнями вивчення дисципліни є розвиток чотирьох видів мовленнєвої </a:t>
            </a:r>
            <a:r>
              <a:rPr lang="uk-UA" sz="4800" spc="-26" dirty="0" smtClean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діяльності:</a:t>
            </a:r>
          </a:p>
          <a:p>
            <a:pPr algn="ctr">
              <a:lnSpc>
                <a:spcPts val="5040"/>
              </a:lnSpc>
            </a:pPr>
            <a:endParaRPr lang="uk-UA" sz="4800" spc="-26" dirty="0" smtClean="0">
              <a:solidFill>
                <a:schemeClr val="accent1">
                  <a:lumMod val="50000"/>
                </a:schemeClr>
              </a:solidFill>
              <a:latin typeface="Vollkorn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ефективного 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аудіювання іноземною </a:t>
            </a: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мовою;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науково-професійного спілкування;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підготовки 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доповіді-презентації у певній науковій </a:t>
            </a: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галузі;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ведення 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наукової та професійної </a:t>
            </a: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документації;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 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іншомовної оригінальної літератури та розширення лексико-граматичної бази.</a:t>
            </a:r>
          </a:p>
          <a:p>
            <a:endParaRPr lang="uk-UA" sz="2400" dirty="0" smtClean="0">
              <a:solidFill>
                <a:schemeClr val="accent1">
                  <a:lumMod val="50000"/>
                </a:schemeClr>
              </a:solidFill>
              <a:latin typeface="Vollkorn Bold" panose="020B0604020202020204" charset="0"/>
              <a:ea typeface="Vollkorn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9600" y="763667"/>
            <a:ext cx="17297399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Отримані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знання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з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навчальної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дисципліни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стануть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складовими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наступних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програмних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результатів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навчання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algn="just"/>
            <a:endParaRPr lang="en-US" sz="30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Вільно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презентувати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обговорювати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з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фахівцями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і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нефахівцями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результати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досліджень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прикладні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проблеми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права державною та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іноземною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мовами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оприлюднювати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результати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досліджень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у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наукових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публікаціях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у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провідних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наукових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виданнях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Формулювати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і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перевіряти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гіпотези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;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використовувати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для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обґрунтування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висновків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належні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аргументи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зокрема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результати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теоретичного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аналізу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прикладних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досліджень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наявні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джерела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;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аналізувати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досліджувану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проблему з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урахуванням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широкого правового та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загальносоціального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контекстів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Здійснювати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доктринальне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тлумачення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норм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національного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міжнародного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права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Європейського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Союзу,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здійснювати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порівняльний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аналіз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правових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явищ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процесів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у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різних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правових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системах.</a:t>
            </a:r>
          </a:p>
        </p:txBody>
      </p:sp>
    </p:spTree>
    <p:extLst>
      <p:ext uri="{BB962C8B-B14F-4D97-AF65-F5344CB8AC3E}">
        <p14:creationId xmlns:p14="http://schemas.microsoft.com/office/powerpoint/2010/main" val="882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60888" y="121105"/>
            <a:ext cx="11863135" cy="57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>
                <a:solidFill>
                  <a:srgbClr val="17375E"/>
                </a:solidFill>
                <a:latin typeface="Vollkorn Bold"/>
              </a:rPr>
              <a:t>Структура навчальної дисципліни</a:t>
            </a: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7605"/>
              </p:ext>
            </p:extLst>
          </p:nvPr>
        </p:nvGraphicFramePr>
        <p:xfrm>
          <a:off x="685800" y="952500"/>
          <a:ext cx="17145000" cy="7170779"/>
        </p:xfrm>
        <a:graphic>
          <a:graphicData uri="http://schemas.openxmlformats.org/drawingml/2006/table">
            <a:tbl>
              <a:tblPr/>
              <a:tblGrid>
                <a:gridCol w="9651800">
                  <a:extLst>
                    <a:ext uri="{9D8B030D-6E8A-4147-A177-3AD203B41FA5}">
                      <a16:colId xmlns:a16="http://schemas.microsoft.com/office/drawing/2014/main" val="934751814"/>
                    </a:ext>
                  </a:extLst>
                </a:gridCol>
                <a:gridCol w="893809">
                  <a:extLst>
                    <a:ext uri="{9D8B030D-6E8A-4147-A177-3AD203B41FA5}">
                      <a16:colId xmlns:a16="http://schemas.microsoft.com/office/drawing/2014/main" val="3362129597"/>
                    </a:ext>
                  </a:extLst>
                </a:gridCol>
                <a:gridCol w="812246">
                  <a:extLst>
                    <a:ext uri="{9D8B030D-6E8A-4147-A177-3AD203B41FA5}">
                      <a16:colId xmlns:a16="http://schemas.microsoft.com/office/drawing/2014/main" val="2131315148"/>
                    </a:ext>
                  </a:extLst>
                </a:gridCol>
                <a:gridCol w="1169091">
                  <a:extLst>
                    <a:ext uri="{9D8B030D-6E8A-4147-A177-3AD203B41FA5}">
                      <a16:colId xmlns:a16="http://schemas.microsoft.com/office/drawing/2014/main" val="4221085474"/>
                    </a:ext>
                  </a:extLst>
                </a:gridCol>
                <a:gridCol w="1169091">
                  <a:extLst>
                    <a:ext uri="{9D8B030D-6E8A-4147-A177-3AD203B41FA5}">
                      <a16:colId xmlns:a16="http://schemas.microsoft.com/office/drawing/2014/main" val="2863394655"/>
                    </a:ext>
                  </a:extLst>
                </a:gridCol>
                <a:gridCol w="812246">
                  <a:extLst>
                    <a:ext uri="{9D8B030D-6E8A-4147-A177-3AD203B41FA5}">
                      <a16:colId xmlns:a16="http://schemas.microsoft.com/office/drawing/2014/main" val="1086660777"/>
                    </a:ext>
                  </a:extLst>
                </a:gridCol>
                <a:gridCol w="812246">
                  <a:extLst>
                    <a:ext uri="{9D8B030D-6E8A-4147-A177-3AD203B41FA5}">
                      <a16:colId xmlns:a16="http://schemas.microsoft.com/office/drawing/2014/main" val="3402732167"/>
                    </a:ext>
                  </a:extLst>
                </a:gridCol>
                <a:gridCol w="1213270">
                  <a:extLst>
                    <a:ext uri="{9D8B030D-6E8A-4147-A177-3AD203B41FA5}">
                      <a16:colId xmlns:a16="http://schemas.microsoft.com/office/drawing/2014/main" val="9006792"/>
                    </a:ext>
                  </a:extLst>
                </a:gridCol>
                <a:gridCol w="611201">
                  <a:extLst>
                    <a:ext uri="{9D8B030D-6E8A-4147-A177-3AD203B41FA5}">
                      <a16:colId xmlns:a16="http://schemas.microsoft.com/office/drawing/2014/main" val="3489163824"/>
                    </a:ext>
                  </a:extLst>
                </a:gridCol>
              </a:tblGrid>
              <a:tr h="21092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Змістові модулі і теми</a:t>
                      </a:r>
                      <a:endParaRPr lang="uk-UA" sz="36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Кількість годин</a:t>
                      </a: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47383"/>
                  </a:ext>
                </a:extLst>
              </a:tr>
              <a:tr h="2109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денна форма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заочна форма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5735"/>
                  </a:ext>
                </a:extLst>
              </a:tr>
              <a:tr h="138749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лекції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лекції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3219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736002"/>
                  </a:ext>
                </a:extLst>
              </a:tr>
              <a:tr h="21092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Модуль 1</a:t>
                      </a:r>
                      <a:endParaRPr lang="uk-UA" sz="36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218497"/>
                  </a:ext>
                </a:extLst>
              </a:tr>
              <a:tr h="21092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</a:t>
                      </a:r>
                      <a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1. Academia and Academic English</a:t>
                      </a:r>
                      <a:endParaRPr lang="uk-UA" sz="36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602316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1.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Law as a field science, its impacts and prominent representatives.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67962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2.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Earning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Scientific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Degrees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366895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3.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Steps to better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academic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reading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40588"/>
                  </a:ext>
                </a:extLst>
              </a:tr>
              <a:tr h="421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4.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Selecting,</a:t>
                      </a:r>
                      <a:r>
                        <a:rPr lang="en-US" sz="2000" spc="-1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r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eading and analyzing academic literature (scientific journal articles, books)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53544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5.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Academic integrity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834588"/>
                  </a:ext>
                </a:extLst>
              </a:tr>
              <a:tr h="421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6.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Academic English style features: objectivity, formality, precision, hedging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8518"/>
                  </a:ext>
                </a:extLst>
              </a:tr>
              <a:tr h="499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7.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English academic language: vocabulary, grammar, critical literacy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424349"/>
                  </a:ext>
                </a:extLst>
              </a:tr>
              <a:tr h="421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8.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E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nglish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academic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genres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R</a:t>
                      </a:r>
                      <a:r>
                        <a:rPr lang="en-GB" sz="20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esearch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paper: definition, structure, requirements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38079"/>
                  </a:ext>
                </a:extLst>
              </a:tr>
              <a:tr h="421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9.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E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nglish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academic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genres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: academic articles, abstracts, reviews, letters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015443"/>
                  </a:ext>
                </a:extLst>
              </a:tr>
              <a:tr h="421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змістовий модуль 1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52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28</a:t>
                      </a:r>
                      <a:endParaRPr lang="uk-UA" sz="2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24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50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38</a:t>
                      </a:r>
                      <a:endParaRPr lang="uk-UA" sz="2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86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1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60888" y="121105"/>
            <a:ext cx="11863135" cy="57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>
                <a:solidFill>
                  <a:srgbClr val="17375E"/>
                </a:solidFill>
                <a:latin typeface="Vollkorn Bold"/>
              </a:rPr>
              <a:t>Структура навчальної дисципліни</a:t>
            </a: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771655"/>
              </p:ext>
            </p:extLst>
          </p:nvPr>
        </p:nvGraphicFramePr>
        <p:xfrm>
          <a:off x="533400" y="1028700"/>
          <a:ext cx="17221200" cy="7001299"/>
        </p:xfrm>
        <a:graphic>
          <a:graphicData uri="http://schemas.openxmlformats.org/drawingml/2006/table">
            <a:tbl>
              <a:tblPr/>
              <a:tblGrid>
                <a:gridCol w="9728000">
                  <a:extLst>
                    <a:ext uri="{9D8B030D-6E8A-4147-A177-3AD203B41FA5}">
                      <a16:colId xmlns:a16="http://schemas.microsoft.com/office/drawing/2014/main" val="934751814"/>
                    </a:ext>
                  </a:extLst>
                </a:gridCol>
                <a:gridCol w="893809">
                  <a:extLst>
                    <a:ext uri="{9D8B030D-6E8A-4147-A177-3AD203B41FA5}">
                      <a16:colId xmlns:a16="http://schemas.microsoft.com/office/drawing/2014/main" val="3362129597"/>
                    </a:ext>
                  </a:extLst>
                </a:gridCol>
                <a:gridCol w="812246">
                  <a:extLst>
                    <a:ext uri="{9D8B030D-6E8A-4147-A177-3AD203B41FA5}">
                      <a16:colId xmlns:a16="http://schemas.microsoft.com/office/drawing/2014/main" val="2131315148"/>
                    </a:ext>
                  </a:extLst>
                </a:gridCol>
                <a:gridCol w="1169091">
                  <a:extLst>
                    <a:ext uri="{9D8B030D-6E8A-4147-A177-3AD203B41FA5}">
                      <a16:colId xmlns:a16="http://schemas.microsoft.com/office/drawing/2014/main" val="4221085474"/>
                    </a:ext>
                  </a:extLst>
                </a:gridCol>
                <a:gridCol w="1169091">
                  <a:extLst>
                    <a:ext uri="{9D8B030D-6E8A-4147-A177-3AD203B41FA5}">
                      <a16:colId xmlns:a16="http://schemas.microsoft.com/office/drawing/2014/main" val="2863394655"/>
                    </a:ext>
                  </a:extLst>
                </a:gridCol>
                <a:gridCol w="812246">
                  <a:extLst>
                    <a:ext uri="{9D8B030D-6E8A-4147-A177-3AD203B41FA5}">
                      <a16:colId xmlns:a16="http://schemas.microsoft.com/office/drawing/2014/main" val="1086660777"/>
                    </a:ext>
                  </a:extLst>
                </a:gridCol>
                <a:gridCol w="812246">
                  <a:extLst>
                    <a:ext uri="{9D8B030D-6E8A-4147-A177-3AD203B41FA5}">
                      <a16:colId xmlns:a16="http://schemas.microsoft.com/office/drawing/2014/main" val="3402732167"/>
                    </a:ext>
                  </a:extLst>
                </a:gridCol>
                <a:gridCol w="1213270">
                  <a:extLst>
                    <a:ext uri="{9D8B030D-6E8A-4147-A177-3AD203B41FA5}">
                      <a16:colId xmlns:a16="http://schemas.microsoft.com/office/drawing/2014/main" val="9006792"/>
                    </a:ext>
                  </a:extLst>
                </a:gridCol>
                <a:gridCol w="611201">
                  <a:extLst>
                    <a:ext uri="{9D8B030D-6E8A-4147-A177-3AD203B41FA5}">
                      <a16:colId xmlns:a16="http://schemas.microsoft.com/office/drawing/2014/main" val="3489163824"/>
                    </a:ext>
                  </a:extLst>
                </a:gridCol>
              </a:tblGrid>
              <a:tr h="21092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2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Змістові модулі і теми</a:t>
                      </a:r>
                      <a:endParaRPr lang="uk-UA" sz="4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Кількість годин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47383"/>
                  </a:ext>
                </a:extLst>
              </a:tr>
              <a:tr h="2109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денна форма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заочна форма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5735"/>
                  </a:ext>
                </a:extLst>
              </a:tr>
              <a:tr h="146369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лекції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лекції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3219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8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</a:t>
                      </a:r>
                      <a:endParaRPr lang="uk-UA" sz="2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736002"/>
                  </a:ext>
                </a:extLst>
              </a:tr>
              <a:tr h="21092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200" b="1" i="1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Зміствий</a:t>
                      </a:r>
                      <a:r>
                        <a:rPr lang="uk-UA" sz="3200" b="1" i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модуль</a:t>
                      </a:r>
                      <a:r>
                        <a:rPr lang="en-US" sz="3200" b="1" i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2. English Academic Interaction</a:t>
                      </a:r>
                      <a:endParaRPr lang="uk-UA" sz="4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617371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indent="-21590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Principles of (academic) communication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73327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spc="-2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</a:t>
                      </a:r>
                      <a:r>
                        <a:rPr lang="en-US" sz="2400" spc="-2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  <a:r>
                        <a:rPr lang="uk-UA" sz="2400" spc="-2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</a:t>
                      </a:r>
                      <a:r>
                        <a:rPr lang="uk-UA" sz="2400" spc="-2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Presentation</a:t>
                      </a:r>
                      <a:r>
                        <a:rPr lang="uk-UA" sz="2400" spc="-2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2400" spc="-2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types</a:t>
                      </a:r>
                      <a:r>
                        <a:rPr lang="en-US" sz="2400" spc="-2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, </a:t>
                      </a:r>
                      <a:r>
                        <a:rPr lang="uk-UA" sz="2400" spc="-2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structure</a:t>
                      </a:r>
                      <a:r>
                        <a:rPr lang="en-US" sz="2400" spc="-2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and tools, s</a:t>
                      </a:r>
                      <a:r>
                        <a:rPr lang="uk-UA" sz="2400" spc="-2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lide</a:t>
                      </a:r>
                      <a:r>
                        <a:rPr lang="uk-UA" sz="2400" spc="-2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2400" spc="-2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design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586563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P</a:t>
                      </a:r>
                      <a:r>
                        <a:rPr lang="uk-UA" sz="24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resentation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language and non-verbal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skills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651402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13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The audience: diversity, engagement, Q&amp;A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27538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Presenting at a scientific conference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63692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Teaching at a higher education institution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5614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International cooperation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programmes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and grants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3094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17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Cross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cultural interactions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747881"/>
                  </a:ext>
                </a:extLst>
              </a:tr>
              <a:tr h="210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Модульний контроль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391133"/>
                  </a:ext>
                </a:extLst>
              </a:tr>
              <a:tr h="421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змістовий модуль 2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38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20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18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40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32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10061"/>
                  </a:ext>
                </a:extLst>
              </a:tr>
              <a:tr h="421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ВСЬОГО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90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48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90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20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70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6964" marR="46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73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9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35706" y="2057982"/>
            <a:ext cx="12986388" cy="372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Індивідуальні</a:t>
            </a:r>
            <a:r>
              <a:rPr lang="en-US" sz="6000" spc="-53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групові</a:t>
            </a:r>
            <a:r>
              <a:rPr lang="en-US" sz="6000" spc="-53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завдання</a:t>
            </a:r>
            <a:endParaRPr lang="en-US" sz="6000" spc="-53" dirty="0">
              <a:solidFill>
                <a:srgbClr val="17375E"/>
              </a:solidFill>
              <a:latin typeface="Vollkorn Bold"/>
            </a:endParaRPr>
          </a:p>
          <a:p>
            <a:pPr algn="ctr">
              <a:lnSpc>
                <a:spcPts val="7200"/>
              </a:lnSpc>
            </a:pPr>
            <a:endParaRPr lang="en-US" sz="6000" spc="-53" dirty="0">
              <a:solidFill>
                <a:srgbClr val="17375E"/>
              </a:solidFill>
              <a:latin typeface="Vollkorn Bold"/>
            </a:endParaRPr>
          </a:p>
          <a:p>
            <a:pPr algn="ctr">
              <a:lnSpc>
                <a:spcPts val="7200"/>
              </a:lnSpc>
            </a:pPr>
            <a:r>
              <a:rPr lang="en-US" sz="6000" spc="-16" dirty="0" err="1" smtClean="0">
                <a:solidFill>
                  <a:srgbClr val="224D83"/>
                </a:solidFill>
                <a:latin typeface="Vollkorn"/>
              </a:rPr>
              <a:t>Розміщені</a:t>
            </a:r>
            <a:r>
              <a:rPr lang="en-US" sz="6000" spc="-16" dirty="0" smtClean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в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робочій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програмі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навчальної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дисципліни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в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розділі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 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48400" y="66669"/>
            <a:ext cx="7925372" cy="74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навчання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487851"/>
              </p:ext>
            </p:extLst>
          </p:nvPr>
        </p:nvGraphicFramePr>
        <p:xfrm>
          <a:off x="533400" y="850479"/>
          <a:ext cx="17221200" cy="7426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28505157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1512842448"/>
                    </a:ext>
                  </a:extLst>
                </a:gridCol>
              </a:tblGrid>
              <a:tr h="26490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навчання</a:t>
                      </a:r>
                      <a:endParaRPr lang="uk-UA" sz="18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навчання </a:t>
                      </a:r>
                      <a:endParaRPr lang="uk-UA" sz="18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10936"/>
                  </a:ext>
                </a:extLst>
              </a:tr>
              <a:tr h="238410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РН02. </a:t>
                      </a:r>
                      <a:r>
                        <a:rPr lang="uk-UA" sz="1800" b="0" spc="-3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Вільно презентувати та обговорювати з фахівцями і нефахівцями результати досліджень, наукові та прикладні проблеми права державною та іноземною мовами, оприлюднювати результати досліджень у наукових публікаціях у провідних наукових виданнях</a:t>
                      </a:r>
                      <a:endParaRPr lang="uk-UA" sz="1800" b="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 (пояснення, розповідь, бесіда)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Наочні методи (спостереження, демонстрація, ілюстрація)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 (різні види вправ та завдань, тестування, творчі завдання)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Дискусійний метод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 активного навчання (проведення рольових ігор, мозковий штурм, командна робота)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самостійної роботи (анотування опрацьованого матеріалу, підготовка доповідей, укладання глосарію) </a:t>
                      </a:r>
                      <a:endParaRPr lang="uk-UA" sz="1800" kern="0" spc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18239"/>
                  </a:ext>
                </a:extLst>
              </a:tr>
              <a:tr h="238410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2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РН04. </a:t>
                      </a:r>
                      <a:r>
                        <a:rPr lang="uk-UA" sz="1800" b="0" spc="-2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Формулювати і перевіряти гіпотези; використовувати для обґрунтування висновків належні аргументи, зокрема, результати теоретичного аналізу, прикладних досліджень, наявні наукові джерела; аналізувати досліджувану проблему з урахуванням широкого правового та </a:t>
                      </a:r>
                      <a:r>
                        <a:rPr lang="uk-UA" sz="1800" b="0" spc="-2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загальносоціального</a:t>
                      </a:r>
                      <a:r>
                        <a:rPr lang="uk-UA" sz="1800" b="0" spc="-2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контекстів</a:t>
                      </a:r>
                      <a:endParaRPr lang="uk-UA" sz="1800" b="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 (пояснення, розповідь, бесіда)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Наочні методи (спостереження, демонстрація, ілюстрація)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 (різні види вправ та завдань, тестування, творчі завдання)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Дискусійний метод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 активного навчання (проведення рольових ігор, мозковий штурм, командна робота)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самостійної роботи (анотування опрацьованого матеріалу, підготовка доповідей, укладання глосарію) </a:t>
                      </a:r>
                      <a:endParaRPr lang="uk-UA" sz="1800" kern="0" spc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60291"/>
                  </a:ext>
                </a:extLst>
              </a:tr>
              <a:tr h="238410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РН11. </a:t>
                      </a:r>
                      <a:r>
                        <a:rPr lang="ru-RU" sz="18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Здійснювати</a:t>
                      </a: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доктринальне</a:t>
                      </a: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тлумачення</a:t>
                      </a: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норм </a:t>
                      </a:r>
                      <a:r>
                        <a:rPr lang="ru-RU" sz="18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національного</a:t>
                      </a: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міжнародного</a:t>
                      </a: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та права </a:t>
                      </a:r>
                      <a:r>
                        <a:rPr lang="ru-RU" sz="18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Європейського</a:t>
                      </a: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Союзу, </a:t>
                      </a:r>
                      <a:r>
                        <a:rPr lang="ru-RU" sz="18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здійснювати</a:t>
                      </a: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порівняльний</a:t>
                      </a: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аналіз</a:t>
                      </a: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правових</a:t>
                      </a: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явищ</a:t>
                      </a: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процесів</a:t>
                      </a: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правових</a:t>
                      </a:r>
                      <a:r>
                        <a:rPr lang="ru-RU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системах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 (пояснення, розповідь, бесіда)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Наочні методи (спостереження, демонстрація, ілюстрація)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 (різні види вправ та завдань, тестування, творчі завдання)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Дискусійний метод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 активного навчання (проведення рольових ігор, мозковий штурм, командна робота)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1800" kern="0" spc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самостійної роботи (анотування опрацьованого матеріалу, підготовка доповідей, укладання глосарію)</a:t>
                      </a: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7648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172200" y="207478"/>
            <a:ext cx="7925372" cy="7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контролю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22323"/>
              </p:ext>
            </p:extLst>
          </p:nvPr>
        </p:nvGraphicFramePr>
        <p:xfrm>
          <a:off x="609600" y="1099437"/>
          <a:ext cx="17068800" cy="7266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0625">
                  <a:extLst>
                    <a:ext uri="{9D8B030D-6E8A-4147-A177-3AD203B41FA5}">
                      <a16:colId xmlns:a16="http://schemas.microsoft.com/office/drawing/2014/main" val="971668461"/>
                    </a:ext>
                  </a:extLst>
                </a:gridCol>
                <a:gridCol w="7138175">
                  <a:extLst>
                    <a:ext uri="{9D8B030D-6E8A-4147-A177-3AD203B41FA5}">
                      <a16:colId xmlns:a16="http://schemas.microsoft.com/office/drawing/2014/main" val="3976351505"/>
                    </a:ext>
                  </a:extLst>
                </a:gridCol>
              </a:tblGrid>
              <a:tr h="317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</a:t>
                      </a:r>
                      <a:r>
                        <a:rPr lang="uk-UA" sz="19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навчання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контролю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60940"/>
                  </a:ext>
                </a:extLst>
              </a:tr>
              <a:tr h="22525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spc="-3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РН02. </a:t>
                      </a:r>
                      <a:r>
                        <a:rPr lang="uk-UA" sz="1900" b="0" spc="-3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Вільно презентувати та обговорювати з фахівцями і нефахівцями результати досліджень, наукові та прикладні проблеми права державною та іноземною мовами, оприлюднювати результати досліджень у наукових публікаціях у провідних наукових виданнях</a:t>
                      </a:r>
                      <a:endParaRPr lang="uk-UA" sz="19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 на заняттях, участь у дискусії, відповіді на проблемні запитання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Виступ на практичних заняттях з презентацією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Перевірка виконання практичних завдань, різних видів вправ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Перевірка виконання та захист індивідуальних завдань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Самооцінювання</a:t>
                      </a: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самоконтроль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Екзамен</a:t>
                      </a:r>
                      <a:endParaRPr lang="uk-UA" sz="19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/>
                </a:tc>
                <a:extLst>
                  <a:ext uri="{0D108BD9-81ED-4DB2-BD59-A6C34878D82A}">
                    <a16:rowId xmlns:a16="http://schemas.microsoft.com/office/drawing/2014/main" val="1254530270"/>
                  </a:ext>
                </a:extLst>
              </a:tr>
              <a:tr h="22525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РН04. </a:t>
                      </a:r>
                      <a:r>
                        <a:rPr lang="uk-UA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Формулювати і перевіряти гіпотези; використовувати для обґрунтування висновків належні аргументи, зокрема, результати теоретичного аналізу, прикладних досліджень, наявні наукові джерела; аналізувати досліджувану проблему з урахуванням широкого правового та </a:t>
                      </a:r>
                      <a:r>
                        <a:rPr lang="uk-UA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загальносоціального</a:t>
                      </a:r>
                      <a:r>
                        <a:rPr lang="uk-UA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 контекстів</a:t>
                      </a:r>
                      <a:endParaRPr lang="uk-UA" sz="19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 на заняттях, участь у дискусії, відповіді на проблемні запитання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Виступ на практичних заняттях з презентацією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Перевірка виконання практичних завдань, різних видів вправ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Перевірка виконання та захист індивідуальних завдань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Самооцінювання</a:t>
                      </a: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самоконтроль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Екзамен</a:t>
                      </a:r>
                      <a:endParaRPr lang="uk-UA" sz="19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/>
                </a:tc>
                <a:extLst>
                  <a:ext uri="{0D108BD9-81ED-4DB2-BD59-A6C34878D82A}">
                    <a16:rowId xmlns:a16="http://schemas.microsoft.com/office/drawing/2014/main" val="2289839089"/>
                  </a:ext>
                </a:extLst>
              </a:tr>
              <a:tr h="22525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РН11. </a:t>
                      </a:r>
                      <a:r>
                        <a:rPr lang="ru-RU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Здійснювати</a:t>
                      </a:r>
                      <a:r>
                        <a:rPr lang="ru-RU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 </a:t>
                      </a:r>
                      <a:r>
                        <a:rPr lang="ru-RU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доктринальне</a:t>
                      </a:r>
                      <a:r>
                        <a:rPr lang="ru-RU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 </a:t>
                      </a:r>
                      <a:r>
                        <a:rPr lang="ru-RU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тлумачення</a:t>
                      </a:r>
                      <a:r>
                        <a:rPr lang="ru-RU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 норм </a:t>
                      </a:r>
                      <a:r>
                        <a:rPr lang="ru-RU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національного</a:t>
                      </a:r>
                      <a:r>
                        <a:rPr lang="ru-RU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, </a:t>
                      </a:r>
                      <a:r>
                        <a:rPr lang="ru-RU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міжнародного</a:t>
                      </a:r>
                      <a:r>
                        <a:rPr lang="ru-RU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 та права </a:t>
                      </a:r>
                      <a:r>
                        <a:rPr lang="ru-RU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Європейського</a:t>
                      </a:r>
                      <a:r>
                        <a:rPr lang="ru-RU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 Союзу, </a:t>
                      </a:r>
                      <a:r>
                        <a:rPr lang="ru-RU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здійснювати</a:t>
                      </a:r>
                      <a:r>
                        <a:rPr lang="ru-RU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 </a:t>
                      </a:r>
                      <a:r>
                        <a:rPr lang="ru-RU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порівняльний</a:t>
                      </a:r>
                      <a:r>
                        <a:rPr lang="ru-RU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 </a:t>
                      </a:r>
                      <a:r>
                        <a:rPr lang="ru-RU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аналіз</a:t>
                      </a:r>
                      <a:r>
                        <a:rPr lang="ru-RU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 </a:t>
                      </a:r>
                      <a:r>
                        <a:rPr lang="ru-RU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правових</a:t>
                      </a:r>
                      <a:r>
                        <a:rPr lang="ru-RU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 </a:t>
                      </a:r>
                      <a:r>
                        <a:rPr lang="ru-RU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явищ</a:t>
                      </a:r>
                      <a:r>
                        <a:rPr lang="ru-RU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 та </a:t>
                      </a:r>
                      <a:r>
                        <a:rPr lang="ru-RU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процесів</a:t>
                      </a:r>
                      <a:r>
                        <a:rPr lang="ru-RU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 у </a:t>
                      </a:r>
                      <a:r>
                        <a:rPr lang="ru-RU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різних</a:t>
                      </a:r>
                      <a:r>
                        <a:rPr lang="ru-RU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 </a:t>
                      </a:r>
                      <a:r>
                        <a:rPr lang="ru-RU" sz="1900" b="0" kern="1200" spc="-30" dirty="0" err="1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правових</a:t>
                      </a:r>
                      <a:r>
                        <a:rPr lang="ru-RU" sz="19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 системах</a:t>
                      </a:r>
                      <a:endParaRPr lang="uk-UA" sz="19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 на заняттях, участь у дискусії, відповіді на проблемні запитання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Виступ на практичних заняттях з презентацією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Перевірка виконання практичних завдань, різних видів вправ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Перевірка виконання та захист індивідуальних завдань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Самооцінювання</a:t>
                      </a: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самоконтроль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9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Екзамен</a:t>
                      </a:r>
                      <a:endParaRPr lang="uk-UA" sz="19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/>
                </a:tc>
                <a:extLst>
                  <a:ext uri="{0D108BD9-81ED-4DB2-BD59-A6C34878D82A}">
                    <a16:rowId xmlns:a16="http://schemas.microsoft.com/office/drawing/2014/main" val="110059792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1555</Words>
  <Application>Microsoft Office PowerPoint</Application>
  <PresentationFormat>Довільний</PresentationFormat>
  <Paragraphs>391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Calibri</vt:lpstr>
      <vt:lpstr>Vollkorn</vt:lpstr>
      <vt:lpstr>Times New Roman</vt:lpstr>
      <vt:lpstr>Arial</vt:lpstr>
      <vt:lpstr>SimSun</vt:lpstr>
      <vt:lpstr>Vollkorn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Килюшик Єлизавета Сергіївна</cp:lastModifiedBy>
  <cp:revision>29</cp:revision>
  <dcterms:created xsi:type="dcterms:W3CDTF">2006-08-16T00:00:00Z</dcterms:created>
  <dcterms:modified xsi:type="dcterms:W3CDTF">2026-02-09T12:07:51Z</dcterms:modified>
  <dc:identifier>DAGCUslPLi8</dc:identifier>
</cp:coreProperties>
</file>