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3"/>
    <p:sldId id="277" r:id="rId5"/>
    <p:sldId id="278" r:id="rId6"/>
    <p:sldId id="279" r:id="rId7"/>
    <p:sldId id="340" r:id="rId8"/>
    <p:sldId id="280" r:id="rId9"/>
    <p:sldId id="341" r:id="rId10"/>
    <p:sldId id="343" r:id="rId11"/>
    <p:sldId id="344" r:id="rId12"/>
    <p:sldId id="345" r:id="rId13"/>
    <p:sldId id="347" r:id="rId14"/>
    <p:sldId id="349" r:id="rId15"/>
    <p:sldId id="350" r:id="rId16"/>
    <p:sldId id="351" r:id="rId17"/>
    <p:sldId id="352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fld>
            <a:endParaRPr lang="en-US" sz="12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110" name="Google Shape;1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2" name="Google Shape;43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38" name="Google Shape;438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44" name="Google Shape;444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450" name="Google Shape;45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matchingName="Заголовок, текст и два объекта">
  <p:cSld name="TEXT_AND_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Заголовок раздела">
  <p:cSld name="SECTION_HEAD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9pPr>
          </a:lstStyle>
          <a:p/>
        </p:txBody>
      </p:sp>
      <p:sp>
        <p:nvSpPr>
          <p:cNvPr id="94" name="Google Shape;94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Заголовок и объект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6" name="Google Shape;26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Только заголовок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Пустой слайд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Вертикальный заголовок и текст">
  <p:cSld name="VERTICAL_TITLE_AND_VERTICAL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Заголовок и вертикальный текст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Рисунок с подписью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320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71" name="Google Shape;71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2" name="Google Shape;72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Объект с подписью">
  <p:cSld name="OBJECT_WITH_CAPTION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/>
            </a:lvl9pPr>
          </a:lstStyle>
          <a:p/>
        </p:txBody>
      </p:sp>
      <p:sp>
        <p:nvSpPr>
          <p:cNvPr id="78" name="Google Shape;78;p1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 panose="020B0604020202020204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 panose="020B0604020202020204"/>
              <a:buNone/>
              <a:defRPr sz="900"/>
            </a:lvl9pPr>
          </a:lstStyle>
          <a:p/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Сравнение">
  <p:cSld name="TWO_OBJECTS_WITH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5" name="Google Shape;85;p1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6" name="Google Shape;86;p1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None/>
              <a:defRPr sz="1600" b="1"/>
            </a:lvl9pPr>
          </a:lstStyle>
          <a:p/>
        </p:txBody>
      </p:sp>
      <p:sp>
        <p:nvSpPr>
          <p:cNvPr id="87" name="Google Shape;87;p1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 panose="020B0604020202020204"/>
              <a:buChar char="»"/>
              <a:defRPr sz="1600"/>
            </a:lvl9pPr>
          </a:lstStyle>
          <a:p/>
        </p:txBody>
      </p:sp>
      <p:sp>
        <p:nvSpPr>
          <p:cNvPr id="88" name="Google Shape;88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  <a:defRPr sz="32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–"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–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»"/>
              <a:defRPr sz="20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</a:fld>
            <a:endParaRPr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body" idx="1"/>
          </p:nvPr>
        </p:nvSpPr>
        <p:spPr>
          <a:xfrm>
            <a:off x="684212" y="2559050"/>
            <a:ext cx="7088187" cy="293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63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342900" lvl="0" indent="-63500" algn="l" rtl="0">
              <a:spcBef>
                <a:spcPts val="88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 panose="020B0604020202020204"/>
              <a:buNone/>
            </a:pPr>
            <a:endParaRPr sz="4400" b="1" i="0" u="none" dirty="0">
              <a:solidFill>
                <a:schemeClr val="accent2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1187450" y="2205037"/>
            <a:ext cx="6561137" cy="22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en-US" sz="3200" b="1" i="0" u="none" dirty="0" err="1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Тема</a:t>
            </a:r>
            <a:r>
              <a:rPr lang="en-US" sz="3200" b="1" i="0" u="none" dirty="0" smtClean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 3</a:t>
            </a:r>
            <a:br>
              <a:rPr lang="en-US" sz="3200" b="1" i="0" u="none" dirty="0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lang="uk-UA" altLang="en-US" sz="2500" b="1" i="0" u="none" dirty="0"/>
              <a:t>ЗЕМЕЛЬНІ </a:t>
            </a:r>
            <a:r>
              <a:rPr lang="en-US" sz="2500" b="1" i="0" u="none" dirty="0"/>
              <a:t>РЕСУРСИ </a:t>
            </a:r>
            <a:br>
              <a:rPr lang="en-US" sz="2500" b="1" i="0" u="none" dirty="0"/>
            </a:br>
            <a:r>
              <a:rPr lang="en-US" sz="2500" b="1" i="0" u="none" dirty="0"/>
              <a:t>ОБ’ЄДНАНОЇ ТЕРИТОРІАЛЬНОЇ</a:t>
            </a:r>
            <a:br>
              <a:rPr lang="en-US" sz="2500" b="1" i="0" u="none" dirty="0"/>
            </a:br>
            <a:r>
              <a:rPr lang="en-US" sz="2500" b="1" i="0" u="none" dirty="0"/>
              <a:t>ГРОМАДИ</a:t>
            </a:r>
            <a:br>
              <a:rPr lang="en-US" sz="2500" b="1" i="0" u="none" dirty="0">
                <a:solidFill>
                  <a:schemeClr val="accent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</a:br>
            <a:endParaRPr sz="2500" dirty="0"/>
          </a:p>
        </p:txBody>
      </p:sp>
    </p:spTree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400" b="1"/>
              <a:t>Крок 4. Укладення договору між організатором земельних торгів та виконавцем земельних торгів щодо проведення торгів.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Крок 5. Публікація на офіційному веб-сайті Держгеокадастру</a:t>
            </a:r>
            <a:r>
              <a:rPr lang="uk-UA" altLang="ru-RU" sz="1400" b="1"/>
              <a:t> </a:t>
            </a:r>
            <a:r>
              <a:rPr lang="ru-RU" altLang="en-US" sz="1400" b="1"/>
              <a:t>оголошення із зазначенням дати проведення торгів та переліку</a:t>
            </a:r>
            <a:r>
              <a:rPr lang="uk-UA" altLang="ru-RU" sz="1400" b="1"/>
              <a:t> </a:t>
            </a:r>
            <a:r>
              <a:rPr lang="ru-RU" altLang="en-US" sz="1400" b="1"/>
              <a:t>лотів. В оголошенні, обов’язково зазначають: місце розташування,</a:t>
            </a:r>
            <a:r>
              <a:rPr lang="uk-UA" altLang="ru-RU" sz="1400" b="1"/>
              <a:t> </a:t>
            </a:r>
            <a:r>
              <a:rPr lang="ru-RU" altLang="en-US" sz="1400" b="1"/>
              <a:t>площу земельної ділянки та її кадастровий номер; умови договору</a:t>
            </a:r>
            <a:r>
              <a:rPr lang="uk-UA" altLang="ru-RU" sz="1400" b="1"/>
              <a:t> </a:t>
            </a:r>
            <a:r>
              <a:rPr lang="ru-RU" altLang="en-US" sz="1400" b="1"/>
              <a:t>купівлі-продажу, оренди, суперфіцію, емфітевзису, що укладаються на земельних торгах; стартову ціну продажу земельної ділянки</a:t>
            </a:r>
            <a:r>
              <a:rPr lang="uk-UA" altLang="ru-RU" sz="1400" b="1"/>
              <a:t> </a:t>
            </a:r>
            <a:r>
              <a:rPr lang="ru-RU" altLang="en-US" sz="1400" b="1"/>
              <a:t>або стартовий розмір річної плати за користування земельною</a:t>
            </a:r>
            <a:r>
              <a:rPr lang="uk-UA" altLang="ru-RU" sz="1400" b="1"/>
              <a:t> </a:t>
            </a:r>
            <a:r>
              <a:rPr lang="ru-RU" altLang="en-US" sz="1400" b="1"/>
              <a:t>ділянкою; місце і час проведення земельних торгів; розмір реєстраційного та гарантійного внесків, які сплачуються учасниками,</a:t>
            </a:r>
            <a:r>
              <a:rPr lang="uk-UA" altLang="ru-RU" sz="1400" b="1"/>
              <a:t> </a:t>
            </a:r>
            <a:r>
              <a:rPr lang="ru-RU" altLang="en-US" sz="1400" b="1"/>
              <a:t>порядок їхньої сплати.</a:t>
            </a:r>
            <a:endParaRPr lang="ru-RU" altLang="en-US" sz="14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1800" b="1">
                <a:solidFill>
                  <a:srgbClr val="FF0000"/>
                </a:solidFill>
                <a:sym typeface="+mn-ea"/>
              </a:rPr>
              <a:t>Для забезпечення нормальних умов для проживання населення, праці</a:t>
            </a:r>
            <a:r>
              <a:rPr lang="uk-UA" altLang="ru-RU" sz="1800" b="1">
                <a:solidFill>
                  <a:srgbClr val="FF0000"/>
                </a:solidFill>
                <a:sym typeface="+mn-ea"/>
              </a:rPr>
              <a:t> </a:t>
            </a:r>
            <a:r>
              <a:rPr lang="ru-RU" altLang="en-US" sz="1800" b="1">
                <a:solidFill>
                  <a:srgbClr val="FF0000"/>
                </a:solidFill>
                <a:sym typeface="+mn-ea"/>
              </a:rPr>
              <a:t>та відпочинку землі в межах населених пунктів за основним цільовим призначенням поділяються на такі категорії:</a:t>
            </a:r>
            <a:br>
              <a:rPr lang="ru-RU" altLang="en-US" sz="1800" b="1">
                <a:solidFill>
                  <a:srgbClr val="FF0000"/>
                </a:solidFill>
              </a:rPr>
            </a:br>
            <a:endParaRPr lang="ru-RU" altLang="en-US" sz="18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500" b="1"/>
              <a:t> </a:t>
            </a:r>
            <a:r>
              <a:rPr lang="ru-RU" altLang="en-US" sz="2000" b="1"/>
              <a:t>землі житлової та громадської забудови;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сільськогосподарського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природно-заповідного та іншого природоохоронного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оздоровчого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рекреаційного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історико-культурного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лісогосподарського призначення;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водного фонду;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2000" b="1"/>
              <a:t> землі промисловості, транспорту, зв’язку, енергетики, оборони та</a:t>
            </a:r>
            <a:r>
              <a:rPr lang="uk-UA" altLang="ru-RU" sz="2000" b="1"/>
              <a:t> </a:t>
            </a:r>
            <a:r>
              <a:rPr lang="ru-RU" altLang="en-US" sz="2000" b="1"/>
              <a:t>іншого призначення.</a:t>
            </a:r>
            <a:endParaRPr lang="ru-RU" altLang="en-US" sz="20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00B050"/>
                </a:solidFill>
              </a:rPr>
              <a:t> </a:t>
            </a:r>
            <a:r>
              <a:rPr sz="2000" b="1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sym typeface="+mn-ea"/>
              </a:rPr>
              <a:t>За господарським режимом землі в межах населених пунктів традиційно поділяються на:</a:t>
            </a:r>
            <a:endParaRPr lang="ru-RU" altLang="en-US" sz="2000" b="1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/>
              <a:t> землі міської забудови, які зайняті житловими, адміністративними,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промисловими та іншими будівлями і спорудами чи підлягає забудові за щорічними планами використання міських земель;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 землі загального користування (майдани, вулиці, набережні тощо),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які призначені для внутрішньо міського руху, організації відпочин-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ку та інших культурно-побутових потреб;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 землі сільськогосподарського використання та інші угіддя, що вклю-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чають землі, які не призначені поки що для забудови і використання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для сільськогосподарського виробництва та інших господарських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потреб міста;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 землі, які зайняті міськими лісами;</a:t>
            </a:r>
            <a:endParaRPr sz="1700" b="1"/>
          </a:p>
          <a:p>
            <a:pPr marL="114300" indent="0" algn="just">
              <a:buNone/>
            </a:pPr>
            <a:endParaRPr sz="1700" b="1"/>
          </a:p>
          <a:p>
            <a:pPr marL="114300" indent="0" algn="just">
              <a:buNone/>
            </a:pPr>
            <a:r>
              <a:rPr sz="1700" b="1"/>
              <a:t> землі залізничного, водного, повітряного, трубопровідного транс-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порту, гірничої промисловості тощо.</a:t>
            </a:r>
            <a:endParaRPr sz="1700" b="1"/>
          </a:p>
          <a:p>
            <a:pPr marL="114300" indent="0" algn="just">
              <a:buNone/>
            </a:pPr>
            <a:endParaRPr lang="ru-RU" altLang="en-US" sz="1500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>
                <a:solidFill>
                  <a:srgbClr val="FFC000"/>
                </a:solidFill>
              </a:rPr>
              <a:t> </a:t>
            </a:r>
            <a:r>
              <a:rPr sz="2000">
                <a:solidFill>
                  <a:srgbClr val="FFC000"/>
                </a:solidFill>
              </a:rPr>
              <a:t>ПОВНОВАЖЕННЯ ОРГАНІВ МІСЦЕВОГО </a:t>
            </a:r>
            <a:br>
              <a:rPr sz="2000">
                <a:solidFill>
                  <a:srgbClr val="FFC000"/>
                </a:solidFill>
              </a:rPr>
            </a:br>
            <a:r>
              <a:rPr sz="2000">
                <a:solidFill>
                  <a:srgbClr val="FFC000"/>
                </a:solidFill>
              </a:rPr>
              <a:t>САМОВРЯДУВАННЯ В СФЕРІ ЗЕМЕЛЬНИХ ВІДНОСИН</a:t>
            </a:r>
            <a:endParaRPr sz="2000">
              <a:solidFill>
                <a:srgbClr val="FFC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sz="1700" b="1"/>
              <a:t>Статтею 12 Земельного кодексу України визначено наступні основні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повноваження сільських, селищних, міських рад у галузі земельних відносин на території населених пунктів: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 розпорядження землями територіальних громад;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передача земельних ділянок комунальної власності у власність гро-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мадян та юридичних осіб відповідно до цього Кодексу;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надання земельних ділянок у користування із земель комунальної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власності відповідно до цього Кодексу;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вилучення земельних ділянок із земель комунальної власності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відповідно до цього Кодексу;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викуп земельних ділянок для суспільних потреб відповідних тери-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торіальних громад сіл, селищ, міст;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організація землеустрою;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координація діяльності місцевих органів земельних ресурсів;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 здійснення контролю за використанням та охороною земель кому-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нальної власності, додержанням земельного та екологічного зако-</a:t>
            </a:r>
            <a:endParaRPr sz="1700" b="1"/>
          </a:p>
          <a:p>
            <a:pPr marL="114300" indent="0" algn="just">
              <a:buNone/>
            </a:pPr>
            <a:r>
              <a:rPr sz="1700" b="1"/>
              <a:t>нодавства;</a:t>
            </a:r>
            <a:endParaRPr sz="1700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uk-UA" altLang="ru-RU" sz="2500">
                <a:solidFill>
                  <a:srgbClr val="FFC000"/>
                </a:solidFill>
                <a:sym typeface="+mn-ea"/>
              </a:rPr>
              <a:t>М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іжнародн</a:t>
            </a:r>
            <a:r>
              <a:rPr lang="uk-UA" altLang="ru-RU" sz="2500">
                <a:solidFill>
                  <a:srgbClr val="FFC000"/>
                </a:solidFill>
                <a:sym typeface="+mn-ea"/>
              </a:rPr>
              <a:t>і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 програм</a:t>
            </a:r>
            <a:r>
              <a:rPr lang="uk-UA" altLang="ru-RU" sz="2500">
                <a:solidFill>
                  <a:srgbClr val="FFC000"/>
                </a:solidFill>
                <a:sym typeface="+mn-ea"/>
              </a:rPr>
              <a:t>и </a:t>
            </a:r>
            <a:r>
              <a:rPr lang="ru-RU" altLang="en-US" sz="2500">
                <a:solidFill>
                  <a:srgbClr val="FFC000"/>
                </a:solidFill>
                <a:sym typeface="+mn-ea"/>
              </a:rPr>
              <a:t>на підтримку реформи децентралізації та нових громад</a:t>
            </a:r>
            <a:r>
              <a:rPr lang="ru-RU" altLang="en-US" sz="1500">
                <a:sym typeface="+mn-ea"/>
              </a:rPr>
              <a:t> </a:t>
            </a:r>
            <a:endParaRPr lang="ru-RU" altLang="en-US" sz="150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r>
              <a:rPr lang="ru-RU" altLang="en-US" sz="2000"/>
              <a:t></a:t>
            </a:r>
            <a:r>
              <a:rPr lang="ru-RU" altLang="en-US" sz="1700"/>
              <a:t> </a:t>
            </a:r>
            <a:r>
              <a:rPr lang="ru-RU" altLang="en-US" sz="1700" b="1"/>
              <a:t>обмеження, тимчасова заборона (зупинення) використання земель</a:t>
            </a:r>
            <a:endParaRPr lang="ru-RU" altLang="en-US" sz="1700" b="1"/>
          </a:p>
          <a:p>
            <a:r>
              <a:rPr lang="ru-RU" altLang="en-US" sz="1700" b="1"/>
              <a:t>громадянами і юридичними особами у разі порушення ними вимог</a:t>
            </a:r>
            <a:endParaRPr lang="ru-RU" altLang="en-US" sz="1700" b="1"/>
          </a:p>
          <a:p>
            <a:r>
              <a:rPr lang="ru-RU" altLang="en-US" sz="1700" b="1"/>
              <a:t>земельного законодавства;</a:t>
            </a:r>
            <a:endParaRPr lang="ru-RU" altLang="en-US" sz="1700" b="1"/>
          </a:p>
          <a:p>
            <a:r>
              <a:rPr lang="ru-RU" altLang="en-US" sz="1700" b="1"/>
              <a:t> підготовка висновків щодо вилучення (викупу) та надання земель-</a:t>
            </a:r>
            <a:endParaRPr lang="ru-RU" altLang="en-US" sz="1700" b="1"/>
          </a:p>
          <a:p>
            <a:r>
              <a:rPr lang="ru-RU" altLang="en-US" sz="1700" b="1"/>
              <a:t>них ділянок відповідно до цього Кодексу;</a:t>
            </a:r>
            <a:endParaRPr lang="ru-RU" altLang="en-US" sz="1700" b="1"/>
          </a:p>
          <a:p>
            <a:r>
              <a:rPr lang="ru-RU" altLang="en-US" sz="1700" b="1"/>
              <a:t> встановлення та зміна меж районів у містах з районним поділом;</a:t>
            </a:r>
            <a:endParaRPr lang="ru-RU" altLang="en-US" sz="1700" b="1"/>
          </a:p>
          <a:p>
            <a:r>
              <a:rPr lang="ru-RU" altLang="en-US" sz="1700" b="1"/>
              <a:t> інформування населення щодо вилучення (викупу), надання</a:t>
            </a:r>
            <a:endParaRPr lang="ru-RU" altLang="en-US" sz="1700" b="1"/>
          </a:p>
          <a:p>
            <a:r>
              <a:rPr lang="ru-RU" altLang="en-US" sz="1700" b="1"/>
              <a:t>земельних ділянок;</a:t>
            </a:r>
            <a:endParaRPr lang="ru-RU" altLang="en-US" sz="1700" b="1"/>
          </a:p>
          <a:p>
            <a:r>
              <a:rPr lang="ru-RU" altLang="en-US" sz="1700" b="1"/>
              <a:t> внесення пропозицій до районної ради щодо встановлення і зміни</a:t>
            </a:r>
            <a:endParaRPr lang="ru-RU" altLang="en-US" sz="1700" b="1"/>
          </a:p>
          <a:p>
            <a:r>
              <a:rPr lang="ru-RU" altLang="en-US" sz="1700" b="1"/>
              <a:t>меж сіл, селищ, міст;</a:t>
            </a:r>
            <a:endParaRPr lang="ru-RU" altLang="en-US" sz="1700" b="1"/>
          </a:p>
          <a:p>
            <a:r>
              <a:rPr lang="ru-RU" altLang="en-US" sz="1700" b="1"/>
              <a:t> вирішення земельних спорів;</a:t>
            </a:r>
            <a:endParaRPr lang="ru-RU" altLang="en-US" sz="1700" b="1"/>
          </a:p>
          <a:p>
            <a:r>
              <a:rPr lang="ru-RU" altLang="en-US" sz="1700" b="1"/>
              <a:t> вирішення інших питань у галузі земельних відносин відповідно дозакону.</a:t>
            </a:r>
            <a:endParaRPr lang="ru-RU" altLang="en-US" sz="1700" b="1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>
                <a:solidFill>
                  <a:srgbClr val="FFC000"/>
                </a:solidFill>
              </a:rPr>
              <a:t> </a:t>
            </a:r>
            <a:r>
              <a:rPr sz="20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Основними поточними завданнями в сфері управління землями комунальної власності в ринкових умовах є:</a:t>
            </a:r>
            <a:endParaRPr sz="2000" b="1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457200" y="1417320"/>
            <a:ext cx="8229600" cy="4525962"/>
          </a:xfrm>
        </p:spPr>
        <p:txBody>
          <a:bodyPr/>
          <a:p>
            <a:pPr marL="114300" indent="0" algn="just">
              <a:buNone/>
            </a:pPr>
            <a:r>
              <a:rPr sz="1400" b="1"/>
              <a:t>установлення меж та інвентаризації земель ОТГ, визначення земельних ділянок за формою власності та потенційними можливостями,</a:t>
            </a:r>
            <a:r>
              <a:rPr lang="uk-UA" sz="1400" b="1"/>
              <a:t> </a:t>
            </a:r>
            <a:r>
              <a:rPr sz="1400" b="1"/>
              <a:t>включення їх в економічний оборот</a:t>
            </a:r>
            <a:endParaRPr sz="14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перехід переважно на аукціонний і конкурсний способи продажу</a:t>
            </a:r>
            <a:r>
              <a:rPr lang="uk-UA" sz="1500" b="1"/>
              <a:t> </a:t>
            </a:r>
            <a:r>
              <a:rPr sz="1500" b="1"/>
              <a:t>земельних ділянок та прав на них, що перебувають у розпорядженні</a:t>
            </a:r>
            <a:r>
              <a:rPr lang="uk-UA" sz="1500" b="1"/>
              <a:t> </a:t>
            </a:r>
            <a:r>
              <a:rPr sz="1500" b="1"/>
              <a:t>ОТГ;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 удосконалення механізмів застави земельних ділянок, розвиток іпотечного кредитування фізичних та юридичних осіб і забезпечення</a:t>
            </a:r>
            <a:r>
              <a:rPr lang="uk-UA" sz="1500" b="1"/>
              <a:t> </a:t>
            </a:r>
            <a:r>
              <a:rPr sz="1500" b="1"/>
              <a:t>ліквідності застави;</a:t>
            </a:r>
            <a:endParaRPr sz="1500" b="1"/>
          </a:p>
          <a:p>
            <a:pPr marL="114300" indent="0" algn="just">
              <a:buNone/>
            </a:pPr>
            <a:r>
              <a:rPr sz="1500" b="1"/>
              <a:t></a:t>
            </a:r>
            <a:endParaRPr sz="1500" b="1"/>
          </a:p>
          <a:p>
            <a:pPr marL="114300" indent="0" algn="just">
              <a:buNone/>
            </a:pPr>
            <a:r>
              <a:rPr sz="1500" b="1"/>
              <a:t>розроблення механізмів перетворення земельних активів у фінансовий капітал, оформлений у вигляді земельних цінних паперів;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визначення переліку інвестиційно привабливих об’єктів, для будівництва яких земельні ділянки можуть надаватися виключно на</a:t>
            </a:r>
            <a:r>
              <a:rPr lang="uk-UA" sz="1500" b="1"/>
              <a:t> </a:t>
            </a:r>
            <a:r>
              <a:rPr sz="1500" b="1"/>
              <a:t>умовах продажу;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запровадження обов’язкової статистичної звітності про кількість,</a:t>
            </a:r>
            <a:r>
              <a:rPr lang="uk-UA" sz="1500" b="1"/>
              <a:t> </a:t>
            </a:r>
            <a:r>
              <a:rPr sz="1500" b="1"/>
              <a:t>площу, місцезнаходження проданих земельних ділянок, час та умови</a:t>
            </a:r>
            <a:r>
              <a:rPr lang="uk-UA" sz="1500" b="1"/>
              <a:t> </a:t>
            </a:r>
            <a:r>
              <a:rPr sz="1500" b="1"/>
              <a:t>їх попереднього придбання, ціни і вартість продажу;</a:t>
            </a:r>
            <a:endParaRPr sz="1500" b="1"/>
          </a:p>
          <a:p>
            <a:pPr marL="114300" indent="0" algn="just">
              <a:buNone/>
            </a:pPr>
            <a:endParaRPr sz="1500" b="1"/>
          </a:p>
          <a:p>
            <a:pPr marL="114300" indent="0" algn="just">
              <a:buNone/>
            </a:pPr>
            <a:r>
              <a:rPr sz="1500" b="1"/>
              <a:t>перехід до сучасної системи реєстрації прав на землю, що відповідає</a:t>
            </a:r>
            <a:endParaRPr sz="1500" b="1"/>
          </a:p>
          <a:p>
            <a:pPr marL="114300" indent="0" algn="just">
              <a:buNone/>
            </a:pPr>
            <a:r>
              <a:rPr sz="1500" b="1"/>
              <a:t>ринковим вимогам.</a:t>
            </a:r>
            <a:endParaRPr sz="15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 panose="02020603050405020304"/>
              <a:buNone/>
            </a:pP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УПРАВЛІННЯ ЗЕМЕЛЬНИМИ РЕСУРСАМИ </a:t>
            </a:r>
            <a:b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</a:br>
            <a:r>
              <a:rPr sz="2500" b="0" i="0" u="none">
                <a:solidFill>
                  <a:schemeClr val="dk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В УМОВАХ РЕФОРМИ МІСЦЕВОГО САМОВРЯДУВАННЯ</a:t>
            </a:r>
            <a:endParaRPr sz="2500" b="0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35" name="Google Shape;435;p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800" b="0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Всього в країні налічується понад 60 млн. га землі, з яких біль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ше 70% (42 млн. га) – землі сільськогосподарського призначен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ня, розташовані за межами населених пунктів.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 них 32 млн. га</a:t>
            </a:r>
            <a:r>
              <a:rPr lang="uk-UA" alt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розпайовані.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Проте ще 10,5 млн. га – досі державні. Й суттєва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частина цих земель розташована в межах об’єднаних територі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альних громад. 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Та громади ними не можуть розпоряджатися.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</a:pPr>
            <a:r>
              <a:rPr lang="en-US" sz="2000" b="1" i="0" u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Замість них землею розпоряджаються центральні органи влади</a:t>
            </a:r>
            <a:endParaRPr lang="en-US" sz="2000" b="1" i="0" u="none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8509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imes New Roman" panose="02020603050405020304"/>
              <a:buNone/>
            </a:pPr>
            <a:r>
              <a:rPr lang="uk-UA" sz="2000" smtClean="0">
                <a:sym typeface="+mn-ea"/>
              </a:rPr>
              <a:t>Основне завдання реформи децентралізації:</a:t>
            </a:r>
            <a:endParaRPr lang="uk-UA" sz="2500" b="1" i="0" u="none">
              <a:solidFill>
                <a:schemeClr val="dk2"/>
              </a:solidFill>
              <a:latin typeface="Times New Roman" panose="02020603050405020304"/>
              <a:ea typeface="Times New Roman" panose="02020603050405020304"/>
              <a:cs typeface="Times New Roman" panose="02020603050405020304"/>
              <a:sym typeface="Times New Roman" panose="02020603050405020304"/>
            </a:endParaRPr>
          </a:p>
        </p:txBody>
      </p:sp>
      <p:sp>
        <p:nvSpPr>
          <p:cNvPr id="441" name="Google Shape;441;p39"/>
          <p:cNvSpPr txBox="1">
            <a:spLocks noGrp="1"/>
          </p:cNvSpPr>
          <p:nvPr>
            <p:ph type="body" idx="1"/>
          </p:nvPr>
        </p:nvSpPr>
        <p:spPr>
          <a:xfrm>
            <a:off x="250825" y="1341437"/>
            <a:ext cx="8569325" cy="5256212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Char char="•"/>
            </a:pPr>
            <a:endParaRPr lang="uk-UA" sz="2000" dirty="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endParaRPr lang="uk-UA" sz="2000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 посилення ролі територіальних громад із наданням їм права самим розпоряджатися</a:t>
            </a:r>
            <a:endParaRPr lang="uk-UA" smtClean="0"/>
          </a:p>
          <a:p>
            <a:pPr marL="0" lvl="0" indent="0" algn="just">
              <a:lnSpc>
                <a:spcPct val="90000"/>
              </a:lnSpc>
              <a:spcBef>
                <a:spcPts val="0"/>
              </a:spcBef>
              <a:buSzPts val="2800"/>
              <a:buFont typeface="Times New Roman" panose="02020603050405020304"/>
              <a:buNone/>
            </a:pPr>
            <a:r>
              <a:rPr lang="uk-UA" smtClean="0"/>
              <a:t>землями, що перебувають як у межах населених пунктів, так і поза ними</a:t>
            </a:r>
            <a:endParaRPr lang="uk-UA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uk-UA" sz="2500">
                <a:solidFill>
                  <a:srgbClr val="FF0000"/>
                </a:solidFill>
                <a:sym typeface="Times New Roman" panose="02020603050405020304"/>
              </a:rPr>
              <a:t>Земельні ресурси ОТГ мають забезпечувати такі фундаментальні властивості</a:t>
            </a:r>
            <a:r>
              <a:rPr lang="uk-UA" altLang="en-US" sz="2500">
                <a:solidFill>
                  <a:srgbClr val="FF0000"/>
                </a:solidFill>
                <a:sym typeface="Times New Roman" panose="02020603050405020304"/>
              </a:rPr>
              <a:t>:</a:t>
            </a:r>
            <a:endParaRPr lang="uk-UA" altLang="en-US" sz="2500">
              <a:solidFill>
                <a:srgbClr val="FF0000"/>
              </a:solidFill>
              <a:sym typeface="Times New Roman" panose="02020603050405020304"/>
            </a:endParaRPr>
          </a:p>
        </p:txBody>
      </p:sp>
      <p:sp>
        <p:nvSpPr>
          <p:cNvPr id="447" name="Google Shape;447;p40"/>
          <p:cNvSpPr txBox="1">
            <a:spLocks noGrp="1"/>
          </p:cNvSpPr>
          <p:nvPr>
            <p:ph type="body" idx="1"/>
          </p:nvPr>
        </p:nvSpPr>
        <p:spPr>
          <a:xfrm>
            <a:off x="467995" y="1600200"/>
            <a:ext cx="8218170" cy="24885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1500">
                <a:sym typeface="Times New Roman" panose="02020603050405020304"/>
              </a:rPr>
              <a:t> </a:t>
            </a:r>
            <a:r>
              <a:rPr lang="en-US" sz="2400">
                <a:solidFill>
                  <a:srgbClr val="FF0000"/>
                </a:solidFill>
                <a:sym typeface="Times New Roman" panose="02020603050405020304"/>
              </a:rPr>
              <a:t>життєзабезпечення</a:t>
            </a:r>
            <a:r>
              <a:rPr lang="en-US" sz="2400">
                <a:sym typeface="Times New Roman" panose="02020603050405020304"/>
              </a:rPr>
              <a:t> (як частина екологічної системи), </a:t>
            </a: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400">
                <a:solidFill>
                  <a:srgbClr val="FF0000"/>
                </a:solidFill>
                <a:sym typeface="Times New Roman" panose="02020603050405020304"/>
              </a:rPr>
              <a:t>чинник виробництва</a:t>
            </a:r>
            <a:r>
              <a:rPr lang="en-US" sz="2400">
                <a:sym typeface="Times New Roman" panose="02020603050405020304"/>
              </a:rPr>
              <a:t> (в аграрному секторі, будівництві, гірничорудній промисловості,</a:t>
            </a:r>
            <a:r>
              <a:rPr lang="uk-UA" altLang="en-US" sz="2400">
                <a:sym typeface="Times New Roman" panose="02020603050405020304"/>
              </a:rPr>
              <a:t> </a:t>
            </a:r>
            <a:r>
              <a:rPr lang="en-US" sz="2400">
                <a:sym typeface="Times New Roman" panose="02020603050405020304"/>
              </a:rPr>
              <a:t>лісовому господарстві)</a:t>
            </a: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endParaRPr lang="en-US" sz="2400">
              <a:sym typeface="Times New Roman" panose="020206030504050203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Arial" panose="020B0604020202020204"/>
              <a:buNone/>
            </a:pPr>
            <a:r>
              <a:rPr lang="en-US" sz="2400">
                <a:solidFill>
                  <a:srgbClr val="FF0000"/>
                </a:solidFill>
                <a:sym typeface="Times New Roman" panose="02020603050405020304"/>
              </a:rPr>
              <a:t>цивільний обіг</a:t>
            </a:r>
            <a:r>
              <a:rPr lang="en-US" sz="2400">
                <a:sym typeface="Times New Roman" panose="02020603050405020304"/>
              </a:rPr>
              <a:t> (земельно-майнові відносини).</a:t>
            </a:r>
            <a:endParaRPr lang="en-US" sz="2400">
              <a:sym typeface="Times New Roman" panose="020206030504050203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732155"/>
            <a:ext cx="8229600" cy="600646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dirty="0" smtClean="0"/>
              <a:t> СУТНІСТЬ ТА СКЛАДОВІ ЗЕМЕЛЬНИХ РЕСУРСІВ ТЕРИТОРІАЛЬНОЇ ГРОМАДИ</a:t>
            </a:r>
            <a:endParaRPr lang="uk-UA" sz="2000" b="1" dirty="0" smtClean="0"/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2000" b="1" dirty="0" smtClean="0"/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dirty="0" smtClean="0"/>
              <a:t>В Законі України «Про охорону земель» вказано, що </a:t>
            </a:r>
            <a:r>
              <a:rPr lang="uk-UA" sz="2000" b="1" u="sng" dirty="0" smtClean="0">
                <a:solidFill>
                  <a:srgbClr val="FF0000"/>
                </a:solidFill>
              </a:rPr>
              <a:t>земельні</a:t>
            </a:r>
            <a:endParaRPr lang="uk-UA" sz="2000" b="1" u="sng" dirty="0" smtClean="0">
              <a:solidFill>
                <a:srgbClr val="FF0000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u="sng" dirty="0" smtClean="0">
                <a:solidFill>
                  <a:srgbClr val="FF0000"/>
                </a:solidFill>
              </a:rPr>
              <a:t>ресурси – це сукупний природний ресурс поверхні суші як просторового базису розселення і господарської діяльності, основний засіб виробництва у сільському та лісовому господарстві.</a:t>
            </a:r>
            <a:endParaRPr lang="uk-UA" sz="2000" b="1" u="sng" dirty="0" smtClean="0">
              <a:solidFill>
                <a:srgbClr val="FF0000"/>
              </a:solidFill>
            </a:endParaRPr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2000" b="1" dirty="0" smtClean="0"/>
          </a:p>
          <a:p>
            <a:pPr marL="342900" lvl="0" algn="ctr">
              <a:spcBef>
                <a:spcPts val="0"/>
              </a:spcBef>
              <a:buSzPts val="3200"/>
              <a:buNone/>
            </a:pPr>
            <a:r>
              <a:rPr lang="uk-UA" sz="2000" b="1" dirty="0" smtClean="0"/>
              <a:t>Земельні ресурси - це вужче значення ніж земля</a:t>
            </a:r>
            <a:endParaRPr lang="uk-UA" sz="2000" b="1" dirty="0" smtClean="0"/>
          </a:p>
          <a:p>
            <a:pPr marL="342900" lvl="0" algn="ctr">
              <a:spcBef>
                <a:spcPts val="0"/>
              </a:spcBef>
              <a:buSzPts val="3200"/>
              <a:buNone/>
            </a:pPr>
            <a:endParaRPr lang="uk-UA" sz="1500" b="1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r>
              <a:rPr lang="uk-UA" sz="1500" b="1" dirty="0" smtClean="0"/>
              <a:t>Як зазначено у статті 60 Закону України «Про місцеве самоврядування в Україні» [2], територіальним громадам сіл, селищ, міст, районів у містах належить право комунальної власності на землю. У комунальній власності перебувають усі землі в межах населеного пункту за виключенням земельних ділянок державної і приватної власності, а також земельні ділянки, на яких розташовані будівлі, споруди, інші об’єкти нерухомого майна комунальної власності незалежно від місця їх розташування</a:t>
            </a:r>
            <a:endParaRPr lang="uk-UA" sz="1500" b="1" dirty="0" smtClean="0"/>
          </a:p>
          <a:p>
            <a:pPr marL="342900" lvl="0" algn="just">
              <a:spcBef>
                <a:spcPts val="0"/>
              </a:spcBef>
              <a:buSzPts val="3200"/>
              <a:buNone/>
            </a:pPr>
            <a:endParaRPr lang="uk-UA" sz="1500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83540"/>
            <a:ext cx="8507095" cy="2159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lang="uk-UA" sz="2500" smtClean="0">
                <a:solidFill>
                  <a:srgbClr val="FF0000"/>
                </a:solidFill>
                <a:sym typeface="Arial" panose="020B0604020202020204"/>
              </a:rPr>
              <a:t> Громадяни України мають право на безоплатну передачу їм земельних ділянок із земель державноїабо комунальної власності в таких розмірах </a:t>
            </a:r>
            <a:endParaRPr lang="uk-UA" sz="2500" smtClean="0">
              <a:solidFill>
                <a:srgbClr val="FF0000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078355"/>
            <a:ext cx="8229600" cy="4535170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а)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ведення фермерського господарства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– в розмірі земельної час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тки (паю), изначеної для членів сільськогосподарських підприємств,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розташованих на території сільської, селищної, міської ради, де знаходиться фермерське господарство. Якщо на території сільської, селищної,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міської ради розташовано декілька сільськогосподарських підприємств,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розмір земельної частки (паю) визначається як середній по цих підприєм-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ствах. У разі відсутності сільськогосподарських підприємств на території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відповідної ради розмір земельної частки (паю) визначається як середній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по району;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б)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ведення особистого селянського господарства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– не більше 2,0 гектара;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в)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ведення садівництва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– не більше 0,12 гектара;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г)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будівництва і обслуговування жилого будинку, господарських</a:t>
            </a:r>
            <a:r>
              <a:rPr lang="uk-UA"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будівель і споруд (присадибна ділянка) у селах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– не більше 0,25 гектара, в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селищах – не більше 0,15 гектара, в містах – не більше 0,10 гектара;</a:t>
            </a:r>
            <a:r>
              <a:rPr lang="uk-UA"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endParaRPr lang="uk-UA"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</a:pP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ґ) </a:t>
            </a:r>
            <a:r>
              <a:rPr sz="150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для індивідуального дачного будівництва</a:t>
            </a:r>
            <a:r>
              <a:rPr sz="150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– не більше 0,10 гектара;</a:t>
            </a:r>
            <a:endParaRPr sz="1500" i="0" u="none" smtClean="0">
              <a:solidFill>
                <a:schemeClr val="dk1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41"/>
          <p:cNvSpPr txBox="1">
            <a:spLocks noGrp="1"/>
          </p:cNvSpPr>
          <p:nvPr>
            <p:ph type="title"/>
          </p:nvPr>
        </p:nvSpPr>
        <p:spPr>
          <a:xfrm>
            <a:off x="467995" y="330835"/>
            <a:ext cx="8507095" cy="1864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200"/>
              <a:buFont typeface="Times New Roman" panose="02020603050405020304"/>
              <a:buNone/>
            </a:pPr>
            <a:r>
              <a:rPr sz="3200" smtClean="0">
                <a:solidFill>
                  <a:schemeClr val="dk1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Відповідно до Земельного кодексу України оренда землі стала</a:t>
            </a:r>
            <a:r>
              <a:rPr lang="uk-UA" sz="2000" smtClean="0">
                <a:solidFill>
                  <a:schemeClr val="dk1"/>
                </a:solidFill>
                <a:sym typeface="Arial" panose="020B0604020202020204"/>
              </a:rPr>
              <a:t> </a:t>
            </a: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основною формою платного та тимчасового використання зе-</a:t>
            </a:r>
            <a:br>
              <a:rPr sz="2000" smtClean="0">
                <a:solidFill>
                  <a:schemeClr val="dk1"/>
                </a:solidFill>
                <a:sym typeface="Arial" panose="020B0604020202020204"/>
              </a:rPr>
            </a:br>
            <a:r>
              <a:rPr sz="2000" smtClean="0">
                <a:solidFill>
                  <a:schemeClr val="dk1"/>
                </a:solidFill>
                <a:sym typeface="Arial" panose="020B0604020202020204"/>
              </a:rPr>
              <a:t>мельних ділянок комунальної власності.</a:t>
            </a:r>
            <a:endParaRPr sz="2000" smtClean="0">
              <a:solidFill>
                <a:schemeClr val="dk1"/>
              </a:solidFill>
              <a:sym typeface="Arial" panose="020B0604020202020204"/>
            </a:endParaRPr>
          </a:p>
        </p:txBody>
      </p:sp>
      <p:sp>
        <p:nvSpPr>
          <p:cNvPr id="453" name="Google Shape;453;p41"/>
          <p:cNvSpPr txBox="1">
            <a:spLocks noGrp="1"/>
          </p:cNvSpPr>
          <p:nvPr>
            <p:ph type="body" idx="1"/>
          </p:nvPr>
        </p:nvSpPr>
        <p:spPr>
          <a:xfrm>
            <a:off x="467995" y="2411095"/>
            <a:ext cx="8229600" cy="3065145"/>
          </a:xfrm>
          <a:prstGeom prst="rect">
            <a:avLst/>
          </a:prstGeom>
          <a:solidFill>
            <a:srgbClr val="CC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Char char="•"/>
            </a:pP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Земельні ділянки можуть передаватися в оренду громадянам та юридичним особам України, іноземцям і особам без громадянства, іноземним</a:t>
            </a:r>
            <a:r>
              <a:rPr lang="uk-UA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юридичним особам, міжнародним об’єднанням і організаціям, а також</a:t>
            </a:r>
            <a:r>
              <a:rPr lang="uk-UA"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r>
              <a:rPr sz="2000" b="0" i="0" u="none" smtClean="0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іноземним державам на строк, </a:t>
            </a:r>
            <a:r>
              <a:rPr sz="2000" b="0" i="0" u="none" smtClean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що не може перевищувати 50 років.</a:t>
            </a:r>
            <a:endParaRPr sz="2000" b="0" i="0" u="none" smtClean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uk-UA" altLang="ru-RU" sz="2500" b="1">
                <a:solidFill>
                  <a:srgbClr val="FF0000"/>
                </a:solidFill>
              </a:rPr>
              <a:t>Ос</a:t>
            </a:r>
            <a:r>
              <a:rPr lang="ru-RU" altLang="en-US" sz="2500" b="1">
                <a:solidFill>
                  <a:srgbClr val="FF0000"/>
                </a:solidFill>
                <a:sym typeface="+mn-ea"/>
              </a:rPr>
              <a:t>обливост</a:t>
            </a:r>
            <a:r>
              <a:rPr lang="uk-UA" altLang="ru-RU" sz="2500" b="1">
                <a:solidFill>
                  <a:srgbClr val="FF0000"/>
                </a:solidFill>
                <a:sym typeface="+mn-ea"/>
              </a:rPr>
              <a:t>і</a:t>
            </a:r>
            <a:r>
              <a:rPr lang="ru-RU" altLang="en-US" sz="2500" b="1">
                <a:solidFill>
                  <a:srgbClr val="FF0000"/>
                </a:solidFill>
                <a:sym typeface="+mn-ea"/>
              </a:rPr>
              <a:t> орендних відносин :</a:t>
            </a:r>
            <a:endParaRPr lang="ru-RU" altLang="en-US" sz="25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ru-RU" altLang="en-US" sz="1500" b="1"/>
              <a:t> </a:t>
            </a:r>
            <a:r>
              <a:rPr lang="ru-RU" altLang="en-US" sz="1700" b="1"/>
              <a:t>право оренди земельної ділянки може відчужуватися, у тому числі</a:t>
            </a:r>
            <a:r>
              <a:rPr lang="uk-UA" altLang="ru-RU" sz="1700" b="1"/>
              <a:t> </a:t>
            </a:r>
            <a:r>
              <a:rPr lang="ru-RU" altLang="en-US" sz="1700" b="1"/>
              <a:t>продаватися на земельних торгах, а також передаватися у заставу,</a:t>
            </a:r>
            <a:r>
              <a:rPr lang="uk-UA" altLang="ru-RU" sz="1700" b="1"/>
              <a:t> </a:t>
            </a:r>
            <a:r>
              <a:rPr lang="ru-RU" altLang="en-US" sz="1700" b="1"/>
              <a:t>спадщину, вноситися до статутного капіталу власником земельної</a:t>
            </a:r>
            <a:r>
              <a:rPr lang="uk-UA" altLang="ru-RU" sz="1700" b="1"/>
              <a:t> </a:t>
            </a:r>
            <a:r>
              <a:rPr lang="ru-RU" altLang="en-US" sz="1700" b="1"/>
              <a:t>ділянки – на строк до 50 років, крім випадків, визначених законом;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 орендована земельна ділянка або її частина може за згодою орендодавця передаватись орендарем у володіння та користування іншій</a:t>
            </a:r>
            <a:r>
              <a:rPr lang="uk-UA" altLang="ru-RU" sz="1700" b="1"/>
              <a:t> </a:t>
            </a:r>
            <a:r>
              <a:rPr lang="ru-RU" altLang="en-US" sz="1700" b="1"/>
              <a:t>особі (суборенда);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 у разі створення індустріального парку на землях комунальної власності земельна ділянка надається в оренду на строк не менше 30 років;</a:t>
            </a:r>
            <a:endParaRPr lang="ru-RU" altLang="en-US" sz="1700" b="1"/>
          </a:p>
          <a:p>
            <a:pPr marL="114300" indent="0" algn="just">
              <a:buNone/>
            </a:pPr>
            <a:endParaRPr lang="ru-RU" altLang="en-US" sz="1700" b="1"/>
          </a:p>
          <a:p>
            <a:pPr marL="114300" indent="0" algn="just">
              <a:buNone/>
            </a:pPr>
            <a:r>
              <a:rPr lang="ru-RU" altLang="en-US" sz="1700" b="1"/>
              <a:t> строк оренди земельних ділянок сільськогосподарського призначення для ведення товарного сільськогосподарського виробництва,</a:t>
            </a:r>
            <a:r>
              <a:rPr lang="uk-UA" altLang="ru-RU" sz="1700" b="1"/>
              <a:t> </a:t>
            </a:r>
            <a:r>
              <a:rPr lang="ru-RU" altLang="en-US" sz="1700" b="1"/>
              <a:t>фермерського господарства, особистого селянського господарства</a:t>
            </a:r>
            <a:r>
              <a:rPr lang="uk-UA" altLang="ru-RU" sz="1700" b="1"/>
              <a:t> </a:t>
            </a:r>
            <a:r>
              <a:rPr lang="ru-RU" altLang="en-US" sz="1700" b="1"/>
              <a:t>не може бути меншим як 7 років.</a:t>
            </a:r>
            <a:endParaRPr lang="ru-RU" altLang="en-US" sz="17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Набуття права оренди земельною ділянкою відбувається переважно</a:t>
            </a:r>
            <a:r>
              <a:rPr lang="uk-UA" altLang="ru-RU" sz="2000" b="1">
                <a:solidFill>
                  <a:srgbClr val="FF0000"/>
                </a:solidFill>
              </a:rPr>
              <a:t> </a:t>
            </a:r>
            <a:r>
              <a:rPr lang="ru-RU" altLang="en-US" sz="2000" b="1">
                <a:solidFill>
                  <a:srgbClr val="FF0000"/>
                </a:solidFill>
              </a:rPr>
              <a:t>на земельних аукціонах.</a:t>
            </a:r>
            <a:endParaRPr lang="ru-RU" altLang="en-US" sz="2000" b="1">
              <a:solidFill>
                <a:srgbClr val="FF0000"/>
              </a:solidFill>
            </a:endParaRP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/>
        <p:txBody>
          <a:bodyPr/>
          <a:p>
            <a:pPr marL="114300" indent="0" algn="just">
              <a:buNone/>
            </a:pPr>
            <a:r>
              <a:rPr lang="uk-UA" altLang="ru-RU" sz="2000" b="1"/>
              <a:t>П</a:t>
            </a:r>
            <a:r>
              <a:rPr lang="ru-RU" altLang="en-US" sz="2000" b="1"/>
              <a:t>роцедур</a:t>
            </a:r>
            <a:r>
              <a:rPr lang="uk-UA" altLang="ru-RU" sz="2000" b="1"/>
              <a:t>а</a:t>
            </a:r>
            <a:r>
              <a:rPr lang="ru-RU" altLang="en-US" sz="2000" b="1"/>
              <a:t> проведення земельних аукціонів</a:t>
            </a:r>
            <a:endParaRPr lang="ru-RU" altLang="en-US" sz="2000" b="1"/>
          </a:p>
          <a:p>
            <a:pPr marL="114300" indent="0" algn="just">
              <a:buNone/>
            </a:pPr>
            <a:r>
              <a:rPr lang="ru-RU" altLang="en-US" sz="1400" b="1"/>
              <a:t>Крок 1. Організатор земельних торгів (орган державної влади</a:t>
            </a:r>
            <a:r>
              <a:rPr lang="uk-UA" altLang="ru-RU" sz="1400" b="1"/>
              <a:t> </a:t>
            </a:r>
            <a:r>
              <a:rPr lang="ru-RU" altLang="en-US" sz="1400" b="1"/>
              <a:t>або орган місцевого самоврядування) визначає перелік земельних</a:t>
            </a:r>
            <a:r>
              <a:rPr lang="uk-UA" altLang="ru-RU" sz="1400" b="1"/>
              <a:t> </a:t>
            </a:r>
            <a:r>
              <a:rPr lang="ru-RU" altLang="en-US" sz="1400" b="1"/>
              <a:t>ділянок державної чи комунальної власності та прав на них, які</a:t>
            </a:r>
            <a:r>
              <a:rPr lang="uk-UA" altLang="ru-RU" sz="1400" b="1"/>
              <a:t> </a:t>
            </a:r>
            <a:r>
              <a:rPr lang="ru-RU" altLang="en-US" sz="1400" b="1"/>
              <a:t>виставляються на земельні торги окремими лотами.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Крок 2. Прийняття рішення органу державної влади чи орга</a:t>
            </a:r>
            <a:r>
              <a:rPr lang="uk-UA" altLang="ru-RU" sz="1400" b="1"/>
              <a:t> </a:t>
            </a:r>
            <a:r>
              <a:rPr lang="ru-RU" altLang="en-US" sz="1400" b="1"/>
              <a:t>ну місцевого самоврядування про проведення земельних торгів.</a:t>
            </a:r>
            <a:endParaRPr lang="ru-RU" altLang="en-US" sz="1400" b="1"/>
          </a:p>
          <a:p>
            <a:pPr marL="114300" indent="0" algn="just">
              <a:buNone/>
            </a:pP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Крок 3. Підготовка лотів до проведення земельних торгів, що</a:t>
            </a:r>
            <a:r>
              <a:rPr lang="uk-UA" altLang="ru-RU" sz="1400" b="1"/>
              <a:t> </a:t>
            </a:r>
            <a:r>
              <a:rPr lang="ru-RU" altLang="en-US" sz="1400" b="1"/>
              <a:t>включає: виготовлення, погодження та затвердження проекту</a:t>
            </a:r>
            <a:r>
              <a:rPr lang="uk-UA" altLang="ru-RU" sz="1400" b="1"/>
              <a:t> </a:t>
            </a:r>
            <a:r>
              <a:rPr lang="ru-RU" altLang="en-US" sz="1400" b="1"/>
              <a:t>землеустрою щодо відведення земельної ділянки (у разі зміни</a:t>
            </a:r>
            <a:r>
              <a:rPr lang="uk-UA" altLang="ru-RU" sz="1400" b="1"/>
              <a:t> </a:t>
            </a:r>
            <a:r>
              <a:rPr lang="ru-RU" altLang="en-US" sz="1400" b="1"/>
              <a:t>цільового призначення земельної ділянки та у разі, якщо межі</a:t>
            </a:r>
            <a:r>
              <a:rPr lang="uk-UA" altLang="ru-RU" sz="1400" b="1"/>
              <a:t> </a:t>
            </a:r>
            <a:r>
              <a:rPr lang="ru-RU" altLang="en-US" sz="1400" b="1"/>
              <a:t>земельної ділянки не встановлені в натурі (на місцевості); державну реєстрацію земельної ділянки; державну реєстрацію речо-</a:t>
            </a:r>
            <a:endParaRPr lang="ru-RU" altLang="en-US" sz="1400" b="1"/>
          </a:p>
          <a:p>
            <a:pPr marL="114300" indent="0" algn="just">
              <a:buNone/>
            </a:pPr>
            <a:r>
              <a:rPr lang="ru-RU" altLang="en-US" sz="1400" b="1"/>
              <a:t>вого права на земельну ділянку; отримання витягу про нормативну грошову оцінку земельної ділянки відповідно до Податкового</a:t>
            </a:r>
            <a:r>
              <a:rPr lang="uk-UA" altLang="ru-RU" sz="1400" b="1"/>
              <a:t> кодексу України у разі продажу на земельних торгах права оренди на неї; проведення експертної грошової оцінки земельної ділянки відповідно до Закону України «Про оцінку земель», крім випадків продажу на земельних торгах права оренди на неї; встановлення стартової ціни продажу земельної ділянки, яка щодо земель державної та комунальної власності не може бути нижчою за експертну грошову оцінку земельної ділянки; встановлення стартового розміру річної орендної плати, який щодо земель державної та комунальної власності не може бути меншим за розмір орендної плати, визначений Податковим кодексом України.</a:t>
            </a:r>
            <a:endParaRPr lang="uk-UA" altLang="ru-RU" sz="1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10434</Words>
  <Application>WPS Presentation</Application>
  <PresentationFormat>Экран (4:3)</PresentationFormat>
  <Paragraphs>168</Paragraphs>
  <Slides>15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3" baseType="lpstr">
      <vt:lpstr>Arial</vt:lpstr>
      <vt:lpstr>SimSun</vt:lpstr>
      <vt:lpstr>Wingdings</vt:lpstr>
      <vt:lpstr>Arial</vt:lpstr>
      <vt:lpstr>Times New Roman</vt:lpstr>
      <vt:lpstr>Microsoft YaHei</vt:lpstr>
      <vt:lpstr>Arial Unicode MS</vt:lpstr>
      <vt:lpstr>Оформление по умолчанию</vt:lpstr>
      <vt:lpstr> Тема 2 ФІНАНСОВІ РЕСУРСИ  ОБ’ЄДНАНОЇ ТЕРИТОРІАЛЬНОЇ ГРОМАДИ </vt:lpstr>
      <vt:lpstr>ДЖЕРЕЛА ФІНАНСОВИХ РЕСУРСІВ ОБ’ЄДНАНОЇ ТЕРИТОРІАЛЬНОЇ ГРОМАДИ</vt:lpstr>
      <vt:lpstr>Відповідно до частини 4 ст 67 Бюджетного кодексу бюджети об’єднаних територіальних громад </vt:lpstr>
      <vt:lpstr>Бюджетні ресурси внутрішнього походження:</vt:lpstr>
      <vt:lpstr>PowerPoint 演示文稿</vt:lpstr>
      <vt:lpstr>Грантові кошти як засіб фінансвування ОТГ</vt:lpstr>
      <vt:lpstr> Грантова допомога може бути у формі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БЮДЖЕТНІ МЕХАНІЗМИ ФІНАНСУВАННЯ  РОЗВИТКУ ОБ’ЄДНАНОЇ ТЕРИТОРІАЛЬНОЇ ГРОМАДИ</vt:lpstr>
      <vt:lpstr> ІНВЕСТИЦІЙНІ МЕХАНІЗМИ ФІНАНСУВАННЯ  РОЗВИТКУ ОБ’ЄДНАНОЇ ТЕРИТОРІАЛЬНОЇ ГРОМАДИ</vt:lpstr>
      <vt:lpstr> ГРАНТОВІ МЕХАНІЗМИ ФІНАНСУВАННЯ  РОЗВИТКУ ОБ’ЄДНАНОЇ ТЕРИТОРІАЛЬНОЇ ГРОМАДИ</vt:lpstr>
      <vt:lpstr>Міжнародні програми на підтримку реформи децентралізації та нових громад </vt:lpstr>
      <vt:lpstr> КРЕДИТНІ МЕХАНІЗМИ ФІНАНСУВАННЯ  РОЗВИТКУ ОБ’ЄДНАНОЇ ТЕРИТОРІАЛЬНОЇ ГРОМАДИ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Тема   КОНЦЕПЦІЯ УПРАВЛІННЯ ЕФЕКТИВНІСТЮ БІЗНЕСУ   </dc:title>
  <dc:creator/>
  <cp:lastModifiedBy>Богдан</cp:lastModifiedBy>
  <cp:revision>53</cp:revision>
  <dcterms:created xsi:type="dcterms:W3CDTF">2022-09-08T04:56:00Z</dcterms:created>
  <dcterms:modified xsi:type="dcterms:W3CDTF">2023-03-01T11:06:50Z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2584F993533A43C48212DD9723BA36E2</vt:lpwstr>
  </property>
  <property fmtid="{D5CDD505-2E9C-101B-9397-08002B2CF9AE}" pid="3" name="KSOProductBuildVer">
    <vt:lpwstr>1049-11.2.0.11486</vt:lpwstr>
  </property>
</Properties>
</file>