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425" r:id="rId3"/>
    <p:sldId id="424" r:id="rId4"/>
    <p:sldId id="439" r:id="rId5"/>
    <p:sldId id="421" r:id="rId6"/>
    <p:sldId id="426" r:id="rId7"/>
    <p:sldId id="427" r:id="rId8"/>
    <p:sldId id="428" r:id="rId9"/>
    <p:sldId id="416" r:id="rId10"/>
    <p:sldId id="417" r:id="rId11"/>
    <p:sldId id="418" r:id="rId12"/>
    <p:sldId id="422" r:id="rId13"/>
    <p:sldId id="423" r:id="rId14"/>
    <p:sldId id="429" r:id="rId15"/>
    <p:sldId id="420" r:id="rId16"/>
    <p:sldId id="438" r:id="rId17"/>
    <p:sldId id="433" r:id="rId18"/>
  </p:sldIdLst>
  <p:sldSz cx="12190413" cy="6859588"/>
  <p:notesSz cx="6858000" cy="9144000"/>
  <p:defaultTextStyle>
    <a:defPPr>
      <a:defRPr lang="ru-RU"/>
    </a:defPPr>
    <a:lvl1pPr algn="l" defTabSz="108743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42925" indent="-85725" algn="l" defTabSz="108743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7438" indent="-173038" algn="l" defTabSz="108743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631950" indent="-260350" algn="l" defTabSz="108743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176463" indent="-347663" algn="l" defTabSz="108743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dd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4192"/>
    <a:srgbClr val="FFFFCC"/>
    <a:srgbClr val="FF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76" autoAdjust="0"/>
  </p:normalViewPr>
  <p:slideViewPr>
    <p:cSldViewPr>
      <p:cViewPr varScale="1">
        <p:scale>
          <a:sx n="94" d="100"/>
          <a:sy n="94" d="100"/>
        </p:scale>
        <p:origin x="245" y="8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8836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8836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721E06-78EC-4597-9174-BE3C6A62667D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8836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C510CB-CEF0-48BD-B0AB-04796D4E9F4F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8743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2925" algn="l" defTabSz="108743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7438" algn="l" defTabSz="108743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1950" algn="l" defTabSz="108743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463" algn="l" defTabSz="108743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0904" algn="l" defTabSz="10883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087" algn="l" defTabSz="10883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268" algn="l" defTabSz="10883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450" algn="l" defTabSz="108836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pl-PL"/>
              <a:t>Экономически более эффективны тяжелые КА. При достаточно больших общих затратах на их производство и запуск (до 400 млн. долл.) стоимость одного ствола тяжелого КА ниже, чем у спутников других типов. Например, приведенная стоимость ствола у КА Intelsat 907 (300 млн. долл., 90 стволов) почти в три раза ниже, чем у малого спутника Badr 3 (200 млн. долл., 20 стволов). Помимо этого тяжелый КА имеет более широкие возможности для предоставления услуг в значительно большем объеме. Это поясняет тенденцию к запуску более эффективных в отношении прибыль-цена тяжелых КА. 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7013DF-CFB9-455A-8831-156180621029}" type="slidenum">
              <a:rPr lang="ru-RU" altLang="pl-PL" smtClean="0">
                <a:cs typeface="Arial" charset="0"/>
              </a:rPr>
              <a:pPr/>
              <a:t>2</a:t>
            </a:fld>
            <a:endParaRPr lang="ru-RU" alt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pl-PL"/>
              <a:t>2017-06-23. Интерспутник обнародовала свои показатели.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Международный оператор спутниколвой связи обнародовал свои показатели. Согласно им: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1. Объем доходов составил $90 млн.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2. В рамках утвержденной повестки дня XLV сессия Совета и Эксплуатационный комитет рассмотрели широкий круг вопросов, связанных с текущей деятельностью и перспективами развития организации. Делегаты сессии одобрили основные результаты работы ИНТЕРСПУТНИКА и финансовые показатели 2016 года, утвердили отчет о проверке финансово-хозяйственной деятельности организации за указанный период. Значительное внимание было уделено вопросам развития международной системы спутниковой связи ИНТЕРСПУТНИКА, ключевым направлением которого является создание собственного спутникового ресурса на базе новых космических аппаратов и максимально активное освоение орбитально-частотного ресурса организации. Делегатам сессии была представлена информация о ходе реализации совместных спутниковых проектов, а также о перспективах возможной кооперации с новыми партнерами по ранее не освоенным спутниковым сетям.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3. К числу основных проблем в компании назвали колебания курсов валют.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В настоящее время, в рамках долгосрочного сотрудничества с ФГУП «Космическая связь» ИНТЕРСПУТНИК предлагает клиентам услуги на российских спутниках серии «Экспресс». Организация имеет статус официального дистрибьютора спутникового ресурса и услуг европейского спутникового оператора Eutelsat, осуществляет маркетинг и продажу спутниковой емкости систем ABS, Intelsat, SES, Chinasat, «Газпром космические системы», а также сотрудничает с другими региональными и национальными операторами спутниковой связи.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Пользуясь статусом межправительственной организации, ИНТЕРСПУТНИК заявил собственный орбитально-частотный ресурс в ряде позиций на геостационарной орбите, который используется для реализации совместных с заинтересованными партнерами проектов по созданию новых систем спутниковой связи.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F0E65-DD3B-4BAD-A29A-FA0D40DC7A46}" type="slidenum">
              <a:rPr lang="ru-RU" altLang="pl-PL" smtClean="0">
                <a:cs typeface="Arial" charset="0"/>
              </a:rPr>
              <a:pPr/>
              <a:t>4</a:t>
            </a:fld>
            <a:endParaRPr lang="ru-RU" alt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pl-PL"/>
              <a:t>УСЛУГИ системы «Луч»: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Ретрансляция телеметрии с объектов РКТ, связь с МКС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Ретрансляция данных ДЗЗ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Обмен ТВ-контентом между телецентрами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Ретрансляция данных Росгидромет, Коспас-Сарсат, СДКМ ГЛОНАСС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TDRSS - система слежения и ретрансляции данных спутниковой системы, сеть спутников связи (каждый является спутником слежения и ретрансляции данных спутников (TDRS)) и наземных станций, используемых НАСА для космической связи.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TDRSS предназначена для замены существующей сети наземных станций, которые поддержали все пилотируемые полеты НАСА для полетов. Основная цель проекта заключалась в увеличении времени связи с земли с космическими аппаратами и увеличение объема передаваемых данных. Многие спутники слежения и ретрансляции данных были запущены в 1980-х и 1990-х годах. Самое последнее поколение спутников обеспечивает скорость на прием 6 Мбит/с в s-диапазоне и 800 Мбит/с, в Ku - и Ka- диапазонах для использования американскими военными.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Наземного сегмент проекта TDRSS состоит из трех наземных станций, расположенных в White Sands Missile Range -WSMR (США), пульт Guam Remote Ground Terminal - GRGT (США), и сетевой контрольный центр в Goddard Space Flight Center (США). Эти три станции являются "сердцем" сети, обеспечивая управление и контроль. В рамках модернизации системы, которая была завершена, был построен новый терминал на мысе Блоссом, США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Космический сегмент спутниковой системы TDRSS является наиболее динамичной частью системы. Даже с девятью спутниками на орбите, система обеспечивает поддержку с трех основных спутников, а оставшуюся часть использовать в качестве резервных и способна мгновенно подключать на замену или в периоды пиковых нагрузок. Для обеспечения стабильной работы TDRSS достаточно иметь на орбите два основных спутника и один резервный. Рост потребительского спроса на услуги трансляции и запросы военных в получении большего объема информации в более оперативном режиме привели к необходимости увеличения группировки, причем некоторые из спутников задействованы только для распределения нагрузки на перегруженных спутниках и направлениях ретрансляции.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Важной функцией TDRSS является обеспечение ретрансляции данных радиолокационной съемки с разведывательных спутников. К середине 2000-х годов большая часть пропускной способности спутников TDRSS использовалась для нужд Пентагона, который также выставлял требования по модернизации систем. Какие именно модернизации TDRSS проводились под требования военных и разведки - засекречено.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European Data Relay System (EDRS) – европейская система ретрансляции спутниковых данных, которая создается на базе двух геостационарных спутников и наземного сегмента.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Первый спутник европейской системы ретрансляции данных European Data Relay System (EDRS) уже достиг места назначения и в ближайшее время займет свою орбитальную позицию в 7 градусах восточной долготы.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Напомним, что КА «EDRS-A» был запущен 29 января как часть полезной нагрузки КА «Eutelsat-9B» на российской ракете «Протон-М» с космодрома Байконур.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EDRS на текущий момент является самой наиболее амбициозной телекоммуникационной программой Европейского космического агентства (ЕКА), которая основана на государственно-частном партнерстве между ЕКА и «Airbus Defence and Space».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Система EDRS или как еще ее называют «SpaceDataHighway» сделает революцию в спутниковой связи как первая оптическая система связи в Европе, способна ретранслировать (передавать) на наземные станции приема до 50 Тбайт/день данных с беспрецедентной скоростью 1,8 Гбит / с. Это позволит приблизить процесс передачи информации к времени близкому реальному.</a:t>
            </a:r>
          </a:p>
          <a:p>
            <a:pPr eaLnBrk="1" hangingPunct="1">
              <a:spcBef>
                <a:spcPct val="0"/>
              </a:spcBef>
            </a:pPr>
            <a:r>
              <a:rPr lang="ru-RU" altLang="pl-PL"/>
              <a:t>Источник: https://mapgroup.com.ua/news/1544-edrs-evropejskaya-sistema-retranslyatsii-sputnikovykh-dannykh</a:t>
            </a:r>
          </a:p>
          <a:p>
            <a:pPr eaLnBrk="1" hangingPunct="1">
              <a:spcBef>
                <a:spcPct val="0"/>
              </a:spcBef>
            </a:pPr>
            <a:endParaRPr lang="ru-RU" altLang="pl-PL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49E9E0-2C2A-419B-99BE-0579EB9D62DA}" type="slidenum">
              <a:rPr lang="ru-RU" altLang="pl-PL" smtClean="0">
                <a:cs typeface="Arial" charset="0"/>
              </a:rPr>
              <a:pPr/>
              <a:t>16</a:t>
            </a:fld>
            <a:endParaRPr lang="ru-RU" altLang="pl-P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7E162-C64B-4AB5-941B-B0C31F60708C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C8F69-B157-4D55-86F2-3E0750E5AD24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C0AE8-0159-41E7-B463-D844AB99F235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18A37-4CB7-4A2C-A4DF-9D89F00CB798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702"/>
            <a:ext cx="3655008" cy="58544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702"/>
            <a:ext cx="10768198" cy="58544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A3F91-3A0D-4A4B-A9FC-9810B4D30234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23A2-AC78-4AD4-9030-EA8857E3197A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B395-ED99-4B60-8A3B-5988F1C3FF3F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E727-7D5E-4BB6-9567-573B3392E683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F7253-81E3-4B24-9B7D-900C6CDFDEBB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EC920-F3DB-48D9-9DA2-69A8AF10C543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695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125C-4290-416A-87F8-DD6AC9AAA706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058D-3AFB-4FCC-9170-479596D7D283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16D8-0646-4D43-A394-138C7BE3EFE3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03C39-E120-468A-9E0D-A1E17A492EDF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78AB-8B20-4DFA-8FE6-CB5BED3E165A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56EE9-A536-47F9-A4B7-F568A40F2968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843C-FFA1-48FA-AF11-2A97AB17ABED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AC148-6E4D-455B-A816-F092F7C9B5DC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6548B-40A2-49A9-8C2D-5DF10D9B4AD2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DB1A-B14B-4372-9732-C4AE34AFC6FB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F864-9280-4951-B307-D73006C23CDC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3CBC0-D429-435D-AC04-AC60D3956486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pl-PL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pl-PL"/>
              <a:t>Образец текста</a:t>
            </a:r>
          </a:p>
          <a:p>
            <a:pPr lvl="1"/>
            <a:r>
              <a:rPr lang="ru-RU" altLang="pl-PL"/>
              <a:t>Второй уровень</a:t>
            </a:r>
          </a:p>
          <a:p>
            <a:pPr lvl="2"/>
            <a:r>
              <a:rPr lang="ru-RU" altLang="pl-PL"/>
              <a:t>Третий уровень</a:t>
            </a:r>
          </a:p>
          <a:p>
            <a:pPr lvl="3"/>
            <a:r>
              <a:rPr lang="ru-RU" altLang="pl-PL"/>
              <a:t>Четвертый уровень</a:t>
            </a:r>
          </a:p>
          <a:p>
            <a:pPr lvl="4"/>
            <a:r>
              <a:rPr lang="ru-RU" altLang="pl-PL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 defTabSz="108836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8D5C53-1D69-4E38-954F-E5F020537402}" type="datetimeFigureOut">
              <a:rPr lang="ru-RU"/>
              <a:pPr>
                <a:defRPr/>
              </a:pPr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 defTabSz="108836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692B50-C406-4051-923C-318F647FA467}" type="slidenum">
              <a:rPr lang="ru-RU" altLang="pl-PL"/>
              <a:pPr>
                <a:defRPr/>
              </a:pPr>
              <a:t>‹№›</a:t>
            </a:fld>
            <a:endParaRPr lang="ru-RU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988" indent="-407988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38" indent="-3397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88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13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sat.info/wp-content/uploads/2015/04/img2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mediasat.info/wp-content/uploads/2015/04/img3.jpg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hyperlink" Target="https://commons.wikimedia.org/wiki/File:Iridium_Satellite.jpg?uselang=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hyperlink" Target="https://commons.wikimedia.org/wiki/File:Iridium_Satellite_2.jpg?uselang=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1613"/>
          </a:xfrm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7788"/>
            <a:ext cx="8532813" cy="1752600"/>
          </a:xfrm>
        </p:spPr>
        <p:txBody>
          <a:bodyPr rtlCol="0">
            <a:normAutofit/>
          </a:bodyPr>
          <a:lstStyle/>
          <a:p>
            <a:pPr defTabSz="108850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418"/>
            <a:ext cx="1219041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396875" y="1165225"/>
            <a:ext cx="11593513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10" tIns="54406" rIns="108810" bIns="54406">
            <a:spAutoFit/>
          </a:bodyPr>
          <a:lstStyle/>
          <a:p>
            <a:pPr algn="ctr"/>
            <a:r>
              <a:rPr lang="ru-RU" altLang="pl-PL" sz="3200" b="1" dirty="0" err="1">
                <a:solidFill>
                  <a:schemeClr val="bg1"/>
                </a:solidFill>
                <a:latin typeface="Calibri" pitchFamily="34" charset="0"/>
              </a:rPr>
              <a:t>Супутникові</a:t>
            </a:r>
            <a:r>
              <a:rPr lang="ru-RU" altLang="pl-PL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pl-PL" sz="3200" b="1" dirty="0" err="1">
                <a:solidFill>
                  <a:schemeClr val="bg1"/>
                </a:solidFill>
                <a:latin typeface="Calibri" pitchFamily="34" charset="0"/>
              </a:rPr>
              <a:t>системи</a:t>
            </a:r>
            <a:r>
              <a:rPr lang="ru-RU" altLang="pl-PL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pl-PL" sz="3200" b="1" dirty="0" err="1">
                <a:solidFill>
                  <a:schemeClr val="bg1"/>
                </a:solidFill>
                <a:latin typeface="Calibri" pitchFamily="34" charset="0"/>
              </a:rPr>
              <a:t>спостереження</a:t>
            </a:r>
            <a:r>
              <a:rPr lang="ru-RU" altLang="pl-PL" sz="3200" b="1" dirty="0">
                <a:solidFill>
                  <a:schemeClr val="bg1"/>
                </a:solidFill>
                <a:latin typeface="Calibri" pitchFamily="34" charset="0"/>
              </a:rPr>
              <a:t> та </a:t>
            </a:r>
            <a:r>
              <a:rPr lang="ru-RU" altLang="pl-PL" sz="3200" b="1" dirty="0" err="1">
                <a:solidFill>
                  <a:schemeClr val="bg1"/>
                </a:solidFill>
                <a:latin typeface="Calibri" pitchFamily="34" charset="0"/>
              </a:rPr>
              <a:t>зв</a:t>
            </a:r>
            <a:r>
              <a:rPr lang="en-US" altLang="pl-PL" sz="3200" b="1" dirty="0">
                <a:solidFill>
                  <a:schemeClr val="bg1"/>
                </a:solidFill>
                <a:latin typeface="Calibri" pitchFamily="34" charset="0"/>
              </a:rPr>
              <a:t>’</a:t>
            </a:r>
            <a:r>
              <a:rPr lang="ru-RU" altLang="pl-PL" sz="3200" b="1" dirty="0" err="1">
                <a:solidFill>
                  <a:schemeClr val="bg1"/>
                </a:solidFill>
                <a:latin typeface="Calibri" pitchFamily="34" charset="0"/>
              </a:rPr>
              <a:t>язку</a:t>
            </a:r>
            <a:r>
              <a:rPr lang="ru-RU" altLang="pl-PL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endParaRPr lang="ru-RU" altLang="pl-PL" sz="40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ru-RU" altLang="pl-PL" sz="40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uk-UA" altLang="pl-PL" sz="4000" b="1" dirty="0">
                <a:solidFill>
                  <a:schemeClr val="bg1"/>
                </a:solidFill>
                <a:latin typeface="Calibri" pitchFamily="34" charset="0"/>
              </a:rPr>
              <a:t>Предмет: Супутникові інформаційні системи</a:t>
            </a:r>
            <a:r>
              <a:rPr lang="ru-RU" altLang="pl-PL" sz="4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altLang="pl-PL" sz="4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35150" y="17463"/>
            <a:ext cx="8534400" cy="3492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Глобальна система супутникового зв'язку Iridium NEXT (США</a:t>
            </a:r>
            <a:r>
              <a:rPr lang="ru-RU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20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5263" y="574675"/>
          <a:ext cx="4392612" cy="5131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6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Оператор </a:t>
                      </a:r>
                      <a:r>
                        <a:rPr lang="ru-RU" sz="1200" dirty="0" err="1">
                          <a:effectLst/>
                        </a:rPr>
                        <a:t>системыи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Iridium Satellite LLC</a:t>
                      </a:r>
                      <a:endParaRPr lang="ru-RU" sz="1200" dirty="0"/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Зона </a:t>
                      </a:r>
                      <a:r>
                        <a:rPr lang="ru-RU" sz="1200" dirty="0" err="1">
                          <a:effectLst/>
                        </a:rPr>
                        <a:t>обслуговування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Глобальна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Кількість</a:t>
                      </a:r>
                      <a:r>
                        <a:rPr lang="ru-RU" sz="1200" dirty="0">
                          <a:effectLst/>
                        </a:rPr>
                        <a:t> ШСЗ (</a:t>
                      </a:r>
                      <a:r>
                        <a:rPr lang="ru-RU" sz="1200" dirty="0" err="1">
                          <a:effectLst/>
                        </a:rPr>
                        <a:t>орбіта</a:t>
                      </a:r>
                      <a:r>
                        <a:rPr lang="ru-RU" sz="1200" dirty="0">
                          <a:effectLst/>
                        </a:rPr>
                        <a:t>)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66 + 9 </a:t>
                      </a:r>
                      <a:r>
                        <a:rPr lang="ru-RU" sz="1200" b="1" dirty="0"/>
                        <a:t>резерв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Параметри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орбіти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H=</a:t>
                      </a:r>
                      <a:r>
                        <a:rPr lang="ru-RU" sz="1200" b="1" dirty="0">
                          <a:effectLst/>
                        </a:rPr>
                        <a:t>78</a:t>
                      </a:r>
                      <a:r>
                        <a:rPr lang="en-US" sz="1200" b="1" dirty="0">
                          <a:effectLst/>
                        </a:rPr>
                        <a:t>0</a:t>
                      </a:r>
                      <a:r>
                        <a:rPr lang="ru-RU" sz="1200" b="1" dirty="0">
                          <a:effectLst/>
                        </a:rPr>
                        <a:t> км, </a:t>
                      </a:r>
                      <a:r>
                        <a:rPr lang="en-US" sz="1200" b="1" dirty="0" err="1">
                          <a:effectLst/>
                        </a:rPr>
                        <a:t>i</a:t>
                      </a:r>
                      <a:r>
                        <a:rPr lang="en-US" sz="1200" b="1" dirty="0">
                          <a:effectLst/>
                        </a:rPr>
                        <a:t>=</a:t>
                      </a:r>
                      <a:r>
                        <a:rPr lang="ru-RU" sz="1200" b="1" dirty="0">
                          <a:effectLst/>
                        </a:rPr>
                        <a:t> 86,4</a:t>
                      </a:r>
                      <a:r>
                        <a:rPr lang="ru-RU" sz="1200" b="1" dirty="0">
                          <a:effectLst/>
                          <a:sym typeface="Symbol"/>
                        </a:rPr>
                        <a:t></a:t>
                      </a:r>
                      <a:r>
                        <a:rPr lang="ru-RU" sz="1200" b="1" dirty="0">
                          <a:effectLst/>
                        </a:rPr>
                        <a:t> , 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</a:rPr>
                        <a:t>6 </a:t>
                      </a:r>
                      <a:r>
                        <a:rPr lang="ru-RU" sz="1200" b="1" dirty="0" err="1">
                          <a:effectLst/>
                        </a:rPr>
                        <a:t>пллощин</a:t>
                      </a:r>
                      <a:endParaRPr lang="ru-RU" sz="1200" dirty="0" err="1"/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Термін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служби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 ШСЗ</a:t>
                      </a:r>
                      <a:endParaRPr lang="ru-RU" dirty="0"/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15 </a:t>
                      </a:r>
                      <a:r>
                        <a:rPr lang="en-US" sz="1200" b="1" dirty="0" err="1"/>
                        <a:t>років</a:t>
                      </a:r>
                      <a:endParaRPr lang="ru-RU" sz="1200" b="1" dirty="0" err="1"/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Потужність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сонячних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 батарей</a:t>
                      </a:r>
                      <a:endParaRPr lang="ru-RU" b="0" i="0" u="none" strike="noStrike" noProof="0" dirty="0">
                        <a:latin typeface="Calibri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2200</a:t>
                      </a:r>
                      <a:r>
                        <a:rPr lang="ru-RU" sz="1200" b="1" dirty="0"/>
                        <a:t> Вт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Вага </a:t>
                      </a:r>
                      <a:r>
                        <a:rPr lang="ru-RU" sz="1200" dirty="0" err="1">
                          <a:effectLst/>
                        </a:rPr>
                        <a:t>супутника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8</a:t>
                      </a:r>
                      <a:r>
                        <a:rPr lang="ru-RU" sz="1200" b="1" dirty="0"/>
                        <a:t>60 кг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0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Робочий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діапазон</a:t>
                      </a:r>
                      <a:r>
                        <a:rPr lang="ru-RU" sz="1200" dirty="0">
                          <a:effectLst/>
                        </a:rPr>
                        <a:t> частот</a:t>
                      </a:r>
                      <a:r>
                        <a:rPr lang="ru-RU" sz="1100" b="1" dirty="0">
                          <a:effectLst/>
                        </a:rPr>
                        <a:t>: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>
                          <a:latin typeface="Calibri"/>
                        </a:rPr>
                        <a:t>Телефон -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(L-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) 1616 - 1626,5 МГц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None/>
                      </a:pPr>
                      <a:r>
                        <a:rPr lang="ru-RU" sz="1200" b="0" i="0" u="none" strike="noStrike" noProof="0" dirty="0" err="1">
                          <a:latin typeface="Calibri"/>
                        </a:rPr>
                        <a:t>Наземна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станція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-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(К-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) 29,1 - 29,3 ГГц</a:t>
                      </a:r>
                      <a:endParaRPr lang="ru-RU" b="0" i="0" u="none" strike="noStrike" noProof="0" dirty="0">
                        <a:latin typeface="Calibri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Число </a:t>
                      </a:r>
                      <a:r>
                        <a:rPr lang="ru-RU" sz="1200" dirty="0" err="1">
                          <a:effectLst/>
                        </a:rPr>
                        <a:t>променів</a:t>
                      </a:r>
                      <a:r>
                        <a:rPr lang="ru-RU" sz="1200" dirty="0">
                          <a:effectLst/>
                        </a:rPr>
                        <a:t>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48 </a:t>
                      </a:r>
                      <a:r>
                        <a:rPr lang="ru-RU" sz="1200" b="1" dirty="0" err="1"/>
                        <a:t>променів</a:t>
                      </a:r>
                      <a:r>
                        <a:rPr lang="ru-RU" sz="1200" b="1" dirty="0"/>
                        <a:t> (6 АФАР по 8 </a:t>
                      </a:r>
                      <a:r>
                        <a:rPr lang="ru-RU" sz="1200" b="1" dirty="0" err="1"/>
                        <a:t>променів</a:t>
                      </a:r>
                      <a:r>
                        <a:rPr lang="ru-RU" sz="1200" b="1" dirty="0"/>
                        <a:t>)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0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</a:rPr>
                        <a:t>Пропускна</a:t>
                      </a:r>
                      <a:r>
                        <a:rPr lang="ru-RU" sz="1200" b="0" dirty="0">
                          <a:effectLst/>
                        </a:rPr>
                        <a:t> </a:t>
                      </a:r>
                      <a:r>
                        <a:rPr lang="ru-RU" sz="1200" b="0" dirty="0" err="1">
                          <a:effectLst/>
                        </a:rPr>
                        <a:t>здатність</a:t>
                      </a:r>
                      <a:r>
                        <a:rPr lang="ru-RU" sz="1200" b="0" dirty="0">
                          <a:effectLst/>
                        </a:rPr>
                        <a:t> ШСЗ, 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kern="1200" noProof="0" dirty="0">
                          <a:effectLst/>
                        </a:rPr>
                        <a:t>До 128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кбіт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/ с для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мобільних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терміналів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і до 1,5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Мбіт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/ с для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терміналів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класу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Iridium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Pilot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marine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(L -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діапазон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);</a:t>
                      </a:r>
                    </a:p>
                    <a:p>
                      <a:pPr lvl="0">
                        <a:buNone/>
                      </a:pPr>
                      <a:r>
                        <a:rPr lang="ru-RU" sz="1200" b="0" i="0" u="none" strike="noStrike" kern="1200" noProof="0" dirty="0">
                          <a:effectLst/>
                        </a:rPr>
                        <a:t>до 8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Мбіт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/ с для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фіксованих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/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мобільних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терміналів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 (</a:t>
                      </a:r>
                      <a:r>
                        <a:rPr lang="ru-RU" sz="1200" b="0" i="0" u="none" strike="noStrike" kern="1200" noProof="0" dirty="0" err="1">
                          <a:effectLst/>
                        </a:rPr>
                        <a:t>Ka-діапазон</a:t>
                      </a:r>
                      <a:r>
                        <a:rPr lang="ru-RU" sz="1200" b="0" i="0" u="none" strike="noStrike" kern="1200" noProof="0" dirty="0">
                          <a:effectLst/>
                        </a:rPr>
                        <a:t>)</a:t>
                      </a:r>
                      <a:endParaRPr lang="ru-RU" b="0" i="0" u="none" strike="noStrike" noProof="0" dirty="0"/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4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Межспутнікових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effectLst/>
                          <a:latin typeface="Calibri"/>
                        </a:rPr>
                        <a:t>радіолінія</a:t>
                      </a:r>
                      <a:r>
                        <a:rPr lang="ru-RU" sz="1200" b="0" i="0" u="none" strike="noStrike" noProof="0" dirty="0">
                          <a:effectLst/>
                          <a:latin typeface="Calibri"/>
                        </a:rPr>
                        <a:t>:</a:t>
                      </a:r>
                      <a:endParaRPr lang="ru-RU" b="0" i="0" u="none" strike="noStrike" noProof="0" dirty="0">
                        <a:latin typeface="Calibri"/>
                      </a:endParaRP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робочий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діапазон</a:t>
                      </a:r>
                      <a:r>
                        <a:rPr lang="ru-RU" sz="1200" dirty="0">
                          <a:effectLst/>
                        </a:rPr>
                        <a:t> частот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К-</a:t>
                      </a:r>
                      <a:r>
                        <a:rPr lang="ru-RU" sz="1200" b="1" dirty="0" err="1"/>
                        <a:t>діапазон</a:t>
                      </a:r>
                      <a:r>
                        <a:rPr lang="ru-RU" sz="1200" b="1" dirty="0"/>
                        <a:t>: 23,18 — 23,38 ГГц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пропускна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здатність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10 </a:t>
                      </a:r>
                      <a:r>
                        <a:rPr lang="ru-RU" sz="1200" b="1" dirty="0" err="1"/>
                        <a:t>Мбіт</a:t>
                      </a:r>
                      <a:r>
                        <a:rPr lang="ru-RU" sz="1200" b="1" dirty="0"/>
                        <a:t>/с 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Ціна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системи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2,9 млрд. долл.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7697" name="TextBox 9"/>
          <p:cNvSpPr txBox="1">
            <a:spLocks noChangeArrowheads="1"/>
          </p:cNvSpPr>
          <p:nvPr/>
        </p:nvSpPr>
        <p:spPr bwMode="auto">
          <a:xfrm>
            <a:off x="4727575" y="4221163"/>
            <a:ext cx="4476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Calibri" pitchFamily="34" charset="0"/>
                <a:cs typeface="Calibri" pitchFamily="34" charset="0"/>
              </a:rPr>
              <a:t>Нові послуги:</a:t>
            </a:r>
            <a:endParaRPr lang="ru-RU" b="1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Гнучке використання пропускної здатності.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Передача голосових даних підвищеної якості.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Послуги супутникового мовлення і мережевого сервісу.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Послуги діапазонів Ka-band.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Приватні мережеві станції сполучення.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Нове покоління супутників повністю сумісний з супутниками першого покоління.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98" name="TextBox 10"/>
          <p:cNvSpPr txBox="1">
            <a:spLocks noChangeArrowheads="1"/>
          </p:cNvSpPr>
          <p:nvPr/>
        </p:nvSpPr>
        <p:spPr bwMode="auto">
          <a:xfrm>
            <a:off x="176213" y="5821363"/>
            <a:ext cx="9302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Апарати Iridium NEXT також нестимуть додаткову корисне навантаження для </a:t>
            </a:r>
            <a:r>
              <a:rPr lang="ru-RU" sz="1100" b="1">
                <a:latin typeface="Calibri" pitchFamily="34" charset="0"/>
                <a:cs typeface="Calibri" pitchFamily="34" charset="0"/>
              </a:rPr>
              <a:t>Aireon, Inc.</a:t>
            </a:r>
            <a:r>
              <a:rPr lang="ru-RU" sz="1100">
                <a:latin typeface="Calibri" pitchFamily="34" charset="0"/>
                <a:cs typeface="Calibri" pitchFamily="34" charset="0"/>
              </a:rPr>
              <a:t>, яка отримує дані системи ADS-B (англ. Automatic Dependent Surveillance-Broadcast - автоматичне залежне спостереження-мовлення, що використовується льотчиками і авіадиспетчерами для управління повітряним рухом) і сервісу </a:t>
            </a:r>
            <a:r>
              <a:rPr lang="ru-RU" sz="1100" b="1">
                <a:latin typeface="Calibri" pitchFamily="34" charset="0"/>
                <a:cs typeface="Calibri" pitchFamily="34" charset="0"/>
              </a:rPr>
              <a:t>FlightAware</a:t>
            </a:r>
            <a:r>
              <a:rPr lang="ru-RU" sz="1100">
                <a:latin typeface="Calibri" pitchFamily="34" charset="0"/>
                <a:cs typeface="Calibri" pitchFamily="34" charset="0"/>
              </a:rPr>
              <a:t> - для використання авіакомпаніями.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99" name="TextBox 1"/>
          <p:cNvSpPr txBox="1">
            <a:spLocks noChangeArrowheads="1"/>
          </p:cNvSpPr>
          <p:nvPr/>
        </p:nvSpPr>
        <p:spPr bwMode="auto">
          <a:xfrm>
            <a:off x="4845050" y="477838"/>
            <a:ext cx="73453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Iridium NEXT збереже існуючу «ячеистую» архітектуру орбітальної групи з 66 взаємопов'язаних низькоорбітальних супутників, забезпечуючи високу якість передачі голосу і даних на всій поверхні планети з покриттям океанів, ліній повітряного сполучення і полярних широт.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У космосі кожен супутник Iridium NEXT взаємопов'язаний з 4-ма іншими (з 2-ма в тій же орбітальній площині і 2-мя в сусідніх площинах), утворюючи при цьому єдину динамічну ретрансляторного мережу з маршрутизацією трафіку між супутниками, яка забезпечує безперервність з'єднання з мережею в будь-якій точці Землі.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Ця унікальна конфігурація без проміжного приземлення сигналу на наземні станції захищає з'єднання, роблячи їх не схильними до таких стихійних лих як урагани, цунамі і землетрусу, від яких завжди в першу чергу страждає наземна інфраструктура.</a:t>
            </a:r>
            <a:endParaRPr lang="ru-RU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700" name="Picture 2"/>
          <p:cNvPicPr>
            <a:picLocks noChangeAspect="1" noChangeArrowheads="1"/>
          </p:cNvPicPr>
          <p:nvPr/>
        </p:nvPicPr>
        <p:blipFill>
          <a:blip r:embed="rId2"/>
          <a:srcRect l="50000" t="34618" r="16174" b="11063"/>
          <a:stretch>
            <a:fillRect/>
          </a:stretch>
        </p:blipFill>
        <p:spPr bwMode="auto">
          <a:xfrm>
            <a:off x="9621838" y="2379663"/>
            <a:ext cx="239871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01" name="TextBox 15"/>
          <p:cNvSpPr txBox="1">
            <a:spLocks noChangeArrowheads="1"/>
          </p:cNvSpPr>
          <p:nvPr/>
        </p:nvSpPr>
        <p:spPr bwMode="auto">
          <a:xfrm>
            <a:off x="9537700" y="4805363"/>
            <a:ext cx="2565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latin typeface="Calibri" pitchFamily="34" charset="0"/>
                <a:cs typeface="Calibri" pitchFamily="34" charset="0"/>
              </a:rPr>
              <a:t>1 - апаратура AireonSM (глобальне стеження за повітряними судами)</a:t>
            </a:r>
            <a:endParaRPr lang="ru-RU" b="1">
              <a:latin typeface="Calibri" pitchFamily="34" charset="0"/>
              <a:cs typeface="Calibri" pitchFamily="34" charset="0"/>
            </a:endParaRPr>
          </a:p>
          <a:p>
            <a:r>
              <a:rPr lang="ru-RU" sz="1100" b="1">
                <a:latin typeface="Calibri" pitchFamily="34" charset="0"/>
                <a:cs typeface="Calibri" pitchFamily="34" charset="0"/>
              </a:rPr>
              <a:t>2 - панель сонячної батареї</a:t>
            </a:r>
            <a:endParaRPr lang="ru-RU" b="1">
              <a:latin typeface="Calibri" pitchFamily="34" charset="0"/>
            </a:endParaRPr>
          </a:p>
          <a:p>
            <a:r>
              <a:rPr lang="ru-RU" sz="1100" b="1">
                <a:latin typeface="Calibri" pitchFamily="34" charset="0"/>
                <a:cs typeface="Calibri" pitchFamily="34" charset="0"/>
              </a:rPr>
              <a:t>3 - антена межспутниковой зв'язку (Ka-даіпазон)</a:t>
            </a:r>
            <a:endParaRPr lang="ru-RU" b="1">
              <a:latin typeface="Calibri" pitchFamily="34" charset="0"/>
              <a:cs typeface="Calibri" pitchFamily="34" charset="0"/>
            </a:endParaRPr>
          </a:p>
          <a:p>
            <a:r>
              <a:rPr lang="ru-RU" sz="1100" b="1">
                <a:latin typeface="Calibri" pitchFamily="34" charset="0"/>
                <a:cs typeface="Calibri" pitchFamily="34" charset="0"/>
              </a:rPr>
              <a:t>4 - антена основного навантаження (L-діапазон)</a:t>
            </a:r>
            <a:endParaRPr lang="en-US" b="1">
              <a:latin typeface="Calibri" pitchFamily="34" charset="0"/>
              <a:cs typeface="Calibri" pitchFamily="34" charset="0"/>
            </a:endParaRPr>
          </a:p>
          <a:p>
            <a:r>
              <a:rPr lang="ru-RU" sz="1100" b="1">
                <a:latin typeface="Calibri" pitchFamily="34" charset="0"/>
                <a:cs typeface="Calibri" pitchFamily="34" charset="0"/>
              </a:rPr>
              <a:t>5 антени фидерного тракту (Ka-діапазон)</a:t>
            </a:r>
            <a:endParaRPr lang="ru-RU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702" name="Picture 5" descr="https://cirspb.ru/upload/iblock/205/iridium_nex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2306638"/>
            <a:ext cx="49720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98675" y="17463"/>
            <a:ext cx="8007350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 eaLnBrk="0" fontAlgn="auto" hangingPunct="0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Спутниковая система персональной связи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Globalstar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(США)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62712"/>
              </p:ext>
            </p:extLst>
          </p:nvPr>
        </p:nvGraphicFramePr>
        <p:xfrm>
          <a:off x="196850" y="358775"/>
          <a:ext cx="4391025" cy="4853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021"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Оператор </a:t>
                      </a:r>
                      <a:r>
                        <a:rPr lang="ru-RU" sz="1200" dirty="0" err="1">
                          <a:effectLst/>
                        </a:rPr>
                        <a:t>системи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Globalstar, Inc</a:t>
                      </a:r>
                      <a:endParaRPr lang="ru-RU" sz="1200" dirty="0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563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Зона </a:t>
                      </a:r>
                      <a:r>
                        <a:rPr lang="ru-RU" sz="1200" b="1" dirty="0" err="1">
                          <a:effectLst/>
                        </a:rPr>
                        <a:t>обслуговування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1" i="0" u="none" strike="noStrike" noProof="0" dirty="0" err="1">
                          <a:latin typeface="Calibri"/>
                        </a:rPr>
                        <a:t>Квазіглобальна</a:t>
                      </a:r>
                      <a:r>
                        <a:rPr lang="ru-RU" sz="1200" b="1" dirty="0"/>
                        <a:t>:</a:t>
                      </a:r>
                    </a:p>
                    <a:p>
                      <a:r>
                        <a:rPr lang="ru-RU" sz="1200" b="1" dirty="0"/>
                        <a:t>80% </a:t>
                      </a:r>
                      <a:r>
                        <a:rPr lang="ru-RU" sz="1200" b="1" dirty="0" err="1"/>
                        <a:t>поверхні</a:t>
                      </a:r>
                      <a:r>
                        <a:rPr lang="ru-RU" sz="1200" b="1" dirty="0"/>
                        <a:t> </a:t>
                      </a:r>
                      <a:r>
                        <a:rPr lang="ru-RU" sz="1200" b="1" dirty="0" err="1"/>
                        <a:t>Землі</a:t>
                      </a:r>
                      <a:r>
                        <a:rPr lang="ru-RU" sz="1200" b="1" dirty="0"/>
                        <a:t> (</a:t>
                      </a:r>
                      <a:r>
                        <a:rPr lang="ru-RU" sz="1200" b="1" dirty="0" err="1"/>
                        <a:t>від</a:t>
                      </a:r>
                      <a:r>
                        <a:rPr lang="ru-RU" sz="1200" b="1" dirty="0"/>
                        <a:t> 70° N до 70° S).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Кількість</a:t>
                      </a:r>
                      <a:r>
                        <a:rPr lang="ru-RU" sz="1200" b="1" dirty="0">
                          <a:effectLst/>
                        </a:rPr>
                        <a:t> ШСЗ (</a:t>
                      </a:r>
                      <a:r>
                        <a:rPr lang="ru-RU" sz="1200" b="1" dirty="0" err="1">
                          <a:effectLst/>
                        </a:rPr>
                        <a:t>орбіта</a:t>
                      </a:r>
                      <a:r>
                        <a:rPr lang="ru-RU" sz="1200" b="1" dirty="0">
                          <a:effectLst/>
                        </a:rPr>
                        <a:t>)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48</a:t>
                      </a:r>
                      <a:r>
                        <a:rPr lang="ru-RU" sz="1200" b="1" dirty="0"/>
                        <a:t> + </a:t>
                      </a:r>
                      <a:r>
                        <a:rPr lang="en-US" sz="1200" b="1" dirty="0"/>
                        <a:t>4</a:t>
                      </a:r>
                      <a:r>
                        <a:rPr lang="ru-RU" sz="1200" b="1" dirty="0"/>
                        <a:t> </a:t>
                      </a:r>
                      <a:r>
                        <a:rPr lang="ru-RU" sz="1200" b="1" dirty="0" err="1"/>
                        <a:t>резервних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09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Параметри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орбіти</a:t>
                      </a: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H=</a:t>
                      </a:r>
                      <a:r>
                        <a:rPr lang="ru-RU" sz="1200" b="1" dirty="0">
                          <a:effectLst/>
                        </a:rPr>
                        <a:t> 1414 км, </a:t>
                      </a:r>
                      <a:r>
                        <a:rPr lang="en-US" sz="1200" b="1" dirty="0" err="1">
                          <a:effectLst/>
                        </a:rPr>
                        <a:t>i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=</a:t>
                      </a:r>
                      <a:r>
                        <a:rPr lang="ru-RU" sz="1200" b="1" dirty="0">
                          <a:effectLst/>
                        </a:rPr>
                        <a:t> 52</a:t>
                      </a:r>
                      <a:r>
                        <a:rPr lang="ru-RU" sz="1200" b="1" dirty="0">
                          <a:effectLst/>
                          <a:sym typeface="Symbol"/>
                        </a:rPr>
                        <a:t>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</a:rPr>
                        <a:t>8 </a:t>
                      </a:r>
                      <a:r>
                        <a:rPr lang="ru-RU" sz="1200" b="1" dirty="0" err="1">
                          <a:effectLst/>
                        </a:rPr>
                        <a:t>площин</a:t>
                      </a:r>
                      <a:endParaRPr lang="ru-RU" sz="1200" b="1" dirty="0" err="1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Термін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служби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ШСЗ</a:t>
                      </a:r>
                      <a:endParaRPr lang="ru-RU" b="1"/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7,5 - 10 лет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Потужність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сонячних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батарей</a:t>
                      </a:r>
                      <a:endParaRPr lang="ru-RU" b="1" i="0" u="none" strike="noStrike" noProof="0">
                        <a:latin typeface="Calibri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1100 Вт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Вага </a:t>
                      </a:r>
                      <a:r>
                        <a:rPr lang="ru-RU" sz="1200" b="1" dirty="0" err="1">
                          <a:effectLst/>
                        </a:rPr>
                        <a:t>супутника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450 кг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3316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Робочий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діапазон</a:t>
                      </a:r>
                      <a:r>
                        <a:rPr lang="ru-RU" sz="1200" b="1" dirty="0">
                          <a:effectLst/>
                        </a:rPr>
                        <a:t> частот</a:t>
                      </a:r>
                      <a:r>
                        <a:rPr lang="ru-RU" sz="1100" b="1" dirty="0">
                          <a:effectLst/>
                        </a:rPr>
                        <a:t>: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latin typeface="Calibri"/>
                        </a:rPr>
                        <a:t>Прийом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: 1610,0 - 1626,5 МГц (L-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) і 5091,0 - 5250,0 МГц (S-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).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b="1" dirty="0"/>
                    </a:p>
                    <a:p>
                      <a:pPr marL="0" lvl="0" indent="0">
                        <a:spcBef>
                          <a:spcPts val="600"/>
                        </a:spcBef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Передача: 2483,5 - 2500,0 МГц (S-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) і 6875,95 - 7052,9 МГц (С -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).</a:t>
                      </a:r>
                      <a:endParaRPr lang="ru-RU" b="1" i="0" u="none" strike="noStrike" noProof="0" dirty="0">
                        <a:latin typeface="Calibri"/>
                      </a:endParaRP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Число </a:t>
                      </a:r>
                      <a:r>
                        <a:rPr lang="ru-RU" sz="1200" dirty="0" err="1">
                          <a:effectLst/>
                        </a:rPr>
                        <a:t>променів</a:t>
                      </a:r>
                      <a:r>
                        <a:rPr lang="ru-RU" sz="1200" dirty="0">
                          <a:effectLst/>
                        </a:rPr>
                        <a:t>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16 </a:t>
                      </a:r>
                      <a:r>
                        <a:rPr lang="ru-RU" sz="1200" b="1" dirty="0" err="1"/>
                        <a:t>променів</a:t>
                      </a:r>
                      <a:endParaRPr lang="ru-RU" b="1" dirty="0" err="1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563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Пропускна</a:t>
                      </a: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200" b="1" dirty="0" err="1">
                          <a:effectLst/>
                        </a:rPr>
                        <a:t>здатність</a:t>
                      </a:r>
                      <a:r>
                        <a:rPr lang="ru-RU" sz="1200" b="1" dirty="0">
                          <a:effectLst/>
                        </a:rPr>
                        <a:t> ШСЗ, </a:t>
                      </a:r>
                      <a:endParaRPr lang="ru-RU" sz="11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1" i="0" u="none" strike="noStrike" noProof="0" dirty="0" err="1">
                          <a:latin typeface="Calibri"/>
                        </a:rPr>
                        <a:t>Голосовий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зв'язок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і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малої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швидкості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Інтернет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(9,6 Кб / с).</a:t>
                      </a:r>
                      <a:endParaRPr lang="ru-RU" b="1" i="0" u="none" strike="noStrike" noProof="0" dirty="0">
                        <a:latin typeface="Calibri"/>
                      </a:endParaRP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33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100" b="1" dirty="0" err="1">
                          <a:effectLst/>
                          <a:latin typeface="Calibri"/>
                          <a:cs typeface="Times New Roman"/>
                        </a:rPr>
                        <a:t>Затримка</a:t>
                      </a:r>
                      <a:r>
                        <a:rPr lang="ru-RU" sz="1100" b="1" dirty="0">
                          <a:effectLst/>
                          <a:latin typeface="Calibri"/>
                          <a:cs typeface="Times New Roman"/>
                        </a:rPr>
                        <a:t> сигналу</a:t>
                      </a:r>
                      <a:endParaRPr lang="ru-RU" b="1" dirty="0"/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&lt;</a:t>
                      </a:r>
                      <a:r>
                        <a:rPr lang="ru-RU" sz="1200" b="1" dirty="0"/>
                        <a:t> 150 </a:t>
                      </a:r>
                      <a:r>
                        <a:rPr lang="ru-RU" sz="1200" b="1" dirty="0" err="1"/>
                        <a:t>мс</a:t>
                      </a:r>
                      <a:endParaRPr lang="ru-RU" sz="1200" b="1" dirty="0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33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Міжспутнікова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радіолінія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:</a:t>
                      </a:r>
                      <a:endParaRPr lang="ru-RU" b="1" i="0" u="none" strike="noStrike" noProof="0" dirty="0">
                        <a:latin typeface="Calibri"/>
                      </a:endParaRPr>
                    </a:p>
                  </a:txBody>
                  <a:tcPr marL="68557" marR="685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332">
                <a:tc gridSpan="2"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latin typeface="Calibri"/>
                        </a:rPr>
                        <a:t>Зв'язок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між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супутниками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відсутня</a:t>
                      </a:r>
                      <a:endParaRPr lang="ru-RU" b="1" dirty="0" err="1"/>
                    </a:p>
                  </a:txBody>
                  <a:tcPr marL="68557" marR="68557" marT="0" marB="0"/>
                </a:tc>
                <a:tc hMerge="1">
                  <a:txBody>
                    <a:bodyPr/>
                    <a:lstStyle/>
                    <a:p>
                      <a:pPr defTabSz="1088502">
                        <a:buClrTx/>
                        <a:buSzTx/>
                        <a:tabLst/>
                        <a:defRPr/>
                      </a:pPr>
                      <a:endParaRPr lang="ru-RU"/>
                    </a:p>
                  </a:txBody>
                  <a:tcPr marL="68564" marR="6856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8716" name="TextBox 8"/>
          <p:cNvSpPr txBox="1">
            <a:spLocks noChangeArrowheads="1"/>
          </p:cNvSpPr>
          <p:nvPr/>
        </p:nvSpPr>
        <p:spPr bwMode="auto">
          <a:xfrm>
            <a:off x="4665663" y="460375"/>
            <a:ext cx="75247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Проект Globalstar був запущений в 1991 році як спільне підприємство корпорацій Loral і Qualcomm. 24 березня 1994 роки два спонсора оголосили про формування ТОО Globalstar з фінансовою участю восьми інших компаній, в тому числі Alcatel, AirTouch, Deutsche Aerospace, Hyundai і Vodafone. У 2000 р почалася комерційна експлуатація 48 супутників і 4 резервних в Північній Америці, Європі та Бразилії. У лютому 2002 р компанії-оператори подали добровільні клопотання в про банкрутство. Після реструктуризації в 2004 році була утворена фірма Globalstar, Inc. У 2007 Globalstar запустила вісім додаткових запасних супутників першого покоління в космос.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17" name="TextBox 9"/>
          <p:cNvSpPr txBox="1">
            <a:spLocks noChangeArrowheads="1"/>
          </p:cNvSpPr>
          <p:nvPr/>
        </p:nvSpPr>
        <p:spPr bwMode="auto">
          <a:xfrm>
            <a:off x="53975" y="5375275"/>
            <a:ext cx="4967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До 2007 р виявилася проблема деградація підсилювача S-діапазону внаслідок проходження супутників через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Бразильську магнітну аномалію</a:t>
            </a:r>
            <a:r>
              <a:rPr lang="ru-RU" sz="1200">
                <a:latin typeface="Calibri" pitchFamily="34" charset="0"/>
                <a:cs typeface="Calibri" pitchFamily="34" charset="0"/>
              </a:rPr>
              <a:t> на висоті орбіти 1414 км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18" name="TextBox 10"/>
          <p:cNvSpPr txBox="1">
            <a:spLocks noChangeArrowheads="1"/>
          </p:cNvSpPr>
          <p:nvPr/>
        </p:nvSpPr>
        <p:spPr bwMode="auto">
          <a:xfrm>
            <a:off x="9525" y="6021388"/>
            <a:ext cx="121904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Наземний сегмент включає центр управління наземною мережею (GOCC), центр управління орбітальним сегментом (SOCC), мережа національних і регіональних станцій сполучення. Станції поєднання є найважливішою складовою частиною системи супутникового зв'язку Globalstar. За допомогою них надаються надійні телекомунікаційні послуги зв'язку для абонентів по всій зоні обслуговування.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Станції сполучення здійснюють з'єднання абонентів через супутники зі стаціонарними і стільниковими мережами телефонного зв'язку. Тобто вони є пунктами з'єднання між супутниковою системою зв'язку Globalstar і існуючими наземними мережами. Станції сполучення містять центри комутації з базами даних, забезпечують реєстрацію та доступ абонентів до мережі.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719" name="Picture 2" descr="Карта покрытия спутниковой связи Глобалста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2463" y="1587500"/>
            <a:ext cx="3810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0" name="Picture 4" descr="http://hardline.ru/download/1251/s21-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4073525"/>
            <a:ext cx="395446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1" name="Picture 6" descr="http://hardline.ru/download/1251/s21-0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763" y="3587750"/>
            <a:ext cx="24050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2" name="Picture 8" descr="Картинки по запросу космический аппарат globalst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3475" y="1762125"/>
            <a:ext cx="314483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617913" y="17463"/>
            <a:ext cx="4968875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 eaLnBrk="0" fontAlgn="auto" hangingPunct="0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система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зв'язку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Thuraya</a:t>
            </a:r>
            <a:endParaRPr lang="ru-RU" sz="2400" b="1" dirty="0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9698" name="TextBox 8"/>
          <p:cNvSpPr txBox="1">
            <a:spLocks noChangeArrowheads="1"/>
          </p:cNvSpPr>
          <p:nvPr/>
        </p:nvSpPr>
        <p:spPr bwMode="auto">
          <a:xfrm>
            <a:off x="0" y="460375"/>
            <a:ext cx="121904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Thuraya (від араб. </a:t>
            </a:r>
            <a:r>
              <a:rPr lang="ar-SA" sz="1400">
                <a:latin typeface="Calibri" pitchFamily="34" charset="0"/>
                <a:cs typeface="Calibri" pitchFamily="34" charset="0"/>
              </a:rPr>
              <a:t>الثريا</a:t>
            </a:r>
            <a:r>
              <a:rPr lang="ru-RU" sz="1400">
                <a:latin typeface="Calibri" pitchFamily="34" charset="0"/>
                <a:cs typeface="Calibri" pitchFamily="34" charset="0"/>
              </a:rPr>
              <a:t> - Плеяди, вимовляється Турайя) - регіональний оператор супутникового телефонного зв'язку, зареєстрований в Об'єднаних Арабських Еміратах. Надає послуги через авторизованих постачальників. Працює в Європі, Середній Азії, Австралії та Африці. Оператор також надає послуги доступу в Інтернет через супутник під брендом ThurayaDSL.В даний час зона покриття супутникового оператора Thuraya поширюється на всю територію Росії за малими винятками, а також охоплює 156 країн євразійського континенту.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11</a:t>
            </a:r>
          </a:p>
        </p:txBody>
      </p:sp>
      <p:pic>
        <p:nvPicPr>
          <p:cNvPr id="29700" name="Рисунок 1"/>
          <p:cNvPicPr>
            <a:picLocks noChangeAspect="1"/>
          </p:cNvPicPr>
          <p:nvPr/>
        </p:nvPicPr>
        <p:blipFill>
          <a:blip r:embed="rId2"/>
          <a:srcRect l="14041" t="6934" r="15753" b="12633"/>
          <a:stretch>
            <a:fillRect/>
          </a:stretch>
        </p:blipFill>
        <p:spPr bwMode="auto">
          <a:xfrm>
            <a:off x="119063" y="1557338"/>
            <a:ext cx="64801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0" y="5876925"/>
            <a:ext cx="12071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Calibri" pitchFamily="34" charset="0"/>
                <a:cs typeface="Calibri" pitchFamily="34" charset="0"/>
              </a:rPr>
              <a:t>Система використовує 3 супутника, що знаходяться на ДСО. Телефонні термінали Турайя відрізняються від інших супутникових телефонів, так як можуть працювати як в супутникової мережі, так і в наземних GSM-900 мережах інших операторів. Турайя уклала роумінгові угоди більш ніж з 200 GSM-операторами.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2" name="TextBox 4"/>
          <p:cNvSpPr txBox="1">
            <a:spLocks noChangeArrowheads="1"/>
          </p:cNvSpPr>
          <p:nvPr/>
        </p:nvSpPr>
        <p:spPr bwMode="auto">
          <a:xfrm>
            <a:off x="6811963" y="4164013"/>
            <a:ext cx="52593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  <a:cs typeface="Calibri" pitchFamily="34" charset="0"/>
              </a:rPr>
              <a:t>Космічний апарат Thuraya 3, виготовлений компанією "Боїнг Сателлайт Системз" (BSS) на базі платформи Geo-Mobile. Виведений на ДСО 15.01.2008 г. Маса супутника - 5,25 т. Кількість транспондерів - 2 (L-діапазон). Потужність - 11 КВт. Термін активного існування - 12 років.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703" name="Picture 4" descr="https://space.skyrocket.de/php/resize-img.php?pth=0&amp;img=thuraya-2_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0" y="1563688"/>
            <a:ext cx="4791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117850" y="-19050"/>
            <a:ext cx="7329488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Глобальна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супутникова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система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зв'язку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Inmarsat</a:t>
            </a:r>
            <a:endParaRPr lang="ru-RU" b="1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0722" name="TextBox 8"/>
          <p:cNvSpPr txBox="1">
            <a:spLocks noChangeArrowheads="1"/>
          </p:cNvSpPr>
          <p:nvPr/>
        </p:nvSpPr>
        <p:spPr bwMode="auto">
          <a:xfrm>
            <a:off x="6350" y="338138"/>
            <a:ext cx="121904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Компанія INMARSAT (Інмарсат) була створена Міжнародною морською організацією (ІМО) в 1979 році з метою підвищення безпеки в море.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Супутникове угрупування налічує 14 супутників на ДСО. Надані послуги включають в себе як звичайний телефонний зв'язок, так і передачу даних, а також передачу сигналів лиха, сигналів європейської геостаціонарної служби навігаційного покриття EGNOS (англ. European Geostationary Navigation Overlay Service) і аналогічної американської системи WAAS. Послугами зв'язку компанії в 2012 користувався ВМФ РФ, у зв'язку з виходом з ладу власних каналів зв'язку.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12</a:t>
            </a:r>
          </a:p>
        </p:txBody>
      </p:sp>
      <p:pic>
        <p:nvPicPr>
          <p:cNvPr id="30724" name="Рисунок 1"/>
          <p:cNvPicPr>
            <a:picLocks noChangeAspect="1"/>
          </p:cNvPicPr>
          <p:nvPr/>
        </p:nvPicPr>
        <p:blipFill>
          <a:blip r:embed="rId2"/>
          <a:srcRect l="19432" t="16541" r="20712" b="17128"/>
          <a:stretch>
            <a:fillRect/>
          </a:stretch>
        </p:blipFill>
        <p:spPr bwMode="auto">
          <a:xfrm>
            <a:off x="119063" y="1630363"/>
            <a:ext cx="61214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38113" y="5854700"/>
            <a:ext cx="119761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Calibri" pitchFamily="34" charset="0"/>
                <a:cs typeface="Calibri" pitchFamily="34" charset="0"/>
              </a:rPr>
              <a:t>В даний час основна частина потоку даних обробляється супутниками четвертого і п'ятого поколінь. На території Російської Федерації послуги мережі Inmarsat надає ФГУП «Морсвязьспутнік». ФГУП «Морсвязьспутнік» веде переговори з компанією Инмарсат про надання на території Російської Федерації послуг Инмарсат 5-го покоління GX.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26" name="TextBox 4"/>
          <p:cNvSpPr txBox="1">
            <a:spLocks noChangeArrowheads="1"/>
          </p:cNvSpPr>
          <p:nvPr/>
        </p:nvSpPr>
        <p:spPr bwMode="auto">
          <a:xfrm>
            <a:off x="6372225" y="3702050"/>
            <a:ext cx="56880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  <a:cs typeface="Calibri" pitchFamily="34" charset="0"/>
              </a:rPr>
              <a:t>Космічний апарат п'ятого покоління </a:t>
            </a:r>
            <a:r>
              <a:rPr lang="ru-RU" sz="14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Inmarsat-5F4</a:t>
            </a:r>
            <a:r>
              <a:rPr lang="ru-RU" sz="1400">
                <a:latin typeface="Calibri" pitchFamily="34" charset="0"/>
                <a:cs typeface="Calibri" pitchFamily="34" charset="0"/>
              </a:rPr>
              <a:t>, виведений на орбіту 15.05.2017 р Супутник створений компанією Boeing Satellite Systems на базі перевіреної платформи 702HP. Маса супутника - 6,07 т. Термін активного існування - 15 років. Кількість транспондерів - 89 (Ка-діапазон). Потужність - 15 КВт.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400">
                <a:latin typeface="Calibri" pitchFamily="34" charset="0"/>
                <a:cs typeface="Calibri" pitchFamily="34" charset="0"/>
              </a:rPr>
              <a:t>На базі угруповання з 3-х ідентичних КА п'ятого покоління Inmarsat на ДСО і мережі з 6 наземних станцій Inmarsat створює першу глобальну систему високошвидкісної широкосмугового мобільного супутникового зв'язку Global Xpress (GX).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7" name="Picture 2" descr="https://www.ecoruspace.me/upload_image/inm5f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1508125"/>
            <a:ext cx="4797425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938" y="117475"/>
            <a:ext cx="116665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Федеральне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державне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унітарне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підприємство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«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Космічна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зв'язок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» (ДП КС)</a:t>
            </a:r>
            <a:endParaRPr lang="ru-RU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261938" y="455613"/>
            <a:ext cx="11737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Calibri" pitchFamily="34" charset="0"/>
                <a:cs typeface="Calibri" pitchFamily="34" charset="0"/>
              </a:rPr>
              <a:t>Федеральне державне унітарне підприємство «Космічна зв'язок» (ДП КС) - російський державний оператор супутникового зв'язку, космічні апарати якого забезпечують глобальне покриття. Підприємство входить в десятку найбільших супутникових операторів світу за обсягом орбітально-частотного ресурсу і володіє більш ніж 50-річним досвідом створення та експлуатації супутникових систем зв'язку та мовлення в інтересах державних і комерційних користувачів на території Російської Федерації і більшості країн світу.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165100" y="5003800"/>
            <a:ext cx="65135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У господарському віданні ГПКС знаходиться найбільша в Росії орбітальне угруповання з </a:t>
            </a:r>
            <a:r>
              <a:rPr lang="ru-RU" sz="14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 геостаціонарних супутників</a:t>
            </a:r>
            <a:r>
              <a:rPr lang="ru-RU" sz="1400">
                <a:latin typeface="Calibri" pitchFamily="34" charset="0"/>
                <a:cs typeface="Calibri" pitchFamily="34" charset="0"/>
              </a:rPr>
              <a:t>, що працюють в С-, Ku-, Ка і L- діапазонах. Зони обслуговування космічних апаратів ГПКС охоплюють всю територію Росії, країни СНД, Європи, Близького Сходу, Африки, Азіатсько-Тихоокеанського регіону, Північної та Південної Америки, Австралії.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Розгалужена наземна інфраструктура ГПКС включає в себе п'ять Телепорт - центрів космічного зв'язку, розташованих на території від Московської області до Хабаровського краю, а також технічний центр «Шаболовка» в Москві.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749" name="Picture 2" descr="https://www.iss-reshetnev.ru/assets/templates/assets/images/pics/satellite/communications/express-am8/express-am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4091" y="1741488"/>
            <a:ext cx="5029747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6632575" y="4572000"/>
            <a:ext cx="54006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  <a:cs typeface="Calibri" pitchFamily="34" charset="0"/>
              </a:rPr>
              <a:t>Космічний апарат </a:t>
            </a:r>
            <a:r>
              <a:rPr lang="ru-RU" sz="14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Експрес-АМ8</a:t>
            </a:r>
            <a:r>
              <a:rPr lang="ru-RU" sz="1400">
                <a:latin typeface="Calibri" pitchFamily="34" charset="0"/>
                <a:cs typeface="Calibri" pitchFamily="34" charset="0"/>
              </a:rPr>
              <a:t> (створений в АТ «Інформаційні супутникові системи» імені академіка М.Ф. Решетньова на основі платформи Експрес-1000). Виведений на орбіту 14.09.2015 р Призначення - надання телекомунікаційних послуг в Росії, а також країнах Європи, Африки, Південної та Північної Америки, забезпечення президентської і урядової зв'язку.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  <a:cs typeface="Calibri" pitchFamily="34" charset="0"/>
              </a:rPr>
              <a:t>Маса - 2,163 т. Термін активного існування - 15 років. Потужність - 5,4 КВт. Кількість транспондерів: Ku - 16, C - 24, L - 2.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BE731D-490F-4386-9ED9-4193B05B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06" y="1770527"/>
            <a:ext cx="5936616" cy="3227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03388" y="0"/>
            <a:ext cx="9658350" cy="6699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Багатофункціональна система персонального супутникового зв'язку (МСПСС)</a:t>
            </a:r>
          </a:p>
          <a:p>
            <a:pPr algn="ctr">
              <a:defRPr/>
            </a:pPr>
            <a:r>
              <a:rPr lang="ru-RU" sz="1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«Гонець-Д1М»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9063" y="463550"/>
          <a:ext cx="5289419" cy="4008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16"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Оператор </a:t>
                      </a:r>
                      <a:r>
                        <a:rPr lang="ru-RU" sz="1200" b="1" dirty="0" err="1">
                          <a:effectLst/>
                        </a:rPr>
                        <a:t>системи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0" i="0" u="none" strike="noStrike" noProof="0" dirty="0">
                          <a:latin typeface="Calibri"/>
                        </a:rPr>
                        <a:t>АТ «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Інформаційні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супутникові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системи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імені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академіка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М. Ф.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Решетньова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»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Зона </a:t>
                      </a:r>
                      <a:r>
                        <a:rPr lang="ru-RU" sz="1200" b="1" dirty="0" err="1">
                          <a:effectLst/>
                        </a:rPr>
                        <a:t>обслуговування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АТ «</a:t>
                      </a:r>
                      <a:r>
                        <a:rPr lang="ru-RU" sz="1200" b="1" i="0" u="none" strike="noStrike" noProof="0" err="1">
                          <a:latin typeface="Calibri"/>
                        </a:rPr>
                        <a:t>Супутникова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система« </a:t>
                      </a:r>
                      <a:r>
                        <a:rPr lang="ru-RU" sz="1200" b="1" i="0" u="none" strike="noStrike" noProof="0" err="1">
                          <a:latin typeface="Calibri"/>
                        </a:rPr>
                        <a:t>Гонець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»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Кількість</a:t>
                      </a:r>
                      <a:r>
                        <a:rPr lang="ru-RU" sz="1200" b="1" dirty="0">
                          <a:effectLst/>
                        </a:rPr>
                        <a:t> ШСЗ (</a:t>
                      </a:r>
                      <a:r>
                        <a:rPr lang="ru-RU" sz="1200" b="1" dirty="0" err="1">
                          <a:effectLst/>
                        </a:rPr>
                        <a:t>орбіта</a:t>
                      </a:r>
                      <a:r>
                        <a:rPr lang="ru-RU" sz="1200" b="1" dirty="0">
                          <a:effectLst/>
                        </a:rPr>
                        <a:t>)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Глобально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Параметри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орбіти</a:t>
                      </a: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24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Термін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служби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ШСЗ</a:t>
                      </a:r>
                      <a:endParaRPr lang="ru-RU" b="1"/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1" dirty="0">
                          <a:effectLst/>
                        </a:rPr>
                        <a:t>H=</a:t>
                      </a:r>
                      <a:r>
                        <a:rPr lang="ru-RU" sz="1200" b="1" dirty="0">
                          <a:effectLst/>
                        </a:rPr>
                        <a:t> 1350-1500 км, </a:t>
                      </a:r>
                      <a:r>
                        <a:rPr lang="en-US" sz="1200" b="1" err="1">
                          <a:effectLst/>
                        </a:rPr>
                        <a:t>i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=</a:t>
                      </a:r>
                      <a:r>
                        <a:rPr lang="ru-RU" sz="1200" b="1" dirty="0">
                          <a:effectLst/>
                        </a:rPr>
                        <a:t> 82,5</a:t>
                      </a:r>
                      <a:r>
                        <a:rPr lang="ru-RU" sz="1200" b="1" dirty="0">
                          <a:effectLst/>
                          <a:sym typeface="Symbol"/>
                        </a:rPr>
                        <a:t></a:t>
                      </a:r>
                      <a:r>
                        <a:rPr lang="ru-RU" sz="1200" b="1" dirty="0">
                          <a:effectLst/>
                        </a:rPr>
                        <a:t>, </a:t>
                      </a:r>
                    </a:p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</a:rPr>
                        <a:t>4 </a:t>
                      </a:r>
                      <a:r>
                        <a:rPr lang="ru-RU" sz="1200" b="1" err="1">
                          <a:effectLst/>
                        </a:rPr>
                        <a:t>площини</a:t>
                      </a:r>
                      <a:endParaRPr lang="ru-RU" sz="1200" b="1">
                        <a:effectLst/>
                      </a:endParaRP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Потужність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сонячних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батарей</a:t>
                      </a:r>
                      <a:endParaRPr lang="ru-RU" b="1" i="0" u="none" strike="noStrike" noProof="0">
                        <a:latin typeface="Calibri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5 </a:t>
                      </a:r>
                      <a:r>
                        <a:rPr lang="ru-RU" sz="1200" b="1" err="1"/>
                        <a:t>років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Вага </a:t>
                      </a:r>
                      <a:r>
                        <a:rPr lang="ru-RU" sz="1200" b="1" dirty="0" err="1">
                          <a:effectLst/>
                        </a:rPr>
                        <a:t>супутника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200 Вт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err="1">
                          <a:effectLst/>
                        </a:rPr>
                        <a:t>Робочий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діапазон</a:t>
                      </a:r>
                      <a:r>
                        <a:rPr lang="ru-RU" sz="1200" b="1" dirty="0">
                          <a:effectLst/>
                        </a:rPr>
                        <a:t> частот</a:t>
                      </a:r>
                      <a:r>
                        <a:rPr lang="ru-RU" sz="1100" b="1" dirty="0">
                          <a:effectLst/>
                        </a:rPr>
                        <a:t>: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280 кг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941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effectLst/>
                        </a:rPr>
                        <a:t>Число </a:t>
                      </a:r>
                      <a:r>
                        <a:rPr lang="ru-RU" sz="1200" b="1" dirty="0" err="1">
                          <a:effectLst/>
                        </a:rPr>
                        <a:t>променів</a:t>
                      </a:r>
                      <a:r>
                        <a:rPr lang="ru-RU" sz="1200" b="1" dirty="0">
                          <a:effectLst/>
                        </a:rPr>
                        <a:t>: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«Космос - Земля» 387 - 390 МГц</a:t>
                      </a:r>
                    </a:p>
                    <a:p>
                      <a:pPr marL="0" lvl="0" indent="0">
                        <a:spcBef>
                          <a:spcPts val="600"/>
                        </a:spcBef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«Земля - Космос» 312 - 315 МГц</a:t>
                      </a:r>
                      <a:endParaRPr lang="ru-RU" b="1" i="0" u="none" strike="noStrike" noProof="0">
                        <a:latin typeface="Calibri"/>
                      </a:endParaRP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16 </a:t>
                      </a:r>
                      <a:r>
                        <a:rPr lang="ru-RU" sz="1200" b="1" err="1"/>
                        <a:t>променів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Швидкість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передачі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даних</a:t>
                      </a:r>
                      <a:endParaRPr lang="ru-RU" b="1"/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«Космос - Земля» 9,6; 38,4; 76,8 </a:t>
                      </a:r>
                      <a:r>
                        <a:rPr lang="ru-RU" sz="1200" b="1" i="0" u="none" strike="noStrike" noProof="0" err="1">
                          <a:latin typeface="Calibri"/>
                        </a:rPr>
                        <a:t>кбіт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/ с</a:t>
                      </a:r>
                    </a:p>
                    <a:p>
                      <a:pPr lvl="0">
                        <a:buNone/>
                      </a:pPr>
                      <a:r>
                        <a:rPr lang="ru-RU" sz="1200" b="1" i="0" u="none" strike="noStrike" noProof="0" dirty="0">
                          <a:latin typeface="Calibri"/>
                        </a:rPr>
                        <a:t>«Земля - Космос» 2,4; 4,8; 9,6 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кбіт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 / с</a:t>
                      </a:r>
                      <a:endParaRPr lang="ru-RU" b="1" i="0" u="none" strike="noStrike" noProof="0">
                        <a:latin typeface="Calibri"/>
                      </a:endParaRP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352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100" b="1" i="0" u="none" strike="noStrike" noProof="0" dirty="0" err="1">
                          <a:latin typeface="Calibri"/>
                        </a:rPr>
                        <a:t>Обсяг</a:t>
                      </a:r>
                      <a:r>
                        <a:rPr lang="ru-RU" sz="1100" b="1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100" b="1" i="0" u="none" strike="noStrike" noProof="0" dirty="0" err="1">
                          <a:latin typeface="Calibri"/>
                        </a:rPr>
                        <a:t>повідомлення</a:t>
                      </a:r>
                      <a:endParaRPr lang="ru-RU" b="1"/>
                    </a:p>
                  </a:txBody>
                  <a:tcPr marL="68559" marR="68559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До 500 Кбайт </a:t>
                      </a:r>
                    </a:p>
                  </a:txBody>
                  <a:tcPr marL="68559" marR="6855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35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Межспутнікових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 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радіолінія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:</a:t>
                      </a:r>
                      <a:endParaRPr lang="ru-RU" b="1" i="0" u="none" strike="noStrike" noProof="0" dirty="0">
                        <a:latin typeface="Calibri"/>
                      </a:endParaRPr>
                    </a:p>
                  </a:txBody>
                  <a:tcPr marL="68559" marR="685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352">
                <a:tc gridSpan="2"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latin typeface="Calibri"/>
                        </a:rPr>
                        <a:t>Зв'язок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 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між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 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супутниками</a:t>
                      </a:r>
                      <a:r>
                        <a:rPr lang="ru-RU" sz="1200" b="1" i="0" u="none" strike="noStrike" noProof="0" dirty="0">
                          <a:latin typeface="Calibri"/>
                        </a:rPr>
                        <a:t> </a:t>
                      </a:r>
                      <a:r>
                        <a:rPr lang="ru-RU" sz="1200" b="1" i="0" u="none" strike="noStrike" noProof="0" dirty="0" err="1">
                          <a:latin typeface="Calibri"/>
                        </a:rPr>
                        <a:t>відсутня</a:t>
                      </a:r>
                      <a:endParaRPr lang="ru-RU" dirty="0" err="1"/>
                    </a:p>
                  </a:txBody>
                  <a:tcPr marL="68559" marR="68559" marT="0" marB="0"/>
                </a:tc>
                <a:tc hMerge="1">
                  <a:txBody>
                    <a:bodyPr/>
                    <a:lstStyle/>
                    <a:p>
                      <a:pPr defTabSz="1088502">
                        <a:buClrTx/>
                        <a:buSzTx/>
                        <a:tabLst/>
                        <a:defRPr/>
                      </a:pPr>
                      <a:endParaRPr lang="ru-RU"/>
                    </a:p>
                  </a:txBody>
                  <a:tcPr marL="68564" marR="6856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3839" name="TextBox 2"/>
          <p:cNvSpPr txBox="1">
            <a:spLocks noChangeArrowheads="1"/>
          </p:cNvSpPr>
          <p:nvPr/>
        </p:nvSpPr>
        <p:spPr bwMode="auto">
          <a:xfrm>
            <a:off x="46038" y="4745038"/>
            <a:ext cx="32607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Calibri" pitchFamily="34" charset="0"/>
                <a:cs typeface="Calibri" pitchFamily="34" charset="0"/>
              </a:rPr>
              <a:t>Призначення системи:</a:t>
            </a:r>
            <a:endParaRPr lang="ru-RU" b="1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1.Обмін повідомленнями в глобальному масштабі</a:t>
            </a:r>
            <a:endParaRPr lang="ru-RU">
              <a:latin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2.Ціркулярная передача повідомлень групам користувачів</a:t>
            </a:r>
            <a:endParaRPr lang="ru-RU">
              <a:latin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3.Передача даних ГЛОНАСС / GPS розташування об'єктів</a:t>
            </a:r>
            <a:endParaRPr lang="ru-RU">
              <a:latin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4.Передача телеметричної інформації з контрольованих об'єктів до центрів моніторингу</a:t>
            </a:r>
            <a:endParaRPr lang="ru-RU">
              <a:latin typeface="Calibri" pitchFamily="34" charset="0"/>
            </a:endParaRPr>
          </a:p>
        </p:txBody>
      </p:sp>
      <p:pic>
        <p:nvPicPr>
          <p:cNvPr id="33840" name="Рисунок 7"/>
          <p:cNvPicPr>
            <a:picLocks noChangeAspect="1"/>
          </p:cNvPicPr>
          <p:nvPr/>
        </p:nvPicPr>
        <p:blipFill>
          <a:blip r:embed="rId2"/>
          <a:srcRect l="57394" t="15424" r="22583" b="48982"/>
          <a:stretch>
            <a:fillRect/>
          </a:stretch>
        </p:blipFill>
        <p:spPr bwMode="auto">
          <a:xfrm>
            <a:off x="5375275" y="693738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1" name="Picture 2" descr="http://www.gonets.ru/upload/medialibrary/19c/19cca798ccf79a59330d403c2aa3bd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8825" y="604838"/>
            <a:ext cx="36290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2" name="Рисунок 9"/>
          <p:cNvPicPr>
            <a:picLocks noChangeAspect="1"/>
          </p:cNvPicPr>
          <p:nvPr/>
        </p:nvPicPr>
        <p:blipFill>
          <a:blip r:embed="rId4"/>
          <a:srcRect l="15366" t="20868" r="15485" b="14738"/>
          <a:stretch>
            <a:fillRect/>
          </a:stretch>
        </p:blipFill>
        <p:spPr bwMode="auto">
          <a:xfrm>
            <a:off x="7246938" y="4017963"/>
            <a:ext cx="45370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3" name="Рисунок 10"/>
          <p:cNvPicPr>
            <a:picLocks noChangeAspect="1"/>
          </p:cNvPicPr>
          <p:nvPr/>
        </p:nvPicPr>
        <p:blipFill>
          <a:blip r:embed="rId5"/>
          <a:srcRect l="15244" t="11465" r="15105" b="16234"/>
          <a:stretch>
            <a:fillRect/>
          </a:stretch>
        </p:blipFill>
        <p:spPr bwMode="auto">
          <a:xfrm>
            <a:off x="3214688" y="4518025"/>
            <a:ext cx="39687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300" y="117475"/>
            <a:ext cx="10729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Космічні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системи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ретрансляції</a:t>
            </a:r>
            <a:endParaRPr lang="ru-RU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19063" y="549275"/>
            <a:ext cx="54006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Багатофункціональна космічна система ретрансляції (МКСР) «Луч»</a:t>
            </a: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6670675" y="549275"/>
            <a:ext cx="5400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Tracking and Data Relay Satellite - TDRS</a:t>
            </a:r>
            <a:endParaRPr lang="ru-RU" b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(Супутник супроводу об'єктів і передачі дани</a:t>
            </a:r>
            <a:r>
              <a:rPr lang="ru-RU" sz="1600">
                <a:latin typeface="Calibri" pitchFamily="34" charset="0"/>
                <a:cs typeface="Calibri" pitchFamily="34" charset="0"/>
              </a:rPr>
              <a:t>х)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119063" y="1052513"/>
            <a:ext cx="5800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Призначення: інформаційне забезпечення об'єктів РКТ, включаючи МКС, здійснення обміну телевізійними новинами і програмами між телецентрами, проведення телемостів, телеконференцій і репортажів, ретрансляції сигналів СДКМ МГНС ГЛОНАСС, Коспас-Сарсат, платформ даних агентства Росгідромет.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Орбітальне угруповання:</a:t>
            </a: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72485"/>
              </p:ext>
            </p:extLst>
          </p:nvPr>
        </p:nvGraphicFramePr>
        <p:xfrm>
          <a:off x="190500" y="2492375"/>
          <a:ext cx="5688013" cy="128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1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524">
                <a:tc>
                  <a:txBody>
                    <a:bodyPr/>
                    <a:lstStyle/>
                    <a:p>
                      <a:pPr marL="0" marR="0" lvl="0" indent="0" algn="l" defTabSz="1088502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ru-RU" sz="1200" b="1" i="0" u="none" strike="noStrike" noProof="0" dirty="0"/>
                        <a:t>Тип </a:t>
                      </a:r>
                      <a:r>
                        <a:rPr lang="ru-RU" sz="1200" b="1" i="0" u="none" strike="noStrike" noProof="0" dirty="0" err="1"/>
                        <a:t>орбіти</a:t>
                      </a:r>
                      <a:endParaRPr lang="ru-RU" b="1"/>
                    </a:p>
                  </a:txBody>
                  <a:tcPr marL="91430" marR="91430" marT="45754" marB="45754"/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PT Sans"/>
                        </a:rPr>
                        <a:t>Геостаціонарна</a:t>
                      </a:r>
                      <a:endParaRPr lang="ru-RU" sz="1200" dirty="0" err="1">
                        <a:solidFill>
                          <a:schemeClr val="bg1"/>
                        </a:solidFill>
                      </a:endParaRPr>
                    </a:p>
                  </a:txBody>
                  <a:tcPr marL="91430" marR="91430" marT="45754" marB="457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latin typeface="PT Sans"/>
                        </a:rPr>
                        <a:t>Висота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PT Sans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latin typeface="PT Sans"/>
                        </a:rPr>
                        <a:t>орбіти</a:t>
                      </a:r>
                      <a:endParaRPr lang="ru-RU" sz="1200" b="1" dirty="0" err="1"/>
                    </a:p>
                  </a:txBody>
                  <a:tcPr marL="91430" marR="91430" marT="45754" marB="45754"/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536A7F"/>
                          </a:solidFill>
                          <a:latin typeface="PT Sans"/>
                        </a:rPr>
                        <a:t>35 800 км</a:t>
                      </a:r>
                      <a:endParaRPr lang="ru-RU" sz="1200" b="1" dirty="0"/>
                    </a:p>
                  </a:txBody>
                  <a:tcPr marL="91430" marR="91430" marT="45754" marB="457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52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/>
                        <a:t>Кількість</a:t>
                      </a:r>
                      <a:r>
                        <a:rPr lang="ru-RU" sz="1200" b="1" i="0" u="none" strike="noStrike" noProof="0" dirty="0"/>
                        <a:t> КА в </a:t>
                      </a:r>
                      <a:r>
                        <a:rPr lang="ru-RU" sz="1200" b="1" i="0" u="none" strike="noStrike" noProof="0" dirty="0" err="1"/>
                        <a:t>орбітальній</a:t>
                      </a:r>
                      <a:r>
                        <a:rPr lang="ru-RU" sz="1200" b="1" i="0" u="none" strike="noStrike" noProof="0" dirty="0"/>
                        <a:t> </a:t>
                      </a:r>
                      <a:r>
                        <a:rPr lang="ru-RU" sz="1200" b="1" i="0" u="none" strike="noStrike" noProof="0" dirty="0" err="1"/>
                        <a:t>угрупованню</a:t>
                      </a:r>
                      <a:endParaRPr lang="ru-RU" b="1"/>
                    </a:p>
                  </a:txBody>
                  <a:tcPr marL="91430" marR="91430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</a:t>
                      </a:r>
                    </a:p>
                  </a:txBody>
                  <a:tcPr marL="91430" marR="91430" marT="45754" marB="4575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/>
                        <a:t>Покриття</a:t>
                      </a:r>
                      <a:r>
                        <a:rPr lang="ru-RU" sz="1200" b="1" i="0" u="none" strike="noStrike" noProof="0" dirty="0"/>
                        <a:t> </a:t>
                      </a:r>
                      <a:r>
                        <a:rPr lang="ru-RU" sz="1200" b="1" i="0" u="none" strike="noStrike" noProof="0" dirty="0" err="1"/>
                        <a:t>земної</a:t>
                      </a:r>
                      <a:r>
                        <a:rPr lang="ru-RU" sz="1200" b="1" i="0" u="none" strike="noStrike" noProof="0" dirty="0"/>
                        <a:t> </a:t>
                      </a:r>
                      <a:r>
                        <a:rPr lang="ru-RU" sz="1200" b="1" i="0" u="none" strike="noStrike" noProof="0" dirty="0" err="1"/>
                        <a:t>кулі</a:t>
                      </a:r>
                      <a:endParaRPr lang="ru-RU" b="1"/>
                    </a:p>
                  </a:txBody>
                  <a:tcPr marL="91430" marR="91430" marT="45754" marB="45754"/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rgbClr val="536A7F"/>
                          </a:solidFill>
                          <a:latin typeface="PT Sans"/>
                        </a:rPr>
                        <a:t>навкологлобальное</a:t>
                      </a:r>
                      <a:r>
                        <a:rPr lang="ru-RU" sz="1200" b="1" dirty="0">
                          <a:solidFill>
                            <a:srgbClr val="536A7F"/>
                          </a:solidFill>
                          <a:latin typeface="PT Sans"/>
                        </a:rPr>
                        <a:t> (до 72˚ С, Ю </a:t>
                      </a:r>
                      <a:r>
                        <a:rPr lang="ru-RU" sz="1200" b="1" dirty="0" err="1">
                          <a:solidFill>
                            <a:srgbClr val="536A7F"/>
                          </a:solidFill>
                          <a:latin typeface="PT Sans"/>
                        </a:rPr>
                        <a:t>шир</a:t>
                      </a:r>
                      <a:r>
                        <a:rPr lang="ru-RU" sz="1200" b="1" dirty="0">
                          <a:solidFill>
                            <a:srgbClr val="536A7F"/>
                          </a:solidFill>
                          <a:latin typeface="PT Sans"/>
                        </a:rPr>
                        <a:t>.)</a:t>
                      </a:r>
                      <a:endParaRPr lang="ru-RU" sz="1200" b="1" dirty="0"/>
                    </a:p>
                  </a:txBody>
                  <a:tcPr marL="91430" marR="91430" marT="45754" marB="4575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27013" y="4092575"/>
          <a:ext cx="3006725" cy="1920936"/>
        </p:xfrm>
        <a:graphic>
          <a:graphicData uri="http://schemas.openxmlformats.org/drawingml/2006/table">
            <a:tbl>
              <a:tblPr/>
              <a:tblGrid>
                <a:gridCol w="2046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"/>
                          <a:cs typeface="Arial" charset="0"/>
                        </a:rPr>
                        <a:t>Вага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"/>
                          <a:cs typeface="Arial" charset="0"/>
                        </a:rPr>
                        <a:t>1140 кг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Термін активного існування</a:t>
                      </a: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10 років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Нахил орбіти</a:t>
                      </a: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(0÷5)˚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Точність утримання позиції</a:t>
                      </a: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0,2˚ по довготі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Потужність системи електроживлення</a:t>
                      </a: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2200 Вт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3" marR="91443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858" name="Picture 2" descr="https://www.gonets.ru/upload/medialibrary/206/206c72c8f1e2db5303b156cad51bb5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6613" y="4089400"/>
            <a:ext cx="24923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9" name="Прямоугольник 12"/>
          <p:cNvSpPr>
            <a:spLocks noChangeArrowheads="1"/>
          </p:cNvSpPr>
          <p:nvPr/>
        </p:nvSpPr>
        <p:spPr bwMode="auto">
          <a:xfrm>
            <a:off x="136525" y="3824288"/>
            <a:ext cx="3240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Космічний апарат «Луч-5А»:</a:t>
            </a:r>
            <a:endParaRPr lang="ru-RU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60" name="TextBox 13"/>
          <p:cNvSpPr txBox="1">
            <a:spLocks noChangeArrowheads="1"/>
          </p:cNvSpPr>
          <p:nvPr/>
        </p:nvSpPr>
        <p:spPr bwMode="auto">
          <a:xfrm>
            <a:off x="190500" y="6167438"/>
            <a:ext cx="5678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Космічний апарат «Луч-5А» створений в АТ «ІСС» ім. академіка М.Ф. Решетнева »на основі негерметичной платформи середнього класу« Експрес-1000 ».</a:t>
            </a:r>
            <a:endParaRPr lang="ru-RU" b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61" name="TextBox 15"/>
          <p:cNvSpPr txBox="1">
            <a:spLocks noChangeArrowheads="1"/>
          </p:cNvSpPr>
          <p:nvPr/>
        </p:nvSpPr>
        <p:spPr bwMode="auto">
          <a:xfrm>
            <a:off x="6167438" y="1052513"/>
            <a:ext cx="56880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Призначення: організація зв'язку та обміну інформацією між низколетящими об'єктами (супутниками, МКС, повітряними кулями, літаками, в тому числі ударними БПЛА) і наземними станціями.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Орбітальне угруповання:</a:t>
            </a:r>
            <a:r>
              <a:rPr lang="ru-RU" sz="140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1">
                <a:latin typeface="Calibri" pitchFamily="34" charset="0"/>
                <a:cs typeface="Calibri" pitchFamily="34" charset="0"/>
              </a:rPr>
              <a:t>7 КА типу TDRS</a:t>
            </a:r>
            <a:endParaRPr lang="ru-RU" b="1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887" name="Group 71"/>
          <p:cNvGraphicFramePr>
            <a:graphicFrameLocks noGrp="1"/>
          </p:cNvGraphicFramePr>
          <p:nvPr/>
        </p:nvGraphicFramePr>
        <p:xfrm>
          <a:off x="6383338" y="2547938"/>
          <a:ext cx="3529012" cy="1746252"/>
        </p:xfrm>
        <a:graphic>
          <a:graphicData uri="http://schemas.openxmlformats.org/drawingml/2006/table">
            <a:tbl>
              <a:tblPr/>
              <a:tblGrid>
                <a:gridCol w="2401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"/>
                          <a:cs typeface="Arial" charset="0"/>
                        </a:rPr>
                        <a:t>Вага 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"/>
                          <a:cs typeface="Arial" charset="0"/>
                        </a:rPr>
                        <a:t>3454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T Sans"/>
                          <a:cs typeface="Arial" charset="0"/>
                        </a:rPr>
                        <a:t> кг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Термін активного існування КА</a:t>
                      </a: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5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 років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Висота орбіти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Sans"/>
                          <a:cs typeface="Arial" charset="0"/>
                        </a:rPr>
                        <a:t> 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35 800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Кількість КА в системі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Потужність системи електроживлення КА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3500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536A7F"/>
                          </a:solidFill>
                          <a:effectLst/>
                          <a:latin typeface="PT Sans"/>
                          <a:cs typeface="Arial" charset="0"/>
                        </a:rPr>
                        <a:t> Вт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56" marR="91456"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882" name="Picture 4" descr="https://tempo.gsfc.nasa.gov/sites/default/files/inline-images/MSF07-1994-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5225" y="1868488"/>
            <a:ext cx="2047875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83" name="Прямоугольник 18"/>
          <p:cNvSpPr>
            <a:spLocks noChangeArrowheads="1"/>
          </p:cNvSpPr>
          <p:nvPr/>
        </p:nvSpPr>
        <p:spPr bwMode="auto">
          <a:xfrm>
            <a:off x="6245225" y="2176463"/>
            <a:ext cx="348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Космічна система TDRS:</a:t>
            </a:r>
            <a:endParaRPr lang="ru-RU" b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84" name="TextBox 14"/>
          <p:cNvSpPr txBox="1">
            <a:spLocks noChangeArrowheads="1"/>
          </p:cNvSpPr>
          <p:nvPr/>
        </p:nvSpPr>
        <p:spPr bwMode="auto">
          <a:xfrm>
            <a:off x="6169025" y="4618038"/>
            <a:ext cx="56880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Корисне навантаження КА TDRS-М (виведений на ДСО 18.08.2017 р) апарату складається з: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1.Фазірованного масиву антен, які використовуються для зв'язку з іншими КА.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2.Двух 15 футових антен, що надають можливість передачі даних з МКС та інших наукових апаратів.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3.Антенн Ku діапазону.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4.Антенн Ka діапазону (сумісні з Європейськими та Японськими системами ретрансляції), що дозволяють досягати загальної ємності апарату до 800 мегабіт в секунду.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КА TDRS-М створений фірмою Boeing Satellite Systems на базі платформи BSS-601HP</a:t>
            </a:r>
            <a:endParaRPr lang="ru-RU" b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890713" y="23813"/>
            <a:ext cx="8426450" cy="434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Наступність КА зв'язку розробки АТ «ІСС» ім. Решетнева</a:t>
            </a:r>
            <a:endParaRPr lang="ru-RU" sz="4400" b="1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890" name="Рисунок 2"/>
          <p:cNvPicPr>
            <a:picLocks noChangeAspect="1"/>
          </p:cNvPicPr>
          <p:nvPr/>
        </p:nvPicPr>
        <p:blipFill>
          <a:blip r:embed="rId2"/>
          <a:srcRect l="30193" t="21220" r="11221" b="11108"/>
          <a:stretch>
            <a:fillRect/>
          </a:stretch>
        </p:blipFill>
        <p:spPr bwMode="auto">
          <a:xfrm>
            <a:off x="1287463" y="458788"/>
            <a:ext cx="9632950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18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86563" y="261938"/>
            <a:ext cx="865187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7410" name="Группа 12"/>
          <p:cNvGrpSpPr>
            <a:grpSpLocks/>
          </p:cNvGrpSpPr>
          <p:nvPr/>
        </p:nvGrpSpPr>
        <p:grpSpPr bwMode="auto">
          <a:xfrm>
            <a:off x="17463" y="358775"/>
            <a:ext cx="6670675" cy="6469063"/>
            <a:chOff x="5418958" y="359145"/>
            <a:chExt cx="6671270" cy="6469008"/>
          </a:xfrm>
        </p:grpSpPr>
        <p:grpSp>
          <p:nvGrpSpPr>
            <p:cNvPr id="17413" name="Группа 8"/>
            <p:cNvGrpSpPr>
              <a:grpSpLocks/>
            </p:cNvGrpSpPr>
            <p:nvPr/>
          </p:nvGrpSpPr>
          <p:grpSpPr bwMode="auto">
            <a:xfrm>
              <a:off x="5518979" y="359145"/>
              <a:ext cx="5118640" cy="3242273"/>
              <a:chOff x="5518979" y="359145"/>
              <a:chExt cx="5118640" cy="3242273"/>
            </a:xfrm>
          </p:grpSpPr>
          <p:pic>
            <p:nvPicPr>
              <p:cNvPr id="17416" name="Рисунок 7" descr="img2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t="18426"/>
              <a:stretch/>
            </p:blipFill>
            <p:spPr bwMode="auto">
              <a:xfrm>
                <a:off x="5736089" y="727300"/>
                <a:ext cx="4901530" cy="2874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Прямоугольник 6"/>
              <p:cNvSpPr/>
              <p:nvPr/>
            </p:nvSpPr>
            <p:spPr>
              <a:xfrm>
                <a:off x="5518979" y="359145"/>
                <a:ext cx="817636" cy="220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3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7414" name="TextBox 10"/>
            <p:cNvSpPr txBox="1">
              <a:spLocks noChangeArrowheads="1"/>
            </p:cNvSpPr>
            <p:nvPr/>
          </p:nvSpPr>
          <p:spPr bwMode="auto">
            <a:xfrm>
              <a:off x="5418958" y="5874046"/>
              <a:ext cx="667127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14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На тлі всіх операторів за обсягом космічних угруповань різко виділяються три організації: Intelsat, SES S.A., Eutelsat. В сукупності вони володіють близько 40% космічного флоту. Як прояв тенденцій до укрупнення ринку відзначимо, що половина супутників зв'язку належить 10% операторів.</a:t>
              </a:r>
              <a:endParaRPr lang="ru-RU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15" name="TextBox 9"/>
            <p:cNvSpPr txBox="1">
              <a:spLocks noChangeArrowheads="1"/>
            </p:cNvSpPr>
            <p:nvPr/>
          </p:nvSpPr>
          <p:spPr bwMode="auto">
            <a:xfrm>
              <a:off x="5519142" y="3748912"/>
              <a:ext cx="6477910" cy="2123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Розробка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і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виробництво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платформ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зосереджено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на 14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фірмах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>
                  <a:latin typeface="Calibri" pitchFamily="34" charset="0"/>
                  <a:cs typeface="Calibri" pitchFamily="34" charset="0"/>
                </a:rPr>
                <a:t>США: Space Systems /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Loral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(SS / L), Lockheed Martin (LM), Boeing,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Orbital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Sciences Corporation OSC);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Європи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 EADS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Astrium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Thales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Alenia Space (TAS);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Росії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 АТ «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Інформаційні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космічні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системи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» (ІДС), ГКНПЦ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ім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. М. В.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Хрунічева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, РКК «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Енергія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».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Індії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 Indian Space Research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Organisation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(ISRO),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>
                  <a:latin typeface="Calibri" pitchFamily="34" charset="0"/>
                  <a:cs typeface="Calibri" pitchFamily="34" charset="0"/>
                </a:rPr>
                <a:t>Китаю: China Academy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of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Space Technology (CAST);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Японії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 Mitsubishi Electric (MELCO), NEC;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Ізраїлю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: Israel Aerospace Industries (IAI).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  <a:p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Американськими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фірмами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вироблено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60%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встановлених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і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експлуатованих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платформ, </a:t>
              </a:r>
              <a:r>
                <a:rPr lang="ru-RU" sz="1200" dirty="0" err="1">
                  <a:latin typeface="Calibri" pitchFamily="34" charset="0"/>
                  <a:cs typeface="Calibri" pitchFamily="34" charset="0"/>
                </a:rPr>
                <a:t>європейськими</a:t>
              </a:r>
              <a:r>
                <a:rPr lang="ru-RU" sz="1200" dirty="0">
                  <a:latin typeface="Calibri" pitchFamily="34" charset="0"/>
                  <a:cs typeface="Calibri" pitchFamily="34" charset="0"/>
                </a:rPr>
                <a:t> - 25%.</a:t>
              </a:r>
              <a:endParaRPr lang="ru-RU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3211799" y="17463"/>
            <a:ext cx="5777928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</a:pP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Супутникові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системи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телекомунікацій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(ССТ)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pic>
        <p:nvPicPr>
          <p:cNvPr id="13" name="Рисунок 4" descr="img3">
            <a:hlinkClick r:id="rId5"/>
            <a:extLst>
              <a:ext uri="{FF2B5EF4-FFF2-40B4-BE49-F238E27FC236}">
                <a16:creationId xmlns:a16="http://schemas.microsoft.com/office/drawing/2014/main" id="{E37ECFFD-0F4F-40BB-B767-D47E66048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1914"/>
          <a:stretch/>
        </p:blipFill>
        <p:spPr bwMode="auto">
          <a:xfrm>
            <a:off x="6662472" y="869380"/>
            <a:ext cx="5445125" cy="572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455863" y="17463"/>
            <a:ext cx="7292975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Міжнародний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консорціум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супутникового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зв'язку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Intelsat</a:t>
            </a:r>
            <a:endParaRPr lang="ru-RU" b="1" err="1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6988" y="425450"/>
            <a:ext cx="1202531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alibri" pitchFamily="34" charset="0"/>
                <a:cs typeface="Calibri" pitchFamily="34" charset="0"/>
              </a:rPr>
              <a:t>У 1962-му р президентом США Джоном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Кеннеді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був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підписаний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документ (Communication Satellite Act),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якому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закладалися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основи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регулювання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нової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індустрії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-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телекомунікації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20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серпня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1964 роки 11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країн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(СРСР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їх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число не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ввійшов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)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підписали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угоду про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створення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міжнародної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міждержавної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)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Intelsat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(International Telecommunications Satellite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organization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).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Пізніше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перетворена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комерційну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компанію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Космічна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угруповання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Intelsat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складається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з 55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телекомунікаційних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супутників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Intelsat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-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найбільша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компанія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світі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dirty="0">
              <a:latin typeface="Calibri" pitchFamily="34" charset="0"/>
            </a:endParaRPr>
          </a:p>
          <a:p>
            <a:pPr algn="just"/>
            <a:r>
              <a:rPr lang="ru-RU" sz="1400" dirty="0">
                <a:latin typeface="Calibri" pitchFamily="34" charset="0"/>
                <a:cs typeface="Calibri" pitchFamily="34" charset="0"/>
              </a:rPr>
              <a:t>До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середини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2000 року членами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Intelsat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були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144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країни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Найбільшим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акціонером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консорціуму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є США.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Американська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кампанія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Comsat</a:t>
            </a:r>
            <a:r>
              <a:rPr lang="ru-RU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Corp.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володіє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20,4%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акцій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Головний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офіс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розташований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Люксембурзі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grpSp>
        <p:nvGrpSpPr>
          <p:cNvPr id="19460" name="Группа 4"/>
          <p:cNvGrpSpPr>
            <a:grpSpLocks/>
          </p:cNvGrpSpPr>
          <p:nvPr/>
        </p:nvGrpSpPr>
        <p:grpSpPr bwMode="auto">
          <a:xfrm>
            <a:off x="190500" y="2374900"/>
            <a:ext cx="6264275" cy="3705225"/>
            <a:chOff x="188627" y="1773610"/>
            <a:chExt cx="6264696" cy="3704535"/>
          </a:xfrm>
        </p:grpSpPr>
        <p:pic>
          <p:nvPicPr>
            <p:cNvPr id="19467" name="Picture 2" descr="Tysons Tower Tysons VA 2017 02 12 0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627" y="1792323"/>
              <a:ext cx="2673916" cy="3486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8" name="TextBox 1"/>
            <p:cNvSpPr txBox="1">
              <a:spLocks noChangeArrowheads="1"/>
            </p:cNvSpPr>
            <p:nvPr/>
          </p:nvSpPr>
          <p:spPr bwMode="auto">
            <a:xfrm>
              <a:off x="2996939" y="3908485"/>
              <a:ext cx="3456384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>
                  <a:latin typeface="Calibri" pitchFamily="34" charset="0"/>
                  <a:cs typeface="Calibri" pitchFamily="34" charset="0"/>
                </a:rPr>
                <a:t>Перший в світі супутник комерційного зв'язку </a:t>
              </a:r>
              <a:r>
                <a:rPr lang="ru-RU" sz="12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Early Bird (Intelsat 1)</a:t>
              </a:r>
              <a:r>
                <a:rPr lang="ru-RU" sz="1200">
                  <a:latin typeface="Calibri" pitchFamily="34" charset="0"/>
                  <a:cs typeface="Calibri" pitchFamily="34" charset="0"/>
                </a:rPr>
                <a:t>. Виведений на ДСО 06.04.1965 р Телекомунікаційне обладнання супутника дозволяло здійснювати двосторонній супутниковий зв'язок по 240 каналам і транслювати дві телевізійні передачі. Маса супутника - 39 кг. Потужність - 40 Вт. Кількість транспондерів - 1.</a:t>
              </a:r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9469" name="Picture 4" descr="http://www.custom-culture.com/web/wp-content/uploads/2017/04/early-bir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0871" y="1773610"/>
              <a:ext cx="2892302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93675" y="6070600"/>
            <a:ext cx="119538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Calibri" pitchFamily="34" charset="0"/>
                <a:cs typeface="Calibri" pitchFamily="34" charset="0"/>
              </a:rPr>
              <a:t>Через 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24 супутника</a:t>
            </a:r>
            <a:r>
              <a:rPr lang="ru-RU" sz="1600">
                <a:latin typeface="Calibri" pitchFamily="34" charset="0"/>
                <a:cs typeface="Calibri" pitchFamily="34" charset="0"/>
              </a:rPr>
              <a:t> системи Intelsat, розміщених групами над Атлантичним, Індійським і Тихим океанами передається приблизно 2/3 міжнародного телефонного трафіку країн-учасниць і здійснюється майже весь ТВ обмін, частина стовбурів здається в оренду.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462" name="Группа 6"/>
          <p:cNvGrpSpPr>
            <a:grpSpLocks/>
          </p:cNvGrpSpPr>
          <p:nvPr/>
        </p:nvGrpSpPr>
        <p:grpSpPr bwMode="auto">
          <a:xfrm>
            <a:off x="7423150" y="2352675"/>
            <a:ext cx="4432300" cy="3541713"/>
            <a:chOff x="6599262" y="2352658"/>
            <a:chExt cx="4433408" cy="3542251"/>
          </a:xfrm>
        </p:grpSpPr>
        <p:pic>
          <p:nvPicPr>
            <p:cNvPr id="19465" name="Picture 6" descr="https://space.skyrocket.de/img_sat/telstar-8__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2359" y="2352658"/>
              <a:ext cx="3163219" cy="2182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6" name="TextBox 10"/>
            <p:cNvSpPr txBox="1">
              <a:spLocks noChangeArrowheads="1"/>
            </p:cNvSpPr>
            <p:nvPr/>
          </p:nvSpPr>
          <p:spPr bwMode="auto">
            <a:xfrm>
              <a:off x="6599262" y="4509914"/>
              <a:ext cx="4433408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>
                  <a:latin typeface="Calibri" pitchFamily="34" charset="0"/>
                  <a:cs typeface="Calibri" pitchFamily="34" charset="0"/>
                </a:rPr>
                <a:t>Космічний апарат зв'язку</a:t>
              </a:r>
              <a:r>
                <a:rPr lang="ru-RU" sz="12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Intelsat Americas 8 (Telstar 8, 9).</a:t>
              </a:r>
              <a:r>
                <a:rPr lang="ru-RU" sz="1200">
                  <a:latin typeface="Calibri" pitchFamily="34" charset="0"/>
                  <a:cs typeface="Calibri" pitchFamily="34" charset="0"/>
                </a:rPr>
                <a:t> Виведений на ДСО 23.06.2005 р Забезпечує роботу систем голосового і відеозв'язку, а також систем передачі даних. Маса 5,5 т. На супутнику встановлено: 28 ретрансляторів C-діапазону, 36 ретрансляторів Ku-діапазону і 24 ретранслятора Ka-діапазону. Загальна потужність випромінювання його транспондерів в кінці 15-річного терміну експлуатації повинна складати 16 кВт.</a:t>
              </a:r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" name="Стрелка вправо 7"/>
          <p:cNvSpPr/>
          <p:nvPr/>
        </p:nvSpPr>
        <p:spPr>
          <a:xfrm>
            <a:off x="6238875" y="3717925"/>
            <a:ext cx="1081088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6081713" y="3179763"/>
            <a:ext cx="1327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pl-PL" sz="1200" b="1" dirty="0">
                <a:solidFill>
                  <a:schemeClr val="accent2"/>
                </a:solidFill>
                <a:latin typeface="Calibri" pitchFamily="34" charset="0"/>
              </a:rPr>
              <a:t>10 </a:t>
            </a:r>
            <a:r>
              <a:rPr lang="ru-RU" altLang="pl-PL" sz="1200" b="1" dirty="0" err="1">
                <a:solidFill>
                  <a:schemeClr val="accent2"/>
                </a:solidFill>
                <a:latin typeface="Calibri" pitchFamily="34" charset="0"/>
              </a:rPr>
              <a:t>поколінь</a:t>
            </a:r>
            <a:r>
              <a:rPr lang="ru-RU" altLang="pl-PL" sz="1200" b="1" dirty="0">
                <a:solidFill>
                  <a:schemeClr val="accent2"/>
                </a:solidFill>
                <a:latin typeface="Calibri" pitchFamily="34" charset="0"/>
              </a:rPr>
              <a:t> </a:t>
            </a:r>
          </a:p>
          <a:p>
            <a:pPr algn="ctr"/>
            <a:r>
              <a:rPr lang="ru-RU" altLang="pl-PL" sz="1200" b="1" dirty="0" err="1">
                <a:solidFill>
                  <a:schemeClr val="accent2"/>
                </a:solidFill>
                <a:latin typeface="Calibri" pitchFamily="34" charset="0"/>
              </a:rPr>
              <a:t>супутників</a:t>
            </a:r>
            <a:endParaRPr lang="ru-RU" altLang="pl-PL" sz="1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32063" y="0"/>
            <a:ext cx="7696200" cy="3492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Міжнародна організація космічного зв'язку Інтерспутник</a:t>
            </a: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6038" y="385763"/>
            <a:ext cx="12025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alibri" pitchFamily="34" charset="0"/>
                <a:cs typeface="Calibri" pitchFamily="34" charset="0"/>
              </a:rPr>
              <a:t>МОКС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-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міжнародна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міжурядова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з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надання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послуг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Заснована 15 листопада 1971 року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Москві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організацію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увійшли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Радянський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Союз і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вісім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соціалістичних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держав: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Польща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Чехословаччина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НДР,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Угорщина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Румунія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Болгарія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Монголія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і Куба.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був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створений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як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відповідь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країн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Варшавського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договору на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підставу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західної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Intelsat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err="1">
                <a:latin typeface="Calibri" pitchFamily="34" charset="0"/>
                <a:cs typeface="Calibri" pitchFamily="34" charset="0"/>
              </a:rPr>
              <a:t>Після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розпаду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СРСР складу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змінився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Деякі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з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пострадянських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держав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відмовилися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від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участі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але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додалися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інші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країни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 Станом на 2018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рік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у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організацію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входять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26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країн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членів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»),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які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представлені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національними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організаціями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учасниками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»).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46038" y="5521325"/>
            <a:ext cx="119538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Calibri" pitchFamily="34" charset="0"/>
                <a:cs typeface="Calibri" pitchFamily="34" charset="0"/>
              </a:rPr>
              <a:t>«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працює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області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орбітально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-частотного ресурсу: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Організація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має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своєму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розпорядженні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правами на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використання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частотних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присвоєнь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ряду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заявлених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 МСЕ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супутникових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мереж,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забезпечує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їх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міжнародно-правовий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захист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міжнародну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частотну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координацію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Така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робота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була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розпочата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ще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середині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1990-х, і ставило метою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спільне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освоєння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цього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ресурсу з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зацікавленими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партнерами.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5" name="Рисунок 9"/>
          <p:cNvPicPr>
            <a:picLocks noChangeAspect="1"/>
          </p:cNvPicPr>
          <p:nvPr/>
        </p:nvPicPr>
        <p:blipFill rotWithShape="1">
          <a:blip r:embed="rId3"/>
          <a:srcRect l="64494" t="17006" r="4218" b="54976"/>
          <a:stretch/>
        </p:blipFill>
        <p:spPr bwMode="auto">
          <a:xfrm>
            <a:off x="190550" y="1835149"/>
            <a:ext cx="6768752" cy="340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7008813" y="1701800"/>
            <a:ext cx="48212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alibri" pitchFamily="34" charset="0"/>
                <a:cs typeface="Calibri" pitchFamily="34" charset="0"/>
              </a:rPr>
              <a:t>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надає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телекомунікаційним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операторам і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корпоративним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користувачам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частотно-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енергетичний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ресурс на </a:t>
            </a:r>
            <a:r>
              <a:rPr lang="ru-RU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17 </a:t>
            </a:r>
            <a:r>
              <a:rPr lang="ru-RU" sz="14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геостаціонарних</a:t>
            </a:r>
            <a:r>
              <a:rPr lang="ru-RU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супутниках</a:t>
            </a:r>
            <a:r>
              <a:rPr lang="ru-RU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400" dirty="0" err="1">
                <a:latin typeface="Calibri" pitchFamily="34" charset="0"/>
                <a:cs typeface="Calibri" pitchFamily="34" charset="0"/>
              </a:rPr>
              <a:t>Користуючись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статусом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міжнародної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міжурядової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організації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заявив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власний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орбітально-частотний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ресурс в 25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позиціях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геостаціонарній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орбіті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який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використовується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для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реалізації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спільних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з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зацікавленими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партнерами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проектів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створення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нових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систем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r>
              <a:rPr lang="ru-RU" sz="1400" dirty="0">
                <a:latin typeface="Calibri" pitchFamily="34" charset="0"/>
                <a:cs typeface="Calibri" pitchFamily="34" charset="0"/>
              </a:rPr>
              <a:t>У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червні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1997 року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було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створено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спільне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підприємство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Локхід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Мартін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», в яке в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якості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партнерів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увійшли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і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корпорація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«Lockheed Martin», оператор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однойменних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супутників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r>
              <a:rPr lang="ru-RU" sz="1400" dirty="0" err="1">
                <a:latin typeface="Calibri" pitchFamily="34" charset="0"/>
                <a:cs typeface="Calibri" pitchFamily="34" charset="0"/>
              </a:rPr>
              <a:t>Послуги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телефонного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зв'язку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основі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супутникового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ресурсу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Інтерсупутник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надаються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компанією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«</a:t>
            </a:r>
            <a:r>
              <a:rPr lang="ru-RU" sz="1400" dirty="0" err="1">
                <a:latin typeface="Calibri" pitchFamily="34" charset="0"/>
                <a:cs typeface="Calibri" pitchFamily="34" charset="0"/>
              </a:rPr>
              <a:t>Исател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».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005138" y="17463"/>
            <a:ext cx="6192837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 eaLnBrk="0" fontAlgn="auto" hangingPunct="0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Глобальний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супутниковий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оператор 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SES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S.A.</a:t>
            </a:r>
            <a:endParaRPr lang="ru-RU" sz="2400" b="1" dirty="0">
              <a:solidFill>
                <a:srgbClr val="0070C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46038" y="358775"/>
            <a:ext cx="119745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Компанія SES заснована в 1986 році під назвою Société Européenne des Satellites. Перший супутник (Astra-1A) був виведений на орбіту в 1988 році.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В даний час SES є оператором супутникового зв'язку і першою компанією, яка забезпечила доставку диференційованих і масштабованих послуг геостаціонарних супутників і супутників на середньої навколоземній орбіті. Компанія має в своєму розпорядженні 55 геостаціонарними супутниками з 1536 діючими транспондерами і 12 супутниками на середньої навколоземній орбіті. SES розробляє допоміжні послуги та комплексні рішення під ключ в чотирьох ключових ринкових вертикалях (передача відео, зв'язок для бізнесу, рухомий зв'язок і зв'язок для держсектора).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SES надає послуги супутникового зв'язку для мовних компаній, контент і інтернет-провайдерів, операторів мобільного та фіксованого зв'язку, а також діловим і урядовим структурам.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4</a:t>
            </a:r>
          </a:p>
        </p:txBody>
      </p:sp>
      <p:grpSp>
        <p:nvGrpSpPr>
          <p:cNvPr id="22532" name="Группа 4"/>
          <p:cNvGrpSpPr>
            <a:grpSpLocks/>
          </p:cNvGrpSpPr>
          <p:nvPr/>
        </p:nvGrpSpPr>
        <p:grpSpPr bwMode="auto">
          <a:xfrm>
            <a:off x="119063" y="1917700"/>
            <a:ext cx="3881437" cy="3829050"/>
            <a:chOff x="118542" y="1917626"/>
            <a:chExt cx="3882008" cy="3828672"/>
          </a:xfrm>
        </p:grpSpPr>
        <p:pic>
          <p:nvPicPr>
            <p:cNvPr id="22537" name="Picture 4" descr="https://space.skyrocket.de/img_sat/astra-1a__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50" y="1917626"/>
              <a:ext cx="3810000" cy="224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Box 1"/>
            <p:cNvSpPr txBox="1">
              <a:spLocks noChangeArrowheads="1"/>
            </p:cNvSpPr>
            <p:nvPr/>
          </p:nvSpPr>
          <p:spPr bwMode="auto">
            <a:xfrm>
              <a:off x="118542" y="4176638"/>
              <a:ext cx="388200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>
                  <a:latin typeface="Calibri" pitchFamily="34" charset="0"/>
                  <a:cs typeface="Calibri" pitchFamily="34" charset="0"/>
                </a:rPr>
                <a:t>Телекомунікаційний супутник </a:t>
              </a:r>
              <a:r>
                <a:rPr lang="ru-RU" sz="12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Астра 1A</a:t>
              </a:r>
              <a:r>
                <a:rPr lang="ru-RU" sz="1200">
                  <a:latin typeface="Calibri" pitchFamily="34" charset="0"/>
                  <a:cs typeface="Calibri" pitchFamily="34" charset="0"/>
                </a:rPr>
                <a:t> - перший ШСЗ Люксембургу та серії «Астра». Виведений на ДСО 11.12.1988 р Призначався для ретрансляції радіо- і телепрограм в аналоговому і цифровому форматах європейською компанією SES (штаб-квартира в Люксембурзі). Маса - 1,78 т. Кількість транспондерів - 16. Потужність транспондера - 2,8 КВт. Термін активного існування 12 років.</a:t>
              </a:r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2533" name="Picture 6" descr="https://space.skyrocket.de/img_sat/astra-5b_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88" y="1933575"/>
            <a:ext cx="3968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4006850" y="4165600"/>
            <a:ext cx="4000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Телекомунікаційний супутник 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Астра 5В (HYLAS 2B</a:t>
            </a:r>
            <a:r>
              <a:rPr lang="ru-RU" sz="1200">
                <a:latin typeface="Calibri" pitchFamily="34" charset="0"/>
                <a:cs typeface="Calibri" pitchFamily="34" charset="0"/>
              </a:rPr>
              <a:t>) - один з останніх супутників серії «Астра». Виведений на ДСО 22.03.2014 р Надає послуги безпосереднього супутникового мовлення (DTH), а також доставку сигналів для операторів кабельного (DTC) та наземного цифрового ТБ (DTT). Маса - 5,72 т. Кількість транспондерів - 40 Ku 3 Ka - діапазону. Потужність транспондера - 2,8 КВт. Термін активного існування 15 років.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5" name="Рисунок 5"/>
          <p:cNvPicPr>
            <a:picLocks noChangeAspect="1"/>
          </p:cNvPicPr>
          <p:nvPr/>
        </p:nvPicPr>
        <p:blipFill>
          <a:blip r:embed="rId4"/>
          <a:srcRect l="22984" t="16579" r="24442" b="28300"/>
          <a:stretch>
            <a:fillRect/>
          </a:stretch>
        </p:blipFill>
        <p:spPr bwMode="auto">
          <a:xfrm>
            <a:off x="8145463" y="1947863"/>
            <a:ext cx="37592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8083550" y="4202113"/>
            <a:ext cx="38814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Повністю електричний супутник зв'язку 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SES 15</a:t>
            </a:r>
            <a:r>
              <a:rPr lang="ru-RU" sz="1200">
                <a:latin typeface="Calibri" pitchFamily="34" charset="0"/>
                <a:cs typeface="Calibri" pitchFamily="34" charset="0"/>
              </a:rPr>
              <a:t> (перехід з ГПО на ДСО здійснюється ха рахунок ЕРД). Виведений на ДСО 17.05.2017 р Кількість транспондерів (Ku-діапазону) - 16. Маса супутника - 2,3 т.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Термін активного існування 12 років.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Цей супутник повинен продемонструвати підвищене технічна досконалість і зниження вартості виробу за рахунок використання 3D-друку (до складу космічного апарату входить більше 50 надрукованих деталей).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146425" y="17463"/>
            <a:ext cx="5911850" cy="342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Угруповання</a:t>
            </a:r>
            <a:r>
              <a:rPr lang="ru-RU" sz="2000" b="1" dirty="0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комунікаційних</a:t>
            </a:r>
            <a:r>
              <a:rPr lang="ru-RU" sz="2000" b="1" dirty="0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супутників</a:t>
            </a:r>
            <a:r>
              <a:rPr lang="ru-RU" sz="2000" b="1" dirty="0">
                <a:solidFill>
                  <a:srgbClr val="2E41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O3b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</a:t>
            </a:r>
            <a:endParaRPr lang="ru-RU" sz="2400" b="1" dirty="0">
              <a:solidFill>
                <a:srgbClr val="0070C0"/>
              </a:solidFill>
              <a:latin typeface="+mj-lt"/>
              <a:ea typeface="+mj-ea"/>
              <a:cs typeface="Calibri"/>
            </a:endParaRPr>
          </a:p>
        </p:txBody>
      </p:sp>
      <p:graphicFrame>
        <p:nvGraphicFramePr>
          <p:cNvPr id="23607" name="Group 55"/>
          <p:cNvGraphicFramePr>
            <a:graphicFrameLocks noGrp="1"/>
          </p:cNvGraphicFramePr>
          <p:nvPr/>
        </p:nvGraphicFramePr>
        <p:xfrm>
          <a:off x="225425" y="693738"/>
          <a:ext cx="4391025" cy="3779844"/>
        </p:xfrm>
        <a:graphic>
          <a:graphicData uri="http://schemas.openxmlformats.org/drawingml/2006/table">
            <a:tbl>
              <a:tblPr/>
              <a:tblGrid>
                <a:gridCol w="2195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Оператор системи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SES (O3b Networks)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Зона обслуговування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Зона обслуговування в широтной смузі до 45 град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(Граничний кут місця 20 град)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Число ШСЗ (орбіта) 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16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Параметри орбіти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74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H=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8063 км,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=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0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Symbol" pitchFamily="18" charset="2"/>
                        </a:rPr>
                        <a:t>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Термін служби ШСЗ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7,5 - 10 років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Потужність сонячних батарей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1100 Вт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Вага супутника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700 кг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6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Робочий діапазон частот</a:t>
                      </a: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: 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Верх: 27,6 – 29,1 ГГц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Вниз 17,8 – 19,3 ГГц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(Ка - діапазон).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Число променів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 променів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Пропускна здатність ИСЗ, 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16 Гбіт / с на спутник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Затримка сигналу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150 мс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1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Межспутнікових радіолінія: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1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Звязок між супутниками відсутній</a:t>
                      </a: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596" name="TextBox 8"/>
          <p:cNvSpPr txBox="1">
            <a:spLocks noChangeArrowheads="1"/>
          </p:cNvSpPr>
          <p:nvPr/>
        </p:nvSpPr>
        <p:spPr bwMode="auto">
          <a:xfrm>
            <a:off x="2782888" y="355600"/>
            <a:ext cx="7524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pl-PL" sz="1400" b="1">
                <a:solidFill>
                  <a:srgbClr val="FF0000"/>
                </a:solidFill>
                <a:latin typeface="Calibri" pitchFamily="34" charset="0"/>
              </a:rPr>
              <a:t>O3B - </a:t>
            </a:r>
            <a:r>
              <a:rPr lang="ru-RU" sz="1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перша діюча негеостаціонарних (среднеорбітальних) HTS-система</a:t>
            </a:r>
          </a:p>
        </p:txBody>
      </p:sp>
      <p:pic>
        <p:nvPicPr>
          <p:cNvPr id="23597" name="Picture 2" descr="https://www.ses.com/sites/default/files/2017-09/O3b%20mPower_Phot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0" y="4598988"/>
            <a:ext cx="3090863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98" name="Picture 4" descr="http://mapgroup.com.ua/images/news/KA/O3b/O3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693738"/>
            <a:ext cx="29225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99" name="TextBox 1"/>
          <p:cNvSpPr txBox="1">
            <a:spLocks noChangeArrowheads="1"/>
          </p:cNvSpPr>
          <p:nvPr/>
        </p:nvSpPr>
        <p:spPr bwMode="auto">
          <a:xfrm>
            <a:off x="4687888" y="3028950"/>
            <a:ext cx="74406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>
                <a:latin typeface="Calibri" pitchFamily="34" charset="0"/>
                <a:cs typeface="Calibri" pitchFamily="34" charset="0"/>
              </a:rPr>
              <a:t>O3b </a:t>
            </a:r>
            <a:r>
              <a:rPr lang="ru-RU" sz="1200">
                <a:latin typeface="Calibri" pitchFamily="34" charset="0"/>
                <a:cs typeface="Calibri" pitchFamily="34" charset="0"/>
              </a:rPr>
              <a:t>- космічна угруповання комунікаційних супутників компанії "O3b Networks", для забезпечення високошвидкісного недорогого доступу в інтернет і послуг мобільного зв'язку. Супутники розроблялися на замовлення компанією "Thales Alenia Space".</a:t>
            </a:r>
            <a:endParaRPr lang="ru-RU">
              <a:latin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У квітні 2016 року O3b Networks продала контрольний пакет акцій супутниковому оператору SES (Société Européenne des Satellites, Люксембург).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Головне достоїнство O3b - мала затримка сигналу в порівнянні з геостаціонарними супутниками (за оцінками експертів SES до 20% міжнародного ринку передачі даних для систем урядової, мобільного та корпоративного зв'язку сильно залежить від ступеня затримки сигналу).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600" name="TextBox 2"/>
          <p:cNvSpPr txBox="1">
            <a:spLocks noChangeArrowheads="1"/>
          </p:cNvSpPr>
          <p:nvPr/>
        </p:nvSpPr>
        <p:spPr bwMode="auto">
          <a:xfrm>
            <a:off x="96838" y="4473575"/>
            <a:ext cx="29019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SES планує наростити угруповання до глобальної системи </a:t>
            </a:r>
            <a:r>
              <a:rPr lang="ru-RU" sz="1100" b="1">
                <a:latin typeface="Calibri" pitchFamily="34" charset="0"/>
                <a:cs typeface="Calibri" pitchFamily="34" charset="0"/>
              </a:rPr>
              <a:t>O3b mPOWER</a:t>
            </a:r>
            <a:r>
              <a:rPr lang="ru-RU" sz="1100">
                <a:latin typeface="Calibri" pitchFamily="34" charset="0"/>
                <a:cs typeface="Calibri" pitchFamily="34" charset="0"/>
              </a:rPr>
              <a:t> наступного покоління. У вересні 2017 року компанія уклала контракт з американською корпорацією Boeing на будівництво перших 7 надпотужних супутників цієї системи. Після запуску в 2021-му вони повинні покрити 80% поверхні Землі. Апарати забезпечать близько 10 террабіт загальної пропускної здатності.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У гарантовану зону радиовидимости (ГЗРВ) угруповання (кут місця 20 град) входять 7 станцій сполучення</a:t>
            </a:r>
            <a:endParaRPr lang="ru-RU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0463" y="4567238"/>
            <a:ext cx="5911850" cy="2292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1088364">
              <a:defRPr/>
            </a:pPr>
            <a:r>
              <a:rPr lang="ru-RU" sz="1100" b="1" dirty="0" err="1">
                <a:latin typeface="Arial"/>
                <a:cs typeface="Arial"/>
              </a:rPr>
              <a:t>Порівняння</a:t>
            </a:r>
            <a:r>
              <a:rPr lang="ru-RU" sz="1100" b="1" dirty="0">
                <a:latin typeface="Arial"/>
                <a:cs typeface="Arial"/>
              </a:rPr>
              <a:t> </a:t>
            </a:r>
            <a:r>
              <a:rPr lang="ru-RU" sz="1100" b="1" dirty="0" err="1">
                <a:latin typeface="Arial"/>
                <a:cs typeface="Arial"/>
              </a:rPr>
              <a:t>орбіти</a:t>
            </a:r>
            <a:r>
              <a:rPr lang="ru-RU" sz="1100" b="1" dirty="0">
                <a:latin typeface="Arial"/>
                <a:cs typeface="Arial"/>
              </a:rPr>
              <a:t> O3b з </a:t>
            </a:r>
            <a:r>
              <a:rPr lang="ru-RU" sz="1100" b="1" dirty="0" err="1">
                <a:latin typeface="Arial"/>
                <a:cs typeface="Arial"/>
              </a:rPr>
              <a:t>орбітою</a:t>
            </a:r>
            <a:r>
              <a:rPr lang="ru-RU" sz="1100" b="1" dirty="0">
                <a:latin typeface="Arial"/>
                <a:cs typeface="Arial"/>
              </a:rPr>
              <a:t> ДСО</a:t>
            </a:r>
            <a:endParaRPr lang="ru-RU" b="1" dirty="0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в 4.8 рази </a:t>
            </a:r>
            <a:r>
              <a:rPr lang="ru-RU" sz="1100" dirty="0" err="1">
                <a:latin typeface="Arial"/>
                <a:cs typeface="Arial"/>
              </a:rPr>
              <a:t>ближче</a:t>
            </a:r>
            <a:r>
              <a:rPr lang="ru-RU" sz="1100" dirty="0">
                <a:latin typeface="Arial"/>
                <a:cs typeface="Arial"/>
              </a:rPr>
              <a:t> до </a:t>
            </a:r>
            <a:r>
              <a:rPr lang="ru-RU" sz="1100" dirty="0" err="1">
                <a:latin typeface="Arial"/>
                <a:cs typeface="Arial"/>
              </a:rPr>
              <a:t>Землі</a:t>
            </a:r>
            <a:r>
              <a:rPr lang="ru-RU" sz="1100" dirty="0">
                <a:latin typeface="Arial"/>
                <a:cs typeface="Arial"/>
              </a:rPr>
              <a:t> в </a:t>
            </a:r>
            <a:r>
              <a:rPr lang="ru-RU" sz="1100" dirty="0" err="1">
                <a:latin typeface="Arial"/>
                <a:cs typeface="Arial"/>
              </a:rPr>
              <a:t>порівнянні</a:t>
            </a:r>
            <a:r>
              <a:rPr lang="ru-RU" sz="1100" dirty="0">
                <a:latin typeface="Arial"/>
                <a:cs typeface="Arial"/>
              </a:rPr>
              <a:t> з ДСО (</a:t>
            </a:r>
            <a:r>
              <a:rPr lang="ru-RU" sz="1100" dirty="0" err="1">
                <a:latin typeface="Arial"/>
                <a:cs typeface="Arial"/>
              </a:rPr>
              <a:t>висота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орбіти</a:t>
            </a:r>
            <a:r>
              <a:rPr lang="ru-RU" sz="1100" dirty="0">
                <a:latin typeface="Arial"/>
                <a:cs typeface="Arial"/>
              </a:rPr>
              <a:t> 8,062 км)</a:t>
            </a:r>
            <a:endParaRPr lang="ru-RU" dirty="0">
              <a:latin typeface="Arial"/>
              <a:cs typeface="Arial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більш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низька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вартість</a:t>
            </a:r>
            <a:r>
              <a:rPr lang="ru-RU" sz="1100" dirty="0">
                <a:latin typeface="Arial"/>
                <a:cs typeface="Arial"/>
              </a:rPr>
              <a:t> запуску, </a:t>
            </a:r>
            <a:r>
              <a:rPr lang="ru-RU" sz="1100" dirty="0" err="1">
                <a:latin typeface="Arial"/>
                <a:cs typeface="Arial"/>
              </a:rPr>
              <a:t>кілька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супутників</a:t>
            </a:r>
            <a:r>
              <a:rPr lang="ru-RU" sz="1100" dirty="0">
                <a:latin typeface="Arial"/>
                <a:cs typeface="Arial"/>
              </a:rPr>
              <a:t> на один запуск</a:t>
            </a:r>
            <a:endParaRPr lang="ru-RU" dirty="0">
              <a:latin typeface="Arial"/>
              <a:cs typeface="Arial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на 13 дБ </a:t>
            </a:r>
            <a:r>
              <a:rPr lang="ru-RU" sz="1100" dirty="0" err="1">
                <a:latin typeface="Arial"/>
                <a:cs typeface="Arial"/>
              </a:rPr>
              <a:t>нижче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втрати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поширення</a:t>
            </a:r>
            <a:r>
              <a:rPr lang="ru-RU" sz="1100" dirty="0">
                <a:latin typeface="Arial"/>
                <a:cs typeface="Arial"/>
              </a:rPr>
              <a:t> в </a:t>
            </a:r>
            <a:r>
              <a:rPr lang="ru-RU" sz="1100" dirty="0" err="1">
                <a:latin typeface="Arial"/>
                <a:cs typeface="Arial"/>
              </a:rPr>
              <a:t>порівнянні</a:t>
            </a:r>
            <a:r>
              <a:rPr lang="ru-RU" sz="1100" dirty="0">
                <a:latin typeface="Arial"/>
                <a:cs typeface="Arial"/>
              </a:rPr>
              <a:t> з ДСО</a:t>
            </a:r>
            <a:endParaRPr lang="ru-RU" dirty="0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поліпшення</a:t>
            </a:r>
            <a:r>
              <a:rPr lang="ru-RU" sz="1100" dirty="0">
                <a:latin typeface="Arial"/>
                <a:cs typeface="Arial"/>
              </a:rPr>
              <a:t> бюджету </a:t>
            </a:r>
            <a:r>
              <a:rPr lang="ru-RU" sz="1100" dirty="0" err="1">
                <a:latin typeface="Arial"/>
                <a:cs typeface="Arial"/>
              </a:rPr>
              <a:t>радіолінії</a:t>
            </a:r>
            <a:endParaRPr lang="ru-RU" dirty="0" err="1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в 20 </a:t>
            </a:r>
            <a:r>
              <a:rPr lang="ru-RU" sz="1100" dirty="0" err="1">
                <a:latin typeface="Arial"/>
                <a:cs typeface="Arial"/>
              </a:rPr>
              <a:t>разів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нижче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вимоги</a:t>
            </a:r>
            <a:r>
              <a:rPr lang="ru-RU" sz="1100" dirty="0">
                <a:latin typeface="Arial"/>
                <a:cs typeface="Arial"/>
              </a:rPr>
              <a:t> до </a:t>
            </a:r>
            <a:r>
              <a:rPr lang="ru-RU" sz="1100" dirty="0" err="1">
                <a:latin typeface="Arial"/>
                <a:cs typeface="Arial"/>
              </a:rPr>
              <a:t>потужності</a:t>
            </a:r>
            <a:r>
              <a:rPr lang="ru-RU" sz="1100" dirty="0">
                <a:latin typeface="Arial"/>
                <a:cs typeface="Arial"/>
              </a:rPr>
              <a:t> в </a:t>
            </a:r>
            <a:r>
              <a:rPr lang="ru-RU" sz="1100" dirty="0" err="1">
                <a:latin typeface="Arial"/>
                <a:cs typeface="Arial"/>
              </a:rPr>
              <a:t>порівнянні</a:t>
            </a:r>
            <a:r>
              <a:rPr lang="ru-RU" sz="1100" dirty="0">
                <a:latin typeface="Arial"/>
                <a:cs typeface="Arial"/>
              </a:rPr>
              <a:t> з ДСО, </a:t>
            </a:r>
            <a:r>
              <a:rPr lang="ru-RU" sz="1100" dirty="0" err="1">
                <a:latin typeface="Arial"/>
                <a:cs typeface="Arial"/>
              </a:rPr>
              <a:t>грунтуючись</a:t>
            </a:r>
            <a:r>
              <a:rPr lang="ru-RU" sz="1100" dirty="0">
                <a:latin typeface="Arial"/>
                <a:cs typeface="Arial"/>
              </a:rPr>
              <a:t> на </a:t>
            </a:r>
            <a:r>
              <a:rPr lang="ru-RU" sz="1100" dirty="0" err="1">
                <a:latin typeface="Arial"/>
                <a:cs typeface="Arial"/>
              </a:rPr>
              <a:t>зниженні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втрат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поширення</a:t>
            </a:r>
            <a:endParaRPr lang="ru-RU" dirty="0" err="1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менші</a:t>
            </a:r>
            <a:r>
              <a:rPr lang="ru-RU" sz="1100" dirty="0">
                <a:latin typeface="Arial"/>
                <a:cs typeface="Arial"/>
              </a:rPr>
              <a:t> за </a:t>
            </a:r>
            <a:r>
              <a:rPr lang="ru-RU" sz="1100" dirty="0" err="1">
                <a:latin typeface="Arial"/>
                <a:cs typeface="Arial"/>
              </a:rPr>
              <a:t>розміром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супутники</a:t>
            </a:r>
            <a:r>
              <a:rPr lang="ru-RU" sz="1100" dirty="0">
                <a:latin typeface="Arial"/>
                <a:cs typeface="Arial"/>
              </a:rPr>
              <a:t>, </a:t>
            </a:r>
            <a:r>
              <a:rPr lang="ru-RU" sz="1100" dirty="0" err="1">
                <a:latin typeface="Arial"/>
                <a:cs typeface="Arial"/>
              </a:rPr>
              <a:t>менше</a:t>
            </a:r>
            <a:r>
              <a:rPr lang="ru-RU" sz="1100" dirty="0">
                <a:latin typeface="Arial"/>
                <a:cs typeface="Arial"/>
              </a:rPr>
              <a:t> вага </a:t>
            </a:r>
            <a:r>
              <a:rPr lang="ru-RU" sz="1100" dirty="0" err="1">
                <a:latin typeface="Arial"/>
                <a:cs typeface="Arial"/>
              </a:rPr>
              <a:t>сонячних</a:t>
            </a:r>
            <a:r>
              <a:rPr lang="ru-RU" sz="1100" dirty="0">
                <a:latin typeface="Arial"/>
                <a:cs typeface="Arial"/>
              </a:rPr>
              <a:t> панелей, батарей і т.д.</a:t>
            </a:r>
            <a:endParaRPr lang="ru-RU" dirty="0">
              <a:latin typeface="Arial"/>
              <a:cs typeface="Arial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Затримка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менше</a:t>
            </a:r>
            <a:r>
              <a:rPr lang="ru-RU" sz="1100" dirty="0">
                <a:latin typeface="Arial"/>
                <a:cs typeface="Arial"/>
              </a:rPr>
              <a:t> 150 </a:t>
            </a:r>
            <a:r>
              <a:rPr lang="ru-RU" sz="1100" dirty="0" err="1">
                <a:latin typeface="Arial"/>
                <a:cs typeface="Arial"/>
              </a:rPr>
              <a:t>мс</a:t>
            </a:r>
            <a:r>
              <a:rPr lang="ru-RU" sz="1100" dirty="0">
                <a:latin typeface="Arial"/>
                <a:cs typeface="Arial"/>
              </a:rPr>
              <a:t> (</a:t>
            </a:r>
            <a:r>
              <a:rPr lang="ru-RU" sz="1100" dirty="0" err="1">
                <a:latin typeface="Arial"/>
                <a:cs typeface="Arial"/>
              </a:rPr>
              <a:t>туди</a:t>
            </a:r>
            <a:r>
              <a:rPr lang="ru-RU" sz="1100" dirty="0">
                <a:latin typeface="Arial"/>
                <a:cs typeface="Arial"/>
              </a:rPr>
              <a:t>-назад)</a:t>
            </a:r>
            <a:endParaRPr lang="ru-RU" dirty="0">
              <a:latin typeface="Arial"/>
              <a:cs typeface="Arial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стають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можливими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більшу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кількість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послуг</a:t>
            </a:r>
            <a:r>
              <a:rPr lang="ru-RU" sz="1100" dirty="0">
                <a:latin typeface="Arial"/>
                <a:cs typeface="Arial"/>
              </a:rPr>
              <a:t> і </a:t>
            </a:r>
            <a:r>
              <a:rPr lang="ru-RU" sz="1100" dirty="0" err="1">
                <a:latin typeface="Arial"/>
                <a:cs typeface="Arial"/>
              </a:rPr>
              <a:t>застосувань</a:t>
            </a:r>
            <a:endParaRPr lang="ru-RU" dirty="0" err="1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Використовує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стежать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земні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станції</a:t>
            </a:r>
            <a:endParaRPr lang="ru-RU" dirty="0" err="1">
              <a:latin typeface="Arial" panose="020B0604020202020204" pitchFamily="34" charset="0"/>
              <a:cs typeface="+mn-cs"/>
            </a:endParaRPr>
          </a:p>
          <a:p>
            <a:pPr defTabSz="1088364"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Призначені</a:t>
            </a:r>
            <a:r>
              <a:rPr lang="ru-RU" sz="1100" dirty="0">
                <a:latin typeface="Arial"/>
                <a:cs typeface="Arial"/>
              </a:rPr>
              <a:t> для </a:t>
            </a:r>
            <a:r>
              <a:rPr lang="ru-RU" sz="1100" dirty="0" err="1">
                <a:latin typeface="Arial"/>
                <a:cs typeface="Arial"/>
              </a:rPr>
              <a:t>певних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типів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фіксованих</a:t>
            </a:r>
            <a:r>
              <a:rPr lang="ru-RU" sz="1100" dirty="0">
                <a:latin typeface="Arial"/>
                <a:cs typeface="Arial"/>
              </a:rPr>
              <a:t> і </a:t>
            </a:r>
            <a:r>
              <a:rPr lang="ru-RU" sz="1100" dirty="0" err="1">
                <a:latin typeface="Arial"/>
                <a:cs typeface="Arial"/>
              </a:rPr>
              <a:t>всіх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рухомих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застосувань</a:t>
            </a:r>
            <a:endParaRPr lang="ru-RU" dirty="0" err="1">
              <a:latin typeface="Arial" panose="020B0604020202020204" pitchFamily="34" charset="0"/>
              <a:cs typeface="+mn-cs"/>
            </a:endParaRPr>
          </a:p>
          <a:p>
            <a:pPr defTabSz="1088364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/>
                <a:cs typeface="Arial"/>
              </a:rPr>
              <a:t>• </a:t>
            </a:r>
            <a:r>
              <a:rPr lang="ru-RU" sz="1100" dirty="0" err="1">
                <a:latin typeface="Arial"/>
                <a:cs typeface="Arial"/>
              </a:rPr>
              <a:t>Антени</a:t>
            </a:r>
            <a:r>
              <a:rPr lang="ru-RU" sz="1100" dirty="0">
                <a:latin typeface="Arial"/>
                <a:cs typeface="Arial"/>
              </a:rPr>
              <a:t> з </a:t>
            </a:r>
            <a:r>
              <a:rPr lang="ru-RU" sz="1100" dirty="0" err="1">
                <a:latin typeface="Arial"/>
                <a:cs typeface="Arial"/>
              </a:rPr>
              <a:t>електронним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перенацілює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лучем</a:t>
            </a:r>
            <a:r>
              <a:rPr lang="ru-RU" sz="1100" dirty="0">
                <a:latin typeface="Arial"/>
                <a:cs typeface="Arial"/>
              </a:rPr>
              <a:t> </a:t>
            </a:r>
            <a:r>
              <a:rPr lang="ru-RU" sz="1100" dirty="0" err="1">
                <a:latin typeface="Arial"/>
                <a:cs typeface="Arial"/>
              </a:rPr>
              <a:t>знаходяться</a:t>
            </a:r>
            <a:r>
              <a:rPr lang="ru-RU" sz="1100" dirty="0">
                <a:latin typeface="Arial"/>
                <a:cs typeface="Arial"/>
              </a:rPr>
              <a:t> в </a:t>
            </a:r>
            <a:r>
              <a:rPr lang="ru-RU" sz="1100" dirty="0" err="1">
                <a:latin typeface="Arial"/>
                <a:cs typeface="Arial"/>
              </a:rPr>
              <a:t>розробці</a:t>
            </a:r>
            <a:endParaRPr lang="ru-RU" dirty="0" err="1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3602" name="Рисунок 6"/>
          <p:cNvPicPr>
            <a:picLocks noChangeAspect="1"/>
          </p:cNvPicPr>
          <p:nvPr/>
        </p:nvPicPr>
        <p:blipFill>
          <a:blip r:embed="rId4"/>
          <a:srcRect l="24734" t="27087" r="25940" b="34126"/>
          <a:stretch>
            <a:fillRect/>
          </a:stretch>
        </p:blipFill>
        <p:spPr bwMode="auto">
          <a:xfrm>
            <a:off x="7666038" y="862013"/>
            <a:ext cx="432911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25713" y="17463"/>
            <a:ext cx="7151687" cy="387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Оператор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супутникового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зв'язку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Eutelsat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(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Франція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)</a:t>
            </a:r>
            <a:endParaRPr lang="ru-RU" sz="2400" b="1" dirty="0">
              <a:solidFill>
                <a:srgbClr val="7030A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6988" y="425450"/>
            <a:ext cx="120253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Французький оператор супутникового зв'язку Eutelsat займає перше місце за величиною обороту серед операторів супутникового зв'язку в світі. Найбільшими акціонерами Eutelsat є British Telecom (17,5% акцій), France Telecom (23,1%) і Deutsche Telekom (10,9%).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Російські DTH-оператори ФГУП «Космічний зв'язок», НТВ Плюс і Триколор ТВ використовують супутник Eutelsat 36B. Компанія Eutelsat орендує ємність на супутнику ФГУП «Космічний зв'язок» Експрес-АМУ1 і здійснює її продаж під комерційним найменуванням Eutelsat 36C. Також компанія Eutelsat уклала з ФГУП «Космічний зв'язок» 15-річні договори оренди транспондерів супутників безпосереднього телемовлення "Експрес-АТ1" і "Експрес-АТ2".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6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61913" y="5302250"/>
            <a:ext cx="11990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  <a:cs typeface="Calibri" pitchFamily="34" charset="0"/>
              </a:rPr>
              <a:t>Компанія Eutelsat, що володіє </a:t>
            </a:r>
            <a:r>
              <a:rPr lang="ru-RU" sz="14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39 геостаціонарними супутниками</a:t>
            </a:r>
            <a:r>
              <a:rPr lang="ru-RU" sz="1400">
                <a:latin typeface="Calibri" pitchFamily="34" charset="0"/>
                <a:cs typeface="Calibri" pitchFamily="34" charset="0"/>
              </a:rPr>
              <a:t>, які забезпечують охоплення двох третин населення земної кулі, є провідним в Європі і третім в світі оператором супутникового зв'язку. Cпутник оператора забезпечують послуги зв'язку для наземних, морських і повітряних абонентів. Вони застосовуються для ретрансляції ТВ-мовлення на індивідуальні антени і головні станції кабельних мереж, для організації супутникового збору новин та обміну телепрограмами. Крім того, супутники Eutelsat забезпечують широке коло послуг фіксованого та рухомого зв'язку, підтримку доставки ТВ-програм, корпоративних мереж зв'язку, широкосмугового доступу для постачальників Інтернет-послуг, а також ринків наземного, морського і авіаційного транспорту.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1" name="Picture 2" descr="Eutelsat 1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0725" y="1635125"/>
            <a:ext cx="2984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4383088" y="3795713"/>
            <a:ext cx="3311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Супутник зв'язку 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EUTELSAT 16А</a:t>
            </a:r>
            <a:r>
              <a:rPr lang="ru-RU" sz="1200">
                <a:latin typeface="Calibri" pitchFamily="34" charset="0"/>
                <a:cs typeface="Calibri" pitchFamily="34" charset="0"/>
              </a:rPr>
              <a:t>. Виведений на ДСО 10.07.2011 г. Маса - 5,4 т. Термін активного існування - 15 років. Кількість транспондерів: 53 Ku, 3 Ka. Потужність - 12 КВт.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3" name="Picture 4" descr="https://www.ecoruspace.me/upload_image/db4b9dc9083902e99692ca77ebbdb2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6413" y="1635125"/>
            <a:ext cx="33147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8"/>
          <p:cNvSpPr txBox="1">
            <a:spLocks noChangeArrowheads="1"/>
          </p:cNvSpPr>
          <p:nvPr/>
        </p:nvSpPr>
        <p:spPr bwMode="auto">
          <a:xfrm>
            <a:off x="8040688" y="3795713"/>
            <a:ext cx="38877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Супутник зв'язку 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EutelSat 172B</a:t>
            </a:r>
            <a:r>
              <a:rPr lang="ru-RU" sz="1200">
                <a:latin typeface="Calibri" pitchFamily="34" charset="0"/>
                <a:cs typeface="Calibri" pitchFamily="34" charset="0"/>
              </a:rPr>
              <a:t>. Виведений на ДСО 06.01.2017 г. Маса - 3,5 т. Термін активного існування - 15 років. Кількість транспондерів: 36 Ku, 14 С. Потужність - 13 КВт.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r>
              <a:rPr lang="ru-RU" sz="1200">
                <a:latin typeface="Calibri" pitchFamily="34" charset="0"/>
                <a:cs typeface="Calibri" pitchFamily="34" charset="0"/>
              </a:rPr>
              <a:t>Перший супутник компанії Airbus, який не використовує апогейние ДУ на хімічному паливі. Володіє широкими можливостями по реконфігурації.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5" name="TextBox 20"/>
          <p:cNvSpPr txBox="1">
            <a:spLocks noChangeArrowheads="1"/>
          </p:cNvSpPr>
          <p:nvPr/>
        </p:nvSpPr>
        <p:spPr bwMode="auto">
          <a:xfrm>
            <a:off x="346075" y="3792538"/>
            <a:ext cx="3444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  <a:cs typeface="Calibri" pitchFamily="34" charset="0"/>
              </a:rPr>
              <a:t>Супутник зв'язку </a:t>
            </a:r>
            <a:r>
              <a:rPr lang="ru-RU" sz="1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Eutelsat W1</a:t>
            </a:r>
            <a:r>
              <a:rPr lang="ru-RU" sz="1200">
                <a:latin typeface="Calibri" pitchFamily="34" charset="0"/>
                <a:cs typeface="Calibri" pitchFamily="34" charset="0"/>
              </a:rPr>
              <a:t>. Виведений на ДСО 06.09.2000 г. Маса - 3,25 т. Термін активного існування - 12 років. Кількість транспондерів: 28 Ku.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6" name="Picture 8" descr="https://space.skyrocket.de/img_sat/eutelsat-w1r_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2349500"/>
            <a:ext cx="3810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279525" y="17463"/>
            <a:ext cx="9645650" cy="969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>
              <a:buClr>
                <a:srgbClr val="000000"/>
              </a:buClr>
              <a:buSzPct val="100000"/>
              <a:defRPr/>
            </a:pP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Оператори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російських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сегментів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іноземних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систем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супутникового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зв'язку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,</a:t>
            </a:r>
            <a:endParaRPr lang="ru-RU" b="1" dirty="0">
              <a:solidFill>
                <a:srgbClr val="7030A0"/>
              </a:solidFill>
              <a:latin typeface="Arial"/>
              <a:cs typeface="Arial"/>
            </a:endParaRPr>
          </a:p>
          <a:p>
            <a:pPr algn="ctr" defTabSz="1088364">
              <a:buClr>
                <a:srgbClr val="000000"/>
              </a:buClr>
              <a:buSzPct val="100000"/>
              <a:defRPr/>
            </a:pP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088364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дозволених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в </a:t>
            </a:r>
            <a:r>
              <a:rPr lang="ru-R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Росії</a:t>
            </a:r>
            <a:endParaRPr lang="ru-RU" dirty="0" err="1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7</a:t>
            </a:r>
          </a:p>
        </p:txBody>
      </p:sp>
      <p:pic>
        <p:nvPicPr>
          <p:cNvPr id="25603" name="Рисунок 1"/>
          <p:cNvPicPr>
            <a:picLocks noChangeAspect="1"/>
          </p:cNvPicPr>
          <p:nvPr/>
        </p:nvPicPr>
        <p:blipFill>
          <a:blip r:embed="rId2"/>
          <a:srcRect l="14111" t="27023" r="29295" b="6750"/>
          <a:stretch>
            <a:fillRect/>
          </a:stretch>
        </p:blipFill>
        <p:spPr bwMode="auto">
          <a:xfrm>
            <a:off x="1746250" y="661988"/>
            <a:ext cx="8712200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420938" y="17463"/>
            <a:ext cx="7362825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088364" eaLnBrk="0" fontAlgn="auto" hangingPunct="0">
              <a:lnSpc>
                <a:spcPct val="8000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Глобальная система спутниковой связи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Iridium 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(США)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01039"/>
              </p:ext>
            </p:extLst>
          </p:nvPr>
        </p:nvGraphicFramePr>
        <p:xfrm>
          <a:off x="190549" y="693738"/>
          <a:ext cx="4464000" cy="5519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Оператор системы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Iridium Satellite LLC</a:t>
                      </a:r>
                      <a:endParaRPr lang="ru-RU" sz="1200" dirty="0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Зона </a:t>
                      </a:r>
                      <a:r>
                        <a:rPr lang="ru-RU" sz="1200" dirty="0" err="1">
                          <a:effectLst/>
                        </a:rPr>
                        <a:t>обслуговування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Глобальна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Число ШСЗ (</a:t>
                      </a:r>
                      <a:r>
                        <a:rPr lang="ru-RU" sz="1200" dirty="0" err="1">
                          <a:effectLst/>
                        </a:rPr>
                        <a:t>орбіта</a:t>
                      </a:r>
                      <a:r>
                        <a:rPr lang="ru-RU" sz="1200" dirty="0">
                          <a:effectLst/>
                        </a:rPr>
                        <a:t>)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66 + 6</a:t>
                      </a:r>
                      <a:r>
                        <a:rPr lang="ru-RU" sz="1200" b="1" dirty="0">
                          <a:sym typeface="Symbol"/>
                        </a:rPr>
                        <a:t></a:t>
                      </a:r>
                      <a:r>
                        <a:rPr lang="en-US" sz="1200" b="1" dirty="0"/>
                        <a:t>7</a:t>
                      </a:r>
                      <a:r>
                        <a:rPr lang="ru-RU" sz="1200" b="1" dirty="0"/>
                        <a:t> </a:t>
                      </a:r>
                      <a:r>
                        <a:rPr lang="ru-RU" sz="1200" b="1" dirty="0" err="1"/>
                        <a:t>резервних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Параметри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орбіти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1" dirty="0">
                          <a:effectLst/>
                        </a:rPr>
                        <a:t>H=</a:t>
                      </a:r>
                      <a:r>
                        <a:rPr lang="ru-RU" sz="1200" b="1" dirty="0">
                          <a:effectLst/>
                        </a:rPr>
                        <a:t>781 км, </a:t>
                      </a:r>
                      <a:r>
                        <a:rPr lang="en-US" sz="1200" b="1" dirty="0" err="1">
                          <a:effectLst/>
                        </a:rPr>
                        <a:t>i</a:t>
                      </a:r>
                      <a:r>
                        <a:rPr lang="en-US" sz="1200" b="1" dirty="0">
                          <a:effectLst/>
                        </a:rPr>
                        <a:t>=</a:t>
                      </a:r>
                      <a:r>
                        <a:rPr lang="ru-RU" sz="1200" b="1" dirty="0">
                          <a:effectLst/>
                        </a:rPr>
                        <a:t> 86,4</a:t>
                      </a:r>
                      <a:r>
                        <a:rPr lang="ru-RU" sz="1200" b="1" dirty="0">
                          <a:effectLst/>
                          <a:sym typeface="Symbol"/>
                        </a:rPr>
                        <a:t></a:t>
                      </a:r>
                      <a:r>
                        <a:rPr lang="ru-RU" sz="1200" b="1" dirty="0">
                          <a:effectLst/>
                        </a:rPr>
                        <a:t>  (</a:t>
                      </a:r>
                      <a:r>
                        <a:rPr lang="ru-RU" sz="1200" b="1" dirty="0" err="1">
                          <a:effectLst/>
                        </a:rPr>
                        <a:t>резервні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супутники</a:t>
                      </a:r>
                      <a:r>
                        <a:rPr lang="ru-RU" sz="1200" b="1" dirty="0">
                          <a:effectLst/>
                        </a:rPr>
                        <a:t> – на </a:t>
                      </a:r>
                      <a:r>
                        <a:rPr lang="en-US" sz="1200" b="1" dirty="0">
                          <a:effectLst/>
                        </a:rPr>
                        <a:t>H=</a:t>
                      </a:r>
                      <a:r>
                        <a:rPr lang="ru-RU" sz="1200" b="1" dirty="0">
                          <a:effectLst/>
                        </a:rPr>
                        <a:t>650 км), 6 </a:t>
                      </a:r>
                      <a:r>
                        <a:rPr lang="ru-RU" sz="1200" b="1" dirty="0" err="1">
                          <a:effectLst/>
                        </a:rPr>
                        <a:t>площин</a:t>
                      </a:r>
                      <a:endParaRPr lang="ru-RU" sz="1200" dirty="0" err="1"/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 службы ИСЗ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7 </a:t>
                      </a:r>
                      <a:r>
                        <a:rPr lang="ru-RU" sz="1200" b="1" dirty="0" err="1"/>
                        <a:t>років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Мощность солнечных батарей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1430 Вт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Вага </a:t>
                      </a:r>
                      <a:r>
                        <a:rPr lang="ru-RU" sz="1200" dirty="0" err="1">
                          <a:effectLst/>
                        </a:rPr>
                        <a:t>супутника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680 кг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2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Робочий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діапазон</a:t>
                      </a:r>
                      <a:r>
                        <a:rPr lang="ru-RU" sz="1200" dirty="0">
                          <a:effectLst/>
                        </a:rPr>
                        <a:t> частот</a:t>
                      </a:r>
                      <a:r>
                        <a:rPr lang="ru-RU" sz="1100" b="1" dirty="0">
                          <a:effectLst/>
                        </a:rPr>
                        <a:t>: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>
                          <a:latin typeface="Calibri"/>
                        </a:rPr>
                        <a:t>Телефон -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(L-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) 1616 - 1626,5 МГц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-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наземна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станція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(К-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) 19,4 - 19,6 ГГц</a:t>
                      </a:r>
                      <a:endParaRPr lang="ru-RU" b="0" i="0" u="none" strike="noStrike" noProof="0" dirty="0">
                        <a:latin typeface="Calibri"/>
                      </a:endParaRPr>
                    </a:p>
                    <a:p>
                      <a:pPr marL="0" lvl="0" indent="0">
                        <a:spcBef>
                          <a:spcPts val="600"/>
                        </a:spcBef>
                        <a:buNone/>
                      </a:pPr>
                      <a:r>
                        <a:rPr lang="ru-RU" sz="1200" b="0" i="0" u="none" strike="noStrike" noProof="0" dirty="0" err="1">
                          <a:latin typeface="Calibri"/>
                        </a:rPr>
                        <a:t>Наземна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станція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-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супутник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(К-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діапазон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) 29,1 - 29,3 ГГц</a:t>
                      </a:r>
                      <a:endParaRPr lang="ru-RU" b="0" i="0" u="none" strike="noStrike" noProof="0" dirty="0">
                        <a:latin typeface="Calibri"/>
                      </a:endParaRP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Кількість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effectLst/>
                        </a:rPr>
                        <a:t>променів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48 </a:t>
                      </a:r>
                      <a:r>
                        <a:rPr lang="ru-RU" sz="1200" b="1" dirty="0" err="1"/>
                        <a:t>променів</a:t>
                      </a:r>
                      <a:r>
                        <a:rPr lang="ru-RU" sz="1200" b="1" dirty="0"/>
                        <a:t> (6 АФАР по 8 </a:t>
                      </a:r>
                      <a:r>
                        <a:rPr lang="ru-RU" sz="1200" b="1" dirty="0" err="1"/>
                        <a:t>променів</a:t>
                      </a:r>
                      <a:r>
                        <a:rPr lang="ru-RU" sz="1200" b="1" dirty="0"/>
                        <a:t>)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4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Пропускнаі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здатність</a:t>
                      </a:r>
                      <a:r>
                        <a:rPr lang="ru-RU" sz="1200" dirty="0">
                          <a:effectLst/>
                        </a:rPr>
                        <a:t> ШСЗ,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200" b="0" i="0" u="none" strike="noStrike" noProof="0" dirty="0" err="1">
                          <a:latin typeface="Calibri"/>
                        </a:rPr>
                        <a:t>Швидкість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передачі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цифрового потоку в L-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діапазопе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при телефонного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зв'язку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становить 4800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біт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/ с, при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передачі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даних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- 2400 </a:t>
                      </a:r>
                      <a:r>
                        <a:rPr lang="ru-RU" sz="1200" b="0" i="0" u="none" strike="noStrike" noProof="0" dirty="0" err="1">
                          <a:latin typeface="Calibri"/>
                        </a:rPr>
                        <a:t>біт</a:t>
                      </a:r>
                      <a:r>
                        <a:rPr lang="ru-RU" sz="1200" b="0" i="0" u="none" strike="noStrike" noProof="0" dirty="0">
                          <a:latin typeface="Calibri"/>
                        </a:rPr>
                        <a:t> / с.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329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Межспутнікових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 </a:t>
                      </a:r>
                      <a:r>
                        <a:rPr lang="ru-RU" sz="1200" b="1" i="0" u="none" strike="noStrike" noProof="0" dirty="0" err="1">
                          <a:effectLst/>
                          <a:latin typeface="Calibri"/>
                        </a:rPr>
                        <a:t>радіолінія</a:t>
                      </a:r>
                      <a:r>
                        <a:rPr lang="ru-RU" sz="1200" b="1" i="0" u="none" strike="noStrike" noProof="0" dirty="0">
                          <a:effectLst/>
                          <a:latin typeface="Calibri"/>
                        </a:rPr>
                        <a:t>:</a:t>
                      </a: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робочий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діапазон</a:t>
                      </a:r>
                      <a:r>
                        <a:rPr lang="ru-RU" sz="1200" dirty="0">
                          <a:effectLst/>
                        </a:rPr>
                        <a:t> частот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Ка-</a:t>
                      </a:r>
                      <a:r>
                        <a:rPr lang="ru-RU" sz="1200" b="1" dirty="0" err="1"/>
                        <a:t>діапазон</a:t>
                      </a:r>
                      <a:r>
                        <a:rPr lang="ru-RU" sz="1200" b="1" dirty="0"/>
                        <a:t>: 23,18 — 23,38 ГГц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Пропускна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здатність</a:t>
                      </a:r>
                      <a:endParaRPr lang="ru-RU" sz="1100" dirty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10 </a:t>
                      </a:r>
                      <a:r>
                        <a:rPr lang="ru-RU" sz="1200" b="1" dirty="0" err="1"/>
                        <a:t>Мбіт</a:t>
                      </a:r>
                      <a:r>
                        <a:rPr lang="ru-RU" sz="1200" b="1" dirty="0"/>
                        <a:t>/с 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Ціна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системи</a:t>
                      </a:r>
                    </a:p>
                  </a:txBody>
                  <a:tcPr marL="68557" marR="68557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6 млрд. долл.</a:t>
                      </a:r>
                    </a:p>
                  </a:txBody>
                  <a:tcPr marL="68557" marR="68557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26673" name="Группа 11"/>
          <p:cNvGrpSpPr>
            <a:grpSpLocks/>
          </p:cNvGrpSpPr>
          <p:nvPr/>
        </p:nvGrpSpPr>
        <p:grpSpPr bwMode="auto">
          <a:xfrm>
            <a:off x="5402263" y="660400"/>
            <a:ext cx="5811837" cy="2182813"/>
            <a:chOff x="5401547" y="660698"/>
            <a:chExt cx="5812368" cy="2181999"/>
          </a:xfrm>
        </p:grpSpPr>
        <p:pic>
          <p:nvPicPr>
            <p:cNvPr id="26680" name="Рисунок 5" descr="https://upload.wikimedia.org/wikipedia/commons/thumb/b/b6/Iridium_Satellite.jpg/300px-Iridium_Satellite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01547" y="668099"/>
              <a:ext cx="286004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81" name="Рисунок 6" descr="https://upload.wikimedia.org/wikipedia/commons/thumb/0/05/Iridium_Satellite_2.jpg/300px-Iridium_Satellite_2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53875" y="660698"/>
              <a:ext cx="286004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82" name="TextBox 7"/>
            <p:cNvSpPr txBox="1">
              <a:spLocks noChangeArrowheads="1"/>
            </p:cNvSpPr>
            <p:nvPr/>
          </p:nvSpPr>
          <p:spPr bwMode="auto">
            <a:xfrm>
              <a:off x="5447133" y="2565698"/>
              <a:ext cx="576678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pl-PL" sz="1200" b="1">
                  <a:latin typeface="Calibri" pitchFamily="34" charset="0"/>
                </a:rPr>
                <a:t>Супутник </a:t>
              </a:r>
              <a:r>
                <a:rPr lang="en-US" altLang="pl-PL" sz="1200" b="1">
                  <a:latin typeface="Calibri" pitchFamily="34" charset="0"/>
                </a:rPr>
                <a:t>Iridium</a:t>
              </a:r>
              <a:endParaRPr lang="ru-RU" altLang="pl-PL" sz="1200" b="1">
                <a:latin typeface="Calibri" pitchFamily="34" charset="0"/>
              </a:endParaRPr>
            </a:p>
          </p:txBody>
        </p:sp>
      </p:grpSp>
      <p:sp>
        <p:nvSpPr>
          <p:cNvPr id="26674" name="TextBox 8"/>
          <p:cNvSpPr txBox="1">
            <a:spLocks noChangeArrowheads="1"/>
          </p:cNvSpPr>
          <p:nvPr/>
        </p:nvSpPr>
        <p:spPr bwMode="auto">
          <a:xfrm>
            <a:off x="4654550" y="2805113"/>
            <a:ext cx="741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Система Iridium була введена в експлуатацію 1 листопада 1998 року. Угруповання КА складалася з 66 основних і 6 резервних супутників. Однак через 9 місяців, - 13 серпня 1999 року, - компанія Iridium Communications почала процедуру банкрутства.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Сервіс був знову запущений в 2001 році знову створеної компанією Iridium Satellite LLC, що належала групі приватних інвесторів. Незважаючи на оцінку супутників, обладнання та власності Iridium в 6 млрд. Дол. Інвестори придбали компанію за 25 млн. Дол.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75" name="TextBox 9"/>
          <p:cNvSpPr txBox="1">
            <a:spLocks noChangeArrowheads="1"/>
          </p:cNvSpPr>
          <p:nvPr/>
        </p:nvSpPr>
        <p:spPr bwMode="auto">
          <a:xfrm>
            <a:off x="4654550" y="4005263"/>
            <a:ext cx="26654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Сигнал, що надійшов з телефонної трубки на найближчий супутник, передається на наземну базову станцію, яка перевіряє право використання послуг системи і знову направляє сигнал на найближчий супутник Iridium.</a:t>
            </a:r>
            <a:endParaRPr lang="ru-RU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>
                <a:latin typeface="Calibri" pitchFamily="34" charset="0"/>
                <a:cs typeface="Calibri" pitchFamily="34" charset="0"/>
              </a:rPr>
              <a:t>Сигнал, отриманий від наземної базової станції, по каналах межспутниковой зв'язку передається абоненту, який може знаходитися в будь-якому місці Землі.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76" name="TextBox 10"/>
          <p:cNvSpPr txBox="1">
            <a:spLocks noChangeArrowheads="1"/>
          </p:cNvSpPr>
          <p:nvPr/>
        </p:nvSpPr>
        <p:spPr bwMode="auto">
          <a:xfrm>
            <a:off x="101600" y="6259513"/>
            <a:ext cx="80645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alibri" pitchFamily="34" charset="0"/>
                <a:cs typeface="Calibri" pitchFamily="34" charset="0"/>
              </a:rPr>
              <a:t>Сегмент управління системою включає три основних елементи: чотири вузли телеметрії, стеження і управління (TTAC), розташованими в Арізоні і на Алясці (США), в Йеллонайфе і Іквалуіте (Канада), мережа експлуатаційної підтримки і оперативний центр супутникової мережі (SNOC), розташований в Вірджинії (США), зі шлюзами в Арізоні і на Гаваях.</a:t>
            </a:r>
            <a:endParaRPr lang="ru-RU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77" name="Picture 2"/>
          <p:cNvPicPr>
            <a:picLocks noChangeAspect="1" noChangeArrowheads="1"/>
          </p:cNvPicPr>
          <p:nvPr/>
        </p:nvPicPr>
        <p:blipFill>
          <a:blip r:embed="rId6"/>
          <a:srcRect l="55760" t="17216" r="12013" b="30629"/>
          <a:stretch>
            <a:fillRect/>
          </a:stretch>
        </p:blipFill>
        <p:spPr bwMode="auto">
          <a:xfrm>
            <a:off x="9478963" y="3952875"/>
            <a:ext cx="271145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1830050" y="-22225"/>
            <a:ext cx="333375" cy="360363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defTabSz="10883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1022A8-6F5C-42D2-81CB-E9860F088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766" y="4172544"/>
            <a:ext cx="2219896" cy="15408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8337</TotalTime>
  <Words>5059</Words>
  <Application>Microsoft Office PowerPoint</Application>
  <PresentationFormat>Довільний</PresentationFormat>
  <Paragraphs>371</Paragraphs>
  <Slides>17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PT Sans</vt:lpstr>
      <vt:lpstr>Symbol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Виталий Ципоренко</cp:lastModifiedBy>
  <cp:revision>1326</cp:revision>
  <dcterms:created xsi:type="dcterms:W3CDTF">2012-09-19T14:14:47Z</dcterms:created>
  <dcterms:modified xsi:type="dcterms:W3CDTF">2023-03-25T15:21:43Z</dcterms:modified>
</cp:coreProperties>
</file>