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F8C5-D1A4-4967-863B-7E4E84034B7E}" type="datetimeFigureOut">
              <a:rPr lang="uk-UA" smtClean="0"/>
              <a:t>07.09.2021</a:t>
            </a:fld>
            <a:endParaRPr lang="uk-UA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3438F34-29B5-4247-9438-FA8B300E1F2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F8C5-D1A4-4967-863B-7E4E84034B7E}" type="datetimeFigureOut">
              <a:rPr lang="uk-UA" smtClean="0"/>
              <a:t>07.09.2021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38F34-29B5-4247-9438-FA8B300E1F2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F8C5-D1A4-4967-863B-7E4E84034B7E}" type="datetimeFigureOut">
              <a:rPr lang="uk-UA" smtClean="0"/>
              <a:t>07.09.2021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38F34-29B5-4247-9438-FA8B300E1F2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F8C5-D1A4-4967-863B-7E4E84034B7E}" type="datetimeFigureOut">
              <a:rPr lang="uk-UA" smtClean="0"/>
              <a:t>07.09.2021</a:t>
            </a:fld>
            <a:endParaRPr lang="uk-UA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uk-UA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3438F34-29B5-4247-9438-FA8B300E1F2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F8C5-D1A4-4967-863B-7E4E84034B7E}" type="datetimeFigureOut">
              <a:rPr lang="uk-UA" smtClean="0"/>
              <a:t>07.09.2021</a:t>
            </a:fld>
            <a:endParaRPr lang="uk-UA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38F34-29B5-4247-9438-FA8B300E1F2E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F8C5-D1A4-4967-863B-7E4E84034B7E}" type="datetimeFigureOut">
              <a:rPr lang="uk-UA" smtClean="0"/>
              <a:t>07.09.2021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38F34-29B5-4247-9438-FA8B300E1F2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F8C5-D1A4-4967-863B-7E4E84034B7E}" type="datetimeFigureOut">
              <a:rPr lang="uk-UA" smtClean="0"/>
              <a:t>07.09.2021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3438F34-29B5-4247-9438-FA8B300E1F2E}" type="slidenum">
              <a:rPr lang="uk-UA" smtClean="0"/>
              <a:t>‹#›</a:t>
            </a:fld>
            <a:endParaRPr lang="uk-UA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F8C5-D1A4-4967-863B-7E4E84034B7E}" type="datetimeFigureOut">
              <a:rPr lang="uk-UA" smtClean="0"/>
              <a:t>07.09.2021</a:t>
            </a:fld>
            <a:endParaRPr lang="uk-UA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38F34-29B5-4247-9438-FA8B300E1F2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F8C5-D1A4-4967-863B-7E4E84034B7E}" type="datetimeFigureOut">
              <a:rPr lang="uk-UA" smtClean="0"/>
              <a:t>07.09.2021</a:t>
            </a:fld>
            <a:endParaRPr lang="uk-UA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38F34-29B5-4247-9438-FA8B300E1F2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F8C5-D1A4-4967-863B-7E4E84034B7E}" type="datetimeFigureOut">
              <a:rPr lang="uk-UA" smtClean="0"/>
              <a:t>07.09.2021</a:t>
            </a:fld>
            <a:endParaRPr lang="uk-UA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38F34-29B5-4247-9438-FA8B300E1F2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F8C5-D1A4-4967-863B-7E4E84034B7E}" type="datetimeFigureOut">
              <a:rPr lang="uk-UA" smtClean="0"/>
              <a:t>07.09.2021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38F34-29B5-4247-9438-FA8B300E1F2E}" type="slidenum">
              <a:rPr lang="uk-UA" smtClean="0"/>
              <a:t>‹#›</a:t>
            </a:fld>
            <a:endParaRPr lang="uk-UA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E0EF8C5-D1A4-4967-863B-7E4E84034B7E}" type="datetimeFigureOut">
              <a:rPr lang="uk-UA" smtClean="0"/>
              <a:t>07.09.2021</a:t>
            </a:fld>
            <a:endParaRPr lang="uk-UA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3438F34-29B5-4247-9438-FA8B300E1F2E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uk-UA" dirty="0" err="1" smtClean="0"/>
              <a:t>ПРаКТИЧНІ</a:t>
            </a:r>
            <a:r>
              <a:rPr lang="uk-UA" dirty="0" smtClean="0"/>
              <a:t> ЗАНЯТТЯ 1-3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uk-UA" dirty="0" smtClean="0"/>
              <a:t>ОРГАНІЗАЦІЯ ВИРОБНИЦТВА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52027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620688"/>
            <a:ext cx="8686800" cy="5459437"/>
          </a:xfrm>
        </p:spPr>
        <p:txBody>
          <a:bodyPr>
            <a:normAutofit/>
          </a:bodyPr>
          <a:lstStyle/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Підприємство виробляє 2 види продукції А та Б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Протягом місяці були нараховані амортизаційні відрахування: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Цеху – 2600 грн.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Офісу – 1800 грн.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Верстату, що виробляє виріб А – 900 грн.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Верстату, що виробляє виріб Б – 1500 грн.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Верстату, що виготовляє виріб А і Б – 1800 грн.</a:t>
            </a:r>
          </a:p>
          <a:p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Комп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ютеру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– 260 грн.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Автомобіль директора – 420 грн.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Протягом місяця було здійснено такі матеріальні витрати: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Сировина, для виготовлення продукції А -15000;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Сировина, для виготовлення продукції Б – 27000;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Сировина для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виговотовлення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продукції А і Б - 34000;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Витрати на відрядження апарату управління – 27000№;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089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476672"/>
            <a:ext cx="8686800" cy="5603453"/>
          </a:xfrm>
        </p:spPr>
        <p:txBody>
          <a:bodyPr>
            <a:normAutofit/>
          </a:bodyPr>
          <a:lstStyle/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Протягом місяця, була нарахована заробітна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плата: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Директор – 30000 грн.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Головний бухгалтер – 20000 грн.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Робітник, що виготовляє виріб А -  14000 грн.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Робітник, що виготовляє виріб Б – 16000 грн.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Робітник, що виготовляє виріб А і Б – 15000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Прибиральниця цеху – 7000 грн.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Прибиральниця офісу – 7000 грн.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Водій – 10000 грн.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Залишки незавершеного виробництва 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По продукції А на початок місяця 900 грн., на кінець місяця  - 820 грн.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Про продукції Б  - 1100 та 600 відповідно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Потягом місяця виготовлено продукції А – 500 шт., продукції Б – 900 шт.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Визначити ціну одиниці продукції А та одиниці продукції Б без ПДВ та з ПДВ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7510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548680"/>
            <a:ext cx="8686800" cy="5531445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Підприємство повинно відвантажити споживачам у плановому році 10 тис. виробів і спрямувати у роздрібну торгівлю ще 2 тис. виробів, створити 5-ти денний запас готової продукції  до кінця року. Неминучі втрати від браку   - 0,5%. Розрахувати план виробництва на рік, у тому числі у поквартальному розрізі, якщо у І кв. – 61 день, у ІІ кв. 60 днів, у ІІІ кв. – 67 днів, у І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V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кв. – 66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дн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ів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Підприємство випускає столярну продукцію, яка характеризується наступними даними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Розрахувати план випуску продукції в умовних м2 віконних блоків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0182870"/>
              </p:ext>
            </p:extLst>
          </p:nvPr>
        </p:nvGraphicFramePr>
        <p:xfrm>
          <a:off x="683568" y="3645024"/>
          <a:ext cx="7920879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0293"/>
                <a:gridCol w="2640293"/>
                <a:gridCol w="264029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Найменування продукції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План випуску у натуральному виразі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Норма трудомісткості,</a:t>
                      </a:r>
                      <a:r>
                        <a:rPr lang="uk-UA" baseline="0" dirty="0" smtClean="0"/>
                        <a:t> люд./дні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Віконні блоки, м2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1500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0,45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Дверні блоки, м2</a:t>
                      </a:r>
                    </a:p>
                    <a:p>
                      <a:r>
                        <a:rPr lang="uk-UA" dirty="0" smtClean="0"/>
                        <a:t>Плінтуси</a:t>
                      </a:r>
                      <a:r>
                        <a:rPr lang="uk-UA" baseline="0" dirty="0" smtClean="0"/>
                        <a:t> , м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850</a:t>
                      </a:r>
                    </a:p>
                    <a:p>
                      <a:pPr algn="ctr"/>
                      <a:r>
                        <a:rPr lang="uk-UA" dirty="0" smtClean="0"/>
                        <a:t>40000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0,27</a:t>
                      </a:r>
                    </a:p>
                    <a:p>
                      <a:pPr algn="ctr"/>
                      <a:r>
                        <a:rPr lang="uk-UA" dirty="0" smtClean="0"/>
                        <a:t>0,06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6744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548680"/>
                <a:ext cx="8686800" cy="553144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uk-UA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k-UA" sz="2000" dirty="0">
                    <a:latin typeface="Times New Roman" pitchFamily="18" charset="0"/>
                    <a:cs typeface="Times New Roman" pitchFamily="18" charset="0"/>
                  </a:rPr>
                  <a:t>Собівартість </a:t>
                </a:r>
                <a:r>
                  <a:rPr lang="uk-UA" sz="2000" dirty="0">
                    <a:latin typeface="Times New Roman" pitchFamily="18" charset="0"/>
                    <a:cs typeface="Times New Roman" pitchFamily="18" charset="0"/>
                  </a:rPr>
                  <a:t>продукції </a:t>
                </a:r>
                <a:r>
                  <a:rPr lang="uk-UA" sz="2000" dirty="0">
                    <a:latin typeface="Times New Roman" pitchFamily="18" charset="0"/>
                    <a:cs typeface="Times New Roman" pitchFamily="18" charset="0"/>
                  </a:rPr>
                  <a:t>складає 160 тис. грн., а вартість матеріалів – 120 тис. грн. Розрахувати коефіцієнт незавершеного виробництва </a:t>
                </a:r>
              </a:p>
              <a:p>
                <a:endParaRPr lang="uk-UA" sz="20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r>
                  <a:rPr lang="uk-UA" sz="2000" dirty="0" smtClean="0">
                    <a:latin typeface="Times New Roman" pitchFamily="18" charset="0"/>
                    <a:cs typeface="Times New Roman" pitchFamily="18" charset="0"/>
                  </a:rPr>
                  <a:t>Корисна </a:t>
                </a:r>
                <a:r>
                  <a:rPr lang="uk-UA" sz="2000" dirty="0">
                    <a:latin typeface="Times New Roman" pitchFamily="18" charset="0"/>
                    <a:cs typeface="Times New Roman" pitchFamily="18" charset="0"/>
                  </a:rPr>
                  <a:t>п</a:t>
                </a:r>
                <a:r>
                  <a:rPr lang="uk-UA" sz="2000" dirty="0" smtClean="0">
                    <a:latin typeface="Times New Roman" pitchFamily="18" charset="0"/>
                    <a:cs typeface="Times New Roman" pitchFamily="18" charset="0"/>
                  </a:rPr>
                  <a:t>лоща складальної дільниці становить 200 м2, виріб займає прощу 3,5 м2, робоча зона становить 30% його площі. Тривалість виробничого циклу складання виробу -12 змін. Підприємство працює в 1 зміну, дійсний фонд робочого часу 250 днів.</a:t>
                </a:r>
              </a:p>
              <a:p>
                <a:pPr algn="ctr"/>
                <a:r>
                  <a:rPr lang="uk-UA" sz="2000" dirty="0" smtClean="0">
                    <a:latin typeface="Times New Roman" pitchFamily="18" charset="0"/>
                    <a:cs typeface="Times New Roman" pitchFamily="18" charset="0"/>
                  </a:rPr>
                  <a:t>П вир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k-UA" sz="200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/>
                            <a:cs typeface="Times New Roman" pitchFamily="18" charset="0"/>
                          </a:rPr>
                          <m:t>𝑆</m:t>
                        </m:r>
                        <m:r>
                          <a:rPr lang="uk-UA" sz="2000" b="0" i="1" smtClean="0">
                            <a:latin typeface="Cambria Math"/>
                            <a:cs typeface="Times New Roman" pitchFamily="18" charset="0"/>
                          </a:rPr>
                          <m:t>кор </m:t>
                        </m:r>
                        <m:r>
                          <a:rPr lang="uk-UA" sz="20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×Фдфрч</m:t>
                        </m:r>
                      </m:num>
                      <m:den>
                        <m:r>
                          <a:rPr lang="uk-UA" sz="2000" b="0" i="1" smtClean="0">
                            <a:latin typeface="Cambria Math"/>
                            <a:cs typeface="Times New Roman" pitchFamily="18" charset="0"/>
                          </a:rPr>
                          <m:t>Тскл </m:t>
                        </m:r>
                        <m:r>
                          <a:rPr lang="uk-UA" sz="20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×(</m:t>
                        </m:r>
                        <m:r>
                          <a:rPr lang="en-US" sz="20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𝑆</m:t>
                        </m:r>
                        <m:r>
                          <a:rPr lang="en-US" sz="20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 вир+</m:t>
                        </m:r>
                        <m:r>
                          <a:rPr lang="en-US" sz="20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𝑆</m:t>
                        </m:r>
                        <m:r>
                          <a:rPr lang="en-US" sz="20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 р.з)</m:t>
                        </m:r>
                      </m:den>
                    </m:f>
                  </m:oMath>
                </a14:m>
                <a:endParaRPr lang="uk-UA" sz="20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r>
                  <a:rPr lang="uk-UA" sz="2000" dirty="0" smtClean="0">
                    <a:latin typeface="Times New Roman" pitchFamily="18" charset="0"/>
                    <a:cs typeface="Times New Roman" pitchFamily="18" charset="0"/>
                  </a:rPr>
                  <a:t>Визначити виробничу потужність механічної дільниці підприємства, що випускає комплекти деталей, за умови, що провідною групою обладнання є шліфувальна</a:t>
                </a:r>
              </a:p>
              <a:p>
                <a:pPr algn="just"/>
                <a:endParaRPr lang="uk-UA" sz="20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uk-UA" sz="2000" dirty="0"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uk-UA" sz="2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548680"/>
                <a:ext cx="8686800" cy="5531445"/>
              </a:xfrm>
              <a:blipFill rotWithShape="1">
                <a:blip r:embed="rId2"/>
                <a:stretch>
                  <a:fillRect l="-702" t="-551" r="-702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6763041"/>
              </p:ext>
            </p:extLst>
          </p:nvPr>
        </p:nvGraphicFramePr>
        <p:xfrm>
          <a:off x="683568" y="4437112"/>
          <a:ext cx="8208912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2228"/>
                <a:gridCol w="1908212"/>
                <a:gridCol w="2016224"/>
                <a:gridCol w="2232248"/>
              </a:tblGrid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Група</a:t>
                      </a:r>
                      <a:r>
                        <a:rPr lang="uk-UA" baseline="0" dirty="0" smtClean="0"/>
                        <a:t> обладнання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Кількість верстатів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Норма часу на комплект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Коефіцієнт виконання норм, %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Токарна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9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270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105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Револьверна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170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108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Шліфувальна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7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190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103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3463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404664"/>
            <a:ext cx="8686800" cy="5675461"/>
          </a:xfrm>
        </p:spPr>
        <p:txBody>
          <a:bodyPr>
            <a:normAutofit/>
          </a:bodyPr>
          <a:lstStyle/>
          <a:p>
            <a:pPr algn="just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На плановий період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підприємством укладено договори на поставку металу в обсязі 8 тон, а середня вага виробу 0,85 кг. Коефіцієнт використання металу 0,72. 30% відходів металу можуть повторно використовуватися у виробництві. На плановий період підприємство має доставити споживачам 7500 шт. виробів.</a:t>
            </a: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Обґрунтувати виробничу програму підприємства з точки зору її </a:t>
            </a:r>
            <a:r>
              <a:rPr lang="uk-UA" sz="2000" smtClean="0">
                <a:latin typeface="Times New Roman" pitchFamily="18" charset="0"/>
                <a:cs typeface="Times New Roman" pitchFamily="18" charset="0"/>
              </a:rPr>
              <a:t>забезпеченості металом.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91463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64</TotalTime>
  <Words>564</Words>
  <Application>Microsoft Office PowerPoint</Application>
  <PresentationFormat>Экран (4:3)</PresentationFormat>
  <Paragraphs>73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Трек</vt:lpstr>
      <vt:lpstr>ПРаКТИЧНІ ЗАНЯТТЯ 1-3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ПРаКТИЧНІ ЗАНЯТТЯ 1-3</dc:title>
  <dc:creator>Anonim from Hacapetovka</dc:creator>
  <cp:lastModifiedBy>Anonim from Hacapetovka</cp:lastModifiedBy>
  <cp:revision>10</cp:revision>
  <dcterms:created xsi:type="dcterms:W3CDTF">2021-09-07T08:43:25Z</dcterms:created>
  <dcterms:modified xsi:type="dcterms:W3CDTF">2021-09-07T09:47:29Z</dcterms:modified>
</cp:coreProperties>
</file>