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Lora" charset="-52"/>
      <p:regular r:id="rId22"/>
    </p:embeddedFont>
    <p:embeddedFont>
      <p:font typeface="Calibri" pitchFamily="34" charset="0"/>
      <p:regular r:id="rId23"/>
      <p:bold r:id="rId24"/>
      <p:italic r:id="rId25"/>
      <p:boldItalic r:id="rId26"/>
    </p:embeddedFont>
    <p:embeddedFont>
      <p:font typeface="Merriweather" charset="-52"/>
      <p:regular r:id="rId27"/>
    </p:embeddedFont>
    <p:embeddedFont>
      <p:font typeface="Montserrat" charset="-52"/>
      <p:regular r:id="rId28"/>
    </p:embeddedFont>
    <p:embeddedFont>
      <p:font typeface="Poppins Italics" charset="0"/>
      <p:regular r:id="rId29"/>
    </p:embeddedFont>
    <p:embeddedFont>
      <p:font typeface="Montserrat Semi-Bold" charset="-52"/>
      <p:regular r:id="rId30"/>
    </p:embeddedFont>
    <p:embeddedFont>
      <p:font typeface="Poppins" charset="0"/>
      <p:regular r:id="rId31"/>
    </p:embeddedFont>
    <p:embeddedFont>
      <p:font typeface="Poppins Bold Italics"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5" d="100"/>
          <a:sy n="25" d="100"/>
        </p:scale>
        <p:origin x="-37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3535194" y="-733671"/>
            <a:ext cx="5355572" cy="5877171"/>
          </a:xfrm>
          <a:custGeom>
            <a:avLst/>
            <a:gdLst/>
            <a:ahLst/>
            <a:cxnLst/>
            <a:rect l="l" t="t" r="r" b="b"/>
            <a:pathLst>
              <a:path w="5355572" h="5877171">
                <a:moveTo>
                  <a:pt x="0" y="0"/>
                </a:moveTo>
                <a:lnTo>
                  <a:pt x="5355572" y="0"/>
                </a:lnTo>
                <a:lnTo>
                  <a:pt x="5355572" y="5877171"/>
                </a:lnTo>
                <a:lnTo>
                  <a:pt x="0" y="5877171"/>
                </a:lnTo>
                <a:lnTo>
                  <a:pt x="0" y="0"/>
                </a:lnTo>
                <a:close/>
              </a:path>
            </a:pathLst>
          </a:custGeom>
          <a:blipFill>
            <a:blip r:embed="rId2" cstate="print"/>
            <a:stretch>
              <a:fillRect/>
            </a:stretch>
          </a:blipFill>
        </p:spPr>
      </p:sp>
      <p:sp>
        <p:nvSpPr>
          <p:cNvPr id="3" name="Freeform 3"/>
          <p:cNvSpPr/>
          <p:nvPr/>
        </p:nvSpPr>
        <p:spPr>
          <a:xfrm rot="-10800000">
            <a:off x="10332582" y="-1537984"/>
            <a:ext cx="6597249" cy="3075967"/>
          </a:xfrm>
          <a:custGeom>
            <a:avLst/>
            <a:gdLst/>
            <a:ahLst/>
            <a:cxnLst/>
            <a:rect l="l" t="t" r="r" b="b"/>
            <a:pathLst>
              <a:path w="6597249" h="3075967">
                <a:moveTo>
                  <a:pt x="0" y="0"/>
                </a:moveTo>
                <a:lnTo>
                  <a:pt x="6597249" y="0"/>
                </a:lnTo>
                <a:lnTo>
                  <a:pt x="6597249" y="3075968"/>
                </a:lnTo>
                <a:lnTo>
                  <a:pt x="0" y="3075968"/>
                </a:lnTo>
                <a:lnTo>
                  <a:pt x="0" y="0"/>
                </a:lnTo>
                <a:close/>
              </a:path>
            </a:pathLst>
          </a:custGeom>
          <a:blipFill>
            <a:blip r:embed="rId3" cstate="print"/>
            <a:stretch>
              <a:fillRect/>
            </a:stretch>
          </a:blipFill>
        </p:spPr>
      </p:sp>
      <p:sp>
        <p:nvSpPr>
          <p:cNvPr id="4" name="Freeform 4"/>
          <p:cNvSpPr/>
          <p:nvPr/>
        </p:nvSpPr>
        <p:spPr>
          <a:xfrm>
            <a:off x="16929831" y="2362275"/>
            <a:ext cx="7499556" cy="4199751"/>
          </a:xfrm>
          <a:custGeom>
            <a:avLst/>
            <a:gdLst/>
            <a:ahLst/>
            <a:cxnLst/>
            <a:rect l="l" t="t" r="r" b="b"/>
            <a:pathLst>
              <a:path w="7499556" h="4199751">
                <a:moveTo>
                  <a:pt x="0" y="0"/>
                </a:moveTo>
                <a:lnTo>
                  <a:pt x="7499556" y="0"/>
                </a:lnTo>
                <a:lnTo>
                  <a:pt x="7499556" y="4199751"/>
                </a:lnTo>
                <a:lnTo>
                  <a:pt x="0" y="4199751"/>
                </a:lnTo>
                <a:lnTo>
                  <a:pt x="0" y="0"/>
                </a:lnTo>
                <a:close/>
              </a:path>
            </a:pathLst>
          </a:custGeom>
          <a:blipFill>
            <a:blip r:embed="rId4" cstate="print"/>
            <a:stretch>
              <a:fillRect/>
            </a:stretch>
          </a:blipFill>
        </p:spPr>
      </p:sp>
      <p:sp>
        <p:nvSpPr>
          <p:cNvPr id="5" name="Freeform 5"/>
          <p:cNvSpPr/>
          <p:nvPr/>
        </p:nvSpPr>
        <p:spPr>
          <a:xfrm>
            <a:off x="-2836415" y="6352306"/>
            <a:ext cx="5059689" cy="5741491"/>
          </a:xfrm>
          <a:custGeom>
            <a:avLst/>
            <a:gdLst/>
            <a:ahLst/>
            <a:cxnLst/>
            <a:rect l="l" t="t" r="r" b="b"/>
            <a:pathLst>
              <a:path w="5059689" h="5741491">
                <a:moveTo>
                  <a:pt x="0" y="0"/>
                </a:moveTo>
                <a:lnTo>
                  <a:pt x="5059688" y="0"/>
                </a:lnTo>
                <a:lnTo>
                  <a:pt x="5059688" y="5741490"/>
                </a:lnTo>
                <a:lnTo>
                  <a:pt x="0" y="5741490"/>
                </a:lnTo>
                <a:lnTo>
                  <a:pt x="0" y="0"/>
                </a:lnTo>
                <a:close/>
              </a:path>
            </a:pathLst>
          </a:custGeom>
          <a:blipFill>
            <a:blip r:embed="rId5" cstate="print"/>
            <a:stretch>
              <a:fillRect/>
            </a:stretch>
          </a:blipFill>
        </p:spPr>
      </p:sp>
      <p:sp>
        <p:nvSpPr>
          <p:cNvPr id="6" name="Freeform 6"/>
          <p:cNvSpPr/>
          <p:nvPr/>
        </p:nvSpPr>
        <p:spPr>
          <a:xfrm>
            <a:off x="15152436" y="-1865322"/>
            <a:ext cx="6150745" cy="5766324"/>
          </a:xfrm>
          <a:custGeom>
            <a:avLst/>
            <a:gdLst/>
            <a:ahLst/>
            <a:cxnLst/>
            <a:rect l="l" t="t" r="r" b="b"/>
            <a:pathLst>
              <a:path w="6150745" h="5766324">
                <a:moveTo>
                  <a:pt x="0" y="0"/>
                </a:moveTo>
                <a:lnTo>
                  <a:pt x="6150746" y="0"/>
                </a:lnTo>
                <a:lnTo>
                  <a:pt x="6150746" y="5766323"/>
                </a:lnTo>
                <a:lnTo>
                  <a:pt x="0" y="5766323"/>
                </a:lnTo>
                <a:lnTo>
                  <a:pt x="0" y="0"/>
                </a:lnTo>
                <a:close/>
              </a:path>
            </a:pathLst>
          </a:custGeom>
          <a:blipFill>
            <a:blip r:embed="rId6" cstate="print"/>
            <a:stretch>
              <a:fillRect/>
            </a:stretch>
          </a:blipFill>
        </p:spPr>
      </p:sp>
      <p:sp>
        <p:nvSpPr>
          <p:cNvPr id="7" name="Freeform 7"/>
          <p:cNvSpPr/>
          <p:nvPr/>
        </p:nvSpPr>
        <p:spPr>
          <a:xfrm rot="-5400000">
            <a:off x="1511658" y="-3227374"/>
            <a:ext cx="4085368" cy="5586827"/>
          </a:xfrm>
          <a:custGeom>
            <a:avLst/>
            <a:gdLst/>
            <a:ahLst/>
            <a:cxnLst/>
            <a:rect l="l" t="t" r="r" b="b"/>
            <a:pathLst>
              <a:path w="4085368" h="5586827">
                <a:moveTo>
                  <a:pt x="0" y="0"/>
                </a:moveTo>
                <a:lnTo>
                  <a:pt x="4085367" y="0"/>
                </a:lnTo>
                <a:lnTo>
                  <a:pt x="4085367" y="5586827"/>
                </a:lnTo>
                <a:lnTo>
                  <a:pt x="0" y="5586827"/>
                </a:lnTo>
                <a:lnTo>
                  <a:pt x="0" y="0"/>
                </a:lnTo>
                <a:close/>
              </a:path>
            </a:pathLst>
          </a:custGeom>
          <a:blipFill>
            <a:blip r:embed="rId7" cstate="print"/>
            <a:stretch>
              <a:fillRect/>
            </a:stretch>
          </a:blipFill>
        </p:spPr>
      </p:sp>
      <p:sp>
        <p:nvSpPr>
          <p:cNvPr id="8" name="Freeform 8"/>
          <p:cNvSpPr/>
          <p:nvPr/>
        </p:nvSpPr>
        <p:spPr>
          <a:xfrm>
            <a:off x="15893830" y="5310391"/>
            <a:ext cx="4667958" cy="6941201"/>
          </a:xfrm>
          <a:custGeom>
            <a:avLst/>
            <a:gdLst/>
            <a:ahLst/>
            <a:cxnLst/>
            <a:rect l="l" t="t" r="r" b="b"/>
            <a:pathLst>
              <a:path w="4667958" h="6941201">
                <a:moveTo>
                  <a:pt x="0" y="0"/>
                </a:moveTo>
                <a:lnTo>
                  <a:pt x="4667958" y="0"/>
                </a:lnTo>
                <a:lnTo>
                  <a:pt x="4667958" y="6941201"/>
                </a:lnTo>
                <a:lnTo>
                  <a:pt x="0" y="6941201"/>
                </a:lnTo>
                <a:lnTo>
                  <a:pt x="0" y="0"/>
                </a:lnTo>
                <a:close/>
              </a:path>
            </a:pathLst>
          </a:custGeom>
          <a:blipFill>
            <a:blip r:embed="rId8" cstate="print"/>
            <a:stretch>
              <a:fillRect/>
            </a:stretch>
          </a:blipFill>
        </p:spPr>
      </p:sp>
      <p:sp>
        <p:nvSpPr>
          <p:cNvPr id="9" name="Freeform 9"/>
          <p:cNvSpPr/>
          <p:nvPr/>
        </p:nvSpPr>
        <p:spPr>
          <a:xfrm>
            <a:off x="-2836415" y="3901001"/>
            <a:ext cx="4656793" cy="5322050"/>
          </a:xfrm>
          <a:custGeom>
            <a:avLst/>
            <a:gdLst/>
            <a:ahLst/>
            <a:cxnLst/>
            <a:rect l="l" t="t" r="r" b="b"/>
            <a:pathLst>
              <a:path w="4656793" h="5322050">
                <a:moveTo>
                  <a:pt x="0" y="0"/>
                </a:moveTo>
                <a:lnTo>
                  <a:pt x="4656793" y="0"/>
                </a:lnTo>
                <a:lnTo>
                  <a:pt x="4656793" y="5322050"/>
                </a:lnTo>
                <a:lnTo>
                  <a:pt x="0" y="5322050"/>
                </a:lnTo>
                <a:lnTo>
                  <a:pt x="0" y="0"/>
                </a:lnTo>
                <a:close/>
              </a:path>
            </a:pathLst>
          </a:custGeom>
          <a:blipFill>
            <a:blip r:embed="rId9" cstate="print"/>
            <a:stretch>
              <a:fillRect/>
            </a:stretch>
          </a:blipFill>
        </p:spPr>
      </p:sp>
      <p:sp>
        <p:nvSpPr>
          <p:cNvPr id="10" name="Freeform 10"/>
          <p:cNvSpPr/>
          <p:nvPr/>
        </p:nvSpPr>
        <p:spPr>
          <a:xfrm>
            <a:off x="13631207" y="8338429"/>
            <a:ext cx="4656793" cy="5322050"/>
          </a:xfrm>
          <a:custGeom>
            <a:avLst/>
            <a:gdLst/>
            <a:ahLst/>
            <a:cxnLst/>
            <a:rect l="l" t="t" r="r" b="b"/>
            <a:pathLst>
              <a:path w="4656793" h="5322050">
                <a:moveTo>
                  <a:pt x="0" y="0"/>
                </a:moveTo>
                <a:lnTo>
                  <a:pt x="4656793" y="0"/>
                </a:lnTo>
                <a:lnTo>
                  <a:pt x="4656793" y="5322049"/>
                </a:lnTo>
                <a:lnTo>
                  <a:pt x="0" y="5322049"/>
                </a:lnTo>
                <a:lnTo>
                  <a:pt x="0" y="0"/>
                </a:lnTo>
                <a:close/>
              </a:path>
            </a:pathLst>
          </a:custGeom>
          <a:blipFill>
            <a:blip r:embed="rId9" cstate="print"/>
            <a:stretch>
              <a:fillRect/>
            </a:stretch>
          </a:blipFill>
        </p:spPr>
      </p:sp>
      <p:sp>
        <p:nvSpPr>
          <p:cNvPr id="11" name="Freeform 11"/>
          <p:cNvSpPr/>
          <p:nvPr/>
        </p:nvSpPr>
        <p:spPr>
          <a:xfrm>
            <a:off x="5848023" y="-4053683"/>
            <a:ext cx="6591954" cy="5710280"/>
          </a:xfrm>
          <a:custGeom>
            <a:avLst/>
            <a:gdLst/>
            <a:ahLst/>
            <a:cxnLst/>
            <a:rect l="l" t="t" r="r" b="b"/>
            <a:pathLst>
              <a:path w="6591954" h="5710280">
                <a:moveTo>
                  <a:pt x="0" y="0"/>
                </a:moveTo>
                <a:lnTo>
                  <a:pt x="6591954" y="0"/>
                </a:lnTo>
                <a:lnTo>
                  <a:pt x="6591954" y="5710280"/>
                </a:lnTo>
                <a:lnTo>
                  <a:pt x="0" y="5710280"/>
                </a:lnTo>
                <a:lnTo>
                  <a:pt x="0" y="0"/>
                </a:lnTo>
                <a:close/>
              </a:path>
            </a:pathLst>
          </a:custGeom>
          <a:blipFill>
            <a:blip r:embed="rId10" cstate="print"/>
            <a:stretch>
              <a:fillRect/>
            </a:stretch>
          </a:blipFill>
        </p:spPr>
      </p:sp>
      <p:sp>
        <p:nvSpPr>
          <p:cNvPr id="12" name="Freeform 12"/>
          <p:cNvSpPr/>
          <p:nvPr/>
        </p:nvSpPr>
        <p:spPr>
          <a:xfrm rot="-3194310">
            <a:off x="8409323" y="7829528"/>
            <a:ext cx="6128048" cy="5913567"/>
          </a:xfrm>
          <a:custGeom>
            <a:avLst/>
            <a:gdLst/>
            <a:ahLst/>
            <a:cxnLst/>
            <a:rect l="l" t="t" r="r" b="b"/>
            <a:pathLst>
              <a:path w="6128048" h="5913567">
                <a:moveTo>
                  <a:pt x="0" y="0"/>
                </a:moveTo>
                <a:lnTo>
                  <a:pt x="6128049" y="0"/>
                </a:lnTo>
                <a:lnTo>
                  <a:pt x="6128049" y="5913566"/>
                </a:lnTo>
                <a:lnTo>
                  <a:pt x="0" y="5913566"/>
                </a:lnTo>
                <a:lnTo>
                  <a:pt x="0" y="0"/>
                </a:lnTo>
                <a:close/>
              </a:path>
            </a:pathLst>
          </a:custGeom>
          <a:blipFill>
            <a:blip r:embed="rId11" cstate="print"/>
            <a:stretch>
              <a:fillRect/>
            </a:stretch>
          </a:blipFill>
        </p:spPr>
      </p:sp>
      <p:sp>
        <p:nvSpPr>
          <p:cNvPr id="13" name="Freeform 13"/>
          <p:cNvSpPr/>
          <p:nvPr/>
        </p:nvSpPr>
        <p:spPr>
          <a:xfrm rot="-10800000">
            <a:off x="1202696" y="9223051"/>
            <a:ext cx="7941304" cy="4030212"/>
          </a:xfrm>
          <a:custGeom>
            <a:avLst/>
            <a:gdLst/>
            <a:ahLst/>
            <a:cxnLst/>
            <a:rect l="l" t="t" r="r" b="b"/>
            <a:pathLst>
              <a:path w="7941304" h="4030212">
                <a:moveTo>
                  <a:pt x="0" y="0"/>
                </a:moveTo>
                <a:lnTo>
                  <a:pt x="7941304" y="0"/>
                </a:lnTo>
                <a:lnTo>
                  <a:pt x="7941304" y="4030212"/>
                </a:lnTo>
                <a:lnTo>
                  <a:pt x="0" y="4030212"/>
                </a:lnTo>
                <a:lnTo>
                  <a:pt x="0" y="0"/>
                </a:lnTo>
                <a:close/>
              </a:path>
            </a:pathLst>
          </a:custGeom>
          <a:blipFill>
            <a:blip r:embed="rId12" cstate="print"/>
            <a:stretch>
              <a:fillRect/>
            </a:stretch>
          </a:blipFill>
        </p:spPr>
      </p:sp>
      <p:sp>
        <p:nvSpPr>
          <p:cNvPr id="14" name="Freeform 14"/>
          <p:cNvSpPr/>
          <p:nvPr/>
        </p:nvSpPr>
        <p:spPr>
          <a:xfrm rot="-10800000">
            <a:off x="5058632" y="8780991"/>
            <a:ext cx="4085368" cy="5586827"/>
          </a:xfrm>
          <a:custGeom>
            <a:avLst/>
            <a:gdLst/>
            <a:ahLst/>
            <a:cxnLst/>
            <a:rect l="l" t="t" r="r" b="b"/>
            <a:pathLst>
              <a:path w="4085368" h="5586827">
                <a:moveTo>
                  <a:pt x="0" y="0"/>
                </a:moveTo>
                <a:lnTo>
                  <a:pt x="4085368" y="0"/>
                </a:lnTo>
                <a:lnTo>
                  <a:pt x="4085368" y="5586828"/>
                </a:lnTo>
                <a:lnTo>
                  <a:pt x="0" y="5586828"/>
                </a:lnTo>
                <a:lnTo>
                  <a:pt x="0" y="0"/>
                </a:lnTo>
                <a:close/>
              </a:path>
            </a:pathLst>
          </a:custGeom>
          <a:blipFill>
            <a:blip r:embed="rId7" cstate="print"/>
            <a:stretch>
              <a:fillRect/>
            </a:stretch>
          </a:blipFill>
        </p:spPr>
      </p:sp>
      <p:sp>
        <p:nvSpPr>
          <p:cNvPr id="15" name="TextBox 15"/>
          <p:cNvSpPr txBox="1"/>
          <p:nvPr/>
        </p:nvSpPr>
        <p:spPr>
          <a:xfrm>
            <a:off x="2847418" y="2447472"/>
            <a:ext cx="11680874" cy="7502054"/>
          </a:xfrm>
          <a:prstGeom prst="rect">
            <a:avLst/>
          </a:prstGeom>
        </p:spPr>
        <p:txBody>
          <a:bodyPr lIns="0" tIns="0" rIns="0" bIns="0" rtlCol="0" anchor="t">
            <a:spAutoFit/>
          </a:bodyPr>
          <a:lstStyle/>
          <a:p>
            <a:pPr algn="ctr">
              <a:lnSpc>
                <a:spcPts val="7993"/>
              </a:lnSpc>
            </a:pPr>
            <a:r>
              <a:rPr lang="en-US" sz="6009" spc="-342" dirty="0">
                <a:solidFill>
                  <a:srgbClr val="494949"/>
                </a:solidFill>
                <a:latin typeface="Lora"/>
                <a:ea typeface="Lora"/>
                <a:cs typeface="Lora"/>
                <a:sym typeface="Lora"/>
              </a:rPr>
              <a:t>НАВЧАЛЬНА ДИСЦИПЛІНА</a:t>
            </a:r>
          </a:p>
          <a:p>
            <a:pPr algn="ctr">
              <a:lnSpc>
                <a:spcPts val="7993"/>
              </a:lnSpc>
            </a:pPr>
            <a:r>
              <a:rPr lang="en-US" sz="6009" spc="-342" dirty="0">
                <a:solidFill>
                  <a:srgbClr val="494949"/>
                </a:solidFill>
                <a:latin typeface="Lora"/>
                <a:ea typeface="Lora"/>
                <a:cs typeface="Lora"/>
                <a:sym typeface="Lora"/>
              </a:rPr>
              <a:t>“</a:t>
            </a:r>
            <a:r>
              <a:rPr lang="en-US" sz="6009" spc="-342" dirty="0" err="1">
                <a:solidFill>
                  <a:srgbClr val="494949"/>
                </a:solidFill>
                <a:latin typeface="Lora"/>
                <a:ea typeface="Lora"/>
                <a:cs typeface="Lora"/>
                <a:sym typeface="Lora"/>
              </a:rPr>
              <a:t>Іредентизм</a:t>
            </a:r>
            <a:r>
              <a:rPr lang="en-US" sz="6009" spc="-342" dirty="0">
                <a:solidFill>
                  <a:srgbClr val="494949"/>
                </a:solidFill>
                <a:latin typeface="Lora"/>
                <a:ea typeface="Lora"/>
                <a:cs typeface="Lora"/>
                <a:sym typeface="Lora"/>
              </a:rPr>
              <a:t> </a:t>
            </a:r>
            <a:r>
              <a:rPr lang="en-US" sz="6009" spc="-342" dirty="0" err="1">
                <a:solidFill>
                  <a:srgbClr val="494949"/>
                </a:solidFill>
                <a:latin typeface="Lora"/>
                <a:ea typeface="Lora"/>
                <a:cs typeface="Lora"/>
                <a:sym typeface="Lora"/>
              </a:rPr>
              <a:t>та</a:t>
            </a:r>
            <a:r>
              <a:rPr lang="en-US" sz="6009" spc="-342" dirty="0">
                <a:solidFill>
                  <a:srgbClr val="494949"/>
                </a:solidFill>
                <a:latin typeface="Lora"/>
                <a:ea typeface="Lora"/>
                <a:cs typeface="Lora"/>
                <a:sym typeface="Lora"/>
              </a:rPr>
              <a:t> </a:t>
            </a:r>
            <a:r>
              <a:rPr lang="en-US" sz="6009" spc="-342" dirty="0" err="1">
                <a:solidFill>
                  <a:srgbClr val="494949"/>
                </a:solidFill>
                <a:latin typeface="Lora"/>
                <a:ea typeface="Lora"/>
                <a:cs typeface="Lora"/>
                <a:sym typeface="Lora"/>
              </a:rPr>
              <a:t>етнічний</a:t>
            </a:r>
            <a:r>
              <a:rPr lang="en-US" sz="6009" spc="-342" dirty="0">
                <a:solidFill>
                  <a:srgbClr val="494949"/>
                </a:solidFill>
                <a:latin typeface="Lora"/>
                <a:ea typeface="Lora"/>
                <a:cs typeface="Lora"/>
                <a:sym typeface="Lora"/>
              </a:rPr>
              <a:t> </a:t>
            </a:r>
            <a:r>
              <a:rPr lang="en-US" sz="6009" spc="-342" dirty="0" err="1">
                <a:solidFill>
                  <a:srgbClr val="494949"/>
                </a:solidFill>
                <a:latin typeface="Lora"/>
                <a:ea typeface="Lora"/>
                <a:cs typeface="Lora"/>
                <a:sym typeface="Lora"/>
              </a:rPr>
              <a:t>сепаратизм</a:t>
            </a:r>
            <a:r>
              <a:rPr lang="en-US" sz="6009" spc="-342" dirty="0">
                <a:solidFill>
                  <a:srgbClr val="494949"/>
                </a:solidFill>
                <a:latin typeface="Lora"/>
                <a:ea typeface="Lora"/>
                <a:cs typeface="Lora"/>
                <a:sym typeface="Lora"/>
              </a:rPr>
              <a:t>”</a:t>
            </a:r>
          </a:p>
          <a:p>
            <a:pPr algn="ctr">
              <a:lnSpc>
                <a:spcPts val="7993"/>
              </a:lnSpc>
            </a:pPr>
            <a:r>
              <a:rPr lang="uk-UA" sz="6600" b="1" dirty="0" smtClean="0"/>
              <a:t>Тема </a:t>
            </a:r>
            <a:r>
              <a:rPr lang="uk-UA" sz="6600" b="1" dirty="0" smtClean="0"/>
              <a:t>1. Політика іредентизму: </a:t>
            </a:r>
            <a:r>
              <a:rPr lang="uk-UA" sz="6600" b="1" dirty="0" err="1" smtClean="0"/>
              <a:t>теоретико</a:t>
            </a:r>
            <a:r>
              <a:rPr lang="uk-UA" sz="6600" b="1" dirty="0" smtClean="0"/>
              <a:t> - </a:t>
            </a:r>
            <a:r>
              <a:rPr lang="uk-UA" sz="6600" b="1" smtClean="0"/>
              <a:t>методологічний </a:t>
            </a:r>
            <a:r>
              <a:rPr lang="uk-UA" sz="6600" b="1" smtClean="0"/>
              <a:t>аспект</a:t>
            </a:r>
            <a:endParaRPr lang="en-US" sz="6009" spc="-342" dirty="0">
              <a:solidFill>
                <a:srgbClr val="494949"/>
              </a:solidFill>
              <a:latin typeface="Lora"/>
              <a:ea typeface="Lora"/>
              <a:cs typeface="Lora"/>
              <a:sym typeface="Lora"/>
            </a:endParaRPr>
          </a:p>
          <a:p>
            <a:pPr algn="ctr">
              <a:lnSpc>
                <a:spcPts val="10519"/>
              </a:lnSpc>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17532" y="7759673"/>
            <a:ext cx="3264464" cy="2527327"/>
          </a:xfrm>
          <a:custGeom>
            <a:avLst/>
            <a:gdLst/>
            <a:ahLst/>
            <a:cxnLst/>
            <a:rect l="l" t="t" r="r" b="b"/>
            <a:pathLst>
              <a:path w="3264464" h="2527327">
                <a:moveTo>
                  <a:pt x="0" y="0"/>
                </a:moveTo>
                <a:lnTo>
                  <a:pt x="3264464" y="0"/>
                </a:lnTo>
                <a:lnTo>
                  <a:pt x="3264464" y="2527327"/>
                </a:lnTo>
                <a:lnTo>
                  <a:pt x="0" y="2527327"/>
                </a:lnTo>
                <a:lnTo>
                  <a:pt x="0" y="0"/>
                </a:lnTo>
                <a:close/>
              </a:path>
            </a:pathLst>
          </a:custGeom>
          <a:blipFill>
            <a:blip r:embed="rId2" cstate="print"/>
            <a:stretch>
              <a:fillRect/>
            </a:stretch>
          </a:blipFill>
        </p:spPr>
      </p:sp>
      <p:sp>
        <p:nvSpPr>
          <p:cNvPr id="3" name="TextBox 3"/>
          <p:cNvSpPr txBox="1"/>
          <p:nvPr/>
        </p:nvSpPr>
        <p:spPr>
          <a:xfrm>
            <a:off x="1028700" y="1659221"/>
            <a:ext cx="14020261" cy="6100452"/>
          </a:xfrm>
          <a:prstGeom prst="rect">
            <a:avLst/>
          </a:prstGeom>
        </p:spPr>
        <p:txBody>
          <a:bodyPr lIns="0" tIns="0" rIns="0" bIns="0" rtlCol="0" anchor="t">
            <a:spAutoFit/>
          </a:bodyPr>
          <a:lstStyle/>
          <a:p>
            <a:pPr marL="0" lvl="0" indent="0" algn="l">
              <a:lnSpc>
                <a:spcPts val="3504"/>
              </a:lnSpc>
              <a:spcBef>
                <a:spcPct val="0"/>
              </a:spcBef>
            </a:pPr>
            <a:r>
              <a:rPr lang="en-US" sz="2596" spc="155">
                <a:solidFill>
                  <a:srgbClr val="494949"/>
                </a:solidFill>
                <a:latin typeface="Poppins"/>
                <a:ea typeface="Poppins"/>
                <a:cs typeface="Poppins"/>
                <a:sym typeface="Poppins"/>
              </a:rPr>
              <a:t>В історичному контексті поняття іредентизму має не досить довгу історію, адже сам термін виник близько двох століть тому. Іредентизм виникає в другій половині ХІХ ст. в Італії. З нашої точки зору час та місце виникнення цього явища є не випадковим, адже саме в ХІХ ст. в Європі відбуваються значні суспільні, політичні та соціально-економічні зміни, спричинені французькою та американською революціями. Британський історик Ерик Гобсбавм назвав цей період «довгим ХІХ століттям», адже тоді активно діють національно-визвольні рухи, утворюються нові держави, відбувається піднесення та розквіт націоналізму. В другій половині ХІХ ст. в Італії виникає національний рух, який прагне об’єднання в одній державі суміжних територій, заселених італомовним населенням, не зважаючи на те, що вони знаходилися під владою Габсбурзької Австрійської імперії, Франції тощо. Однак термін іредентизм не стає загальним, а застосовується лише до конкретних випадків: італійського та грецького.</a:t>
            </a:r>
          </a:p>
        </p:txBody>
      </p:sp>
      <p:sp>
        <p:nvSpPr>
          <p:cNvPr id="4" name="Freeform 4"/>
          <p:cNvSpPr/>
          <p:nvPr/>
        </p:nvSpPr>
        <p:spPr>
          <a:xfrm rot="-10800000">
            <a:off x="15023536" y="0"/>
            <a:ext cx="3264464" cy="2527327"/>
          </a:xfrm>
          <a:custGeom>
            <a:avLst/>
            <a:gdLst/>
            <a:ahLst/>
            <a:cxnLst/>
            <a:rect l="l" t="t" r="r" b="b"/>
            <a:pathLst>
              <a:path w="3264464" h="2527327">
                <a:moveTo>
                  <a:pt x="0" y="0"/>
                </a:moveTo>
                <a:lnTo>
                  <a:pt x="3264464" y="0"/>
                </a:lnTo>
                <a:lnTo>
                  <a:pt x="3264464" y="2527327"/>
                </a:lnTo>
                <a:lnTo>
                  <a:pt x="0" y="2527327"/>
                </a:lnTo>
                <a:lnTo>
                  <a:pt x="0" y="0"/>
                </a:lnTo>
                <a:close/>
              </a:path>
            </a:pathLst>
          </a:custGeom>
          <a:blipFill>
            <a:blip r:embed="rId2" cstate="print"/>
            <a:stretch>
              <a:fillRect/>
            </a:stretch>
          </a:blipFill>
        </p:spPr>
      </p:sp>
      <p:sp>
        <p:nvSpPr>
          <p:cNvPr id="5" name="TextBox 5"/>
          <p:cNvSpPr txBox="1"/>
          <p:nvPr/>
        </p:nvSpPr>
        <p:spPr>
          <a:xfrm>
            <a:off x="1943249" y="210694"/>
            <a:ext cx="9996484" cy="818006"/>
          </a:xfrm>
          <a:prstGeom prst="rect">
            <a:avLst/>
          </a:prstGeom>
        </p:spPr>
        <p:txBody>
          <a:bodyPr lIns="0" tIns="0" rIns="0" bIns="0" rtlCol="0" anchor="t">
            <a:spAutoFit/>
          </a:bodyPr>
          <a:lstStyle/>
          <a:p>
            <a:pPr algn="l">
              <a:lnSpc>
                <a:spcPts val="6579"/>
              </a:lnSpc>
            </a:pPr>
            <a:r>
              <a:rPr lang="en-US" sz="5100" spc="-290">
                <a:solidFill>
                  <a:srgbClr val="494949"/>
                </a:solidFill>
                <a:latin typeface="Lora"/>
                <a:ea typeface="Lora"/>
                <a:cs typeface="Lora"/>
                <a:sym typeface="Lora"/>
              </a:rPr>
              <a:t>3. Генеза іредентизму</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699893" y="212728"/>
            <a:ext cx="5588107" cy="7698474"/>
            <a:chOff x="0" y="0"/>
            <a:chExt cx="6342380" cy="8737600"/>
          </a:xfrm>
        </p:grpSpPr>
        <p:sp>
          <p:nvSpPr>
            <p:cNvPr id="3" name="Freeform 3"/>
            <p:cNvSpPr/>
            <p:nvPr/>
          </p:nvSpPr>
          <p:spPr>
            <a:xfrm>
              <a:off x="628650" y="391160"/>
              <a:ext cx="5085080" cy="7955280"/>
            </a:xfrm>
            <a:custGeom>
              <a:avLst/>
              <a:gdLst/>
              <a:ahLst/>
              <a:cxnLst/>
              <a:rect l="l" t="t" r="r" b="b"/>
              <a:pathLst>
                <a:path w="5085080" h="7955280">
                  <a:moveTo>
                    <a:pt x="2542540" y="7955280"/>
                  </a:moveTo>
                  <a:cubicBezTo>
                    <a:pt x="1140460" y="7955280"/>
                    <a:pt x="0" y="6814820"/>
                    <a:pt x="0" y="5412740"/>
                  </a:cubicBezTo>
                  <a:lnTo>
                    <a:pt x="0" y="2542540"/>
                  </a:lnTo>
                  <a:cubicBezTo>
                    <a:pt x="0" y="1140460"/>
                    <a:pt x="1140460" y="0"/>
                    <a:pt x="2542540" y="0"/>
                  </a:cubicBezTo>
                  <a:cubicBezTo>
                    <a:pt x="3944620" y="0"/>
                    <a:pt x="5085080" y="1140460"/>
                    <a:pt x="5085080" y="2542540"/>
                  </a:cubicBezTo>
                  <a:lnTo>
                    <a:pt x="5085080" y="5412740"/>
                  </a:lnTo>
                  <a:cubicBezTo>
                    <a:pt x="5085080" y="6814820"/>
                    <a:pt x="3944620" y="7955280"/>
                    <a:pt x="2542540" y="7955280"/>
                  </a:cubicBezTo>
                  <a:close/>
                </a:path>
              </a:pathLst>
            </a:custGeom>
            <a:blipFill>
              <a:blip r:embed="rId2" cstate="print"/>
              <a:stretch>
                <a:fillRect l="-11236" r="-11236"/>
              </a:stretch>
            </a:blipFill>
          </p:spPr>
        </p:sp>
        <p:sp>
          <p:nvSpPr>
            <p:cNvPr id="4" name="Freeform 4"/>
            <p:cNvSpPr/>
            <p:nvPr/>
          </p:nvSpPr>
          <p:spPr>
            <a:xfrm>
              <a:off x="0" y="0"/>
              <a:ext cx="6342380" cy="8737600"/>
            </a:xfrm>
            <a:custGeom>
              <a:avLst/>
              <a:gdLst/>
              <a:ahLst/>
              <a:cxnLst/>
              <a:rect l="l" t="t" r="r" b="b"/>
              <a:pathLst>
                <a:path w="6342380" h="8737600">
                  <a:moveTo>
                    <a:pt x="3171190" y="381000"/>
                  </a:moveTo>
                  <a:cubicBezTo>
                    <a:pt x="1764030" y="381000"/>
                    <a:pt x="618490" y="1526540"/>
                    <a:pt x="618490" y="2933700"/>
                  </a:cubicBezTo>
                  <a:lnTo>
                    <a:pt x="618490" y="5803900"/>
                  </a:lnTo>
                  <a:cubicBezTo>
                    <a:pt x="618490" y="7211060"/>
                    <a:pt x="1764030" y="8356600"/>
                    <a:pt x="3171190" y="8356600"/>
                  </a:cubicBezTo>
                  <a:cubicBezTo>
                    <a:pt x="4578350" y="8356600"/>
                    <a:pt x="5723890" y="7211060"/>
                    <a:pt x="5723890" y="5803900"/>
                  </a:cubicBezTo>
                  <a:lnTo>
                    <a:pt x="5723890" y="2933700"/>
                  </a:lnTo>
                  <a:cubicBezTo>
                    <a:pt x="5723890" y="1526540"/>
                    <a:pt x="4578350" y="381000"/>
                    <a:pt x="3171190" y="381000"/>
                  </a:cubicBezTo>
                  <a:close/>
                  <a:moveTo>
                    <a:pt x="5704840" y="5803900"/>
                  </a:moveTo>
                  <a:cubicBezTo>
                    <a:pt x="5704840" y="7200900"/>
                    <a:pt x="4568190" y="8337550"/>
                    <a:pt x="3171190" y="8337550"/>
                  </a:cubicBezTo>
                  <a:cubicBezTo>
                    <a:pt x="1774190" y="8337550"/>
                    <a:pt x="637540" y="7200900"/>
                    <a:pt x="637540" y="5803900"/>
                  </a:cubicBezTo>
                  <a:lnTo>
                    <a:pt x="637540" y="2933700"/>
                  </a:lnTo>
                  <a:cubicBezTo>
                    <a:pt x="637540" y="1536700"/>
                    <a:pt x="1774190" y="400050"/>
                    <a:pt x="3171190" y="400050"/>
                  </a:cubicBezTo>
                  <a:cubicBezTo>
                    <a:pt x="4568190" y="400050"/>
                    <a:pt x="5704840" y="1536700"/>
                    <a:pt x="5704840" y="2933700"/>
                  </a:cubicBezTo>
                  <a:lnTo>
                    <a:pt x="5704840" y="5803900"/>
                  </a:lnTo>
                  <a:close/>
                  <a:moveTo>
                    <a:pt x="6277610" y="3246120"/>
                  </a:moveTo>
                  <a:cubicBezTo>
                    <a:pt x="6240780" y="3230880"/>
                    <a:pt x="6207760" y="3208020"/>
                    <a:pt x="6179820" y="3180080"/>
                  </a:cubicBezTo>
                  <a:cubicBezTo>
                    <a:pt x="6151880" y="3152140"/>
                    <a:pt x="6129020" y="3119120"/>
                    <a:pt x="6113780" y="3082290"/>
                  </a:cubicBezTo>
                  <a:cubicBezTo>
                    <a:pt x="6109970" y="3073400"/>
                    <a:pt x="6107430" y="3064510"/>
                    <a:pt x="6103620" y="3055620"/>
                  </a:cubicBezTo>
                  <a:lnTo>
                    <a:pt x="6103620" y="2933700"/>
                  </a:lnTo>
                  <a:cubicBezTo>
                    <a:pt x="6103620" y="2150110"/>
                    <a:pt x="5798820" y="1413510"/>
                    <a:pt x="5245100" y="859790"/>
                  </a:cubicBezTo>
                  <a:cubicBezTo>
                    <a:pt x="4691380" y="304800"/>
                    <a:pt x="3954780" y="0"/>
                    <a:pt x="3171190" y="0"/>
                  </a:cubicBezTo>
                  <a:cubicBezTo>
                    <a:pt x="2387600" y="0"/>
                    <a:pt x="1651000" y="304800"/>
                    <a:pt x="1097280" y="858520"/>
                  </a:cubicBezTo>
                  <a:cubicBezTo>
                    <a:pt x="543560" y="1413510"/>
                    <a:pt x="238760" y="2150110"/>
                    <a:pt x="238760" y="2933700"/>
                  </a:cubicBezTo>
                  <a:lnTo>
                    <a:pt x="238760" y="5267960"/>
                  </a:lnTo>
                  <a:cubicBezTo>
                    <a:pt x="236220" y="5276850"/>
                    <a:pt x="232410" y="5285740"/>
                    <a:pt x="228600" y="5294630"/>
                  </a:cubicBezTo>
                  <a:cubicBezTo>
                    <a:pt x="213360" y="5331460"/>
                    <a:pt x="190500" y="5364480"/>
                    <a:pt x="162560" y="5392420"/>
                  </a:cubicBezTo>
                  <a:cubicBezTo>
                    <a:pt x="134620" y="5420360"/>
                    <a:pt x="101600" y="5443220"/>
                    <a:pt x="64770" y="5458460"/>
                  </a:cubicBezTo>
                  <a:cubicBezTo>
                    <a:pt x="43180" y="5467350"/>
                    <a:pt x="21590" y="5473700"/>
                    <a:pt x="0" y="5477510"/>
                  </a:cubicBezTo>
                  <a:cubicBezTo>
                    <a:pt x="22860" y="5481320"/>
                    <a:pt x="44450" y="5487670"/>
                    <a:pt x="64770" y="5496560"/>
                  </a:cubicBezTo>
                  <a:cubicBezTo>
                    <a:pt x="101600" y="5511800"/>
                    <a:pt x="134620" y="5534660"/>
                    <a:pt x="162560" y="5562600"/>
                  </a:cubicBezTo>
                  <a:cubicBezTo>
                    <a:pt x="190500" y="5590541"/>
                    <a:pt x="213360" y="5623560"/>
                    <a:pt x="228600" y="5660391"/>
                  </a:cubicBezTo>
                  <a:cubicBezTo>
                    <a:pt x="232410" y="5669281"/>
                    <a:pt x="234950" y="5678170"/>
                    <a:pt x="238760" y="5687061"/>
                  </a:cubicBezTo>
                  <a:lnTo>
                    <a:pt x="238760" y="5805170"/>
                  </a:lnTo>
                  <a:cubicBezTo>
                    <a:pt x="238760" y="6588761"/>
                    <a:pt x="543560" y="7325361"/>
                    <a:pt x="1097280" y="7879080"/>
                  </a:cubicBezTo>
                  <a:cubicBezTo>
                    <a:pt x="1651000" y="8432800"/>
                    <a:pt x="2387600" y="8737600"/>
                    <a:pt x="3171190" y="8737600"/>
                  </a:cubicBezTo>
                  <a:cubicBezTo>
                    <a:pt x="3954780" y="8737600"/>
                    <a:pt x="4691380" y="8432800"/>
                    <a:pt x="5245100" y="7879080"/>
                  </a:cubicBezTo>
                  <a:cubicBezTo>
                    <a:pt x="5798820" y="7325361"/>
                    <a:pt x="6103620" y="6588761"/>
                    <a:pt x="6103620" y="5805170"/>
                  </a:cubicBezTo>
                  <a:lnTo>
                    <a:pt x="6103620" y="3474720"/>
                  </a:lnTo>
                  <a:cubicBezTo>
                    <a:pt x="6106160" y="3465830"/>
                    <a:pt x="6109970" y="3456940"/>
                    <a:pt x="6113780" y="3448050"/>
                  </a:cubicBezTo>
                  <a:cubicBezTo>
                    <a:pt x="6129020" y="3411220"/>
                    <a:pt x="6151880" y="3378200"/>
                    <a:pt x="6179820" y="3350260"/>
                  </a:cubicBezTo>
                  <a:cubicBezTo>
                    <a:pt x="6207760" y="3322320"/>
                    <a:pt x="6240780" y="3299460"/>
                    <a:pt x="6277610" y="3284220"/>
                  </a:cubicBezTo>
                  <a:cubicBezTo>
                    <a:pt x="6299200" y="3275330"/>
                    <a:pt x="6320790" y="3268980"/>
                    <a:pt x="6342380" y="3265170"/>
                  </a:cubicBezTo>
                  <a:cubicBezTo>
                    <a:pt x="6320790" y="3261360"/>
                    <a:pt x="6299200" y="3255010"/>
                    <a:pt x="6277610" y="3246120"/>
                  </a:cubicBezTo>
                  <a:close/>
                  <a:moveTo>
                    <a:pt x="5232400" y="7865110"/>
                  </a:moveTo>
                  <a:cubicBezTo>
                    <a:pt x="4682490" y="8415020"/>
                    <a:pt x="3949700" y="8718550"/>
                    <a:pt x="3171190" y="8718550"/>
                  </a:cubicBezTo>
                  <a:cubicBezTo>
                    <a:pt x="2392680" y="8718550"/>
                    <a:pt x="1661160" y="8415020"/>
                    <a:pt x="1109980" y="7865110"/>
                  </a:cubicBezTo>
                  <a:cubicBezTo>
                    <a:pt x="560070" y="7315200"/>
                    <a:pt x="256540" y="6582410"/>
                    <a:pt x="256540" y="5803900"/>
                  </a:cubicBezTo>
                  <a:lnTo>
                    <a:pt x="256540" y="5685790"/>
                  </a:lnTo>
                  <a:cubicBezTo>
                    <a:pt x="259080" y="5676900"/>
                    <a:pt x="262890" y="5668010"/>
                    <a:pt x="266700" y="5659120"/>
                  </a:cubicBezTo>
                  <a:cubicBezTo>
                    <a:pt x="281940" y="5622290"/>
                    <a:pt x="304800" y="5589270"/>
                    <a:pt x="332740" y="5561330"/>
                  </a:cubicBezTo>
                  <a:cubicBezTo>
                    <a:pt x="360680" y="5533390"/>
                    <a:pt x="393700" y="5510530"/>
                    <a:pt x="430530" y="5495290"/>
                  </a:cubicBezTo>
                  <a:cubicBezTo>
                    <a:pt x="452120" y="5486400"/>
                    <a:pt x="473710" y="5480050"/>
                    <a:pt x="495300" y="5476240"/>
                  </a:cubicBezTo>
                  <a:cubicBezTo>
                    <a:pt x="472440" y="5472430"/>
                    <a:pt x="450850" y="5466080"/>
                    <a:pt x="430530" y="5457190"/>
                  </a:cubicBezTo>
                  <a:cubicBezTo>
                    <a:pt x="393700" y="5441950"/>
                    <a:pt x="360680" y="5419090"/>
                    <a:pt x="332740" y="5391150"/>
                  </a:cubicBezTo>
                  <a:cubicBezTo>
                    <a:pt x="304800" y="5363209"/>
                    <a:pt x="281940" y="5330190"/>
                    <a:pt x="266700" y="5293359"/>
                  </a:cubicBezTo>
                  <a:cubicBezTo>
                    <a:pt x="262890" y="5284469"/>
                    <a:pt x="260350" y="5275580"/>
                    <a:pt x="256540" y="5266689"/>
                  </a:cubicBezTo>
                  <a:lnTo>
                    <a:pt x="256540" y="2933700"/>
                  </a:lnTo>
                  <a:cubicBezTo>
                    <a:pt x="256540" y="2155190"/>
                    <a:pt x="560070" y="1423670"/>
                    <a:pt x="1109980" y="872490"/>
                  </a:cubicBezTo>
                  <a:cubicBezTo>
                    <a:pt x="1659890" y="322580"/>
                    <a:pt x="2392680" y="19050"/>
                    <a:pt x="3171190" y="19050"/>
                  </a:cubicBezTo>
                  <a:cubicBezTo>
                    <a:pt x="3949700" y="19050"/>
                    <a:pt x="4681220" y="322580"/>
                    <a:pt x="5232400" y="872490"/>
                  </a:cubicBezTo>
                  <a:cubicBezTo>
                    <a:pt x="5782310" y="1422400"/>
                    <a:pt x="6085840" y="2155190"/>
                    <a:pt x="6085840" y="2933700"/>
                  </a:cubicBezTo>
                  <a:lnTo>
                    <a:pt x="6085840" y="3056890"/>
                  </a:lnTo>
                  <a:cubicBezTo>
                    <a:pt x="6083300" y="3065780"/>
                    <a:pt x="6079490" y="3074670"/>
                    <a:pt x="6075680" y="3083560"/>
                  </a:cubicBezTo>
                  <a:cubicBezTo>
                    <a:pt x="6060440" y="3120390"/>
                    <a:pt x="6037580" y="3153410"/>
                    <a:pt x="6009640" y="3181350"/>
                  </a:cubicBezTo>
                  <a:cubicBezTo>
                    <a:pt x="5981700" y="3209290"/>
                    <a:pt x="5948680" y="3232150"/>
                    <a:pt x="5911850" y="3247390"/>
                  </a:cubicBezTo>
                  <a:cubicBezTo>
                    <a:pt x="5890260" y="3256280"/>
                    <a:pt x="5868670" y="3262630"/>
                    <a:pt x="5847080" y="3266440"/>
                  </a:cubicBezTo>
                  <a:cubicBezTo>
                    <a:pt x="5869940" y="3270250"/>
                    <a:pt x="5891530" y="3276600"/>
                    <a:pt x="5911850" y="3285490"/>
                  </a:cubicBezTo>
                  <a:cubicBezTo>
                    <a:pt x="5948680" y="3300730"/>
                    <a:pt x="5981700" y="3323590"/>
                    <a:pt x="6009640" y="3351530"/>
                  </a:cubicBezTo>
                  <a:cubicBezTo>
                    <a:pt x="6037580" y="3379470"/>
                    <a:pt x="6060440" y="3412490"/>
                    <a:pt x="6075680" y="3449320"/>
                  </a:cubicBezTo>
                  <a:cubicBezTo>
                    <a:pt x="6079490" y="3458211"/>
                    <a:pt x="6082030" y="3467100"/>
                    <a:pt x="6085840" y="3475991"/>
                  </a:cubicBezTo>
                  <a:lnTo>
                    <a:pt x="6085840" y="5803900"/>
                  </a:lnTo>
                  <a:cubicBezTo>
                    <a:pt x="6085840" y="6582410"/>
                    <a:pt x="5782310" y="7313930"/>
                    <a:pt x="5232400" y="7865110"/>
                  </a:cubicBezTo>
                  <a:close/>
                </a:path>
              </a:pathLst>
            </a:custGeom>
            <a:solidFill>
              <a:srgbClr val="000000"/>
            </a:solidFill>
          </p:spPr>
        </p:sp>
      </p:grpSp>
      <p:sp>
        <p:nvSpPr>
          <p:cNvPr id="5" name="Freeform 5"/>
          <p:cNvSpPr/>
          <p:nvPr/>
        </p:nvSpPr>
        <p:spPr>
          <a:xfrm>
            <a:off x="550813" y="7911202"/>
            <a:ext cx="5306119" cy="2042856"/>
          </a:xfrm>
          <a:custGeom>
            <a:avLst/>
            <a:gdLst/>
            <a:ahLst/>
            <a:cxnLst/>
            <a:rect l="l" t="t" r="r" b="b"/>
            <a:pathLst>
              <a:path w="5306119" h="2042856">
                <a:moveTo>
                  <a:pt x="0" y="0"/>
                </a:moveTo>
                <a:lnTo>
                  <a:pt x="5306118" y="0"/>
                </a:lnTo>
                <a:lnTo>
                  <a:pt x="5306118" y="2042856"/>
                </a:lnTo>
                <a:lnTo>
                  <a:pt x="0" y="2042856"/>
                </a:lnTo>
                <a:lnTo>
                  <a:pt x="0" y="0"/>
                </a:lnTo>
                <a:close/>
              </a:path>
            </a:pathLst>
          </a:custGeom>
          <a:blipFill>
            <a:blip r:embed="rId3" cstate="print"/>
            <a:stretch>
              <a:fillRect/>
            </a:stretch>
          </a:blipFill>
        </p:spPr>
      </p:sp>
      <p:sp>
        <p:nvSpPr>
          <p:cNvPr id="6" name="TextBox 6"/>
          <p:cNvSpPr txBox="1"/>
          <p:nvPr/>
        </p:nvSpPr>
        <p:spPr>
          <a:xfrm>
            <a:off x="867398" y="754380"/>
            <a:ext cx="11832495" cy="4389120"/>
          </a:xfrm>
          <a:prstGeom prst="rect">
            <a:avLst/>
          </a:prstGeom>
        </p:spPr>
        <p:txBody>
          <a:bodyPr lIns="0" tIns="0" rIns="0" bIns="0" rtlCol="0" anchor="t">
            <a:spAutoFit/>
          </a:bodyPr>
          <a:lstStyle/>
          <a:p>
            <a:pPr marL="0" lvl="0" indent="0" algn="l">
              <a:lnSpc>
                <a:spcPts val="3509"/>
              </a:lnSpc>
              <a:spcBef>
                <a:spcPct val="0"/>
              </a:spcBef>
            </a:pPr>
            <a:r>
              <a:rPr lang="en-US" sz="2599" spc="155">
                <a:solidFill>
                  <a:srgbClr val="494949"/>
                </a:solidFill>
                <a:latin typeface="Poppins"/>
                <a:ea typeface="Poppins"/>
                <a:cs typeface="Poppins"/>
                <a:sym typeface="Poppins"/>
              </a:rPr>
              <a:t>Англійський філософ і соціальний антрополог Е. Гелнер період 1815-1918 рр. назвав часом «національного іредентизму», адже з’являється націоналістична ідея, яка ґрунтується на політичному принципі. Втілюється формула «одна культура – одна держава». Дослідник вважає, що держава буде законною лише тоді, коли буде охороняти та представляти певну культуру. Виходячи з даних тверджень, головна мета націонал-іредентизму полягає у тотожності культурних та лінгвістичних кордонів з політичними, що можна досягти створенням єдиної держави.</a:t>
            </a:r>
          </a:p>
        </p:txBody>
      </p:sp>
      <p:sp>
        <p:nvSpPr>
          <p:cNvPr id="7" name="TextBox 7"/>
          <p:cNvSpPr txBox="1"/>
          <p:nvPr/>
        </p:nvSpPr>
        <p:spPr>
          <a:xfrm>
            <a:off x="14454984" y="7968352"/>
            <a:ext cx="3429770" cy="409831"/>
          </a:xfrm>
          <a:prstGeom prst="rect">
            <a:avLst/>
          </a:prstGeom>
        </p:spPr>
        <p:txBody>
          <a:bodyPr lIns="0" tIns="0" rIns="0" bIns="0" rtlCol="0" anchor="t">
            <a:spAutoFit/>
          </a:bodyPr>
          <a:lstStyle/>
          <a:p>
            <a:pPr algn="l">
              <a:lnSpc>
                <a:spcPts val="3193"/>
              </a:lnSpc>
            </a:pPr>
            <a:r>
              <a:rPr lang="en-US" sz="3100" b="1">
                <a:solidFill>
                  <a:srgbClr val="494949"/>
                </a:solidFill>
                <a:latin typeface="Montserrat Semi-Bold"/>
                <a:ea typeface="Montserrat Semi-Bold"/>
                <a:cs typeface="Montserrat Semi-Bold"/>
                <a:sym typeface="Montserrat Semi-Bold"/>
              </a:rPr>
              <a:t>Е. Гелнер</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13521785" y="0"/>
            <a:ext cx="4766215" cy="3354224"/>
          </a:xfrm>
          <a:custGeom>
            <a:avLst/>
            <a:gdLst/>
            <a:ahLst/>
            <a:cxnLst/>
            <a:rect l="l" t="t" r="r" b="b"/>
            <a:pathLst>
              <a:path w="4766215" h="3354224">
                <a:moveTo>
                  <a:pt x="0" y="0"/>
                </a:moveTo>
                <a:lnTo>
                  <a:pt x="4766215" y="0"/>
                </a:lnTo>
                <a:lnTo>
                  <a:pt x="4766215" y="3354224"/>
                </a:lnTo>
                <a:lnTo>
                  <a:pt x="0" y="3354224"/>
                </a:lnTo>
                <a:lnTo>
                  <a:pt x="0" y="0"/>
                </a:lnTo>
                <a:close/>
              </a:path>
            </a:pathLst>
          </a:custGeom>
          <a:blipFill>
            <a:blip r:embed="rId2" cstate="print"/>
            <a:stretch>
              <a:fillRect/>
            </a:stretch>
          </a:blipFill>
        </p:spPr>
      </p:sp>
      <p:sp>
        <p:nvSpPr>
          <p:cNvPr id="3" name="TextBox 3"/>
          <p:cNvSpPr txBox="1"/>
          <p:nvPr/>
        </p:nvSpPr>
        <p:spPr>
          <a:xfrm>
            <a:off x="1028700" y="577686"/>
            <a:ext cx="11379759" cy="7553325"/>
          </a:xfrm>
          <a:prstGeom prst="rect">
            <a:avLst/>
          </a:prstGeom>
        </p:spPr>
        <p:txBody>
          <a:bodyPr lIns="0" tIns="0" rIns="0" bIns="0" rtlCol="0" anchor="t">
            <a:spAutoFit/>
          </a:bodyPr>
          <a:lstStyle/>
          <a:p>
            <a:pPr algn="l">
              <a:lnSpc>
                <a:spcPts val="3374"/>
              </a:lnSpc>
            </a:pPr>
            <a:r>
              <a:rPr lang="en-US" sz="2499" spc="149">
                <a:solidFill>
                  <a:srgbClr val="494949"/>
                </a:solidFill>
                <a:latin typeface="Poppins"/>
                <a:ea typeface="Poppins"/>
                <a:cs typeface="Poppins"/>
                <a:sym typeface="Poppins"/>
              </a:rPr>
              <a:t>Після завершення Другої світової війни започатковується Ялтинсько-Постдамська система міжнародних відносин. Міжнародні відносини залишаються не стабільними, утверджується біполярна система, яка  ділить світ на два ворогуючі табори. Країни – переможці розглядають питання щодо післявоєнного облаштування світу, зокрема вирішують долі колишніх італійських колоній. Англійський проект передбачав створення держави «Велика Лівія», та під егідою Англії «Великого Сомалі», яке б включало  два райони Ефіопії. Згодом з ініціативи Сомалі виникає низка територіальних конфліктів у Кенії (1960-ті рр.), Ефіопії (1970-ті рр.). </a:t>
            </a:r>
          </a:p>
          <a:p>
            <a:pPr marL="0" lvl="0" indent="0" algn="l">
              <a:lnSpc>
                <a:spcPts val="3374"/>
              </a:lnSpc>
              <a:spcBef>
                <a:spcPct val="0"/>
              </a:spcBef>
            </a:pPr>
            <a:r>
              <a:rPr lang="en-US" sz="2499" spc="149">
                <a:solidFill>
                  <a:srgbClr val="494949"/>
                </a:solidFill>
                <a:latin typeface="Poppins"/>
                <a:ea typeface="Poppins"/>
                <a:cs typeface="Poppins"/>
                <a:sym typeface="Poppins"/>
              </a:rPr>
              <a:t>         Незважаючи на всю недосконалість Ялтинсько-Постдамської системи, в другій половині ХХ ст.. відбуваються процеси деколонізації, демократизації та національного піднесення. Важливу роль в цих процесах відіграє ООН, Рада Безпеки, Міжнародний Суд. Ці організації виступають посередниками у вирішенні національних та територіальних протиріч.</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14525471" y="5027373"/>
            <a:ext cx="3569972" cy="5259627"/>
          </a:xfrm>
          <a:custGeom>
            <a:avLst/>
            <a:gdLst/>
            <a:ahLst/>
            <a:cxnLst/>
            <a:rect l="l" t="t" r="r" b="b"/>
            <a:pathLst>
              <a:path w="3569972" h="5259627">
                <a:moveTo>
                  <a:pt x="0" y="0"/>
                </a:moveTo>
                <a:lnTo>
                  <a:pt x="3569972" y="0"/>
                </a:lnTo>
                <a:lnTo>
                  <a:pt x="3569972" y="5259627"/>
                </a:lnTo>
                <a:lnTo>
                  <a:pt x="0" y="5259627"/>
                </a:lnTo>
                <a:lnTo>
                  <a:pt x="0" y="0"/>
                </a:lnTo>
                <a:close/>
              </a:path>
            </a:pathLst>
          </a:custGeom>
          <a:blipFill>
            <a:blip r:embed="rId2" cstate="print"/>
            <a:stretch>
              <a:fillRect/>
            </a:stretch>
          </a:blipFill>
        </p:spPr>
      </p:sp>
      <p:sp>
        <p:nvSpPr>
          <p:cNvPr id="3" name="TextBox 3"/>
          <p:cNvSpPr txBox="1"/>
          <p:nvPr/>
        </p:nvSpPr>
        <p:spPr>
          <a:xfrm>
            <a:off x="1264146" y="579120"/>
            <a:ext cx="12870955" cy="7533828"/>
          </a:xfrm>
          <a:prstGeom prst="rect">
            <a:avLst/>
          </a:prstGeom>
        </p:spPr>
        <p:txBody>
          <a:bodyPr lIns="0" tIns="0" rIns="0" bIns="0" rtlCol="0" anchor="t">
            <a:spAutoFit/>
          </a:bodyPr>
          <a:lstStyle/>
          <a:p>
            <a:pPr marL="0" lvl="0" indent="0" algn="l">
              <a:lnSpc>
                <a:spcPts val="4283"/>
              </a:lnSpc>
              <a:spcBef>
                <a:spcPct val="0"/>
              </a:spcBef>
            </a:pPr>
            <a:r>
              <a:rPr lang="en-US" sz="3172" spc="190">
                <a:solidFill>
                  <a:srgbClr val="494949"/>
                </a:solidFill>
                <a:latin typeface="Poppins"/>
                <a:ea typeface="Poppins"/>
                <a:cs typeface="Poppins"/>
                <a:sym typeface="Poppins"/>
              </a:rPr>
              <a:t>Нормативно-правова база врегулювання конфліктів на національному та територіальному грунті, на жаль, не вирішує ці питання, адже Статут ООН (1945 р.), Декларація про надання незалежності колоніальним країнам і народам (1960 р.), Гельсінкський акт (1975 р.) не узгоджують принципи територіальної цілісності держав та права народу на самовизначення. Тому політика іредентизму не має чіткої оцінки та залежить від конкретної ситуації та суб’єктів міждержавних відносин. В контексті дотримання прав національних меншин чи етнічних груп націонал-іредентичні прагнення є демократичними та справедливими, але задоволення цих потреб може нести територіальні втрати для країни, до складу якої вони входять.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rot="1171822">
            <a:off x="7853583" y="-1405179"/>
            <a:ext cx="13970515" cy="13097357"/>
          </a:xfrm>
          <a:custGeom>
            <a:avLst/>
            <a:gdLst/>
            <a:ahLst/>
            <a:cxnLst/>
            <a:rect l="l" t="t" r="r" b="b"/>
            <a:pathLst>
              <a:path w="13970515" h="13097357">
                <a:moveTo>
                  <a:pt x="0" y="0"/>
                </a:moveTo>
                <a:lnTo>
                  <a:pt x="13970515" y="0"/>
                </a:lnTo>
                <a:lnTo>
                  <a:pt x="13970515" y="13097358"/>
                </a:lnTo>
                <a:lnTo>
                  <a:pt x="0" y="13097358"/>
                </a:lnTo>
                <a:lnTo>
                  <a:pt x="0" y="0"/>
                </a:lnTo>
                <a:close/>
              </a:path>
            </a:pathLst>
          </a:custGeom>
          <a:blipFill>
            <a:blip r:embed="rId2" cstate="print"/>
            <a:stretch>
              <a:fillRect/>
            </a:stretch>
          </a:blipFill>
        </p:spPr>
      </p:sp>
      <p:sp>
        <p:nvSpPr>
          <p:cNvPr id="3" name="TextBox 3"/>
          <p:cNvSpPr txBox="1"/>
          <p:nvPr/>
        </p:nvSpPr>
        <p:spPr>
          <a:xfrm>
            <a:off x="559891" y="1136387"/>
            <a:ext cx="9317298" cy="6141720"/>
          </a:xfrm>
          <a:prstGeom prst="rect">
            <a:avLst/>
          </a:prstGeom>
        </p:spPr>
        <p:txBody>
          <a:bodyPr lIns="0" tIns="0" rIns="0" bIns="0" rtlCol="0" anchor="t">
            <a:spAutoFit/>
          </a:bodyPr>
          <a:lstStyle/>
          <a:p>
            <a:pPr marL="0" lvl="0" indent="0" algn="l">
              <a:lnSpc>
                <a:spcPts val="3509"/>
              </a:lnSpc>
              <a:spcBef>
                <a:spcPct val="0"/>
              </a:spcBef>
            </a:pPr>
            <a:r>
              <a:rPr lang="en-US" sz="2599" spc="155">
                <a:solidFill>
                  <a:srgbClr val="494949"/>
                </a:solidFill>
                <a:latin typeface="Poppins"/>
                <a:ea typeface="Poppins"/>
                <a:cs typeface="Poppins"/>
                <a:sym typeface="Poppins"/>
              </a:rPr>
              <a:t>Наприкінці ХХ ст.. відбувається трансформація міжнародних відносин та політичних систем. Внаслідок того, що комуністична ідеологія є не життєздатною та за своєю суттю утопічною, СРСР припиняє своє існування. Завершується </a:t>
            </a:r>
            <a:r>
              <a:rPr lang="en-US" sz="2599" i="1" spc="155">
                <a:solidFill>
                  <a:srgbClr val="494949"/>
                </a:solidFill>
                <a:latin typeface="Poppins Italics"/>
                <a:ea typeface="Poppins Italics"/>
                <a:cs typeface="Poppins Italics"/>
                <a:sym typeface="Poppins Italics"/>
              </a:rPr>
              <a:t>«холодна війна»</a:t>
            </a:r>
            <a:r>
              <a:rPr lang="en-US" sz="2599" spc="155">
                <a:solidFill>
                  <a:srgbClr val="494949"/>
                </a:solidFill>
                <a:latin typeface="Poppins"/>
                <a:ea typeface="Poppins"/>
                <a:cs typeface="Poppins"/>
                <a:sym typeface="Poppins"/>
              </a:rPr>
              <a:t>, виникає нова світова політична система – </a:t>
            </a:r>
            <a:r>
              <a:rPr lang="en-US" sz="2599" i="1" spc="155">
                <a:solidFill>
                  <a:srgbClr val="494949"/>
                </a:solidFill>
                <a:latin typeface="Poppins Italics"/>
                <a:ea typeface="Poppins Italics"/>
                <a:cs typeface="Poppins Italics"/>
                <a:sym typeface="Poppins Italics"/>
              </a:rPr>
              <a:t>«постбіполярна»</a:t>
            </a:r>
            <a:r>
              <a:rPr lang="en-US" sz="2599" spc="155">
                <a:solidFill>
                  <a:srgbClr val="494949"/>
                </a:solidFill>
                <a:latin typeface="Poppins"/>
                <a:ea typeface="Poppins"/>
                <a:cs typeface="Poppins"/>
                <a:sym typeface="Poppins"/>
              </a:rPr>
              <a:t>. На теренах постсоціалістичного світу відбувається справжній </a:t>
            </a:r>
            <a:r>
              <a:rPr lang="en-US" sz="2599" i="1" spc="155">
                <a:solidFill>
                  <a:srgbClr val="494949"/>
                </a:solidFill>
                <a:latin typeface="Poppins Italics"/>
                <a:ea typeface="Poppins Italics"/>
                <a:cs typeface="Poppins Italics"/>
                <a:sym typeface="Poppins Italics"/>
              </a:rPr>
              <a:t>«парад суверенітетів»</a:t>
            </a:r>
            <a:r>
              <a:rPr lang="en-US" sz="2599" spc="155">
                <a:solidFill>
                  <a:srgbClr val="494949"/>
                </a:solidFill>
                <a:latin typeface="Poppins"/>
                <a:ea typeface="Poppins"/>
                <a:cs typeface="Poppins"/>
                <a:sym typeface="Poppins"/>
              </a:rPr>
              <a:t>. Перед новоствореними державами стоїть ряд важливих завдань, зокрема задоволення інтересів національних меншин, попередження утворення сепаратизму та встановлення партнерських відносин із суміжними державами</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TextBox 2"/>
          <p:cNvSpPr txBox="1"/>
          <p:nvPr/>
        </p:nvSpPr>
        <p:spPr>
          <a:xfrm>
            <a:off x="1028700" y="753750"/>
            <a:ext cx="9518513" cy="7972425"/>
          </a:xfrm>
          <a:prstGeom prst="rect">
            <a:avLst/>
          </a:prstGeom>
        </p:spPr>
        <p:txBody>
          <a:bodyPr lIns="0" tIns="0" rIns="0" bIns="0" rtlCol="0" anchor="t">
            <a:spAutoFit/>
          </a:bodyPr>
          <a:lstStyle/>
          <a:p>
            <a:pPr algn="l">
              <a:lnSpc>
                <a:spcPts val="3374"/>
              </a:lnSpc>
            </a:pPr>
            <a:r>
              <a:rPr lang="en-US" sz="2499" spc="149">
                <a:solidFill>
                  <a:srgbClr val="494949"/>
                </a:solidFill>
                <a:latin typeface="Poppins"/>
                <a:ea typeface="Poppins"/>
                <a:cs typeface="Poppins"/>
                <a:sym typeface="Poppins"/>
              </a:rPr>
              <a:t>Погоджуємося із думкою Р. Брубейкера, що замість прогнозованого національного занепаду відбувається національне відродження у новостворених державах. Він виділив ряд сучасних форм націоналізму: націоналізаційний – націоналізм титульних націй нових держав, транскордонний і націоналізм національних меншин. Через протиріччя ці націоналізми не можуть об’єднатися та взаємодіяти, а навпаки конфліктують, що призводить до внутрішніх та міждержавних конфліктів.</a:t>
            </a:r>
          </a:p>
          <a:p>
            <a:pPr marL="0" lvl="0" indent="0" algn="l">
              <a:lnSpc>
                <a:spcPts val="3374"/>
              </a:lnSpc>
              <a:spcBef>
                <a:spcPct val="0"/>
              </a:spcBef>
            </a:pPr>
            <a:r>
              <a:rPr lang="en-US" sz="2499" spc="149">
                <a:solidFill>
                  <a:srgbClr val="494949"/>
                </a:solidFill>
                <a:latin typeface="Poppins"/>
                <a:ea typeface="Poppins"/>
                <a:cs typeface="Poppins"/>
                <a:sym typeface="Poppins"/>
              </a:rPr>
              <a:t>        Та все ж історія показує, що іредентиських конфліктів не вдалося уникнути, зокрема країнам, які виникли на території колишньої Югославії. Періодично в активну стадію входили довготривалі іредентистські конфлікти в різних куточках світу, як, наприклад, Нагірно-Карабаський конфлікт. Приклад російського агресії показав, що загроза іредентиських конфліктів завжди актуальна і може проявлятися час від часу.</a:t>
            </a:r>
          </a:p>
        </p:txBody>
      </p:sp>
      <p:grpSp>
        <p:nvGrpSpPr>
          <p:cNvPr id="3" name="Group 3"/>
          <p:cNvGrpSpPr>
            <a:grpSpLocks noChangeAspect="1"/>
          </p:cNvGrpSpPr>
          <p:nvPr/>
        </p:nvGrpSpPr>
        <p:grpSpPr>
          <a:xfrm>
            <a:off x="12699893" y="212728"/>
            <a:ext cx="5588107" cy="7698474"/>
            <a:chOff x="0" y="0"/>
            <a:chExt cx="6342380" cy="8737600"/>
          </a:xfrm>
        </p:grpSpPr>
        <p:sp>
          <p:nvSpPr>
            <p:cNvPr id="4" name="Freeform 4"/>
            <p:cNvSpPr/>
            <p:nvPr/>
          </p:nvSpPr>
          <p:spPr>
            <a:xfrm>
              <a:off x="628650" y="391160"/>
              <a:ext cx="5085080" cy="7955280"/>
            </a:xfrm>
            <a:custGeom>
              <a:avLst/>
              <a:gdLst/>
              <a:ahLst/>
              <a:cxnLst/>
              <a:rect l="l" t="t" r="r" b="b"/>
              <a:pathLst>
                <a:path w="5085080" h="7955280">
                  <a:moveTo>
                    <a:pt x="2542540" y="7955280"/>
                  </a:moveTo>
                  <a:cubicBezTo>
                    <a:pt x="1140460" y="7955280"/>
                    <a:pt x="0" y="6814820"/>
                    <a:pt x="0" y="5412740"/>
                  </a:cubicBezTo>
                  <a:lnTo>
                    <a:pt x="0" y="2542540"/>
                  </a:lnTo>
                  <a:cubicBezTo>
                    <a:pt x="0" y="1140460"/>
                    <a:pt x="1140460" y="0"/>
                    <a:pt x="2542540" y="0"/>
                  </a:cubicBezTo>
                  <a:cubicBezTo>
                    <a:pt x="3944620" y="0"/>
                    <a:pt x="5085080" y="1140460"/>
                    <a:pt x="5085080" y="2542540"/>
                  </a:cubicBezTo>
                  <a:lnTo>
                    <a:pt x="5085080" y="5412740"/>
                  </a:lnTo>
                  <a:cubicBezTo>
                    <a:pt x="5085080" y="6814820"/>
                    <a:pt x="3944620" y="7955280"/>
                    <a:pt x="2542540" y="7955280"/>
                  </a:cubicBezTo>
                  <a:close/>
                </a:path>
              </a:pathLst>
            </a:custGeom>
            <a:blipFill>
              <a:blip r:embed="rId2" cstate="print"/>
              <a:stretch>
                <a:fillRect l="-10839" r="-10839"/>
              </a:stretch>
            </a:blipFill>
          </p:spPr>
        </p:sp>
        <p:sp>
          <p:nvSpPr>
            <p:cNvPr id="5" name="Freeform 5"/>
            <p:cNvSpPr/>
            <p:nvPr/>
          </p:nvSpPr>
          <p:spPr>
            <a:xfrm>
              <a:off x="0" y="0"/>
              <a:ext cx="6342380" cy="8737600"/>
            </a:xfrm>
            <a:custGeom>
              <a:avLst/>
              <a:gdLst/>
              <a:ahLst/>
              <a:cxnLst/>
              <a:rect l="l" t="t" r="r" b="b"/>
              <a:pathLst>
                <a:path w="6342380" h="8737600">
                  <a:moveTo>
                    <a:pt x="3171190" y="381000"/>
                  </a:moveTo>
                  <a:cubicBezTo>
                    <a:pt x="1764030" y="381000"/>
                    <a:pt x="618490" y="1526540"/>
                    <a:pt x="618490" y="2933700"/>
                  </a:cubicBezTo>
                  <a:lnTo>
                    <a:pt x="618490" y="5803900"/>
                  </a:lnTo>
                  <a:cubicBezTo>
                    <a:pt x="618490" y="7211060"/>
                    <a:pt x="1764030" y="8356600"/>
                    <a:pt x="3171190" y="8356600"/>
                  </a:cubicBezTo>
                  <a:cubicBezTo>
                    <a:pt x="4578350" y="8356600"/>
                    <a:pt x="5723890" y="7211060"/>
                    <a:pt x="5723890" y="5803900"/>
                  </a:cubicBezTo>
                  <a:lnTo>
                    <a:pt x="5723890" y="2933700"/>
                  </a:lnTo>
                  <a:cubicBezTo>
                    <a:pt x="5723890" y="1526540"/>
                    <a:pt x="4578350" y="381000"/>
                    <a:pt x="3171190" y="381000"/>
                  </a:cubicBezTo>
                  <a:close/>
                  <a:moveTo>
                    <a:pt x="5704840" y="5803900"/>
                  </a:moveTo>
                  <a:cubicBezTo>
                    <a:pt x="5704840" y="7200900"/>
                    <a:pt x="4568190" y="8337550"/>
                    <a:pt x="3171190" y="8337550"/>
                  </a:cubicBezTo>
                  <a:cubicBezTo>
                    <a:pt x="1774190" y="8337550"/>
                    <a:pt x="637540" y="7200900"/>
                    <a:pt x="637540" y="5803900"/>
                  </a:cubicBezTo>
                  <a:lnTo>
                    <a:pt x="637540" y="2933700"/>
                  </a:lnTo>
                  <a:cubicBezTo>
                    <a:pt x="637540" y="1536700"/>
                    <a:pt x="1774190" y="400050"/>
                    <a:pt x="3171190" y="400050"/>
                  </a:cubicBezTo>
                  <a:cubicBezTo>
                    <a:pt x="4568190" y="400050"/>
                    <a:pt x="5704840" y="1536700"/>
                    <a:pt x="5704840" y="2933700"/>
                  </a:cubicBezTo>
                  <a:lnTo>
                    <a:pt x="5704840" y="5803900"/>
                  </a:lnTo>
                  <a:close/>
                  <a:moveTo>
                    <a:pt x="6277610" y="3246120"/>
                  </a:moveTo>
                  <a:cubicBezTo>
                    <a:pt x="6240780" y="3230880"/>
                    <a:pt x="6207760" y="3208020"/>
                    <a:pt x="6179820" y="3180080"/>
                  </a:cubicBezTo>
                  <a:cubicBezTo>
                    <a:pt x="6151880" y="3152140"/>
                    <a:pt x="6129020" y="3119120"/>
                    <a:pt x="6113780" y="3082290"/>
                  </a:cubicBezTo>
                  <a:cubicBezTo>
                    <a:pt x="6109970" y="3073400"/>
                    <a:pt x="6107430" y="3064510"/>
                    <a:pt x="6103620" y="3055620"/>
                  </a:cubicBezTo>
                  <a:lnTo>
                    <a:pt x="6103620" y="2933700"/>
                  </a:lnTo>
                  <a:cubicBezTo>
                    <a:pt x="6103620" y="2150110"/>
                    <a:pt x="5798820" y="1413510"/>
                    <a:pt x="5245100" y="859790"/>
                  </a:cubicBezTo>
                  <a:cubicBezTo>
                    <a:pt x="4691380" y="304800"/>
                    <a:pt x="3954780" y="0"/>
                    <a:pt x="3171190" y="0"/>
                  </a:cubicBezTo>
                  <a:cubicBezTo>
                    <a:pt x="2387600" y="0"/>
                    <a:pt x="1651000" y="304800"/>
                    <a:pt x="1097280" y="858520"/>
                  </a:cubicBezTo>
                  <a:cubicBezTo>
                    <a:pt x="543560" y="1413510"/>
                    <a:pt x="238760" y="2150110"/>
                    <a:pt x="238760" y="2933700"/>
                  </a:cubicBezTo>
                  <a:lnTo>
                    <a:pt x="238760" y="5267960"/>
                  </a:lnTo>
                  <a:cubicBezTo>
                    <a:pt x="236220" y="5276850"/>
                    <a:pt x="232410" y="5285740"/>
                    <a:pt x="228600" y="5294630"/>
                  </a:cubicBezTo>
                  <a:cubicBezTo>
                    <a:pt x="213360" y="5331460"/>
                    <a:pt x="190500" y="5364480"/>
                    <a:pt x="162560" y="5392420"/>
                  </a:cubicBezTo>
                  <a:cubicBezTo>
                    <a:pt x="134620" y="5420360"/>
                    <a:pt x="101600" y="5443220"/>
                    <a:pt x="64770" y="5458460"/>
                  </a:cubicBezTo>
                  <a:cubicBezTo>
                    <a:pt x="43180" y="5467350"/>
                    <a:pt x="21590" y="5473700"/>
                    <a:pt x="0" y="5477510"/>
                  </a:cubicBezTo>
                  <a:cubicBezTo>
                    <a:pt x="22860" y="5481320"/>
                    <a:pt x="44450" y="5487670"/>
                    <a:pt x="64770" y="5496560"/>
                  </a:cubicBezTo>
                  <a:cubicBezTo>
                    <a:pt x="101600" y="5511800"/>
                    <a:pt x="134620" y="5534660"/>
                    <a:pt x="162560" y="5562600"/>
                  </a:cubicBezTo>
                  <a:cubicBezTo>
                    <a:pt x="190500" y="5590541"/>
                    <a:pt x="213360" y="5623560"/>
                    <a:pt x="228600" y="5660391"/>
                  </a:cubicBezTo>
                  <a:cubicBezTo>
                    <a:pt x="232410" y="5669281"/>
                    <a:pt x="234950" y="5678170"/>
                    <a:pt x="238760" y="5687061"/>
                  </a:cubicBezTo>
                  <a:lnTo>
                    <a:pt x="238760" y="5805170"/>
                  </a:lnTo>
                  <a:cubicBezTo>
                    <a:pt x="238760" y="6588761"/>
                    <a:pt x="543560" y="7325361"/>
                    <a:pt x="1097280" y="7879080"/>
                  </a:cubicBezTo>
                  <a:cubicBezTo>
                    <a:pt x="1651000" y="8432800"/>
                    <a:pt x="2387600" y="8737600"/>
                    <a:pt x="3171190" y="8737600"/>
                  </a:cubicBezTo>
                  <a:cubicBezTo>
                    <a:pt x="3954780" y="8737600"/>
                    <a:pt x="4691380" y="8432800"/>
                    <a:pt x="5245100" y="7879080"/>
                  </a:cubicBezTo>
                  <a:cubicBezTo>
                    <a:pt x="5798820" y="7325361"/>
                    <a:pt x="6103620" y="6588761"/>
                    <a:pt x="6103620" y="5805170"/>
                  </a:cubicBezTo>
                  <a:lnTo>
                    <a:pt x="6103620" y="3474720"/>
                  </a:lnTo>
                  <a:cubicBezTo>
                    <a:pt x="6106160" y="3465830"/>
                    <a:pt x="6109970" y="3456940"/>
                    <a:pt x="6113780" y="3448050"/>
                  </a:cubicBezTo>
                  <a:cubicBezTo>
                    <a:pt x="6129020" y="3411220"/>
                    <a:pt x="6151880" y="3378200"/>
                    <a:pt x="6179820" y="3350260"/>
                  </a:cubicBezTo>
                  <a:cubicBezTo>
                    <a:pt x="6207760" y="3322320"/>
                    <a:pt x="6240780" y="3299460"/>
                    <a:pt x="6277610" y="3284220"/>
                  </a:cubicBezTo>
                  <a:cubicBezTo>
                    <a:pt x="6299200" y="3275330"/>
                    <a:pt x="6320790" y="3268980"/>
                    <a:pt x="6342380" y="3265170"/>
                  </a:cubicBezTo>
                  <a:cubicBezTo>
                    <a:pt x="6320790" y="3261360"/>
                    <a:pt x="6299200" y="3255010"/>
                    <a:pt x="6277610" y="3246120"/>
                  </a:cubicBezTo>
                  <a:close/>
                  <a:moveTo>
                    <a:pt x="5232400" y="7865110"/>
                  </a:moveTo>
                  <a:cubicBezTo>
                    <a:pt x="4682490" y="8415020"/>
                    <a:pt x="3949700" y="8718550"/>
                    <a:pt x="3171190" y="8718550"/>
                  </a:cubicBezTo>
                  <a:cubicBezTo>
                    <a:pt x="2392680" y="8718550"/>
                    <a:pt x="1661160" y="8415020"/>
                    <a:pt x="1109980" y="7865110"/>
                  </a:cubicBezTo>
                  <a:cubicBezTo>
                    <a:pt x="560070" y="7315200"/>
                    <a:pt x="256540" y="6582410"/>
                    <a:pt x="256540" y="5803900"/>
                  </a:cubicBezTo>
                  <a:lnTo>
                    <a:pt x="256540" y="5685790"/>
                  </a:lnTo>
                  <a:cubicBezTo>
                    <a:pt x="259080" y="5676900"/>
                    <a:pt x="262890" y="5668010"/>
                    <a:pt x="266700" y="5659120"/>
                  </a:cubicBezTo>
                  <a:cubicBezTo>
                    <a:pt x="281940" y="5622290"/>
                    <a:pt x="304800" y="5589270"/>
                    <a:pt x="332740" y="5561330"/>
                  </a:cubicBezTo>
                  <a:cubicBezTo>
                    <a:pt x="360680" y="5533390"/>
                    <a:pt x="393700" y="5510530"/>
                    <a:pt x="430530" y="5495290"/>
                  </a:cubicBezTo>
                  <a:cubicBezTo>
                    <a:pt x="452120" y="5486400"/>
                    <a:pt x="473710" y="5480050"/>
                    <a:pt x="495300" y="5476240"/>
                  </a:cubicBezTo>
                  <a:cubicBezTo>
                    <a:pt x="472440" y="5472430"/>
                    <a:pt x="450850" y="5466080"/>
                    <a:pt x="430530" y="5457190"/>
                  </a:cubicBezTo>
                  <a:cubicBezTo>
                    <a:pt x="393700" y="5441950"/>
                    <a:pt x="360680" y="5419090"/>
                    <a:pt x="332740" y="5391150"/>
                  </a:cubicBezTo>
                  <a:cubicBezTo>
                    <a:pt x="304800" y="5363209"/>
                    <a:pt x="281940" y="5330190"/>
                    <a:pt x="266700" y="5293359"/>
                  </a:cubicBezTo>
                  <a:cubicBezTo>
                    <a:pt x="262890" y="5284469"/>
                    <a:pt x="260350" y="5275580"/>
                    <a:pt x="256540" y="5266689"/>
                  </a:cubicBezTo>
                  <a:lnTo>
                    <a:pt x="256540" y="2933700"/>
                  </a:lnTo>
                  <a:cubicBezTo>
                    <a:pt x="256540" y="2155190"/>
                    <a:pt x="560070" y="1423670"/>
                    <a:pt x="1109980" y="872490"/>
                  </a:cubicBezTo>
                  <a:cubicBezTo>
                    <a:pt x="1659890" y="322580"/>
                    <a:pt x="2392680" y="19050"/>
                    <a:pt x="3171190" y="19050"/>
                  </a:cubicBezTo>
                  <a:cubicBezTo>
                    <a:pt x="3949700" y="19050"/>
                    <a:pt x="4681220" y="322580"/>
                    <a:pt x="5232400" y="872490"/>
                  </a:cubicBezTo>
                  <a:cubicBezTo>
                    <a:pt x="5782310" y="1422400"/>
                    <a:pt x="6085840" y="2155190"/>
                    <a:pt x="6085840" y="2933700"/>
                  </a:cubicBezTo>
                  <a:lnTo>
                    <a:pt x="6085840" y="3056890"/>
                  </a:lnTo>
                  <a:cubicBezTo>
                    <a:pt x="6083300" y="3065780"/>
                    <a:pt x="6079490" y="3074670"/>
                    <a:pt x="6075680" y="3083560"/>
                  </a:cubicBezTo>
                  <a:cubicBezTo>
                    <a:pt x="6060440" y="3120390"/>
                    <a:pt x="6037580" y="3153410"/>
                    <a:pt x="6009640" y="3181350"/>
                  </a:cubicBezTo>
                  <a:cubicBezTo>
                    <a:pt x="5981700" y="3209290"/>
                    <a:pt x="5948680" y="3232150"/>
                    <a:pt x="5911850" y="3247390"/>
                  </a:cubicBezTo>
                  <a:cubicBezTo>
                    <a:pt x="5890260" y="3256280"/>
                    <a:pt x="5868670" y="3262630"/>
                    <a:pt x="5847080" y="3266440"/>
                  </a:cubicBezTo>
                  <a:cubicBezTo>
                    <a:pt x="5869940" y="3270250"/>
                    <a:pt x="5891530" y="3276600"/>
                    <a:pt x="5911850" y="3285490"/>
                  </a:cubicBezTo>
                  <a:cubicBezTo>
                    <a:pt x="5948680" y="3300730"/>
                    <a:pt x="5981700" y="3323590"/>
                    <a:pt x="6009640" y="3351530"/>
                  </a:cubicBezTo>
                  <a:cubicBezTo>
                    <a:pt x="6037580" y="3379470"/>
                    <a:pt x="6060440" y="3412490"/>
                    <a:pt x="6075680" y="3449320"/>
                  </a:cubicBezTo>
                  <a:cubicBezTo>
                    <a:pt x="6079490" y="3458211"/>
                    <a:pt x="6082030" y="3467100"/>
                    <a:pt x="6085840" y="3475991"/>
                  </a:cubicBezTo>
                  <a:lnTo>
                    <a:pt x="6085840" y="5803900"/>
                  </a:lnTo>
                  <a:cubicBezTo>
                    <a:pt x="6085840" y="6582410"/>
                    <a:pt x="5782310" y="7313930"/>
                    <a:pt x="5232400" y="7865110"/>
                  </a:cubicBezTo>
                  <a:close/>
                </a:path>
              </a:pathLst>
            </a:custGeom>
            <a:solidFill>
              <a:srgbClr val="000000"/>
            </a:solidFill>
          </p:spPr>
        </p:sp>
      </p:grpSp>
      <p:sp>
        <p:nvSpPr>
          <p:cNvPr id="6" name="TextBox 6"/>
          <p:cNvSpPr txBox="1"/>
          <p:nvPr/>
        </p:nvSpPr>
        <p:spPr>
          <a:xfrm>
            <a:off x="13829530" y="7968352"/>
            <a:ext cx="3429770" cy="409831"/>
          </a:xfrm>
          <a:prstGeom prst="rect">
            <a:avLst/>
          </a:prstGeom>
        </p:spPr>
        <p:txBody>
          <a:bodyPr lIns="0" tIns="0" rIns="0" bIns="0" rtlCol="0" anchor="t">
            <a:spAutoFit/>
          </a:bodyPr>
          <a:lstStyle/>
          <a:p>
            <a:pPr algn="l">
              <a:lnSpc>
                <a:spcPts val="3193"/>
              </a:lnSpc>
            </a:pPr>
            <a:r>
              <a:rPr lang="en-US" sz="3100" b="1">
                <a:solidFill>
                  <a:srgbClr val="494949"/>
                </a:solidFill>
                <a:latin typeface="Montserrat Semi-Bold"/>
                <a:ea typeface="Montserrat Semi-Bold"/>
                <a:cs typeface="Montserrat Semi-Bold"/>
                <a:sym typeface="Montserrat Semi-Bold"/>
              </a:rPr>
              <a:t>Р. Брубейкер</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TextBox 2"/>
          <p:cNvSpPr txBox="1"/>
          <p:nvPr/>
        </p:nvSpPr>
        <p:spPr>
          <a:xfrm>
            <a:off x="925352" y="2580319"/>
            <a:ext cx="13491248" cy="6447517"/>
          </a:xfrm>
          <a:prstGeom prst="rect">
            <a:avLst/>
          </a:prstGeom>
        </p:spPr>
        <p:txBody>
          <a:bodyPr lIns="0" tIns="0" rIns="0" bIns="0" rtlCol="0" anchor="t">
            <a:spAutoFit/>
          </a:bodyPr>
          <a:lstStyle/>
          <a:p>
            <a:pPr algn="l">
              <a:lnSpc>
                <a:spcPts val="3439"/>
              </a:lnSpc>
            </a:pPr>
            <a:r>
              <a:rPr lang="en-US" sz="2547" spc="152">
                <a:solidFill>
                  <a:srgbClr val="494949"/>
                </a:solidFill>
                <a:latin typeface="Poppins"/>
                <a:ea typeface="Poppins"/>
                <a:cs typeface="Poppins"/>
                <a:sym typeface="Poppins"/>
              </a:rPr>
              <a:t>Внаслідок систематичних загарбницьких війн, військової та політичної експансії, бажань захопити все нові території, кордони держав постійно змінювалися, тому й існує велика кількість  національних рухів, які інколи дослідники намагаються ототожнити з іредентизмом. Наприклад: іредентизм і панрухи, іредентизм і уніонізм. </a:t>
            </a:r>
          </a:p>
          <a:p>
            <a:pPr marL="0" lvl="0" indent="0" algn="l">
              <a:lnSpc>
                <a:spcPts val="3439"/>
              </a:lnSpc>
              <a:spcBef>
                <a:spcPct val="0"/>
              </a:spcBef>
            </a:pPr>
            <a:r>
              <a:rPr lang="en-US" sz="2547" spc="152">
                <a:solidFill>
                  <a:srgbClr val="494949"/>
                </a:solidFill>
                <a:latin typeface="Poppins"/>
                <a:ea typeface="Poppins"/>
                <a:cs typeface="Poppins"/>
                <a:sym typeface="Poppins"/>
              </a:rPr>
              <a:t>         Уніонізм тлумачиться як прагнення до об’єднання, злиття. Дане поняття можна ототожнити з поняттям «інтеграція» - об’єднання окремих частин в ціле. Вважається, що «уніонізм» передбачає приведення до «спільного знаменника» лише певних аспектів життя  суверенних держав з метою досягнення певних економічних, політичних чи культурних цілей. Яскравим прикладом уніонізму є Європейський Союз, адже кожна держава-учасниця залишається суверенною та незалежною, а об’єднує лише певні аспекти політичного життя. Іредентизм виступає формою етнічного уніонізму, але, на відміну від паннаціоналізму, створює загрози для територіальної цілісності суверенних держав.</a:t>
            </a:r>
          </a:p>
        </p:txBody>
      </p:sp>
      <p:sp>
        <p:nvSpPr>
          <p:cNvPr id="3" name="Freeform 3"/>
          <p:cNvSpPr/>
          <p:nvPr/>
        </p:nvSpPr>
        <p:spPr>
          <a:xfrm rot="3614483">
            <a:off x="15194962" y="6316931"/>
            <a:ext cx="3233390" cy="3669095"/>
          </a:xfrm>
          <a:custGeom>
            <a:avLst/>
            <a:gdLst/>
            <a:ahLst/>
            <a:cxnLst/>
            <a:rect l="l" t="t" r="r" b="b"/>
            <a:pathLst>
              <a:path w="3233390" h="3669095">
                <a:moveTo>
                  <a:pt x="0" y="0"/>
                </a:moveTo>
                <a:lnTo>
                  <a:pt x="3233390" y="0"/>
                </a:lnTo>
                <a:lnTo>
                  <a:pt x="3233390" y="3669095"/>
                </a:lnTo>
                <a:lnTo>
                  <a:pt x="0" y="3669095"/>
                </a:lnTo>
                <a:lnTo>
                  <a:pt x="0" y="0"/>
                </a:lnTo>
                <a:close/>
              </a:path>
            </a:pathLst>
          </a:custGeom>
          <a:blipFill>
            <a:blip r:embed="rId2" cstate="print"/>
            <a:stretch>
              <a:fillRect/>
            </a:stretch>
          </a:blipFill>
        </p:spPr>
      </p:sp>
      <p:sp>
        <p:nvSpPr>
          <p:cNvPr id="4" name="TextBox 4"/>
          <p:cNvSpPr txBox="1"/>
          <p:nvPr/>
        </p:nvSpPr>
        <p:spPr>
          <a:xfrm>
            <a:off x="660499" y="390913"/>
            <a:ext cx="15944850" cy="1738502"/>
          </a:xfrm>
          <a:prstGeom prst="rect">
            <a:avLst/>
          </a:prstGeom>
        </p:spPr>
        <p:txBody>
          <a:bodyPr lIns="0" tIns="0" rIns="0" bIns="0" rtlCol="0" anchor="t">
            <a:spAutoFit/>
          </a:bodyPr>
          <a:lstStyle/>
          <a:p>
            <a:pPr algn="l">
              <a:lnSpc>
                <a:spcPts val="6966"/>
              </a:lnSpc>
            </a:pPr>
            <a:r>
              <a:rPr lang="en-US" sz="5400" spc="-307">
                <a:solidFill>
                  <a:srgbClr val="494949"/>
                </a:solidFill>
                <a:latin typeface="Lora"/>
                <a:ea typeface="Lora"/>
                <a:cs typeface="Lora"/>
                <a:sym typeface="Lora"/>
              </a:rPr>
              <a:t>4. Порівняльний аналіз іредентизму та інших етнонаціональних об’єднавчих рухів</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TextBox 2"/>
          <p:cNvSpPr txBox="1"/>
          <p:nvPr/>
        </p:nvSpPr>
        <p:spPr>
          <a:xfrm>
            <a:off x="1188690" y="1331332"/>
            <a:ext cx="10449136" cy="6579870"/>
          </a:xfrm>
          <a:prstGeom prst="rect">
            <a:avLst/>
          </a:prstGeom>
        </p:spPr>
        <p:txBody>
          <a:bodyPr lIns="0" tIns="0" rIns="0" bIns="0" rtlCol="0" anchor="t">
            <a:spAutoFit/>
          </a:bodyPr>
          <a:lstStyle/>
          <a:p>
            <a:pPr algn="l">
              <a:lnSpc>
                <a:spcPts val="3509"/>
              </a:lnSpc>
            </a:pPr>
            <a:r>
              <a:rPr lang="en-US" sz="2599" spc="155">
                <a:solidFill>
                  <a:srgbClr val="494949"/>
                </a:solidFill>
                <a:latin typeface="Poppins"/>
                <a:ea typeface="Poppins"/>
                <a:cs typeface="Poppins"/>
                <a:sym typeface="Poppins"/>
              </a:rPr>
              <a:t>У типології націоналізмів Е. Сміт згадує, що іредентизм та паннаціоналізм це різновиди етнічних об’єднавчих рухів, але він не ототожнює їх. Дослідник вважає, що паннаціоналізм відображає варіант «націоналізму без нації», адже передбачає об’єднання кількох держав на основі подібності культур. Варто зазначити, що гасло «єдності культури та історії українського та російського народів» є одним із аргументів, яким російська влада виправдовує свою загарбницьку політику. </a:t>
            </a:r>
          </a:p>
          <a:p>
            <a:pPr marL="0" lvl="0" indent="0" algn="l">
              <a:lnSpc>
                <a:spcPts val="3509"/>
              </a:lnSpc>
              <a:spcBef>
                <a:spcPct val="0"/>
              </a:spcBef>
            </a:pPr>
            <a:r>
              <a:rPr lang="en-US" sz="2599" spc="155">
                <a:solidFill>
                  <a:srgbClr val="494949"/>
                </a:solidFill>
                <a:latin typeface="Poppins"/>
                <a:ea typeface="Poppins"/>
                <a:cs typeface="Poppins"/>
                <a:sym typeface="Poppins"/>
              </a:rPr>
              <a:t>         Іредентизм виступає різновидом сепаратизму, а сецесія, яка є власне виходом зі складу держави якоїсь її частини, відступництво, розглядається суб’єктами іредентизму як проміжний етап у реалізації іредентистського проекту, покликаний його легітимізувати .</a:t>
            </a:r>
          </a:p>
        </p:txBody>
      </p:sp>
      <p:grpSp>
        <p:nvGrpSpPr>
          <p:cNvPr id="3" name="Group 3"/>
          <p:cNvGrpSpPr>
            <a:grpSpLocks noChangeAspect="1"/>
          </p:cNvGrpSpPr>
          <p:nvPr/>
        </p:nvGrpSpPr>
        <p:grpSpPr>
          <a:xfrm>
            <a:off x="12699893" y="212728"/>
            <a:ext cx="5588107" cy="7698474"/>
            <a:chOff x="0" y="0"/>
            <a:chExt cx="6342380" cy="8737600"/>
          </a:xfrm>
        </p:grpSpPr>
        <p:sp>
          <p:nvSpPr>
            <p:cNvPr id="4" name="Freeform 4"/>
            <p:cNvSpPr/>
            <p:nvPr/>
          </p:nvSpPr>
          <p:spPr>
            <a:xfrm>
              <a:off x="628650" y="391160"/>
              <a:ext cx="5085080" cy="7955280"/>
            </a:xfrm>
            <a:custGeom>
              <a:avLst/>
              <a:gdLst/>
              <a:ahLst/>
              <a:cxnLst/>
              <a:rect l="l" t="t" r="r" b="b"/>
              <a:pathLst>
                <a:path w="5085080" h="7955280">
                  <a:moveTo>
                    <a:pt x="2542540" y="7955280"/>
                  </a:moveTo>
                  <a:cubicBezTo>
                    <a:pt x="1140460" y="7955280"/>
                    <a:pt x="0" y="6814820"/>
                    <a:pt x="0" y="5412740"/>
                  </a:cubicBezTo>
                  <a:lnTo>
                    <a:pt x="0" y="2542540"/>
                  </a:lnTo>
                  <a:cubicBezTo>
                    <a:pt x="0" y="1140460"/>
                    <a:pt x="1140460" y="0"/>
                    <a:pt x="2542540" y="0"/>
                  </a:cubicBezTo>
                  <a:cubicBezTo>
                    <a:pt x="3944620" y="0"/>
                    <a:pt x="5085080" y="1140460"/>
                    <a:pt x="5085080" y="2542540"/>
                  </a:cubicBezTo>
                  <a:lnTo>
                    <a:pt x="5085080" y="5412740"/>
                  </a:lnTo>
                  <a:cubicBezTo>
                    <a:pt x="5085080" y="6814820"/>
                    <a:pt x="3944620" y="7955280"/>
                    <a:pt x="2542540" y="7955280"/>
                  </a:cubicBezTo>
                  <a:close/>
                </a:path>
              </a:pathLst>
            </a:custGeom>
            <a:blipFill>
              <a:blip r:embed="rId2" cstate="print"/>
              <a:stretch>
                <a:fillRect l="-30090" r="-30090"/>
              </a:stretch>
            </a:blipFill>
          </p:spPr>
        </p:sp>
        <p:sp>
          <p:nvSpPr>
            <p:cNvPr id="5" name="Freeform 5"/>
            <p:cNvSpPr/>
            <p:nvPr/>
          </p:nvSpPr>
          <p:spPr>
            <a:xfrm>
              <a:off x="0" y="0"/>
              <a:ext cx="6342380" cy="8737600"/>
            </a:xfrm>
            <a:custGeom>
              <a:avLst/>
              <a:gdLst/>
              <a:ahLst/>
              <a:cxnLst/>
              <a:rect l="l" t="t" r="r" b="b"/>
              <a:pathLst>
                <a:path w="6342380" h="8737600">
                  <a:moveTo>
                    <a:pt x="3171190" y="381000"/>
                  </a:moveTo>
                  <a:cubicBezTo>
                    <a:pt x="1764030" y="381000"/>
                    <a:pt x="618490" y="1526540"/>
                    <a:pt x="618490" y="2933700"/>
                  </a:cubicBezTo>
                  <a:lnTo>
                    <a:pt x="618490" y="5803900"/>
                  </a:lnTo>
                  <a:cubicBezTo>
                    <a:pt x="618490" y="7211060"/>
                    <a:pt x="1764030" y="8356600"/>
                    <a:pt x="3171190" y="8356600"/>
                  </a:cubicBezTo>
                  <a:cubicBezTo>
                    <a:pt x="4578350" y="8356600"/>
                    <a:pt x="5723890" y="7211060"/>
                    <a:pt x="5723890" y="5803900"/>
                  </a:cubicBezTo>
                  <a:lnTo>
                    <a:pt x="5723890" y="2933700"/>
                  </a:lnTo>
                  <a:cubicBezTo>
                    <a:pt x="5723890" y="1526540"/>
                    <a:pt x="4578350" y="381000"/>
                    <a:pt x="3171190" y="381000"/>
                  </a:cubicBezTo>
                  <a:close/>
                  <a:moveTo>
                    <a:pt x="5704840" y="5803900"/>
                  </a:moveTo>
                  <a:cubicBezTo>
                    <a:pt x="5704840" y="7200900"/>
                    <a:pt x="4568190" y="8337550"/>
                    <a:pt x="3171190" y="8337550"/>
                  </a:cubicBezTo>
                  <a:cubicBezTo>
                    <a:pt x="1774190" y="8337550"/>
                    <a:pt x="637540" y="7200900"/>
                    <a:pt x="637540" y="5803900"/>
                  </a:cubicBezTo>
                  <a:lnTo>
                    <a:pt x="637540" y="2933700"/>
                  </a:lnTo>
                  <a:cubicBezTo>
                    <a:pt x="637540" y="1536700"/>
                    <a:pt x="1774190" y="400050"/>
                    <a:pt x="3171190" y="400050"/>
                  </a:cubicBezTo>
                  <a:cubicBezTo>
                    <a:pt x="4568190" y="400050"/>
                    <a:pt x="5704840" y="1536700"/>
                    <a:pt x="5704840" y="2933700"/>
                  </a:cubicBezTo>
                  <a:lnTo>
                    <a:pt x="5704840" y="5803900"/>
                  </a:lnTo>
                  <a:close/>
                  <a:moveTo>
                    <a:pt x="6277610" y="3246120"/>
                  </a:moveTo>
                  <a:cubicBezTo>
                    <a:pt x="6240780" y="3230880"/>
                    <a:pt x="6207760" y="3208020"/>
                    <a:pt x="6179820" y="3180080"/>
                  </a:cubicBezTo>
                  <a:cubicBezTo>
                    <a:pt x="6151880" y="3152140"/>
                    <a:pt x="6129020" y="3119120"/>
                    <a:pt x="6113780" y="3082290"/>
                  </a:cubicBezTo>
                  <a:cubicBezTo>
                    <a:pt x="6109970" y="3073400"/>
                    <a:pt x="6107430" y="3064510"/>
                    <a:pt x="6103620" y="3055620"/>
                  </a:cubicBezTo>
                  <a:lnTo>
                    <a:pt x="6103620" y="2933700"/>
                  </a:lnTo>
                  <a:cubicBezTo>
                    <a:pt x="6103620" y="2150110"/>
                    <a:pt x="5798820" y="1413510"/>
                    <a:pt x="5245100" y="859790"/>
                  </a:cubicBezTo>
                  <a:cubicBezTo>
                    <a:pt x="4691380" y="304800"/>
                    <a:pt x="3954780" y="0"/>
                    <a:pt x="3171190" y="0"/>
                  </a:cubicBezTo>
                  <a:cubicBezTo>
                    <a:pt x="2387600" y="0"/>
                    <a:pt x="1651000" y="304800"/>
                    <a:pt x="1097280" y="858520"/>
                  </a:cubicBezTo>
                  <a:cubicBezTo>
                    <a:pt x="543560" y="1413510"/>
                    <a:pt x="238760" y="2150110"/>
                    <a:pt x="238760" y="2933700"/>
                  </a:cubicBezTo>
                  <a:lnTo>
                    <a:pt x="238760" y="5267960"/>
                  </a:lnTo>
                  <a:cubicBezTo>
                    <a:pt x="236220" y="5276850"/>
                    <a:pt x="232410" y="5285740"/>
                    <a:pt x="228600" y="5294630"/>
                  </a:cubicBezTo>
                  <a:cubicBezTo>
                    <a:pt x="213360" y="5331460"/>
                    <a:pt x="190500" y="5364480"/>
                    <a:pt x="162560" y="5392420"/>
                  </a:cubicBezTo>
                  <a:cubicBezTo>
                    <a:pt x="134620" y="5420360"/>
                    <a:pt x="101600" y="5443220"/>
                    <a:pt x="64770" y="5458460"/>
                  </a:cubicBezTo>
                  <a:cubicBezTo>
                    <a:pt x="43180" y="5467350"/>
                    <a:pt x="21590" y="5473700"/>
                    <a:pt x="0" y="5477510"/>
                  </a:cubicBezTo>
                  <a:cubicBezTo>
                    <a:pt x="22860" y="5481320"/>
                    <a:pt x="44450" y="5487670"/>
                    <a:pt x="64770" y="5496560"/>
                  </a:cubicBezTo>
                  <a:cubicBezTo>
                    <a:pt x="101600" y="5511800"/>
                    <a:pt x="134620" y="5534660"/>
                    <a:pt x="162560" y="5562600"/>
                  </a:cubicBezTo>
                  <a:cubicBezTo>
                    <a:pt x="190500" y="5590541"/>
                    <a:pt x="213360" y="5623560"/>
                    <a:pt x="228600" y="5660391"/>
                  </a:cubicBezTo>
                  <a:cubicBezTo>
                    <a:pt x="232410" y="5669281"/>
                    <a:pt x="234950" y="5678170"/>
                    <a:pt x="238760" y="5687061"/>
                  </a:cubicBezTo>
                  <a:lnTo>
                    <a:pt x="238760" y="5805170"/>
                  </a:lnTo>
                  <a:cubicBezTo>
                    <a:pt x="238760" y="6588761"/>
                    <a:pt x="543560" y="7325361"/>
                    <a:pt x="1097280" y="7879080"/>
                  </a:cubicBezTo>
                  <a:cubicBezTo>
                    <a:pt x="1651000" y="8432800"/>
                    <a:pt x="2387600" y="8737600"/>
                    <a:pt x="3171190" y="8737600"/>
                  </a:cubicBezTo>
                  <a:cubicBezTo>
                    <a:pt x="3954780" y="8737600"/>
                    <a:pt x="4691380" y="8432800"/>
                    <a:pt x="5245100" y="7879080"/>
                  </a:cubicBezTo>
                  <a:cubicBezTo>
                    <a:pt x="5798820" y="7325361"/>
                    <a:pt x="6103620" y="6588761"/>
                    <a:pt x="6103620" y="5805170"/>
                  </a:cubicBezTo>
                  <a:lnTo>
                    <a:pt x="6103620" y="3474720"/>
                  </a:lnTo>
                  <a:cubicBezTo>
                    <a:pt x="6106160" y="3465830"/>
                    <a:pt x="6109970" y="3456940"/>
                    <a:pt x="6113780" y="3448050"/>
                  </a:cubicBezTo>
                  <a:cubicBezTo>
                    <a:pt x="6129020" y="3411220"/>
                    <a:pt x="6151880" y="3378200"/>
                    <a:pt x="6179820" y="3350260"/>
                  </a:cubicBezTo>
                  <a:cubicBezTo>
                    <a:pt x="6207760" y="3322320"/>
                    <a:pt x="6240780" y="3299460"/>
                    <a:pt x="6277610" y="3284220"/>
                  </a:cubicBezTo>
                  <a:cubicBezTo>
                    <a:pt x="6299200" y="3275330"/>
                    <a:pt x="6320790" y="3268980"/>
                    <a:pt x="6342380" y="3265170"/>
                  </a:cubicBezTo>
                  <a:cubicBezTo>
                    <a:pt x="6320790" y="3261360"/>
                    <a:pt x="6299200" y="3255010"/>
                    <a:pt x="6277610" y="3246120"/>
                  </a:cubicBezTo>
                  <a:close/>
                  <a:moveTo>
                    <a:pt x="5232400" y="7865110"/>
                  </a:moveTo>
                  <a:cubicBezTo>
                    <a:pt x="4682490" y="8415020"/>
                    <a:pt x="3949700" y="8718550"/>
                    <a:pt x="3171190" y="8718550"/>
                  </a:cubicBezTo>
                  <a:cubicBezTo>
                    <a:pt x="2392680" y="8718550"/>
                    <a:pt x="1661160" y="8415020"/>
                    <a:pt x="1109980" y="7865110"/>
                  </a:cubicBezTo>
                  <a:cubicBezTo>
                    <a:pt x="560070" y="7315200"/>
                    <a:pt x="256540" y="6582410"/>
                    <a:pt x="256540" y="5803900"/>
                  </a:cubicBezTo>
                  <a:lnTo>
                    <a:pt x="256540" y="5685790"/>
                  </a:lnTo>
                  <a:cubicBezTo>
                    <a:pt x="259080" y="5676900"/>
                    <a:pt x="262890" y="5668010"/>
                    <a:pt x="266700" y="5659120"/>
                  </a:cubicBezTo>
                  <a:cubicBezTo>
                    <a:pt x="281940" y="5622290"/>
                    <a:pt x="304800" y="5589270"/>
                    <a:pt x="332740" y="5561330"/>
                  </a:cubicBezTo>
                  <a:cubicBezTo>
                    <a:pt x="360680" y="5533390"/>
                    <a:pt x="393700" y="5510530"/>
                    <a:pt x="430530" y="5495290"/>
                  </a:cubicBezTo>
                  <a:cubicBezTo>
                    <a:pt x="452120" y="5486400"/>
                    <a:pt x="473710" y="5480050"/>
                    <a:pt x="495300" y="5476240"/>
                  </a:cubicBezTo>
                  <a:cubicBezTo>
                    <a:pt x="472440" y="5472430"/>
                    <a:pt x="450850" y="5466080"/>
                    <a:pt x="430530" y="5457190"/>
                  </a:cubicBezTo>
                  <a:cubicBezTo>
                    <a:pt x="393700" y="5441950"/>
                    <a:pt x="360680" y="5419090"/>
                    <a:pt x="332740" y="5391150"/>
                  </a:cubicBezTo>
                  <a:cubicBezTo>
                    <a:pt x="304800" y="5363209"/>
                    <a:pt x="281940" y="5330190"/>
                    <a:pt x="266700" y="5293359"/>
                  </a:cubicBezTo>
                  <a:cubicBezTo>
                    <a:pt x="262890" y="5284469"/>
                    <a:pt x="260350" y="5275580"/>
                    <a:pt x="256540" y="5266689"/>
                  </a:cubicBezTo>
                  <a:lnTo>
                    <a:pt x="256540" y="2933700"/>
                  </a:lnTo>
                  <a:cubicBezTo>
                    <a:pt x="256540" y="2155190"/>
                    <a:pt x="560070" y="1423670"/>
                    <a:pt x="1109980" y="872490"/>
                  </a:cubicBezTo>
                  <a:cubicBezTo>
                    <a:pt x="1659890" y="322580"/>
                    <a:pt x="2392680" y="19050"/>
                    <a:pt x="3171190" y="19050"/>
                  </a:cubicBezTo>
                  <a:cubicBezTo>
                    <a:pt x="3949700" y="19050"/>
                    <a:pt x="4681220" y="322580"/>
                    <a:pt x="5232400" y="872490"/>
                  </a:cubicBezTo>
                  <a:cubicBezTo>
                    <a:pt x="5782310" y="1422400"/>
                    <a:pt x="6085840" y="2155190"/>
                    <a:pt x="6085840" y="2933700"/>
                  </a:cubicBezTo>
                  <a:lnTo>
                    <a:pt x="6085840" y="3056890"/>
                  </a:lnTo>
                  <a:cubicBezTo>
                    <a:pt x="6083300" y="3065780"/>
                    <a:pt x="6079490" y="3074670"/>
                    <a:pt x="6075680" y="3083560"/>
                  </a:cubicBezTo>
                  <a:cubicBezTo>
                    <a:pt x="6060440" y="3120390"/>
                    <a:pt x="6037580" y="3153410"/>
                    <a:pt x="6009640" y="3181350"/>
                  </a:cubicBezTo>
                  <a:cubicBezTo>
                    <a:pt x="5981700" y="3209290"/>
                    <a:pt x="5948680" y="3232150"/>
                    <a:pt x="5911850" y="3247390"/>
                  </a:cubicBezTo>
                  <a:cubicBezTo>
                    <a:pt x="5890260" y="3256280"/>
                    <a:pt x="5868670" y="3262630"/>
                    <a:pt x="5847080" y="3266440"/>
                  </a:cubicBezTo>
                  <a:cubicBezTo>
                    <a:pt x="5869940" y="3270250"/>
                    <a:pt x="5891530" y="3276600"/>
                    <a:pt x="5911850" y="3285490"/>
                  </a:cubicBezTo>
                  <a:cubicBezTo>
                    <a:pt x="5948680" y="3300730"/>
                    <a:pt x="5981700" y="3323590"/>
                    <a:pt x="6009640" y="3351530"/>
                  </a:cubicBezTo>
                  <a:cubicBezTo>
                    <a:pt x="6037580" y="3379470"/>
                    <a:pt x="6060440" y="3412490"/>
                    <a:pt x="6075680" y="3449320"/>
                  </a:cubicBezTo>
                  <a:cubicBezTo>
                    <a:pt x="6079490" y="3458211"/>
                    <a:pt x="6082030" y="3467100"/>
                    <a:pt x="6085840" y="3475991"/>
                  </a:cubicBezTo>
                  <a:lnTo>
                    <a:pt x="6085840" y="5803900"/>
                  </a:lnTo>
                  <a:cubicBezTo>
                    <a:pt x="6085840" y="6582410"/>
                    <a:pt x="5782310" y="7313930"/>
                    <a:pt x="5232400" y="7865110"/>
                  </a:cubicBezTo>
                  <a:close/>
                </a:path>
              </a:pathLst>
            </a:custGeom>
            <a:solidFill>
              <a:srgbClr val="000000"/>
            </a:solidFill>
          </p:spPr>
        </p:sp>
      </p:grpSp>
      <p:sp>
        <p:nvSpPr>
          <p:cNvPr id="6" name="TextBox 6"/>
          <p:cNvSpPr txBox="1"/>
          <p:nvPr/>
        </p:nvSpPr>
        <p:spPr>
          <a:xfrm>
            <a:off x="14454984" y="7968352"/>
            <a:ext cx="3429770" cy="409831"/>
          </a:xfrm>
          <a:prstGeom prst="rect">
            <a:avLst/>
          </a:prstGeom>
        </p:spPr>
        <p:txBody>
          <a:bodyPr lIns="0" tIns="0" rIns="0" bIns="0" rtlCol="0" anchor="t">
            <a:spAutoFit/>
          </a:bodyPr>
          <a:lstStyle/>
          <a:p>
            <a:pPr algn="l">
              <a:lnSpc>
                <a:spcPts val="3193"/>
              </a:lnSpc>
            </a:pPr>
            <a:r>
              <a:rPr lang="en-US" sz="3100" b="1">
                <a:solidFill>
                  <a:srgbClr val="494949"/>
                </a:solidFill>
                <a:latin typeface="Montserrat Semi-Bold"/>
                <a:ea typeface="Montserrat Semi-Bold"/>
                <a:cs typeface="Montserrat Semi-Bold"/>
                <a:sym typeface="Montserrat Semi-Bold"/>
              </a:rPr>
              <a:t>Е. Сміт</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rot="1171822">
            <a:off x="9514556" y="445678"/>
            <a:ext cx="8801241" cy="7834419"/>
          </a:xfrm>
          <a:custGeom>
            <a:avLst/>
            <a:gdLst/>
            <a:ahLst/>
            <a:cxnLst/>
            <a:rect l="l" t="t" r="r" b="b"/>
            <a:pathLst>
              <a:path w="13970515" h="13097357">
                <a:moveTo>
                  <a:pt x="0" y="0"/>
                </a:moveTo>
                <a:lnTo>
                  <a:pt x="13970515" y="0"/>
                </a:lnTo>
                <a:lnTo>
                  <a:pt x="13970515" y="13097358"/>
                </a:lnTo>
                <a:lnTo>
                  <a:pt x="0" y="13097358"/>
                </a:lnTo>
                <a:lnTo>
                  <a:pt x="0" y="0"/>
                </a:lnTo>
                <a:close/>
              </a:path>
            </a:pathLst>
          </a:custGeom>
          <a:blipFill>
            <a:blip r:embed="rId2" cstate="print"/>
            <a:stretch>
              <a:fillRect/>
            </a:stretch>
          </a:blipFill>
        </p:spPr>
      </p:sp>
      <p:sp>
        <p:nvSpPr>
          <p:cNvPr id="3" name="TextBox 3"/>
          <p:cNvSpPr txBox="1"/>
          <p:nvPr/>
        </p:nvSpPr>
        <p:spPr>
          <a:xfrm>
            <a:off x="685651" y="190137"/>
            <a:ext cx="11430063" cy="8985885"/>
          </a:xfrm>
          <a:prstGeom prst="rect">
            <a:avLst/>
          </a:prstGeom>
        </p:spPr>
        <p:txBody>
          <a:bodyPr lIns="0" tIns="0" rIns="0" bIns="0" rtlCol="0" anchor="t">
            <a:spAutoFit/>
          </a:bodyPr>
          <a:lstStyle/>
          <a:p>
            <a:pPr algn="l">
              <a:lnSpc>
                <a:spcPts val="3104"/>
              </a:lnSpc>
            </a:pPr>
            <a:r>
              <a:rPr lang="en-US" sz="2299" spc="137" dirty="0" err="1">
                <a:solidFill>
                  <a:srgbClr val="494949"/>
                </a:solidFill>
                <a:latin typeface="Poppins"/>
                <a:ea typeface="Poppins"/>
                <a:cs typeface="Poppins"/>
                <a:sym typeface="Poppins"/>
              </a:rPr>
              <a:t>На</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початкових</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етапах</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дослідження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поняття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іредентизму</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асоціювали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із</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сепаратизмом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Дослідник</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сепаратизму</a:t>
            </a:r>
            <a:r>
              <a:rPr lang="en-US" sz="2299" spc="137" dirty="0">
                <a:solidFill>
                  <a:srgbClr val="494949"/>
                </a:solidFill>
                <a:latin typeface="Poppins"/>
                <a:ea typeface="Poppins"/>
                <a:cs typeface="Poppins"/>
                <a:sym typeface="Poppins"/>
              </a:rPr>
              <a:t> В. </a:t>
            </a:r>
            <a:r>
              <a:rPr lang="en-US" sz="2299" spc="137" dirty="0" err="1">
                <a:solidFill>
                  <a:srgbClr val="494949"/>
                </a:solidFill>
                <a:latin typeface="Poppins"/>
                <a:ea typeface="Poppins"/>
                <a:cs typeface="Poppins"/>
                <a:sym typeface="Poppins"/>
              </a:rPr>
              <a:t>Лісовський</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вважає</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що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сепаратизм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етнічний</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сепаратизм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іредентизм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сецесія</a:t>
            </a:r>
            <a:r>
              <a:rPr lang="en-US" sz="2299" spc="137" dirty="0">
                <a:solidFill>
                  <a:srgbClr val="494949"/>
                </a:solidFill>
                <a:latin typeface="Poppins"/>
                <a:ea typeface="Poppins"/>
                <a:cs typeface="Poppins"/>
                <a:sym typeface="Poppins"/>
              </a:rPr>
              <a:t>» й «</a:t>
            </a:r>
            <a:r>
              <a:rPr lang="en-US" sz="2299" spc="137" dirty="0" err="1">
                <a:solidFill>
                  <a:srgbClr val="494949"/>
                </a:solidFill>
                <a:latin typeface="Poppins"/>
                <a:ea typeface="Poppins"/>
                <a:cs typeface="Poppins"/>
                <a:sym typeface="Poppins"/>
              </a:rPr>
              <a:t>сецесіонізм</a:t>
            </a:r>
            <a:r>
              <a:rPr lang="en-US" sz="2299" spc="137" dirty="0">
                <a:solidFill>
                  <a:srgbClr val="494949"/>
                </a:solidFill>
                <a:latin typeface="Poppins"/>
                <a:ea typeface="Poppins"/>
                <a:cs typeface="Poppins"/>
                <a:sym typeface="Poppins"/>
              </a:rPr>
              <a:t> – </a:t>
            </a:r>
            <a:r>
              <a:rPr lang="en-US" sz="2299" spc="137" dirty="0" err="1">
                <a:solidFill>
                  <a:srgbClr val="494949"/>
                </a:solidFill>
                <a:latin typeface="Poppins"/>
                <a:ea typeface="Poppins"/>
                <a:cs typeface="Poppins"/>
                <a:sym typeface="Poppins"/>
              </a:rPr>
              <a:t>це</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відцентрові</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рухи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яких</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досить</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багато</a:t>
            </a:r>
            <a:r>
              <a:rPr lang="en-US" sz="2299" spc="137" dirty="0">
                <a:solidFill>
                  <a:srgbClr val="494949"/>
                </a:solidFill>
                <a:latin typeface="Poppins"/>
                <a:ea typeface="Poppins"/>
                <a:cs typeface="Poppins"/>
                <a:sym typeface="Poppins"/>
              </a:rPr>
              <a:t>.</a:t>
            </a:r>
          </a:p>
          <a:p>
            <a:pPr algn="l">
              <a:lnSpc>
                <a:spcPts val="3104"/>
              </a:lnSpc>
            </a:pPr>
            <a:r>
              <a:rPr lang="en-US" sz="2299" spc="137" dirty="0">
                <a:solidFill>
                  <a:srgbClr val="494949"/>
                </a:solidFill>
                <a:latin typeface="Poppins"/>
                <a:ea typeface="Poppins"/>
                <a:cs typeface="Poppins"/>
                <a:sym typeface="Poppins"/>
              </a:rPr>
              <a:t>       Н. </a:t>
            </a:r>
            <a:r>
              <a:rPr lang="en-US" sz="2299" spc="137" dirty="0" err="1">
                <a:solidFill>
                  <a:srgbClr val="494949"/>
                </a:solidFill>
                <a:latin typeface="Poppins"/>
                <a:ea typeface="Poppins"/>
                <a:cs typeface="Poppins"/>
                <a:sym typeface="Poppins"/>
              </a:rPr>
              <a:t>Горло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порівнює</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етнічний</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сепаратизм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та</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іредентизм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як</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форми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діяльності</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етнічних</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спільнот</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які</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зазнають</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утисків</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Сепаратизм</a:t>
            </a:r>
            <a:r>
              <a:rPr lang="en-US" sz="2299" spc="137" dirty="0">
                <a:solidFill>
                  <a:srgbClr val="494949"/>
                </a:solidFill>
                <a:latin typeface="Poppins"/>
                <a:ea typeface="Poppins"/>
                <a:cs typeface="Poppins"/>
                <a:sym typeface="Poppins"/>
              </a:rPr>
              <a:t> Н. </a:t>
            </a:r>
            <a:r>
              <a:rPr lang="en-US" sz="2299" spc="137" dirty="0" err="1">
                <a:solidFill>
                  <a:srgbClr val="494949"/>
                </a:solidFill>
                <a:latin typeface="Poppins"/>
                <a:ea typeface="Poppins"/>
                <a:cs typeface="Poppins"/>
                <a:sym typeface="Poppins"/>
              </a:rPr>
              <a:t>Горло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визначає</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як</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прагнення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до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відокремлення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однієї</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частини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держави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від</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цілого</a:t>
            </a:r>
            <a:r>
              <a:rPr lang="en-US" sz="2299" spc="137" dirty="0">
                <a:solidFill>
                  <a:srgbClr val="494949"/>
                </a:solidFill>
                <a:latin typeface="Poppins"/>
                <a:ea typeface="Poppins"/>
                <a:cs typeface="Poppins"/>
                <a:sym typeface="Poppins"/>
              </a:rPr>
              <a:t> з </a:t>
            </a:r>
            <a:r>
              <a:rPr lang="en-US" sz="2299" spc="137" dirty="0" err="1">
                <a:solidFill>
                  <a:srgbClr val="494949"/>
                </a:solidFill>
                <a:latin typeface="Poppins"/>
                <a:ea typeface="Poppins"/>
                <a:cs typeface="Poppins"/>
                <a:sym typeface="Poppins"/>
              </a:rPr>
              <a:t>метою</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досягнення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незалежності</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Причинами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етнічного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сепаратизму</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можуть</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бути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утиски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різного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характеру</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соціально-економічного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культурного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релігійного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політичного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національного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Іредентизм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як</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явище</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притаманне</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етнічним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групам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має</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головну</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мету</a:t>
            </a:r>
            <a:r>
              <a:rPr lang="en-US" sz="2299" spc="137" dirty="0">
                <a:solidFill>
                  <a:srgbClr val="494949"/>
                </a:solidFill>
                <a:latin typeface="Poppins"/>
                <a:ea typeface="Poppins"/>
                <a:cs typeface="Poppins"/>
                <a:sym typeface="Poppins"/>
              </a:rPr>
              <a:t> в </a:t>
            </a:r>
            <a:r>
              <a:rPr lang="en-US" sz="2299" spc="137" dirty="0" err="1">
                <a:solidFill>
                  <a:srgbClr val="494949"/>
                </a:solidFill>
                <a:latin typeface="Poppins"/>
                <a:ea typeface="Poppins"/>
                <a:cs typeface="Poppins"/>
                <a:sym typeface="Poppins"/>
              </a:rPr>
              <a:t>приєднанні</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іреденти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до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сусідньої</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держави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якщо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там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проживають</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їхні</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етнічні</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родичі</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які</a:t>
            </a:r>
            <a:r>
              <a:rPr lang="en-US" sz="2299" spc="137" dirty="0">
                <a:solidFill>
                  <a:srgbClr val="494949"/>
                </a:solidFill>
                <a:latin typeface="Poppins"/>
                <a:ea typeface="Poppins"/>
                <a:cs typeface="Poppins"/>
                <a:sym typeface="Poppins"/>
              </a:rPr>
              <a:t> є </a:t>
            </a:r>
            <a:r>
              <a:rPr lang="en-US" sz="2299" spc="137" dirty="0" err="1">
                <a:solidFill>
                  <a:srgbClr val="494949"/>
                </a:solidFill>
                <a:latin typeface="Poppins"/>
                <a:ea typeface="Poppins"/>
                <a:cs typeface="Poppins"/>
                <a:sym typeface="Poppins"/>
              </a:rPr>
              <a:t>титульним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етносом</a:t>
            </a:r>
            <a:r>
              <a:rPr lang="en-US" sz="2299" spc="137" dirty="0">
                <a:solidFill>
                  <a:srgbClr val="494949"/>
                </a:solidFill>
                <a:latin typeface="Poppins"/>
                <a:ea typeface="Poppins"/>
                <a:cs typeface="Poppins"/>
                <a:sym typeface="Poppins"/>
              </a:rPr>
              <a:t>.</a:t>
            </a:r>
          </a:p>
          <a:p>
            <a:pPr algn="l">
              <a:lnSpc>
                <a:spcPts val="3104"/>
              </a:lnSpc>
            </a:pP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Отже</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іредентизм</a:t>
            </a:r>
            <a:r>
              <a:rPr lang="en-US" sz="2299" spc="137" dirty="0">
                <a:solidFill>
                  <a:srgbClr val="494949"/>
                </a:solidFill>
                <a:latin typeface="Poppins"/>
                <a:ea typeface="Poppins"/>
                <a:cs typeface="Poppins"/>
                <a:sym typeface="Poppins"/>
              </a:rPr>
              <a:t> є </a:t>
            </a:r>
            <a:r>
              <a:rPr lang="en-US" sz="2299" spc="137" dirty="0" err="1">
                <a:solidFill>
                  <a:srgbClr val="494949"/>
                </a:solidFill>
                <a:latin typeface="Poppins"/>
                <a:ea typeface="Poppins"/>
                <a:cs typeface="Poppins"/>
                <a:sym typeface="Poppins"/>
              </a:rPr>
              <a:t>однією</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із</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форм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етнічного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уніонізму</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адже</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об’єднує</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групи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розділеного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народу</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Аналізуючи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ідеологічне</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підґрунтя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поняття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його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можна</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трактувати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як</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вид</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паннаціоналізму</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тому</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що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об’єднання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спирається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на</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національно-культурні</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гасла</a:t>
            </a:r>
            <a:r>
              <a:rPr lang="en-US" sz="2299" spc="137" dirty="0">
                <a:solidFill>
                  <a:srgbClr val="494949"/>
                </a:solidFill>
                <a:latin typeface="Poppins"/>
                <a:ea typeface="Poppins"/>
                <a:cs typeface="Poppins"/>
                <a:sym typeface="Poppins"/>
              </a:rPr>
              <a:t>. </a:t>
            </a:r>
          </a:p>
          <a:p>
            <a:pPr marL="0" lvl="0" indent="0" algn="l">
              <a:lnSpc>
                <a:spcPts val="3104"/>
              </a:lnSpc>
              <a:spcBef>
                <a:spcPct val="0"/>
              </a:spcBef>
            </a:pP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Іредентизмщо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має</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спільні</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риси</a:t>
            </a:r>
            <a:r>
              <a:rPr lang="en-US" sz="2299" spc="137" dirty="0">
                <a:solidFill>
                  <a:srgbClr val="494949"/>
                </a:solidFill>
                <a:latin typeface="Poppins"/>
                <a:ea typeface="Poppins"/>
                <a:cs typeface="Poppins"/>
                <a:sym typeface="Poppins"/>
              </a:rPr>
              <a:t> з </a:t>
            </a:r>
            <a:r>
              <a:rPr lang="en-US" sz="2299" spc="137" dirty="0" err="1">
                <a:solidFill>
                  <a:srgbClr val="494949"/>
                </a:solidFill>
                <a:latin typeface="Poppins"/>
                <a:ea typeface="Poppins"/>
                <a:cs typeface="Poppins"/>
                <a:sym typeface="Poppins"/>
              </a:rPr>
              <a:t>іншими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рухами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Зокрема</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уніонізмом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та</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паннаціоналізмом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але</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іредентизм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має</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інші</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принципи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та</a:t>
            </a:r>
            <a:r>
              <a:rPr lang="en-US" sz="2299" spc="137" dirty="0">
                <a:solidFill>
                  <a:srgbClr val="494949"/>
                </a:solidFill>
                <a:latin typeface="Poppins"/>
                <a:ea typeface="Poppins"/>
                <a:cs typeface="Poppins"/>
                <a:sym typeface="Poppins"/>
              </a:rPr>
              <a:t> є </a:t>
            </a:r>
            <a:r>
              <a:rPr lang="en-US" sz="2299" spc="137" dirty="0" err="1">
                <a:solidFill>
                  <a:srgbClr val="494949"/>
                </a:solidFill>
                <a:latin typeface="Poppins"/>
                <a:ea typeface="Poppins"/>
                <a:cs typeface="Poppins"/>
                <a:sym typeface="Poppins"/>
              </a:rPr>
              <a:t>значно</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вужчим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поняттям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Етнічний</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сепаратизм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відрізняється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від</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іредентизму</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впершу</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чергу</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кінцевою</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метою</a:t>
            </a:r>
            <a:r>
              <a:rPr lang="en-US" sz="2299" spc="137" dirty="0">
                <a:solidFill>
                  <a:srgbClr val="494949"/>
                </a:solidFill>
                <a:latin typeface="Poppins"/>
                <a:ea typeface="Poppins"/>
                <a:cs typeface="Poppins"/>
                <a:sym typeface="Poppins"/>
              </a:rPr>
              <a:t> – </a:t>
            </a:r>
            <a:r>
              <a:rPr lang="en-US" sz="2299" spc="137" dirty="0" err="1">
                <a:solidFill>
                  <a:srgbClr val="494949"/>
                </a:solidFill>
                <a:latin typeface="Poppins"/>
                <a:ea typeface="Poppins"/>
                <a:cs typeface="Poppins"/>
                <a:sym typeface="Poppins"/>
              </a:rPr>
              <a:t>створення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окремої</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суверенної</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держави</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іредентизм</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же</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направлений</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на</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об’єднання</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етносу</a:t>
            </a:r>
            <a:r>
              <a:rPr lang="en-US" sz="2299" spc="137" dirty="0">
                <a:solidFill>
                  <a:srgbClr val="494949"/>
                </a:solidFill>
                <a:latin typeface="Poppins"/>
                <a:ea typeface="Poppins"/>
                <a:cs typeface="Poppins"/>
                <a:sym typeface="Poppins"/>
              </a:rPr>
              <a:t> з «</a:t>
            </a:r>
            <a:r>
              <a:rPr lang="en-US" sz="2299" spc="137" dirty="0" err="1">
                <a:solidFill>
                  <a:srgbClr val="494949"/>
                </a:solidFill>
                <a:latin typeface="Poppins"/>
                <a:ea typeface="Poppins"/>
                <a:cs typeface="Poppins"/>
                <a:sym typeface="Poppins"/>
              </a:rPr>
              <a:t>Великою</a:t>
            </a:r>
            <a:r>
              <a:rPr lang="en-US" sz="2299" spc="137" dirty="0">
                <a:solidFill>
                  <a:srgbClr val="494949"/>
                </a:solidFill>
                <a:latin typeface="Poppins"/>
                <a:ea typeface="Poppins"/>
                <a:cs typeface="Poppins"/>
                <a:sym typeface="Poppins"/>
              </a:rPr>
              <a:t> </a:t>
            </a:r>
            <a:r>
              <a:rPr lang="en-US" sz="2299" spc="137" dirty="0" err="1">
                <a:solidFill>
                  <a:srgbClr val="494949"/>
                </a:solidFill>
                <a:latin typeface="Poppins"/>
                <a:ea typeface="Poppins"/>
                <a:cs typeface="Poppins"/>
                <a:sym typeface="Poppins"/>
              </a:rPr>
              <a:t>державою</a:t>
            </a:r>
            <a:r>
              <a:rPr lang="en-US" sz="2299" spc="137" dirty="0">
                <a:solidFill>
                  <a:srgbClr val="494949"/>
                </a:solidFill>
                <a:latin typeface="Poppins"/>
                <a:ea typeface="Poppins"/>
                <a:cs typeface="Poppins"/>
                <a:sym typeface="Poppins"/>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480913" y="5973515"/>
            <a:ext cx="2626614" cy="4114800"/>
          </a:xfrm>
          <a:custGeom>
            <a:avLst/>
            <a:gdLst/>
            <a:ahLst/>
            <a:cxnLst/>
            <a:rect l="l" t="t" r="r" b="b"/>
            <a:pathLst>
              <a:path w="2626614" h="4114800">
                <a:moveTo>
                  <a:pt x="0" y="0"/>
                </a:moveTo>
                <a:lnTo>
                  <a:pt x="2626614" y="0"/>
                </a:lnTo>
                <a:lnTo>
                  <a:pt x="2626614" y="4114800"/>
                </a:lnTo>
                <a:lnTo>
                  <a:pt x="0" y="4114800"/>
                </a:lnTo>
                <a:lnTo>
                  <a:pt x="0" y="0"/>
                </a:lnTo>
                <a:close/>
              </a:path>
            </a:pathLst>
          </a:custGeom>
          <a:blipFill>
            <a:blip r:embed="rId2" cstate="print"/>
            <a:stretch>
              <a:fillRect/>
            </a:stretch>
          </a:blipFill>
        </p:spPr>
      </p:sp>
      <p:sp>
        <p:nvSpPr>
          <p:cNvPr id="3" name="TextBox 3"/>
          <p:cNvSpPr txBox="1"/>
          <p:nvPr/>
        </p:nvSpPr>
        <p:spPr>
          <a:xfrm>
            <a:off x="2295377" y="2137108"/>
            <a:ext cx="11958255" cy="4281488"/>
          </a:xfrm>
          <a:prstGeom prst="rect">
            <a:avLst/>
          </a:prstGeom>
        </p:spPr>
        <p:txBody>
          <a:bodyPr lIns="0" tIns="0" rIns="0" bIns="0" rtlCol="0" anchor="t">
            <a:spAutoFit/>
          </a:bodyPr>
          <a:lstStyle/>
          <a:p>
            <a:pPr algn="l">
              <a:lnSpc>
                <a:spcPts val="3509"/>
              </a:lnSpc>
            </a:pPr>
            <a:r>
              <a:rPr lang="en-US" sz="2599" spc="155">
                <a:solidFill>
                  <a:srgbClr val="494949"/>
                </a:solidFill>
                <a:latin typeface="Poppins"/>
                <a:ea typeface="Poppins"/>
                <a:cs typeface="Poppins"/>
                <a:sym typeface="Poppins"/>
              </a:rPr>
              <a:t>Отже,</a:t>
            </a:r>
            <a:r>
              <a:rPr lang="en-US" sz="2599" b="1" i="1" spc="155">
                <a:solidFill>
                  <a:srgbClr val="494949"/>
                </a:solidFill>
                <a:latin typeface="Poppins Bold Italics"/>
                <a:ea typeface="Poppins Bold Italics"/>
                <a:cs typeface="Poppins Bold Italics"/>
                <a:sym typeface="Poppins Bold Italics"/>
              </a:rPr>
              <a:t> іредентизм </a:t>
            </a:r>
            <a:r>
              <a:rPr lang="en-US" sz="2599" spc="155">
                <a:solidFill>
                  <a:srgbClr val="494949"/>
                </a:solidFill>
                <a:latin typeface="Poppins"/>
                <a:ea typeface="Poppins"/>
                <a:cs typeface="Poppins"/>
                <a:sym typeface="Poppins"/>
              </a:rPr>
              <a:t>– надзвичайно багатопланове та складне явище. Зародившись в Італії та Греції у ХІХ ст.  під об’єднавчими та націоформуючими гаслами, він пройшов трансформацію від націоутворюючого руху до відверто агресивної загарбницької політики держав.  Неможливість дати моральну оцінку цьому явищу пояснюється не відповідністю норм міжнародно-правових актів, які з одного боку декларують цілісність і не доторканість суверенної держави, а з іншого – визначають право народів на самовизначення. </a:t>
            </a:r>
          </a:p>
          <a:p>
            <a:pPr marL="0" lvl="0" indent="0" algn="l">
              <a:lnSpc>
                <a:spcPts val="2564"/>
              </a:lnSpc>
              <a:spcBef>
                <a:spcPct val="0"/>
              </a:spcBef>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rot="1171822">
            <a:off x="6328802" y="1274142"/>
            <a:ext cx="12422900" cy="8656914"/>
          </a:xfrm>
          <a:custGeom>
            <a:avLst/>
            <a:gdLst/>
            <a:ahLst/>
            <a:cxnLst/>
            <a:rect l="l" t="t" r="r" b="b"/>
            <a:pathLst>
              <a:path w="13970515" h="13097357">
                <a:moveTo>
                  <a:pt x="0" y="0"/>
                </a:moveTo>
                <a:lnTo>
                  <a:pt x="13970515" y="0"/>
                </a:lnTo>
                <a:lnTo>
                  <a:pt x="13970515" y="13097358"/>
                </a:lnTo>
                <a:lnTo>
                  <a:pt x="0" y="13097358"/>
                </a:lnTo>
                <a:lnTo>
                  <a:pt x="0" y="0"/>
                </a:lnTo>
                <a:close/>
              </a:path>
            </a:pathLst>
          </a:custGeom>
          <a:blipFill>
            <a:blip r:embed="rId2" cstate="print"/>
            <a:stretch>
              <a:fillRect/>
            </a:stretch>
          </a:blipFill>
        </p:spPr>
      </p:sp>
      <p:sp>
        <p:nvSpPr>
          <p:cNvPr id="3" name="TextBox 3"/>
          <p:cNvSpPr txBox="1"/>
          <p:nvPr/>
        </p:nvSpPr>
        <p:spPr>
          <a:xfrm>
            <a:off x="1028700" y="640652"/>
            <a:ext cx="13241005" cy="737996"/>
          </a:xfrm>
          <a:prstGeom prst="rect">
            <a:avLst/>
          </a:prstGeom>
        </p:spPr>
        <p:txBody>
          <a:bodyPr lIns="0" tIns="0" rIns="0" bIns="0" rtlCol="0" anchor="t">
            <a:spAutoFit/>
          </a:bodyPr>
          <a:lstStyle/>
          <a:p>
            <a:pPr algn="l">
              <a:lnSpc>
                <a:spcPts val="5934"/>
              </a:lnSpc>
            </a:pPr>
            <a:r>
              <a:rPr lang="en-US" sz="4600" spc="-262">
                <a:solidFill>
                  <a:srgbClr val="494949"/>
                </a:solidFill>
                <a:latin typeface="Merriweather"/>
                <a:ea typeface="Merriweather"/>
                <a:cs typeface="Merriweather"/>
                <a:sym typeface="Merriweather"/>
              </a:rPr>
              <a:t>Рекомендована література:</a:t>
            </a:r>
          </a:p>
        </p:txBody>
      </p:sp>
      <p:sp>
        <p:nvSpPr>
          <p:cNvPr id="4" name="TextBox 4"/>
          <p:cNvSpPr txBox="1"/>
          <p:nvPr/>
        </p:nvSpPr>
        <p:spPr>
          <a:xfrm>
            <a:off x="1028700" y="1912620"/>
            <a:ext cx="16230600" cy="7764780"/>
          </a:xfrm>
          <a:prstGeom prst="rect">
            <a:avLst/>
          </a:prstGeom>
        </p:spPr>
        <p:txBody>
          <a:bodyPr lIns="0" tIns="0" rIns="0" bIns="0" rtlCol="0" anchor="t">
            <a:spAutoFit/>
          </a:bodyPr>
          <a:lstStyle/>
          <a:p>
            <a:pPr algn="l">
              <a:lnSpc>
                <a:spcPts val="2564"/>
              </a:lnSpc>
            </a:pPr>
            <a:r>
              <a:rPr lang="en-US" sz="1899" spc="113" dirty="0" err="1">
                <a:solidFill>
                  <a:srgbClr val="494949"/>
                </a:solidFill>
                <a:latin typeface="Montserrat"/>
                <a:ea typeface="Montserrat"/>
                <a:cs typeface="Montserrat"/>
                <a:sym typeface="Montserrat"/>
              </a:rPr>
              <a:t>Брюбейкер</a:t>
            </a:r>
            <a:r>
              <a:rPr lang="en-US" sz="1899" spc="113" dirty="0">
                <a:solidFill>
                  <a:srgbClr val="494949"/>
                </a:solidFill>
                <a:latin typeface="Montserrat"/>
                <a:ea typeface="Montserrat"/>
                <a:cs typeface="Montserrat"/>
                <a:sym typeface="Montserrat"/>
              </a:rPr>
              <a:t> Р. </a:t>
            </a:r>
            <a:r>
              <a:rPr lang="en-US" sz="1899" spc="113" dirty="0" err="1">
                <a:solidFill>
                  <a:srgbClr val="494949"/>
                </a:solidFill>
                <a:latin typeface="Montserrat"/>
                <a:ea typeface="Montserrat"/>
                <a:cs typeface="Montserrat"/>
                <a:sym typeface="Montserrat"/>
              </a:rPr>
              <a:t>Переобрамлений</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націоналізм</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Статус</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нації</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та</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національне</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питання</a:t>
            </a:r>
            <a:r>
              <a:rPr lang="en-US" sz="1899" spc="113" dirty="0">
                <a:solidFill>
                  <a:srgbClr val="494949"/>
                </a:solidFill>
                <a:latin typeface="Montserrat"/>
                <a:ea typeface="Montserrat"/>
                <a:cs typeface="Montserrat"/>
                <a:sym typeface="Montserrat"/>
              </a:rPr>
              <a:t> у </a:t>
            </a:r>
            <a:r>
              <a:rPr lang="en-US" sz="1899" spc="113" dirty="0" err="1">
                <a:solidFill>
                  <a:srgbClr val="494949"/>
                </a:solidFill>
                <a:latin typeface="Montserrat"/>
                <a:ea typeface="Montserrat"/>
                <a:cs typeface="Montserrat"/>
                <a:sym typeface="Montserrat"/>
              </a:rPr>
              <a:t>новій</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Європі</a:t>
            </a:r>
            <a:r>
              <a:rPr lang="en-US" sz="1899" spc="113" dirty="0">
                <a:solidFill>
                  <a:srgbClr val="494949"/>
                </a:solidFill>
                <a:latin typeface="Montserrat"/>
                <a:ea typeface="Montserrat"/>
                <a:cs typeface="Montserrat"/>
                <a:sym typeface="Montserrat"/>
              </a:rPr>
              <a:t> / Р. </a:t>
            </a:r>
            <a:r>
              <a:rPr lang="en-US" sz="1899" spc="113" dirty="0" err="1">
                <a:solidFill>
                  <a:srgbClr val="494949"/>
                </a:solidFill>
                <a:latin typeface="Montserrat"/>
                <a:ea typeface="Montserrat"/>
                <a:cs typeface="Montserrat"/>
                <a:sym typeface="Montserrat"/>
              </a:rPr>
              <a:t>Брюбейкер</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переклад</a:t>
            </a:r>
            <a:r>
              <a:rPr lang="en-US" sz="1899" spc="113" dirty="0">
                <a:solidFill>
                  <a:srgbClr val="494949"/>
                </a:solidFill>
                <a:latin typeface="Montserrat"/>
                <a:ea typeface="Montserrat"/>
                <a:cs typeface="Montserrat"/>
                <a:sym typeface="Montserrat"/>
              </a:rPr>
              <a:t> з </a:t>
            </a:r>
            <a:r>
              <a:rPr lang="en-US" sz="1899" spc="113" dirty="0" err="1">
                <a:solidFill>
                  <a:srgbClr val="494949"/>
                </a:solidFill>
                <a:latin typeface="Montserrat"/>
                <a:ea typeface="Montserrat"/>
                <a:cs typeface="Montserrat"/>
                <a:sym typeface="Montserrat"/>
              </a:rPr>
              <a:t>англійської</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Олександра</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Рябова</a:t>
            </a:r>
            <a:r>
              <a:rPr lang="en-US" sz="1899" spc="113" dirty="0">
                <a:solidFill>
                  <a:srgbClr val="494949"/>
                </a:solidFill>
                <a:latin typeface="Montserrat"/>
                <a:ea typeface="Montserrat"/>
                <a:cs typeface="Montserrat"/>
                <a:sym typeface="Montserrat"/>
              </a:rPr>
              <a:t>. – </a:t>
            </a:r>
            <a:r>
              <a:rPr lang="en-US" sz="1899" spc="113" dirty="0" err="1">
                <a:solidFill>
                  <a:srgbClr val="494949"/>
                </a:solidFill>
                <a:latin typeface="Montserrat"/>
                <a:ea typeface="Montserrat"/>
                <a:cs typeface="Montserrat"/>
                <a:sym typeface="Montserrat"/>
              </a:rPr>
              <a:t>Львів</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Кальварія</a:t>
            </a:r>
            <a:r>
              <a:rPr lang="en-US" sz="1899" spc="113" dirty="0">
                <a:solidFill>
                  <a:srgbClr val="494949"/>
                </a:solidFill>
                <a:latin typeface="Montserrat"/>
                <a:ea typeface="Montserrat"/>
                <a:cs typeface="Montserrat"/>
                <a:sym typeface="Montserrat"/>
              </a:rPr>
              <a:t>, 2006, 280 с.</a:t>
            </a:r>
          </a:p>
          <a:p>
            <a:pPr algn="l">
              <a:lnSpc>
                <a:spcPts val="2564"/>
              </a:lnSpc>
            </a:pPr>
            <a:r>
              <a:rPr lang="en-US" sz="1899" spc="113" dirty="0" err="1">
                <a:solidFill>
                  <a:srgbClr val="494949"/>
                </a:solidFill>
                <a:latin typeface="Montserrat"/>
                <a:ea typeface="Montserrat"/>
                <a:cs typeface="Montserrat"/>
                <a:sym typeface="Montserrat"/>
              </a:rPr>
              <a:t>Ґелнер</a:t>
            </a:r>
            <a:r>
              <a:rPr lang="en-US" sz="1899" spc="113" dirty="0">
                <a:solidFill>
                  <a:srgbClr val="494949"/>
                </a:solidFill>
                <a:latin typeface="Montserrat"/>
                <a:ea typeface="Montserrat"/>
                <a:cs typeface="Montserrat"/>
                <a:sym typeface="Montserrat"/>
              </a:rPr>
              <a:t> Е. </a:t>
            </a:r>
            <a:r>
              <a:rPr lang="en-US" sz="1899" spc="113" dirty="0" err="1">
                <a:solidFill>
                  <a:srgbClr val="494949"/>
                </a:solidFill>
                <a:latin typeface="Montserrat"/>
                <a:ea typeface="Montserrat"/>
                <a:cs typeface="Montserrat"/>
                <a:sym typeface="Montserrat"/>
              </a:rPr>
              <a:t>Нації</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та</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націоналізм</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Націоналізм</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Пер</a:t>
            </a:r>
            <a:r>
              <a:rPr lang="en-US" sz="1899" spc="113" dirty="0">
                <a:solidFill>
                  <a:srgbClr val="494949"/>
                </a:solidFill>
                <a:latin typeface="Montserrat"/>
                <a:ea typeface="Montserrat"/>
                <a:cs typeface="Montserrat"/>
                <a:sym typeface="Montserrat"/>
              </a:rPr>
              <a:t>. з </a:t>
            </a:r>
            <a:r>
              <a:rPr lang="en-US" sz="1899" spc="113" dirty="0" err="1">
                <a:solidFill>
                  <a:srgbClr val="494949"/>
                </a:solidFill>
                <a:latin typeface="Montserrat"/>
                <a:ea typeface="Montserrat"/>
                <a:cs typeface="Montserrat"/>
                <a:sym typeface="Montserrat"/>
              </a:rPr>
              <a:t>англ</a:t>
            </a:r>
            <a:r>
              <a:rPr lang="en-US" sz="1899" spc="113" dirty="0">
                <a:solidFill>
                  <a:srgbClr val="494949"/>
                </a:solidFill>
                <a:latin typeface="Montserrat"/>
                <a:ea typeface="Montserrat"/>
                <a:cs typeface="Montserrat"/>
                <a:sym typeface="Montserrat"/>
              </a:rPr>
              <a:t>. — К.: </a:t>
            </a:r>
            <a:r>
              <a:rPr lang="en-US" sz="1899" spc="113" dirty="0" err="1">
                <a:solidFill>
                  <a:srgbClr val="494949"/>
                </a:solidFill>
                <a:latin typeface="Montserrat"/>
                <a:ea typeface="Montserrat"/>
                <a:cs typeface="Montserrat"/>
                <a:sym typeface="Montserrat"/>
              </a:rPr>
              <a:t>Таксон</a:t>
            </a:r>
            <a:r>
              <a:rPr lang="en-US" sz="1899" spc="113" dirty="0">
                <a:solidFill>
                  <a:srgbClr val="494949"/>
                </a:solidFill>
                <a:latin typeface="Montserrat"/>
                <a:ea typeface="Montserrat"/>
                <a:cs typeface="Montserrat"/>
                <a:sym typeface="Montserrat"/>
              </a:rPr>
              <a:t>, 2003, 300 с.</a:t>
            </a:r>
          </a:p>
          <a:p>
            <a:pPr algn="l">
              <a:lnSpc>
                <a:spcPts val="2564"/>
              </a:lnSpc>
            </a:pPr>
            <a:r>
              <a:rPr lang="en-US" sz="1899" spc="113" dirty="0" err="1">
                <a:solidFill>
                  <a:srgbClr val="494949"/>
                </a:solidFill>
                <a:latin typeface="Montserrat"/>
                <a:ea typeface="Montserrat"/>
                <a:cs typeface="Montserrat"/>
                <a:sym typeface="Montserrat"/>
              </a:rPr>
              <a:t>Ambrosio</a:t>
            </a:r>
            <a:r>
              <a:rPr lang="en-US" sz="1899" spc="113" dirty="0">
                <a:solidFill>
                  <a:srgbClr val="494949"/>
                </a:solidFill>
                <a:latin typeface="Montserrat"/>
                <a:ea typeface="Montserrat"/>
                <a:cs typeface="Montserrat"/>
                <a:sym typeface="Montserrat"/>
              </a:rPr>
              <a:t> T. Irredentism. Territorial claim. </a:t>
            </a:r>
            <a:r>
              <a:rPr lang="en-US" sz="1899" spc="113" dirty="0" err="1">
                <a:solidFill>
                  <a:srgbClr val="494949"/>
                </a:solidFill>
                <a:latin typeface="Montserrat"/>
                <a:ea typeface="Montserrat"/>
                <a:cs typeface="Montserrat"/>
                <a:sym typeface="Montserrat"/>
              </a:rPr>
              <a:t>Режим</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доступу</a:t>
            </a:r>
            <a:r>
              <a:rPr lang="en-US" sz="1899" spc="113" dirty="0">
                <a:solidFill>
                  <a:srgbClr val="494949"/>
                </a:solidFill>
                <a:latin typeface="Montserrat"/>
                <a:ea typeface="Montserrat"/>
                <a:cs typeface="Montserrat"/>
                <a:sym typeface="Montserrat"/>
              </a:rPr>
              <a:t>: https://www.britannica.com/topic/irredentism </a:t>
            </a:r>
          </a:p>
          <a:p>
            <a:pPr algn="l">
              <a:lnSpc>
                <a:spcPts val="2564"/>
              </a:lnSpc>
            </a:pPr>
            <a:r>
              <a:rPr lang="en-US" sz="1899" spc="113" dirty="0" err="1">
                <a:solidFill>
                  <a:srgbClr val="494949"/>
                </a:solidFill>
                <a:latin typeface="Montserrat"/>
                <a:ea typeface="Montserrat"/>
                <a:cs typeface="Montserrat"/>
                <a:sym typeface="Montserrat"/>
              </a:rPr>
              <a:t>Горло</a:t>
            </a:r>
            <a:r>
              <a:rPr lang="en-US" sz="1899" spc="113" dirty="0">
                <a:solidFill>
                  <a:srgbClr val="494949"/>
                </a:solidFill>
                <a:latin typeface="Montserrat"/>
                <a:ea typeface="Montserrat"/>
                <a:cs typeface="Montserrat"/>
                <a:sym typeface="Montserrat"/>
              </a:rPr>
              <a:t> Н. </a:t>
            </a:r>
            <a:r>
              <a:rPr lang="en-US" sz="1899" spc="113" dirty="0" err="1">
                <a:solidFill>
                  <a:srgbClr val="494949"/>
                </a:solidFill>
                <a:latin typeface="Montserrat"/>
                <a:ea typeface="Montserrat"/>
                <a:cs typeface="Montserrat"/>
                <a:sym typeface="Montserrat"/>
              </a:rPr>
              <a:t>Генеза</a:t>
            </a:r>
            <a:r>
              <a:rPr lang="en-US" sz="1899" spc="113" dirty="0">
                <a:solidFill>
                  <a:srgbClr val="494949"/>
                </a:solidFill>
                <a:latin typeface="Montserrat"/>
                <a:ea typeface="Montserrat"/>
                <a:cs typeface="Montserrat"/>
                <a:sym typeface="Montserrat"/>
              </a:rPr>
              <a:t> і </a:t>
            </a:r>
            <a:r>
              <a:rPr lang="en-US" sz="1899" spc="113" dirty="0" err="1">
                <a:solidFill>
                  <a:srgbClr val="494949"/>
                </a:solidFill>
                <a:latin typeface="Montserrat"/>
                <a:ea typeface="Montserrat"/>
                <a:cs typeface="Montserrat"/>
                <a:sym typeface="Montserrat"/>
              </a:rPr>
              <a:t>розвиток</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іредентизму</a:t>
            </a:r>
            <a:r>
              <a:rPr lang="en-US" sz="1899" spc="113" dirty="0">
                <a:solidFill>
                  <a:srgbClr val="494949"/>
                </a:solidFill>
                <a:latin typeface="Montserrat"/>
                <a:ea typeface="Montserrat"/>
                <a:cs typeface="Montserrat"/>
                <a:sym typeface="Montserrat"/>
              </a:rPr>
              <a:t> в </a:t>
            </a:r>
            <a:r>
              <a:rPr lang="en-US" sz="1899" spc="113" dirty="0" err="1">
                <a:solidFill>
                  <a:srgbClr val="494949"/>
                </a:solidFill>
                <a:latin typeface="Montserrat"/>
                <a:ea typeface="Montserrat"/>
                <a:cs typeface="Montserrat"/>
                <a:sym typeface="Montserrat"/>
              </a:rPr>
              <a:t>контексті</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змін</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систем</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міжнародних</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відносин</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Вісник</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Львівського</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університету</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Філософськополітологічні</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студії</a:t>
            </a:r>
            <a:r>
              <a:rPr lang="en-US" sz="1899" spc="113" dirty="0">
                <a:solidFill>
                  <a:srgbClr val="494949"/>
                </a:solidFill>
                <a:latin typeface="Montserrat"/>
                <a:ea typeface="Montserrat"/>
                <a:cs typeface="Montserrat"/>
                <a:sym typeface="Montserrat"/>
              </a:rPr>
              <a:t>. 2017. </a:t>
            </a:r>
            <a:r>
              <a:rPr lang="en-US" sz="1899" spc="113" dirty="0" err="1">
                <a:solidFill>
                  <a:srgbClr val="494949"/>
                </a:solidFill>
                <a:latin typeface="Montserrat"/>
                <a:ea typeface="Montserrat"/>
                <a:cs typeface="Montserrat"/>
                <a:sym typeface="Montserrat"/>
              </a:rPr>
              <a:t>Вип</a:t>
            </a:r>
            <a:r>
              <a:rPr lang="en-US" sz="1899" spc="113" dirty="0">
                <a:solidFill>
                  <a:srgbClr val="494949"/>
                </a:solidFill>
                <a:latin typeface="Montserrat"/>
                <a:ea typeface="Montserrat"/>
                <a:cs typeface="Montserrat"/>
                <a:sym typeface="Montserrat"/>
              </a:rPr>
              <a:t>. 12. С. 187–193. 23. </a:t>
            </a:r>
            <a:r>
              <a:rPr lang="en-US" sz="1899" spc="113" dirty="0" err="1">
                <a:solidFill>
                  <a:srgbClr val="494949"/>
                </a:solidFill>
                <a:latin typeface="Montserrat"/>
                <a:ea typeface="Montserrat"/>
                <a:cs typeface="Montserrat"/>
                <a:sym typeface="Montserrat"/>
              </a:rPr>
              <a:t>Горло</a:t>
            </a:r>
            <a:r>
              <a:rPr lang="en-US" sz="1899" spc="113" dirty="0">
                <a:solidFill>
                  <a:srgbClr val="494949"/>
                </a:solidFill>
                <a:latin typeface="Montserrat"/>
                <a:ea typeface="Montserrat"/>
                <a:cs typeface="Montserrat"/>
                <a:sym typeface="Montserrat"/>
              </a:rPr>
              <a:t> Н. В. </a:t>
            </a:r>
            <a:r>
              <a:rPr lang="en-US" sz="1899" spc="113" dirty="0" err="1">
                <a:solidFill>
                  <a:srgbClr val="494949"/>
                </a:solidFill>
                <a:latin typeface="Montserrat"/>
                <a:ea typeface="Montserrat"/>
                <a:cs typeface="Montserrat"/>
                <a:sym typeface="Montserrat"/>
              </a:rPr>
              <a:t>Іредентизм</a:t>
            </a:r>
            <a:r>
              <a:rPr lang="en-US" sz="1899" spc="113" dirty="0">
                <a:solidFill>
                  <a:srgbClr val="494949"/>
                </a:solidFill>
                <a:latin typeface="Montserrat"/>
                <a:ea typeface="Montserrat"/>
                <a:cs typeface="Montserrat"/>
                <a:sym typeface="Montserrat"/>
              </a:rPr>
              <a:t> в </a:t>
            </a:r>
            <a:r>
              <a:rPr lang="en-US" sz="1899" spc="113" dirty="0" err="1">
                <a:solidFill>
                  <a:srgbClr val="494949"/>
                </a:solidFill>
                <a:latin typeface="Montserrat"/>
                <a:ea typeface="Montserrat"/>
                <a:cs typeface="Montserrat"/>
                <a:sym typeface="Montserrat"/>
              </a:rPr>
              <a:t>контексті</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відцентрови</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Режим</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доступу</a:t>
            </a:r>
            <a:r>
              <a:rPr lang="en-US" sz="1899" spc="113" dirty="0">
                <a:solidFill>
                  <a:srgbClr val="494949"/>
                </a:solidFill>
                <a:latin typeface="Montserrat"/>
                <a:ea typeface="Montserrat"/>
                <a:cs typeface="Montserrat"/>
                <a:sym typeface="Montserrat"/>
              </a:rPr>
              <a:t>: https://lnu.edu.ua/wp-content/uploads/2019/09/dis_horlo.pdf </a:t>
            </a:r>
          </a:p>
          <a:p>
            <a:pPr algn="l">
              <a:lnSpc>
                <a:spcPts val="2564"/>
              </a:lnSpc>
            </a:pPr>
            <a:r>
              <a:rPr lang="en-US" sz="1899" spc="113" dirty="0" err="1">
                <a:solidFill>
                  <a:srgbClr val="494949"/>
                </a:solidFill>
                <a:latin typeface="Montserrat"/>
                <a:ea typeface="Montserrat"/>
                <a:cs typeface="Montserrat"/>
                <a:sym typeface="Montserrat"/>
              </a:rPr>
              <a:t>Горло</a:t>
            </a:r>
            <a:r>
              <a:rPr lang="en-US" sz="1899" spc="113" dirty="0">
                <a:solidFill>
                  <a:srgbClr val="494949"/>
                </a:solidFill>
                <a:latin typeface="Montserrat"/>
                <a:ea typeface="Montserrat"/>
                <a:cs typeface="Montserrat"/>
                <a:sym typeface="Montserrat"/>
              </a:rPr>
              <a:t> Н. В. </a:t>
            </a:r>
            <a:r>
              <a:rPr lang="en-US" sz="1899" spc="113" dirty="0" err="1">
                <a:solidFill>
                  <a:srgbClr val="494949"/>
                </a:solidFill>
                <a:latin typeface="Montserrat"/>
                <a:ea typeface="Montserrat"/>
                <a:cs typeface="Montserrat"/>
                <a:sym typeface="Montserrat"/>
              </a:rPr>
              <a:t>Іредентизм</a:t>
            </a:r>
            <a:r>
              <a:rPr lang="en-US" sz="1899" spc="113" dirty="0">
                <a:solidFill>
                  <a:srgbClr val="494949"/>
                </a:solidFill>
                <a:latin typeface="Montserrat"/>
                <a:ea typeface="Montserrat"/>
                <a:cs typeface="Montserrat"/>
                <a:sym typeface="Montserrat"/>
              </a:rPr>
              <a:t> у </a:t>
            </a:r>
            <a:r>
              <a:rPr lang="en-US" sz="1899" spc="113" dirty="0" err="1">
                <a:solidFill>
                  <a:srgbClr val="494949"/>
                </a:solidFill>
                <a:latin typeface="Montserrat"/>
                <a:ea typeface="Montserrat"/>
                <a:cs typeface="Montserrat"/>
                <a:sym typeface="Montserrat"/>
              </a:rPr>
              <a:t>контексті</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об’єднавчих</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етнополітичних</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рухів</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сутність</a:t>
            </a:r>
            <a:r>
              <a:rPr lang="en-US" sz="1899" spc="113" dirty="0">
                <a:solidFill>
                  <a:srgbClr val="494949"/>
                </a:solidFill>
                <a:latin typeface="Montserrat"/>
                <a:ea typeface="Montserrat"/>
                <a:cs typeface="Montserrat"/>
                <a:sym typeface="Montserrat"/>
              </a:rPr>
              <a:t> і </a:t>
            </a:r>
            <a:r>
              <a:rPr lang="en-US" sz="1899" spc="113" dirty="0" err="1">
                <a:solidFill>
                  <a:srgbClr val="494949"/>
                </a:solidFill>
                <a:latin typeface="Montserrat"/>
                <a:ea typeface="Montserrat"/>
                <a:cs typeface="Montserrat"/>
                <a:sym typeface="Montserrat"/>
              </a:rPr>
              <a:t>специфіка</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Грані</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науково-теоретичний</a:t>
            </a:r>
            <a:r>
              <a:rPr lang="en-US" sz="1899" spc="113" dirty="0">
                <a:solidFill>
                  <a:srgbClr val="494949"/>
                </a:solidFill>
                <a:latin typeface="Montserrat"/>
                <a:ea typeface="Montserrat"/>
                <a:cs typeface="Montserrat"/>
                <a:sym typeface="Montserrat"/>
              </a:rPr>
              <a:t> і </a:t>
            </a:r>
            <a:r>
              <a:rPr lang="en-US" sz="1899" spc="113" dirty="0" err="1">
                <a:solidFill>
                  <a:srgbClr val="494949"/>
                </a:solidFill>
                <a:latin typeface="Montserrat"/>
                <a:ea typeface="Montserrat"/>
                <a:cs typeface="Montserrat"/>
                <a:sym typeface="Montserrat"/>
              </a:rPr>
              <a:t>громадсько-політичний</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альманах</a:t>
            </a:r>
            <a:r>
              <a:rPr lang="en-US" sz="1899" spc="113" dirty="0">
                <a:solidFill>
                  <a:srgbClr val="494949"/>
                </a:solidFill>
                <a:latin typeface="Montserrat"/>
                <a:ea typeface="Montserrat"/>
                <a:cs typeface="Montserrat"/>
                <a:sym typeface="Montserrat"/>
              </a:rPr>
              <a:t>. 2015. №7 (123). С. 57–62 </a:t>
            </a:r>
            <a:r>
              <a:rPr lang="en-US" sz="1899" spc="113" dirty="0" err="1">
                <a:solidFill>
                  <a:srgbClr val="494949"/>
                </a:solidFill>
                <a:latin typeface="Montserrat"/>
                <a:ea typeface="Montserrat"/>
                <a:cs typeface="Montserrat"/>
                <a:sym typeface="Montserrat"/>
              </a:rPr>
              <a:t>Режим</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доступу</a:t>
            </a:r>
            <a:r>
              <a:rPr lang="en-US" sz="1899" spc="113" dirty="0">
                <a:solidFill>
                  <a:srgbClr val="494949"/>
                </a:solidFill>
                <a:latin typeface="Montserrat"/>
                <a:ea typeface="Montserrat"/>
                <a:cs typeface="Montserrat"/>
                <a:sym typeface="Montserrat"/>
              </a:rPr>
              <a:t>: http://www.irbis-nbuv.gov.ua/cgi-bin/irbis_nbuv/cgiirbis_64.exe?I21DBN=LINK&amp;P21DBN=UJRN&amp;Z21ID=&amp;S21REF=10&amp;S21CNR=20&amp;S21STN=1&amp;S21FMT=ASP_meta&amp;C21COM=S&amp;2_S21P03=FILA=&amp;2_S21STR=Grani_2015_7_12 </a:t>
            </a:r>
          </a:p>
          <a:p>
            <a:pPr algn="l">
              <a:lnSpc>
                <a:spcPts val="2564"/>
              </a:lnSpc>
            </a:pPr>
            <a:r>
              <a:rPr lang="en-US" sz="1899" spc="113" dirty="0" err="1">
                <a:solidFill>
                  <a:srgbClr val="494949"/>
                </a:solidFill>
                <a:latin typeface="Montserrat"/>
                <a:ea typeface="Montserrat"/>
                <a:cs typeface="Montserrat"/>
                <a:sym typeface="Montserrat"/>
              </a:rPr>
              <a:t>Горло</a:t>
            </a:r>
            <a:r>
              <a:rPr lang="en-US" sz="1899" spc="113" dirty="0">
                <a:solidFill>
                  <a:srgbClr val="494949"/>
                </a:solidFill>
                <a:latin typeface="Montserrat"/>
                <a:ea typeface="Montserrat"/>
                <a:cs typeface="Montserrat"/>
                <a:sym typeface="Montserrat"/>
              </a:rPr>
              <a:t> Н. В. </a:t>
            </a:r>
            <a:r>
              <a:rPr lang="en-US" sz="1899" spc="113" dirty="0" err="1">
                <a:solidFill>
                  <a:srgbClr val="494949"/>
                </a:solidFill>
                <a:latin typeface="Montserrat"/>
                <a:ea typeface="Montserrat"/>
                <a:cs typeface="Montserrat"/>
                <a:sym typeface="Montserrat"/>
              </a:rPr>
              <a:t>Міждисциплінарне</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дослідження</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іредентизму</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теоретичний</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аспект</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Наукові</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записки</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Інституту</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політичних</a:t>
            </a:r>
            <a:r>
              <a:rPr lang="en-US" sz="1899" spc="113" dirty="0">
                <a:solidFill>
                  <a:srgbClr val="494949"/>
                </a:solidFill>
                <a:latin typeface="Montserrat"/>
                <a:ea typeface="Montserrat"/>
                <a:cs typeface="Montserrat"/>
                <a:sym typeface="Montserrat"/>
              </a:rPr>
              <a:t> і </a:t>
            </a:r>
            <a:r>
              <a:rPr lang="en-US" sz="1899" spc="113" dirty="0" err="1">
                <a:solidFill>
                  <a:srgbClr val="494949"/>
                </a:solidFill>
                <a:latin typeface="Montserrat"/>
                <a:ea typeface="Montserrat"/>
                <a:cs typeface="Montserrat"/>
                <a:sym typeface="Montserrat"/>
              </a:rPr>
              <a:t>етнонаціональних</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досліджень</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ім</a:t>
            </a:r>
            <a:r>
              <a:rPr lang="en-US" sz="1899" spc="113" dirty="0">
                <a:solidFill>
                  <a:srgbClr val="494949"/>
                </a:solidFill>
                <a:latin typeface="Montserrat"/>
                <a:ea typeface="Montserrat"/>
                <a:cs typeface="Montserrat"/>
                <a:sym typeface="Montserrat"/>
              </a:rPr>
              <a:t>. І. Ф. </a:t>
            </a:r>
            <a:r>
              <a:rPr lang="en-US" sz="1899" spc="113" dirty="0" err="1">
                <a:solidFill>
                  <a:srgbClr val="494949"/>
                </a:solidFill>
                <a:latin typeface="Montserrat"/>
                <a:ea typeface="Montserrat"/>
                <a:cs typeface="Montserrat"/>
                <a:sym typeface="Montserrat"/>
              </a:rPr>
              <a:t>Кураса</a:t>
            </a:r>
            <a:r>
              <a:rPr lang="en-US" sz="1899" spc="113" dirty="0">
                <a:solidFill>
                  <a:srgbClr val="494949"/>
                </a:solidFill>
                <a:latin typeface="Montserrat"/>
                <a:ea typeface="Montserrat"/>
                <a:cs typeface="Montserrat"/>
                <a:sym typeface="Montserrat"/>
              </a:rPr>
              <a:t> НАН </a:t>
            </a:r>
            <a:r>
              <a:rPr lang="en-US" sz="1899" spc="113" dirty="0" err="1">
                <a:solidFill>
                  <a:srgbClr val="494949"/>
                </a:solidFill>
                <a:latin typeface="Montserrat"/>
                <a:ea typeface="Montserrat"/>
                <a:cs typeface="Montserrat"/>
                <a:sym typeface="Montserrat"/>
              </a:rPr>
              <a:t>України</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Київ</a:t>
            </a:r>
            <a:r>
              <a:rPr lang="en-US" sz="1899" spc="113" dirty="0">
                <a:solidFill>
                  <a:srgbClr val="494949"/>
                </a:solidFill>
                <a:latin typeface="Montserrat"/>
                <a:ea typeface="Montserrat"/>
                <a:cs typeface="Montserrat"/>
                <a:sym typeface="Montserrat"/>
              </a:rPr>
              <a:t>, 2009 https://ipiend.gov.ua/wp-content/uploads/2018/07/gorlo_mizhdystsyplinarne.pdf</a:t>
            </a:r>
          </a:p>
          <a:p>
            <a:pPr algn="l">
              <a:lnSpc>
                <a:spcPts val="2564"/>
              </a:lnSpc>
            </a:pPr>
            <a:r>
              <a:rPr lang="en-US" sz="1899" spc="113" dirty="0" err="1">
                <a:solidFill>
                  <a:srgbClr val="494949"/>
                </a:solidFill>
                <a:latin typeface="Montserrat"/>
                <a:ea typeface="Montserrat"/>
                <a:cs typeface="Montserrat"/>
                <a:sym typeface="Montserrat"/>
              </a:rPr>
              <a:t>Горло</a:t>
            </a:r>
            <a:r>
              <a:rPr lang="en-US" sz="1899" spc="113" dirty="0">
                <a:solidFill>
                  <a:srgbClr val="494949"/>
                </a:solidFill>
                <a:latin typeface="Montserrat"/>
                <a:ea typeface="Montserrat"/>
                <a:cs typeface="Montserrat"/>
                <a:sym typeface="Montserrat"/>
              </a:rPr>
              <a:t> Н. В. </a:t>
            </a:r>
            <a:r>
              <a:rPr lang="en-US" sz="1899" spc="113" dirty="0" err="1">
                <a:solidFill>
                  <a:srgbClr val="494949"/>
                </a:solidFill>
                <a:latin typeface="Montserrat"/>
                <a:ea typeface="Montserrat"/>
                <a:cs typeface="Montserrat"/>
                <a:sym typeface="Montserrat"/>
              </a:rPr>
              <a:t>Підходи</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до</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визначення</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сутності</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іредентизму</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методологічний</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аспект</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Науковий</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часопис</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Національного</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педагогічного</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університету</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імені</a:t>
            </a:r>
            <a:r>
              <a:rPr lang="en-US" sz="1899" spc="113" dirty="0">
                <a:solidFill>
                  <a:srgbClr val="494949"/>
                </a:solidFill>
                <a:latin typeface="Montserrat"/>
                <a:ea typeface="Montserrat"/>
                <a:cs typeface="Montserrat"/>
                <a:sym typeface="Montserrat"/>
              </a:rPr>
              <a:t> М. П. </a:t>
            </a:r>
            <a:r>
              <a:rPr lang="en-US" sz="1899" spc="113" dirty="0" err="1">
                <a:solidFill>
                  <a:srgbClr val="494949"/>
                </a:solidFill>
                <a:latin typeface="Montserrat"/>
                <a:ea typeface="Montserrat"/>
                <a:cs typeface="Montserrat"/>
                <a:sym typeface="Montserrat"/>
              </a:rPr>
              <a:t>Драгоманова</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Серія</a:t>
            </a:r>
            <a:r>
              <a:rPr lang="en-US" sz="1899" spc="113" dirty="0">
                <a:solidFill>
                  <a:srgbClr val="494949"/>
                </a:solidFill>
                <a:latin typeface="Montserrat"/>
                <a:ea typeface="Montserrat"/>
                <a:cs typeface="Montserrat"/>
                <a:sym typeface="Montserrat"/>
              </a:rPr>
              <a:t> 22, 2016. С. 12–18. </a:t>
            </a:r>
            <a:r>
              <a:rPr lang="en-US" sz="1899" spc="113" dirty="0" err="1">
                <a:solidFill>
                  <a:srgbClr val="494949"/>
                </a:solidFill>
                <a:latin typeface="Montserrat"/>
                <a:ea typeface="Montserrat"/>
                <a:cs typeface="Montserrat"/>
                <a:sym typeface="Montserrat"/>
              </a:rPr>
              <a:t>Режим</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доступу:http</a:t>
            </a:r>
            <a:r>
              <a:rPr lang="en-US" sz="1899" spc="113" dirty="0">
                <a:solidFill>
                  <a:srgbClr val="494949"/>
                </a:solidFill>
                <a:latin typeface="Montserrat"/>
                <a:ea typeface="Montserrat"/>
                <a:cs typeface="Montserrat"/>
                <a:sym typeface="Montserrat"/>
              </a:rPr>
              <a:t>://</a:t>
            </a:r>
            <a:r>
              <a:rPr lang="en-US" sz="1899" spc="113" dirty="0" err="1">
                <a:solidFill>
                  <a:srgbClr val="494949"/>
                </a:solidFill>
                <a:latin typeface="Montserrat"/>
                <a:ea typeface="Montserrat"/>
                <a:cs typeface="Montserrat"/>
                <a:sym typeface="Montserrat"/>
              </a:rPr>
              <a:t>www.irbis-nbuv.gov.ua</a:t>
            </a:r>
            <a:r>
              <a:rPr lang="en-US" sz="1899" spc="113" dirty="0">
                <a:solidFill>
                  <a:srgbClr val="494949"/>
                </a:solidFill>
                <a:latin typeface="Montserrat"/>
                <a:ea typeface="Montserrat"/>
                <a:cs typeface="Montserrat"/>
                <a:sym typeface="Montserrat"/>
              </a:rPr>
              <a:t>/</a:t>
            </a:r>
            <a:r>
              <a:rPr lang="en-US" sz="1899" spc="113" dirty="0" err="1">
                <a:solidFill>
                  <a:srgbClr val="494949"/>
                </a:solidFill>
                <a:latin typeface="Montserrat"/>
                <a:ea typeface="Montserrat"/>
                <a:cs typeface="Montserrat"/>
                <a:sym typeface="Montserrat"/>
              </a:rPr>
              <a:t>cgi</a:t>
            </a:r>
            <a:r>
              <a:rPr lang="en-US" sz="1899" spc="113" dirty="0">
                <a:solidFill>
                  <a:srgbClr val="494949"/>
                </a:solidFill>
                <a:latin typeface="Montserrat"/>
                <a:ea typeface="Montserrat"/>
                <a:cs typeface="Montserrat"/>
                <a:sym typeface="Montserrat"/>
              </a:rPr>
              <a:t>-bin/</a:t>
            </a:r>
            <a:r>
              <a:rPr lang="en-US" sz="1899" spc="113" dirty="0" err="1">
                <a:solidFill>
                  <a:srgbClr val="494949"/>
                </a:solidFill>
                <a:latin typeface="Montserrat"/>
                <a:ea typeface="Montserrat"/>
                <a:cs typeface="Montserrat"/>
                <a:sym typeface="Montserrat"/>
              </a:rPr>
              <a:t>irbis_nbuv</a:t>
            </a:r>
            <a:r>
              <a:rPr lang="en-US" sz="1899" spc="113" dirty="0">
                <a:solidFill>
                  <a:srgbClr val="494949"/>
                </a:solidFill>
                <a:latin typeface="Montserrat"/>
                <a:ea typeface="Montserrat"/>
                <a:cs typeface="Montserrat"/>
                <a:sym typeface="Montserrat"/>
              </a:rPr>
              <a:t>/cgiirbis_64.exe?I21DBN=LINK&amp;P21DBN=UJRN&amp;Z21ID=&amp;S21REF=10&amp;S21CNR=20&amp;S21STN=1&amp;S21</a:t>
            </a:r>
          </a:p>
          <a:p>
            <a:pPr algn="l">
              <a:lnSpc>
                <a:spcPts val="2564"/>
              </a:lnSpc>
            </a:pPr>
            <a:r>
              <a:rPr lang="en-US" sz="1899" spc="113" dirty="0" err="1">
                <a:solidFill>
                  <a:srgbClr val="494949"/>
                </a:solidFill>
                <a:latin typeface="Montserrat"/>
                <a:ea typeface="Montserrat"/>
                <a:cs typeface="Montserrat"/>
                <a:sym typeface="Montserrat"/>
              </a:rPr>
              <a:t>Горло</a:t>
            </a:r>
            <a:r>
              <a:rPr lang="en-US" sz="1899" spc="113" dirty="0">
                <a:solidFill>
                  <a:srgbClr val="494949"/>
                </a:solidFill>
                <a:latin typeface="Montserrat"/>
                <a:ea typeface="Montserrat"/>
                <a:cs typeface="Montserrat"/>
                <a:sym typeface="Montserrat"/>
              </a:rPr>
              <a:t> Н. </a:t>
            </a:r>
            <a:r>
              <a:rPr lang="en-US" sz="1899" spc="113" dirty="0" err="1">
                <a:solidFill>
                  <a:srgbClr val="494949"/>
                </a:solidFill>
                <a:latin typeface="Montserrat"/>
                <a:ea typeface="Montserrat"/>
                <a:cs typeface="Montserrat"/>
                <a:sym typeface="Montserrat"/>
              </a:rPr>
              <a:t>Функціональні</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та</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концептуальні</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моделі</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політики</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іредентизму</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дис</a:t>
            </a:r>
            <a:r>
              <a:rPr lang="en-US" sz="1899" spc="113" dirty="0">
                <a:solidFill>
                  <a:srgbClr val="494949"/>
                </a:solidFill>
                <a:latin typeface="Montserrat"/>
                <a:ea typeface="Montserrat"/>
                <a:cs typeface="Montserrat"/>
                <a:sym typeface="Montserrat"/>
              </a:rPr>
              <a:t>. д-</a:t>
            </a:r>
            <a:r>
              <a:rPr lang="en-US" sz="1899" spc="113" dirty="0" err="1">
                <a:solidFill>
                  <a:srgbClr val="494949"/>
                </a:solidFill>
                <a:latin typeface="Montserrat"/>
                <a:ea typeface="Montserrat"/>
                <a:cs typeface="Montserrat"/>
                <a:sym typeface="Montserrat"/>
              </a:rPr>
              <a:t>ра</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політ</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наук</a:t>
            </a:r>
            <a:r>
              <a:rPr lang="en-US" sz="1899" spc="113" dirty="0">
                <a:solidFill>
                  <a:srgbClr val="494949"/>
                </a:solidFill>
                <a:latin typeface="Montserrat"/>
                <a:ea typeface="Montserrat"/>
                <a:cs typeface="Montserrat"/>
                <a:sym typeface="Montserrat"/>
              </a:rPr>
              <a:t>: 23.00.02. З. , 2019. 486 с.</a:t>
            </a:r>
          </a:p>
          <a:p>
            <a:pPr algn="l">
              <a:lnSpc>
                <a:spcPts val="2564"/>
              </a:lnSpc>
            </a:pPr>
            <a:r>
              <a:rPr lang="en-US" sz="1899" spc="113" dirty="0" err="1">
                <a:solidFill>
                  <a:srgbClr val="494949"/>
                </a:solidFill>
                <a:latin typeface="Montserrat"/>
                <a:ea typeface="Montserrat"/>
                <a:cs typeface="Montserrat"/>
                <a:sym typeface="Montserrat"/>
              </a:rPr>
              <a:t>Paci</a:t>
            </a:r>
            <a:r>
              <a:rPr lang="en-US" sz="1899" spc="113" dirty="0">
                <a:solidFill>
                  <a:srgbClr val="494949"/>
                </a:solidFill>
                <a:latin typeface="Montserrat"/>
                <a:ea typeface="Montserrat"/>
                <a:cs typeface="Montserrat"/>
                <a:sym typeface="Montserrat"/>
              </a:rPr>
              <a:t> D. The </a:t>
            </a:r>
            <a:r>
              <a:rPr lang="en-US" sz="1899" spc="113" dirty="0" err="1">
                <a:solidFill>
                  <a:srgbClr val="494949"/>
                </a:solidFill>
                <a:latin typeface="Montserrat"/>
                <a:ea typeface="Montserrat"/>
                <a:cs typeface="Montserrat"/>
                <a:sym typeface="Montserrat"/>
              </a:rPr>
              <a:t>Åland</a:t>
            </a:r>
            <a:r>
              <a:rPr lang="en-US" sz="1899" spc="113" dirty="0">
                <a:solidFill>
                  <a:srgbClr val="494949"/>
                </a:solidFill>
                <a:latin typeface="Montserrat"/>
                <a:ea typeface="Montserrat"/>
                <a:cs typeface="Montserrat"/>
                <a:sym typeface="Montserrat"/>
              </a:rPr>
              <a:t> Islands Question: Irredentism and </a:t>
            </a:r>
            <a:r>
              <a:rPr lang="en-US" sz="1899" spc="113" dirty="0" err="1">
                <a:solidFill>
                  <a:srgbClr val="494949"/>
                </a:solidFill>
                <a:latin typeface="Montserrat"/>
                <a:ea typeface="Montserrat"/>
                <a:cs typeface="Montserrat"/>
                <a:sym typeface="Montserrat"/>
              </a:rPr>
              <a:t>Autonomism</a:t>
            </a:r>
            <a:r>
              <a:rPr lang="en-US" sz="1899" spc="113" dirty="0">
                <a:solidFill>
                  <a:srgbClr val="494949"/>
                </a:solidFill>
                <a:latin typeface="Montserrat"/>
                <a:ea typeface="Montserrat"/>
                <a:cs typeface="Montserrat"/>
                <a:sym typeface="Montserrat"/>
              </a:rPr>
              <a:t> in the «Archipelago of Peace». </a:t>
            </a:r>
            <a:r>
              <a:rPr lang="en-US" sz="1899" spc="113" dirty="0" err="1">
                <a:solidFill>
                  <a:srgbClr val="494949"/>
                </a:solidFill>
                <a:latin typeface="Montserrat"/>
                <a:ea typeface="Montserrat"/>
                <a:cs typeface="Montserrat"/>
                <a:sym typeface="Montserrat"/>
              </a:rPr>
              <a:t>Revista</a:t>
            </a:r>
            <a:r>
              <a:rPr lang="en-US" sz="1899" spc="113" dirty="0">
                <a:solidFill>
                  <a:srgbClr val="494949"/>
                </a:solidFill>
                <a:latin typeface="Montserrat"/>
                <a:ea typeface="Montserrat"/>
                <a:cs typeface="Montserrat"/>
                <a:sym typeface="Montserrat"/>
              </a:rPr>
              <a:t> </a:t>
            </a:r>
            <a:r>
              <a:rPr lang="en-US" sz="1899" spc="113" dirty="0" err="1">
                <a:solidFill>
                  <a:srgbClr val="494949"/>
                </a:solidFill>
                <a:latin typeface="Montserrat"/>
                <a:ea typeface="Montserrat"/>
                <a:cs typeface="Montserrat"/>
                <a:sym typeface="Montserrat"/>
              </a:rPr>
              <a:t>Brasileira</a:t>
            </a:r>
            <a:r>
              <a:rPr lang="en-US" sz="1899" spc="113" dirty="0">
                <a:solidFill>
                  <a:srgbClr val="494949"/>
                </a:solidFill>
                <a:latin typeface="Montserrat"/>
                <a:ea typeface="Montserrat"/>
                <a:cs typeface="Montserrat"/>
                <a:sym typeface="Montserrat"/>
              </a:rPr>
              <a:t> de </a:t>
            </a:r>
            <a:r>
              <a:rPr lang="en-US" sz="1899" spc="113" dirty="0" err="1">
                <a:solidFill>
                  <a:srgbClr val="494949"/>
                </a:solidFill>
                <a:latin typeface="Montserrat"/>
                <a:ea typeface="Montserrat"/>
                <a:cs typeface="Montserrat"/>
                <a:sym typeface="Montserrat"/>
              </a:rPr>
              <a:t>História</a:t>
            </a:r>
            <a:r>
              <a:rPr lang="en-US" sz="1899" spc="113" dirty="0">
                <a:solidFill>
                  <a:srgbClr val="494949"/>
                </a:solidFill>
                <a:latin typeface="Montserrat"/>
                <a:ea typeface="Montserrat"/>
                <a:cs typeface="Montserrat"/>
                <a:sym typeface="Montserrat"/>
              </a:rPr>
              <a:t>. 2020. Vol. 40, no. 85 URL:https://</a:t>
            </a:r>
            <a:r>
              <a:rPr lang="en-US" sz="1899" spc="113" dirty="0" err="1">
                <a:solidFill>
                  <a:srgbClr val="494949"/>
                </a:solidFill>
                <a:latin typeface="Montserrat"/>
                <a:ea typeface="Montserrat"/>
                <a:cs typeface="Montserrat"/>
                <a:sym typeface="Montserrat"/>
              </a:rPr>
              <a:t>www.scielo.br</a:t>
            </a:r>
            <a:r>
              <a:rPr lang="en-US" sz="1899" spc="113" dirty="0">
                <a:solidFill>
                  <a:srgbClr val="494949"/>
                </a:solidFill>
                <a:latin typeface="Montserrat"/>
                <a:ea typeface="Montserrat"/>
                <a:cs typeface="Montserrat"/>
                <a:sym typeface="Montserrat"/>
              </a:rPr>
              <a:t>/j/</a:t>
            </a:r>
            <a:r>
              <a:rPr lang="en-US" sz="1899" spc="113" dirty="0" err="1">
                <a:solidFill>
                  <a:srgbClr val="494949"/>
                </a:solidFill>
                <a:latin typeface="Montserrat"/>
                <a:ea typeface="Montserrat"/>
                <a:cs typeface="Montserrat"/>
                <a:sym typeface="Montserrat"/>
              </a:rPr>
              <a:t>rbh</a:t>
            </a:r>
            <a:r>
              <a:rPr lang="en-US" sz="1899" spc="113" dirty="0">
                <a:solidFill>
                  <a:srgbClr val="494949"/>
                </a:solidFill>
                <a:latin typeface="Montserrat"/>
                <a:ea typeface="Montserrat"/>
                <a:cs typeface="Montserrat"/>
                <a:sym typeface="Montserrat"/>
              </a:rPr>
              <a:t>/a/JwJJ78P4PwkHKpQYkHzXhyg/?</a:t>
            </a:r>
            <a:r>
              <a:rPr lang="en-US" sz="1899" spc="113" dirty="0" err="1">
                <a:solidFill>
                  <a:srgbClr val="494949"/>
                </a:solidFill>
                <a:latin typeface="Montserrat"/>
                <a:ea typeface="Montserrat"/>
                <a:cs typeface="Montserrat"/>
                <a:sym typeface="Montserrat"/>
              </a:rPr>
              <a:t>lang</a:t>
            </a:r>
            <a:r>
              <a:rPr lang="en-US" sz="1899" spc="113" dirty="0">
                <a:solidFill>
                  <a:srgbClr val="494949"/>
                </a:solidFill>
                <a:latin typeface="Montserrat"/>
                <a:ea typeface="Montserrat"/>
                <a:cs typeface="Montserrat"/>
                <a:sym typeface="Montserrat"/>
              </a:rPr>
              <a:t>=en. </a:t>
            </a:r>
          </a:p>
          <a:p>
            <a:pPr marL="0" lvl="0" indent="0" algn="l">
              <a:lnSpc>
                <a:spcPts val="2564"/>
              </a:lnSpc>
              <a:spcBef>
                <a:spcPct val="0"/>
              </a:spcBef>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3132299" y="-566780"/>
            <a:ext cx="5355572" cy="5877171"/>
          </a:xfrm>
          <a:custGeom>
            <a:avLst/>
            <a:gdLst/>
            <a:ahLst/>
            <a:cxnLst/>
            <a:rect l="l" t="t" r="r" b="b"/>
            <a:pathLst>
              <a:path w="5355572" h="5877171">
                <a:moveTo>
                  <a:pt x="0" y="0"/>
                </a:moveTo>
                <a:lnTo>
                  <a:pt x="5355572" y="0"/>
                </a:lnTo>
                <a:lnTo>
                  <a:pt x="5355572" y="5877171"/>
                </a:lnTo>
                <a:lnTo>
                  <a:pt x="0" y="5877171"/>
                </a:lnTo>
                <a:lnTo>
                  <a:pt x="0" y="0"/>
                </a:lnTo>
                <a:close/>
              </a:path>
            </a:pathLst>
          </a:custGeom>
          <a:blipFill>
            <a:blip r:embed="rId2" cstate="print"/>
            <a:stretch>
              <a:fillRect/>
            </a:stretch>
          </a:blipFill>
        </p:spPr>
      </p:sp>
      <p:sp>
        <p:nvSpPr>
          <p:cNvPr id="3" name="Freeform 3"/>
          <p:cNvSpPr/>
          <p:nvPr/>
        </p:nvSpPr>
        <p:spPr>
          <a:xfrm rot="-10800000">
            <a:off x="10332582" y="-1537984"/>
            <a:ext cx="6597249" cy="3075967"/>
          </a:xfrm>
          <a:custGeom>
            <a:avLst/>
            <a:gdLst/>
            <a:ahLst/>
            <a:cxnLst/>
            <a:rect l="l" t="t" r="r" b="b"/>
            <a:pathLst>
              <a:path w="6597249" h="3075967">
                <a:moveTo>
                  <a:pt x="0" y="0"/>
                </a:moveTo>
                <a:lnTo>
                  <a:pt x="6597249" y="0"/>
                </a:lnTo>
                <a:lnTo>
                  <a:pt x="6597249" y="3075968"/>
                </a:lnTo>
                <a:lnTo>
                  <a:pt x="0" y="3075968"/>
                </a:lnTo>
                <a:lnTo>
                  <a:pt x="0" y="0"/>
                </a:lnTo>
                <a:close/>
              </a:path>
            </a:pathLst>
          </a:custGeom>
          <a:blipFill>
            <a:blip r:embed="rId3" cstate="print"/>
            <a:stretch>
              <a:fillRect/>
            </a:stretch>
          </a:blipFill>
        </p:spPr>
      </p:sp>
      <p:sp>
        <p:nvSpPr>
          <p:cNvPr id="4" name="Freeform 4"/>
          <p:cNvSpPr/>
          <p:nvPr/>
        </p:nvSpPr>
        <p:spPr>
          <a:xfrm>
            <a:off x="16929831" y="2362275"/>
            <a:ext cx="7499556" cy="4199751"/>
          </a:xfrm>
          <a:custGeom>
            <a:avLst/>
            <a:gdLst/>
            <a:ahLst/>
            <a:cxnLst/>
            <a:rect l="l" t="t" r="r" b="b"/>
            <a:pathLst>
              <a:path w="7499556" h="4199751">
                <a:moveTo>
                  <a:pt x="0" y="0"/>
                </a:moveTo>
                <a:lnTo>
                  <a:pt x="7499556" y="0"/>
                </a:lnTo>
                <a:lnTo>
                  <a:pt x="7499556" y="4199751"/>
                </a:lnTo>
                <a:lnTo>
                  <a:pt x="0" y="4199751"/>
                </a:lnTo>
                <a:lnTo>
                  <a:pt x="0" y="0"/>
                </a:lnTo>
                <a:close/>
              </a:path>
            </a:pathLst>
          </a:custGeom>
          <a:blipFill>
            <a:blip r:embed="rId4" cstate="print"/>
            <a:stretch>
              <a:fillRect/>
            </a:stretch>
          </a:blipFill>
        </p:spPr>
      </p:sp>
      <p:sp>
        <p:nvSpPr>
          <p:cNvPr id="5" name="Freeform 5"/>
          <p:cNvSpPr/>
          <p:nvPr/>
        </p:nvSpPr>
        <p:spPr>
          <a:xfrm>
            <a:off x="-2836415" y="6352306"/>
            <a:ext cx="5059689" cy="5741491"/>
          </a:xfrm>
          <a:custGeom>
            <a:avLst/>
            <a:gdLst/>
            <a:ahLst/>
            <a:cxnLst/>
            <a:rect l="l" t="t" r="r" b="b"/>
            <a:pathLst>
              <a:path w="5059689" h="5741491">
                <a:moveTo>
                  <a:pt x="0" y="0"/>
                </a:moveTo>
                <a:lnTo>
                  <a:pt x="5059688" y="0"/>
                </a:lnTo>
                <a:lnTo>
                  <a:pt x="5059688" y="5741490"/>
                </a:lnTo>
                <a:lnTo>
                  <a:pt x="0" y="5741490"/>
                </a:lnTo>
                <a:lnTo>
                  <a:pt x="0" y="0"/>
                </a:lnTo>
                <a:close/>
              </a:path>
            </a:pathLst>
          </a:custGeom>
          <a:blipFill>
            <a:blip r:embed="rId5" cstate="print"/>
            <a:stretch>
              <a:fillRect/>
            </a:stretch>
          </a:blipFill>
        </p:spPr>
      </p:sp>
      <p:sp>
        <p:nvSpPr>
          <p:cNvPr id="6" name="Freeform 6"/>
          <p:cNvSpPr/>
          <p:nvPr/>
        </p:nvSpPr>
        <p:spPr>
          <a:xfrm>
            <a:off x="14411042" y="-2067382"/>
            <a:ext cx="6150745" cy="5766324"/>
          </a:xfrm>
          <a:custGeom>
            <a:avLst/>
            <a:gdLst/>
            <a:ahLst/>
            <a:cxnLst/>
            <a:rect l="l" t="t" r="r" b="b"/>
            <a:pathLst>
              <a:path w="6150745" h="5766324">
                <a:moveTo>
                  <a:pt x="0" y="0"/>
                </a:moveTo>
                <a:lnTo>
                  <a:pt x="6150746" y="0"/>
                </a:lnTo>
                <a:lnTo>
                  <a:pt x="6150746" y="5766323"/>
                </a:lnTo>
                <a:lnTo>
                  <a:pt x="0" y="5766323"/>
                </a:lnTo>
                <a:lnTo>
                  <a:pt x="0" y="0"/>
                </a:lnTo>
                <a:close/>
              </a:path>
            </a:pathLst>
          </a:custGeom>
          <a:blipFill>
            <a:blip r:embed="rId6" cstate="print"/>
            <a:stretch>
              <a:fillRect/>
            </a:stretch>
          </a:blipFill>
        </p:spPr>
      </p:sp>
      <p:sp>
        <p:nvSpPr>
          <p:cNvPr id="7" name="Freeform 7"/>
          <p:cNvSpPr/>
          <p:nvPr/>
        </p:nvSpPr>
        <p:spPr>
          <a:xfrm rot="-5400000">
            <a:off x="1779430" y="-3179500"/>
            <a:ext cx="4085368" cy="5586827"/>
          </a:xfrm>
          <a:custGeom>
            <a:avLst/>
            <a:gdLst/>
            <a:ahLst/>
            <a:cxnLst/>
            <a:rect l="l" t="t" r="r" b="b"/>
            <a:pathLst>
              <a:path w="4085368" h="5586827">
                <a:moveTo>
                  <a:pt x="0" y="0"/>
                </a:moveTo>
                <a:lnTo>
                  <a:pt x="4085367" y="0"/>
                </a:lnTo>
                <a:lnTo>
                  <a:pt x="4085367" y="5586827"/>
                </a:lnTo>
                <a:lnTo>
                  <a:pt x="0" y="5586827"/>
                </a:lnTo>
                <a:lnTo>
                  <a:pt x="0" y="0"/>
                </a:lnTo>
                <a:close/>
              </a:path>
            </a:pathLst>
          </a:custGeom>
          <a:blipFill>
            <a:blip r:embed="rId7" cstate="print"/>
            <a:stretch>
              <a:fillRect/>
            </a:stretch>
          </a:blipFill>
        </p:spPr>
      </p:sp>
      <p:sp>
        <p:nvSpPr>
          <p:cNvPr id="8" name="Freeform 8"/>
          <p:cNvSpPr/>
          <p:nvPr/>
        </p:nvSpPr>
        <p:spPr>
          <a:xfrm>
            <a:off x="15893830" y="5310391"/>
            <a:ext cx="4667958" cy="6941201"/>
          </a:xfrm>
          <a:custGeom>
            <a:avLst/>
            <a:gdLst/>
            <a:ahLst/>
            <a:cxnLst/>
            <a:rect l="l" t="t" r="r" b="b"/>
            <a:pathLst>
              <a:path w="4667958" h="6941201">
                <a:moveTo>
                  <a:pt x="0" y="0"/>
                </a:moveTo>
                <a:lnTo>
                  <a:pt x="4667958" y="0"/>
                </a:lnTo>
                <a:lnTo>
                  <a:pt x="4667958" y="6941201"/>
                </a:lnTo>
                <a:lnTo>
                  <a:pt x="0" y="6941201"/>
                </a:lnTo>
                <a:lnTo>
                  <a:pt x="0" y="0"/>
                </a:lnTo>
                <a:close/>
              </a:path>
            </a:pathLst>
          </a:custGeom>
          <a:blipFill>
            <a:blip r:embed="rId8" cstate="print"/>
            <a:stretch>
              <a:fillRect/>
            </a:stretch>
          </a:blipFill>
        </p:spPr>
      </p:sp>
      <p:sp>
        <p:nvSpPr>
          <p:cNvPr id="9" name="Freeform 9"/>
          <p:cNvSpPr/>
          <p:nvPr/>
        </p:nvSpPr>
        <p:spPr>
          <a:xfrm>
            <a:off x="-2836415" y="3901001"/>
            <a:ext cx="4656793" cy="5322050"/>
          </a:xfrm>
          <a:custGeom>
            <a:avLst/>
            <a:gdLst/>
            <a:ahLst/>
            <a:cxnLst/>
            <a:rect l="l" t="t" r="r" b="b"/>
            <a:pathLst>
              <a:path w="4656793" h="5322050">
                <a:moveTo>
                  <a:pt x="0" y="0"/>
                </a:moveTo>
                <a:lnTo>
                  <a:pt x="4656793" y="0"/>
                </a:lnTo>
                <a:lnTo>
                  <a:pt x="4656793" y="5322050"/>
                </a:lnTo>
                <a:lnTo>
                  <a:pt x="0" y="5322050"/>
                </a:lnTo>
                <a:lnTo>
                  <a:pt x="0" y="0"/>
                </a:lnTo>
                <a:close/>
              </a:path>
            </a:pathLst>
          </a:custGeom>
          <a:blipFill>
            <a:blip r:embed="rId9" cstate="print"/>
            <a:stretch>
              <a:fillRect/>
            </a:stretch>
          </a:blipFill>
        </p:spPr>
      </p:sp>
      <p:sp>
        <p:nvSpPr>
          <p:cNvPr id="10" name="Freeform 10"/>
          <p:cNvSpPr/>
          <p:nvPr/>
        </p:nvSpPr>
        <p:spPr>
          <a:xfrm>
            <a:off x="13631207" y="8338429"/>
            <a:ext cx="4656793" cy="5322050"/>
          </a:xfrm>
          <a:custGeom>
            <a:avLst/>
            <a:gdLst/>
            <a:ahLst/>
            <a:cxnLst/>
            <a:rect l="l" t="t" r="r" b="b"/>
            <a:pathLst>
              <a:path w="4656793" h="5322050">
                <a:moveTo>
                  <a:pt x="0" y="0"/>
                </a:moveTo>
                <a:lnTo>
                  <a:pt x="4656793" y="0"/>
                </a:lnTo>
                <a:lnTo>
                  <a:pt x="4656793" y="5322049"/>
                </a:lnTo>
                <a:lnTo>
                  <a:pt x="0" y="5322049"/>
                </a:lnTo>
                <a:lnTo>
                  <a:pt x="0" y="0"/>
                </a:lnTo>
                <a:close/>
              </a:path>
            </a:pathLst>
          </a:custGeom>
          <a:blipFill>
            <a:blip r:embed="rId9" cstate="print"/>
            <a:stretch>
              <a:fillRect/>
            </a:stretch>
          </a:blipFill>
        </p:spPr>
      </p:sp>
      <p:sp>
        <p:nvSpPr>
          <p:cNvPr id="11" name="Freeform 11"/>
          <p:cNvSpPr/>
          <p:nvPr/>
        </p:nvSpPr>
        <p:spPr>
          <a:xfrm>
            <a:off x="5848023" y="-4053683"/>
            <a:ext cx="6591954" cy="5710280"/>
          </a:xfrm>
          <a:custGeom>
            <a:avLst/>
            <a:gdLst/>
            <a:ahLst/>
            <a:cxnLst/>
            <a:rect l="l" t="t" r="r" b="b"/>
            <a:pathLst>
              <a:path w="6591954" h="5710280">
                <a:moveTo>
                  <a:pt x="0" y="0"/>
                </a:moveTo>
                <a:lnTo>
                  <a:pt x="6591954" y="0"/>
                </a:lnTo>
                <a:lnTo>
                  <a:pt x="6591954" y="5710280"/>
                </a:lnTo>
                <a:lnTo>
                  <a:pt x="0" y="5710280"/>
                </a:lnTo>
                <a:lnTo>
                  <a:pt x="0" y="0"/>
                </a:lnTo>
                <a:close/>
              </a:path>
            </a:pathLst>
          </a:custGeom>
          <a:blipFill>
            <a:blip r:embed="rId10" cstate="print"/>
            <a:stretch>
              <a:fillRect/>
            </a:stretch>
          </a:blipFill>
        </p:spPr>
      </p:sp>
      <p:sp>
        <p:nvSpPr>
          <p:cNvPr id="12" name="Freeform 12"/>
          <p:cNvSpPr/>
          <p:nvPr/>
        </p:nvSpPr>
        <p:spPr>
          <a:xfrm rot="-3194310">
            <a:off x="8409323" y="7829528"/>
            <a:ext cx="6128048" cy="5913567"/>
          </a:xfrm>
          <a:custGeom>
            <a:avLst/>
            <a:gdLst/>
            <a:ahLst/>
            <a:cxnLst/>
            <a:rect l="l" t="t" r="r" b="b"/>
            <a:pathLst>
              <a:path w="6128048" h="5913567">
                <a:moveTo>
                  <a:pt x="0" y="0"/>
                </a:moveTo>
                <a:lnTo>
                  <a:pt x="6128049" y="0"/>
                </a:lnTo>
                <a:lnTo>
                  <a:pt x="6128049" y="5913566"/>
                </a:lnTo>
                <a:lnTo>
                  <a:pt x="0" y="5913566"/>
                </a:lnTo>
                <a:lnTo>
                  <a:pt x="0" y="0"/>
                </a:lnTo>
                <a:close/>
              </a:path>
            </a:pathLst>
          </a:custGeom>
          <a:blipFill>
            <a:blip r:embed="rId11" cstate="print"/>
            <a:stretch>
              <a:fillRect/>
            </a:stretch>
          </a:blipFill>
        </p:spPr>
      </p:sp>
      <p:sp>
        <p:nvSpPr>
          <p:cNvPr id="13" name="Freeform 13"/>
          <p:cNvSpPr/>
          <p:nvPr/>
        </p:nvSpPr>
        <p:spPr>
          <a:xfrm rot="-10800000">
            <a:off x="1202696" y="9223051"/>
            <a:ext cx="7941304" cy="4030212"/>
          </a:xfrm>
          <a:custGeom>
            <a:avLst/>
            <a:gdLst/>
            <a:ahLst/>
            <a:cxnLst/>
            <a:rect l="l" t="t" r="r" b="b"/>
            <a:pathLst>
              <a:path w="7941304" h="4030212">
                <a:moveTo>
                  <a:pt x="0" y="0"/>
                </a:moveTo>
                <a:lnTo>
                  <a:pt x="7941304" y="0"/>
                </a:lnTo>
                <a:lnTo>
                  <a:pt x="7941304" y="4030212"/>
                </a:lnTo>
                <a:lnTo>
                  <a:pt x="0" y="4030212"/>
                </a:lnTo>
                <a:lnTo>
                  <a:pt x="0" y="0"/>
                </a:lnTo>
                <a:close/>
              </a:path>
            </a:pathLst>
          </a:custGeom>
          <a:blipFill>
            <a:blip r:embed="rId12" cstate="print"/>
            <a:stretch>
              <a:fillRect/>
            </a:stretch>
          </a:blipFill>
        </p:spPr>
      </p:sp>
      <p:sp>
        <p:nvSpPr>
          <p:cNvPr id="14" name="Freeform 14"/>
          <p:cNvSpPr/>
          <p:nvPr/>
        </p:nvSpPr>
        <p:spPr>
          <a:xfrm rot="-10800000">
            <a:off x="5058632" y="8780991"/>
            <a:ext cx="4085368" cy="5586827"/>
          </a:xfrm>
          <a:custGeom>
            <a:avLst/>
            <a:gdLst/>
            <a:ahLst/>
            <a:cxnLst/>
            <a:rect l="l" t="t" r="r" b="b"/>
            <a:pathLst>
              <a:path w="4085368" h="5586827">
                <a:moveTo>
                  <a:pt x="0" y="0"/>
                </a:moveTo>
                <a:lnTo>
                  <a:pt x="4085368" y="0"/>
                </a:lnTo>
                <a:lnTo>
                  <a:pt x="4085368" y="5586828"/>
                </a:lnTo>
                <a:lnTo>
                  <a:pt x="0" y="5586828"/>
                </a:lnTo>
                <a:lnTo>
                  <a:pt x="0" y="0"/>
                </a:lnTo>
                <a:close/>
              </a:path>
            </a:pathLst>
          </a:custGeom>
          <a:blipFill>
            <a:blip r:embed="rId7" cstate="print"/>
            <a:stretch>
              <a:fillRect/>
            </a:stretch>
          </a:blipFill>
        </p:spPr>
      </p:sp>
      <p:sp>
        <p:nvSpPr>
          <p:cNvPr id="15" name="TextBox 15"/>
          <p:cNvSpPr txBox="1"/>
          <p:nvPr/>
        </p:nvSpPr>
        <p:spPr>
          <a:xfrm>
            <a:off x="3303563" y="3475623"/>
            <a:ext cx="11680874" cy="3126203"/>
          </a:xfrm>
          <a:prstGeom prst="rect">
            <a:avLst/>
          </a:prstGeom>
        </p:spPr>
        <p:txBody>
          <a:bodyPr lIns="0" tIns="0" rIns="0" bIns="0" rtlCol="0" anchor="t">
            <a:spAutoFit/>
          </a:bodyPr>
          <a:lstStyle/>
          <a:p>
            <a:pPr algn="ctr">
              <a:lnSpc>
                <a:spcPts val="12115"/>
              </a:lnSpc>
            </a:pPr>
            <a:r>
              <a:rPr lang="en-US" sz="9109" spc="-519">
                <a:solidFill>
                  <a:srgbClr val="494949"/>
                </a:solidFill>
                <a:latin typeface="TAN Pearl"/>
                <a:ea typeface="TAN Pearl"/>
                <a:cs typeface="TAN Pearl"/>
                <a:sym typeface="TAN Pearl"/>
              </a:rPr>
              <a:t>THANK YOU VERY MUCH!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TextBox 2"/>
          <p:cNvSpPr txBox="1"/>
          <p:nvPr/>
        </p:nvSpPr>
        <p:spPr>
          <a:xfrm>
            <a:off x="1044198" y="421005"/>
            <a:ext cx="7707571" cy="1139190"/>
          </a:xfrm>
          <a:prstGeom prst="rect">
            <a:avLst/>
          </a:prstGeom>
        </p:spPr>
        <p:txBody>
          <a:bodyPr lIns="0" tIns="0" rIns="0" bIns="0" rtlCol="0" anchor="t">
            <a:spAutoFit/>
          </a:bodyPr>
          <a:lstStyle/>
          <a:p>
            <a:pPr algn="l">
              <a:lnSpc>
                <a:spcPts val="9030"/>
              </a:lnSpc>
            </a:pPr>
            <a:r>
              <a:rPr lang="en-US" sz="7000" spc="-399">
                <a:solidFill>
                  <a:srgbClr val="494949"/>
                </a:solidFill>
                <a:latin typeface="Libra Serif Modern"/>
                <a:ea typeface="Libra Serif Modern"/>
                <a:cs typeface="Libra Serif Modern"/>
                <a:sym typeface="Libra Serif Modern"/>
              </a:rPr>
              <a:t>План:</a:t>
            </a:r>
          </a:p>
        </p:txBody>
      </p:sp>
      <p:grpSp>
        <p:nvGrpSpPr>
          <p:cNvPr id="3" name="Group 3"/>
          <p:cNvGrpSpPr/>
          <p:nvPr/>
        </p:nvGrpSpPr>
        <p:grpSpPr>
          <a:xfrm>
            <a:off x="3592429" y="1560195"/>
            <a:ext cx="5327430" cy="1950020"/>
            <a:chOff x="0" y="0"/>
            <a:chExt cx="2342659" cy="857492"/>
          </a:xfrm>
        </p:grpSpPr>
        <p:sp>
          <p:nvSpPr>
            <p:cNvPr id="4" name="Freeform 4"/>
            <p:cNvSpPr/>
            <p:nvPr/>
          </p:nvSpPr>
          <p:spPr>
            <a:xfrm>
              <a:off x="0" y="0"/>
              <a:ext cx="2342659" cy="857492"/>
            </a:xfrm>
            <a:custGeom>
              <a:avLst/>
              <a:gdLst/>
              <a:ahLst/>
              <a:cxnLst/>
              <a:rect l="l" t="t" r="r" b="b"/>
              <a:pathLst>
                <a:path w="2342659" h="857492">
                  <a:moveTo>
                    <a:pt x="21798" y="0"/>
                  </a:moveTo>
                  <a:lnTo>
                    <a:pt x="2320860" y="0"/>
                  </a:lnTo>
                  <a:cubicBezTo>
                    <a:pt x="2326642" y="0"/>
                    <a:pt x="2332186" y="2297"/>
                    <a:pt x="2336274" y="6385"/>
                  </a:cubicBezTo>
                  <a:cubicBezTo>
                    <a:pt x="2340362" y="10473"/>
                    <a:pt x="2342659" y="16017"/>
                    <a:pt x="2342659" y="21798"/>
                  </a:cubicBezTo>
                  <a:lnTo>
                    <a:pt x="2342659" y="835694"/>
                  </a:lnTo>
                  <a:cubicBezTo>
                    <a:pt x="2342659" y="841475"/>
                    <a:pt x="2340362" y="847020"/>
                    <a:pt x="2336274" y="851108"/>
                  </a:cubicBezTo>
                  <a:cubicBezTo>
                    <a:pt x="2332186" y="855196"/>
                    <a:pt x="2326642" y="857492"/>
                    <a:pt x="2320860" y="857492"/>
                  </a:cubicBezTo>
                  <a:lnTo>
                    <a:pt x="21798" y="857492"/>
                  </a:lnTo>
                  <a:cubicBezTo>
                    <a:pt x="16017" y="857492"/>
                    <a:pt x="10473" y="855196"/>
                    <a:pt x="6385" y="851108"/>
                  </a:cubicBezTo>
                  <a:cubicBezTo>
                    <a:pt x="2297" y="847020"/>
                    <a:pt x="0" y="841475"/>
                    <a:pt x="0" y="835694"/>
                  </a:cubicBezTo>
                  <a:lnTo>
                    <a:pt x="0" y="21798"/>
                  </a:lnTo>
                  <a:cubicBezTo>
                    <a:pt x="0" y="16017"/>
                    <a:pt x="2297" y="10473"/>
                    <a:pt x="6385" y="6385"/>
                  </a:cubicBezTo>
                  <a:cubicBezTo>
                    <a:pt x="10473" y="2297"/>
                    <a:pt x="16017" y="0"/>
                    <a:pt x="21798" y="0"/>
                  </a:cubicBezTo>
                  <a:close/>
                </a:path>
              </a:pathLst>
            </a:custGeom>
            <a:solidFill>
              <a:srgbClr val="F7CEB5"/>
            </a:solidFill>
          </p:spPr>
        </p:sp>
        <p:sp>
          <p:nvSpPr>
            <p:cNvPr id="5" name="TextBox 5"/>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sp>
        <p:nvSpPr>
          <p:cNvPr id="6" name="TextBox 6"/>
          <p:cNvSpPr txBox="1"/>
          <p:nvPr/>
        </p:nvSpPr>
        <p:spPr>
          <a:xfrm>
            <a:off x="4157357" y="2205931"/>
            <a:ext cx="1202013" cy="791899"/>
          </a:xfrm>
          <a:prstGeom prst="rect">
            <a:avLst/>
          </a:prstGeom>
        </p:spPr>
        <p:txBody>
          <a:bodyPr lIns="0" tIns="0" rIns="0" bIns="0" rtlCol="0" anchor="t">
            <a:spAutoFit/>
          </a:bodyPr>
          <a:lstStyle/>
          <a:p>
            <a:pPr algn="l">
              <a:lnSpc>
                <a:spcPts val="5846"/>
              </a:lnSpc>
            </a:pPr>
            <a:r>
              <a:rPr lang="en-US" sz="6090" spc="-499">
                <a:solidFill>
                  <a:srgbClr val="494949"/>
                </a:solidFill>
                <a:latin typeface="Montserrat"/>
                <a:ea typeface="Montserrat"/>
                <a:cs typeface="Montserrat"/>
                <a:sym typeface="Montserrat"/>
              </a:rPr>
              <a:t>01.</a:t>
            </a:r>
          </a:p>
        </p:txBody>
      </p:sp>
      <p:grpSp>
        <p:nvGrpSpPr>
          <p:cNvPr id="7" name="Group 7"/>
          <p:cNvGrpSpPr/>
          <p:nvPr/>
        </p:nvGrpSpPr>
        <p:grpSpPr>
          <a:xfrm>
            <a:off x="5189577" y="3510215"/>
            <a:ext cx="5809917" cy="2126627"/>
            <a:chOff x="0" y="0"/>
            <a:chExt cx="2342659" cy="857492"/>
          </a:xfrm>
        </p:grpSpPr>
        <p:sp>
          <p:nvSpPr>
            <p:cNvPr id="8" name="Freeform 8"/>
            <p:cNvSpPr/>
            <p:nvPr/>
          </p:nvSpPr>
          <p:spPr>
            <a:xfrm>
              <a:off x="0" y="0"/>
              <a:ext cx="2342659" cy="857492"/>
            </a:xfrm>
            <a:custGeom>
              <a:avLst/>
              <a:gdLst/>
              <a:ahLst/>
              <a:cxnLst/>
              <a:rect l="l" t="t" r="r" b="b"/>
              <a:pathLst>
                <a:path w="2342659" h="857492">
                  <a:moveTo>
                    <a:pt x="19988" y="0"/>
                  </a:moveTo>
                  <a:lnTo>
                    <a:pt x="2322671" y="0"/>
                  </a:lnTo>
                  <a:cubicBezTo>
                    <a:pt x="2333710" y="0"/>
                    <a:pt x="2342659" y="8949"/>
                    <a:pt x="2342659" y="19988"/>
                  </a:cubicBezTo>
                  <a:lnTo>
                    <a:pt x="2342659" y="837504"/>
                  </a:lnTo>
                  <a:cubicBezTo>
                    <a:pt x="2342659" y="842806"/>
                    <a:pt x="2340553" y="847890"/>
                    <a:pt x="2336804" y="851638"/>
                  </a:cubicBezTo>
                  <a:cubicBezTo>
                    <a:pt x="2333056" y="855387"/>
                    <a:pt x="2327972" y="857492"/>
                    <a:pt x="2322671" y="857492"/>
                  </a:cubicBezTo>
                  <a:lnTo>
                    <a:pt x="19988" y="857492"/>
                  </a:lnTo>
                  <a:cubicBezTo>
                    <a:pt x="14687" y="857492"/>
                    <a:pt x="9603" y="855387"/>
                    <a:pt x="5854" y="851638"/>
                  </a:cubicBezTo>
                  <a:cubicBezTo>
                    <a:pt x="2106" y="847890"/>
                    <a:pt x="0" y="842806"/>
                    <a:pt x="0" y="837504"/>
                  </a:cubicBezTo>
                  <a:lnTo>
                    <a:pt x="0" y="19988"/>
                  </a:lnTo>
                  <a:cubicBezTo>
                    <a:pt x="0" y="14687"/>
                    <a:pt x="2106" y="9603"/>
                    <a:pt x="5854" y="5854"/>
                  </a:cubicBezTo>
                  <a:cubicBezTo>
                    <a:pt x="9603" y="2106"/>
                    <a:pt x="14687" y="0"/>
                    <a:pt x="19988" y="0"/>
                  </a:cubicBezTo>
                  <a:close/>
                </a:path>
              </a:pathLst>
            </a:custGeom>
            <a:solidFill>
              <a:srgbClr val="CBCFB5"/>
            </a:solidFill>
          </p:spPr>
        </p:sp>
        <p:sp>
          <p:nvSpPr>
            <p:cNvPr id="9" name="TextBox 9"/>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grpSp>
        <p:nvGrpSpPr>
          <p:cNvPr id="10" name="Group 10"/>
          <p:cNvGrpSpPr/>
          <p:nvPr/>
        </p:nvGrpSpPr>
        <p:grpSpPr>
          <a:xfrm>
            <a:off x="6911931" y="5636842"/>
            <a:ext cx="5583883" cy="2043891"/>
            <a:chOff x="0" y="0"/>
            <a:chExt cx="2342659" cy="857492"/>
          </a:xfrm>
        </p:grpSpPr>
        <p:sp>
          <p:nvSpPr>
            <p:cNvPr id="11" name="Freeform 11"/>
            <p:cNvSpPr/>
            <p:nvPr/>
          </p:nvSpPr>
          <p:spPr>
            <a:xfrm>
              <a:off x="0" y="0"/>
              <a:ext cx="2342659" cy="857492"/>
            </a:xfrm>
            <a:custGeom>
              <a:avLst/>
              <a:gdLst/>
              <a:ahLst/>
              <a:cxnLst/>
              <a:rect l="l" t="t" r="r" b="b"/>
              <a:pathLst>
                <a:path w="2342659" h="857492">
                  <a:moveTo>
                    <a:pt x="20797" y="0"/>
                  </a:moveTo>
                  <a:lnTo>
                    <a:pt x="2321861" y="0"/>
                  </a:lnTo>
                  <a:cubicBezTo>
                    <a:pt x="2333347" y="0"/>
                    <a:pt x="2342659" y="9311"/>
                    <a:pt x="2342659" y="20797"/>
                  </a:cubicBezTo>
                  <a:lnTo>
                    <a:pt x="2342659" y="836695"/>
                  </a:lnTo>
                  <a:cubicBezTo>
                    <a:pt x="2342659" y="842211"/>
                    <a:pt x="2340467" y="847501"/>
                    <a:pt x="2336567" y="851401"/>
                  </a:cubicBezTo>
                  <a:cubicBezTo>
                    <a:pt x="2332667" y="855301"/>
                    <a:pt x="2327377" y="857492"/>
                    <a:pt x="2321861" y="857492"/>
                  </a:cubicBezTo>
                  <a:lnTo>
                    <a:pt x="20797" y="857492"/>
                  </a:lnTo>
                  <a:cubicBezTo>
                    <a:pt x="15281" y="857492"/>
                    <a:pt x="9992" y="855301"/>
                    <a:pt x="6091" y="851401"/>
                  </a:cubicBezTo>
                  <a:cubicBezTo>
                    <a:pt x="2191" y="847501"/>
                    <a:pt x="0" y="842211"/>
                    <a:pt x="0" y="836695"/>
                  </a:cubicBezTo>
                  <a:lnTo>
                    <a:pt x="0" y="20797"/>
                  </a:lnTo>
                  <a:cubicBezTo>
                    <a:pt x="0" y="15281"/>
                    <a:pt x="2191" y="9992"/>
                    <a:pt x="6091" y="6091"/>
                  </a:cubicBezTo>
                  <a:cubicBezTo>
                    <a:pt x="9992" y="2191"/>
                    <a:pt x="15281" y="0"/>
                    <a:pt x="20797" y="0"/>
                  </a:cubicBezTo>
                  <a:close/>
                </a:path>
              </a:pathLst>
            </a:custGeom>
            <a:solidFill>
              <a:srgbClr val="A6B49C"/>
            </a:solidFill>
          </p:spPr>
        </p:sp>
        <p:sp>
          <p:nvSpPr>
            <p:cNvPr id="12" name="TextBox 12"/>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sp>
        <p:nvSpPr>
          <p:cNvPr id="13" name="TextBox 13"/>
          <p:cNvSpPr txBox="1"/>
          <p:nvPr/>
        </p:nvSpPr>
        <p:spPr>
          <a:xfrm>
            <a:off x="5618122" y="4222564"/>
            <a:ext cx="1310875" cy="856645"/>
          </a:xfrm>
          <a:prstGeom prst="rect">
            <a:avLst/>
          </a:prstGeom>
        </p:spPr>
        <p:txBody>
          <a:bodyPr lIns="0" tIns="0" rIns="0" bIns="0" rtlCol="0" anchor="t">
            <a:spAutoFit/>
          </a:bodyPr>
          <a:lstStyle/>
          <a:p>
            <a:pPr algn="l">
              <a:lnSpc>
                <a:spcPts val="6376"/>
              </a:lnSpc>
            </a:pPr>
            <a:r>
              <a:rPr lang="en-US" sz="6641" spc="-544">
                <a:solidFill>
                  <a:srgbClr val="494949"/>
                </a:solidFill>
                <a:latin typeface="Montserrat"/>
                <a:ea typeface="Montserrat"/>
                <a:cs typeface="Montserrat"/>
                <a:sym typeface="Montserrat"/>
              </a:rPr>
              <a:t>02.</a:t>
            </a:r>
          </a:p>
        </p:txBody>
      </p:sp>
      <p:sp>
        <p:nvSpPr>
          <p:cNvPr id="14" name="TextBox 14"/>
          <p:cNvSpPr txBox="1"/>
          <p:nvPr/>
        </p:nvSpPr>
        <p:spPr>
          <a:xfrm>
            <a:off x="7323803" y="6316768"/>
            <a:ext cx="1259876" cy="826913"/>
          </a:xfrm>
          <a:prstGeom prst="rect">
            <a:avLst/>
          </a:prstGeom>
        </p:spPr>
        <p:txBody>
          <a:bodyPr lIns="0" tIns="0" rIns="0" bIns="0" rtlCol="0" anchor="t">
            <a:spAutoFit/>
          </a:bodyPr>
          <a:lstStyle/>
          <a:p>
            <a:pPr algn="l">
              <a:lnSpc>
                <a:spcPts val="6128"/>
              </a:lnSpc>
            </a:pPr>
            <a:r>
              <a:rPr lang="en-US" sz="6383" spc="-523">
                <a:solidFill>
                  <a:srgbClr val="494949"/>
                </a:solidFill>
                <a:latin typeface="Montserrat"/>
                <a:ea typeface="Montserrat"/>
                <a:cs typeface="Montserrat"/>
                <a:sym typeface="Montserrat"/>
              </a:rPr>
              <a:t>03.</a:t>
            </a:r>
          </a:p>
        </p:txBody>
      </p:sp>
      <p:sp>
        <p:nvSpPr>
          <p:cNvPr id="15" name="TextBox 15"/>
          <p:cNvSpPr txBox="1"/>
          <p:nvPr/>
        </p:nvSpPr>
        <p:spPr>
          <a:xfrm>
            <a:off x="5472254" y="1972948"/>
            <a:ext cx="3145674" cy="753687"/>
          </a:xfrm>
          <a:prstGeom prst="rect">
            <a:avLst/>
          </a:prstGeom>
        </p:spPr>
        <p:txBody>
          <a:bodyPr lIns="0" tIns="0" rIns="0" bIns="0" rtlCol="0" anchor="t">
            <a:spAutoFit/>
          </a:bodyPr>
          <a:lstStyle/>
          <a:p>
            <a:pPr marL="0" lvl="0" indent="0" algn="just">
              <a:lnSpc>
                <a:spcPts val="3083"/>
              </a:lnSpc>
              <a:spcBef>
                <a:spcPct val="0"/>
              </a:spcBef>
            </a:pPr>
            <a:r>
              <a:rPr lang="en-US" sz="2283" spc="36">
                <a:solidFill>
                  <a:srgbClr val="494949"/>
                </a:solidFill>
                <a:latin typeface="Lora"/>
                <a:ea typeface="Lora"/>
                <a:cs typeface="Lora"/>
                <a:sym typeface="Lora"/>
              </a:rPr>
              <a:t>Дослідження іредентизму</a:t>
            </a:r>
          </a:p>
        </p:txBody>
      </p:sp>
      <p:sp>
        <p:nvSpPr>
          <p:cNvPr id="16" name="TextBox 16"/>
          <p:cNvSpPr txBox="1"/>
          <p:nvPr/>
        </p:nvSpPr>
        <p:spPr>
          <a:xfrm>
            <a:off x="7052104" y="3954571"/>
            <a:ext cx="3430567" cy="828883"/>
          </a:xfrm>
          <a:prstGeom prst="rect">
            <a:avLst/>
          </a:prstGeom>
        </p:spPr>
        <p:txBody>
          <a:bodyPr lIns="0" tIns="0" rIns="0" bIns="0" rtlCol="0" anchor="t">
            <a:spAutoFit/>
          </a:bodyPr>
          <a:lstStyle/>
          <a:p>
            <a:pPr marL="0" lvl="0" indent="0" algn="just">
              <a:lnSpc>
                <a:spcPts val="3362"/>
              </a:lnSpc>
              <a:spcBef>
                <a:spcPct val="0"/>
              </a:spcBef>
            </a:pPr>
            <a:r>
              <a:rPr lang="en-US" sz="2490" spc="39">
                <a:solidFill>
                  <a:srgbClr val="494949"/>
                </a:solidFill>
                <a:latin typeface="Merriweather"/>
                <a:ea typeface="Merriweather"/>
                <a:cs typeface="Merriweather"/>
                <a:sym typeface="Merriweather"/>
              </a:rPr>
              <a:t>Дефініція поняття іредентизму </a:t>
            </a:r>
          </a:p>
        </p:txBody>
      </p:sp>
      <p:sp>
        <p:nvSpPr>
          <p:cNvPr id="17" name="TextBox 17"/>
          <p:cNvSpPr txBox="1"/>
          <p:nvPr/>
        </p:nvSpPr>
        <p:spPr>
          <a:xfrm>
            <a:off x="8997772" y="6442082"/>
            <a:ext cx="3297101" cy="395309"/>
          </a:xfrm>
          <a:prstGeom prst="rect">
            <a:avLst/>
          </a:prstGeom>
        </p:spPr>
        <p:txBody>
          <a:bodyPr lIns="0" tIns="0" rIns="0" bIns="0" rtlCol="0" anchor="t">
            <a:spAutoFit/>
          </a:bodyPr>
          <a:lstStyle/>
          <a:p>
            <a:pPr marL="0" lvl="0" indent="0" algn="just">
              <a:lnSpc>
                <a:spcPts val="3231"/>
              </a:lnSpc>
              <a:spcBef>
                <a:spcPct val="0"/>
              </a:spcBef>
            </a:pPr>
            <a:r>
              <a:rPr lang="en-US" sz="2393" spc="38">
                <a:solidFill>
                  <a:srgbClr val="494949"/>
                </a:solidFill>
                <a:latin typeface="Merriweather"/>
                <a:ea typeface="Merriweather"/>
                <a:cs typeface="Merriweather"/>
                <a:sym typeface="Merriweather"/>
              </a:rPr>
              <a:t>Генеза іредентизму</a:t>
            </a:r>
          </a:p>
        </p:txBody>
      </p:sp>
      <p:grpSp>
        <p:nvGrpSpPr>
          <p:cNvPr id="18" name="Group 18"/>
          <p:cNvGrpSpPr/>
          <p:nvPr/>
        </p:nvGrpSpPr>
        <p:grpSpPr>
          <a:xfrm>
            <a:off x="8583679" y="7629456"/>
            <a:ext cx="5327430" cy="1950020"/>
            <a:chOff x="0" y="0"/>
            <a:chExt cx="2342659" cy="857492"/>
          </a:xfrm>
        </p:grpSpPr>
        <p:sp>
          <p:nvSpPr>
            <p:cNvPr id="19" name="Freeform 19"/>
            <p:cNvSpPr/>
            <p:nvPr/>
          </p:nvSpPr>
          <p:spPr>
            <a:xfrm>
              <a:off x="0" y="0"/>
              <a:ext cx="2342659" cy="857492"/>
            </a:xfrm>
            <a:custGeom>
              <a:avLst/>
              <a:gdLst/>
              <a:ahLst/>
              <a:cxnLst/>
              <a:rect l="l" t="t" r="r" b="b"/>
              <a:pathLst>
                <a:path w="2342659" h="857492">
                  <a:moveTo>
                    <a:pt x="21798" y="0"/>
                  </a:moveTo>
                  <a:lnTo>
                    <a:pt x="2320860" y="0"/>
                  </a:lnTo>
                  <a:cubicBezTo>
                    <a:pt x="2326642" y="0"/>
                    <a:pt x="2332186" y="2297"/>
                    <a:pt x="2336274" y="6385"/>
                  </a:cubicBezTo>
                  <a:cubicBezTo>
                    <a:pt x="2340362" y="10473"/>
                    <a:pt x="2342659" y="16017"/>
                    <a:pt x="2342659" y="21798"/>
                  </a:cubicBezTo>
                  <a:lnTo>
                    <a:pt x="2342659" y="835694"/>
                  </a:lnTo>
                  <a:cubicBezTo>
                    <a:pt x="2342659" y="841475"/>
                    <a:pt x="2340362" y="847020"/>
                    <a:pt x="2336274" y="851108"/>
                  </a:cubicBezTo>
                  <a:cubicBezTo>
                    <a:pt x="2332186" y="855196"/>
                    <a:pt x="2326642" y="857492"/>
                    <a:pt x="2320860" y="857492"/>
                  </a:cubicBezTo>
                  <a:lnTo>
                    <a:pt x="21798" y="857492"/>
                  </a:lnTo>
                  <a:cubicBezTo>
                    <a:pt x="16017" y="857492"/>
                    <a:pt x="10473" y="855196"/>
                    <a:pt x="6385" y="851108"/>
                  </a:cubicBezTo>
                  <a:cubicBezTo>
                    <a:pt x="2297" y="847020"/>
                    <a:pt x="0" y="841475"/>
                    <a:pt x="0" y="835694"/>
                  </a:cubicBezTo>
                  <a:lnTo>
                    <a:pt x="0" y="21798"/>
                  </a:lnTo>
                  <a:cubicBezTo>
                    <a:pt x="0" y="16017"/>
                    <a:pt x="2297" y="10473"/>
                    <a:pt x="6385" y="6385"/>
                  </a:cubicBezTo>
                  <a:cubicBezTo>
                    <a:pt x="10473" y="2297"/>
                    <a:pt x="16017" y="0"/>
                    <a:pt x="21798" y="0"/>
                  </a:cubicBezTo>
                  <a:close/>
                </a:path>
              </a:pathLst>
            </a:custGeom>
            <a:solidFill>
              <a:srgbClr val="F7CEB5"/>
            </a:solidFill>
          </p:spPr>
        </p:sp>
        <p:sp>
          <p:nvSpPr>
            <p:cNvPr id="20" name="TextBox 20"/>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sp>
        <p:nvSpPr>
          <p:cNvPr id="21" name="TextBox 21"/>
          <p:cNvSpPr txBox="1"/>
          <p:nvPr/>
        </p:nvSpPr>
        <p:spPr>
          <a:xfrm>
            <a:off x="9148606" y="8275192"/>
            <a:ext cx="1202013" cy="791899"/>
          </a:xfrm>
          <a:prstGeom prst="rect">
            <a:avLst/>
          </a:prstGeom>
        </p:spPr>
        <p:txBody>
          <a:bodyPr lIns="0" tIns="0" rIns="0" bIns="0" rtlCol="0" anchor="t">
            <a:spAutoFit/>
          </a:bodyPr>
          <a:lstStyle/>
          <a:p>
            <a:pPr algn="l">
              <a:lnSpc>
                <a:spcPts val="5846"/>
              </a:lnSpc>
            </a:pPr>
            <a:r>
              <a:rPr lang="en-US" sz="6090" spc="-499">
                <a:solidFill>
                  <a:srgbClr val="494949"/>
                </a:solidFill>
                <a:latin typeface="Montserrat"/>
                <a:ea typeface="Montserrat"/>
                <a:cs typeface="Montserrat"/>
                <a:sym typeface="Montserrat"/>
              </a:rPr>
              <a:t>04.</a:t>
            </a:r>
          </a:p>
        </p:txBody>
      </p:sp>
      <p:sp>
        <p:nvSpPr>
          <p:cNvPr id="22" name="TextBox 22"/>
          <p:cNvSpPr txBox="1"/>
          <p:nvPr/>
        </p:nvSpPr>
        <p:spPr>
          <a:xfrm>
            <a:off x="10350619" y="8042209"/>
            <a:ext cx="3560490" cy="1522306"/>
          </a:xfrm>
          <a:prstGeom prst="rect">
            <a:avLst/>
          </a:prstGeom>
        </p:spPr>
        <p:txBody>
          <a:bodyPr lIns="0" tIns="0" rIns="0" bIns="0" rtlCol="0" anchor="t">
            <a:spAutoFit/>
          </a:bodyPr>
          <a:lstStyle/>
          <a:p>
            <a:pPr marL="0" lvl="0" indent="0" algn="just">
              <a:lnSpc>
                <a:spcPts val="3083"/>
              </a:lnSpc>
              <a:spcBef>
                <a:spcPct val="0"/>
              </a:spcBef>
            </a:pPr>
            <a:r>
              <a:rPr lang="en-US" sz="2283" spc="36">
                <a:solidFill>
                  <a:srgbClr val="494949"/>
                </a:solidFill>
                <a:latin typeface="Lora"/>
                <a:ea typeface="Lora"/>
                <a:cs typeface="Lora"/>
                <a:sym typeface="Lora"/>
              </a:rPr>
              <a:t>Порівняльний аналіз іредентизму та інших етнонаціональних об’єднавчих рухів</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2143993" y="1239650"/>
            <a:ext cx="13685674" cy="7632395"/>
          </a:xfrm>
          <a:custGeom>
            <a:avLst/>
            <a:gdLst/>
            <a:ahLst/>
            <a:cxnLst/>
            <a:rect l="l" t="t" r="r" b="b"/>
            <a:pathLst>
              <a:path w="13685674" h="7632395">
                <a:moveTo>
                  <a:pt x="0" y="0"/>
                </a:moveTo>
                <a:lnTo>
                  <a:pt x="13685674" y="0"/>
                </a:lnTo>
                <a:lnTo>
                  <a:pt x="13685674" y="7632395"/>
                </a:lnTo>
                <a:lnTo>
                  <a:pt x="0" y="7632395"/>
                </a:lnTo>
                <a:lnTo>
                  <a:pt x="0" y="0"/>
                </a:lnTo>
                <a:close/>
              </a:path>
            </a:pathLst>
          </a:custGeom>
          <a:blipFill>
            <a:blip r:embed="rId2" cstate="print"/>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TextBox 2"/>
          <p:cNvSpPr txBox="1"/>
          <p:nvPr/>
        </p:nvSpPr>
        <p:spPr>
          <a:xfrm>
            <a:off x="484435" y="158116"/>
            <a:ext cx="12411074" cy="870584"/>
          </a:xfrm>
          <a:prstGeom prst="rect">
            <a:avLst/>
          </a:prstGeom>
        </p:spPr>
        <p:txBody>
          <a:bodyPr lIns="0" tIns="0" rIns="0" bIns="0" rtlCol="0" anchor="t">
            <a:spAutoFit/>
          </a:bodyPr>
          <a:lstStyle/>
          <a:p>
            <a:pPr algn="l">
              <a:lnSpc>
                <a:spcPts val="7095"/>
              </a:lnSpc>
            </a:pPr>
            <a:r>
              <a:rPr lang="en-US" sz="5500" spc="-313">
                <a:solidFill>
                  <a:srgbClr val="494949"/>
                </a:solidFill>
                <a:latin typeface="Lora"/>
                <a:ea typeface="Lora"/>
                <a:cs typeface="Lora"/>
                <a:sym typeface="Lora"/>
              </a:rPr>
              <a:t>1. Дослідження іредентизму</a:t>
            </a:r>
          </a:p>
        </p:txBody>
      </p:sp>
      <p:sp>
        <p:nvSpPr>
          <p:cNvPr id="3" name="TextBox 3"/>
          <p:cNvSpPr txBox="1"/>
          <p:nvPr/>
        </p:nvSpPr>
        <p:spPr>
          <a:xfrm>
            <a:off x="635347" y="1583765"/>
            <a:ext cx="15353771" cy="6579870"/>
          </a:xfrm>
          <a:prstGeom prst="rect">
            <a:avLst/>
          </a:prstGeom>
        </p:spPr>
        <p:txBody>
          <a:bodyPr lIns="0" tIns="0" rIns="0" bIns="0" rtlCol="0" anchor="t">
            <a:spAutoFit/>
          </a:bodyPr>
          <a:lstStyle/>
          <a:p>
            <a:pPr algn="l">
              <a:lnSpc>
                <a:spcPts val="3510"/>
              </a:lnSpc>
            </a:pPr>
            <a:r>
              <a:rPr lang="en-US" sz="2600" i="1" spc="156">
                <a:solidFill>
                  <a:srgbClr val="494949"/>
                </a:solidFill>
                <a:latin typeface="Poppins Italics"/>
                <a:ea typeface="Poppins Italics"/>
                <a:cs typeface="Poppins Italics"/>
                <a:sym typeface="Poppins Italics"/>
              </a:rPr>
              <a:t>Дослідженням проблем іредентизму активно займаються зарубіжні науковці: Т. Аброзіо, Дж. Гоксек, Д. Горані, Д. Горовіц, Д. Ландау, М. Сайдеман, Н. Чейзен, Д. Ягсиоглу та ряд інших. В українській науці тема іредентизму довгий час залишалася не розкритою, але після анексії Росією Криму та частини східноукраїнських земель, поняття іредентизму в контексті сепаратизму та сецесіонізму, все частіше стає предметом наукового дослідження та детального політичного аналізу. Дослідженнями іредентизму займаються такі українські науковці: В. Горенкін, Н. Горло, В. Дівак, Ю. Мацієвський, проте окремі аспекти пов’язані з визначенням сутності поняття та специфіки різних форм потребують додаткового політичного аналізу.</a:t>
            </a:r>
          </a:p>
          <a:p>
            <a:pPr algn="l">
              <a:lnSpc>
                <a:spcPts val="3510"/>
              </a:lnSpc>
            </a:pPr>
            <a:r>
              <a:rPr lang="en-US" sz="2600" i="1" spc="156">
                <a:solidFill>
                  <a:srgbClr val="494949"/>
                </a:solidFill>
                <a:latin typeface="Poppins Italics"/>
                <a:ea typeface="Poppins Italics"/>
                <a:cs typeface="Poppins Italics"/>
                <a:sym typeface="Poppins Italics"/>
              </a:rPr>
              <a:t> Вивчення іредентизму ставить перед дослідником багато питань: чому в одних випадках іредентизм є латентним і безпечним, а в інших викликає гострі конфлікти, як боротися з іредентизмом, який веде до руйнації? Іредентизм – це поняття надзвичайно багатолике, складне у вирішенні можливих конфліктів, тому викликає до себе значний інтерес і потребує детального всебічного вивчення.</a:t>
            </a:r>
          </a:p>
          <a:p>
            <a:pPr marL="0" lvl="0" indent="0" algn="l">
              <a:lnSpc>
                <a:spcPts val="3510"/>
              </a:lnSpc>
              <a:spcBef>
                <a:spcPct val="0"/>
              </a:spcBef>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TextBox 2"/>
          <p:cNvSpPr txBox="1"/>
          <p:nvPr/>
        </p:nvSpPr>
        <p:spPr>
          <a:xfrm>
            <a:off x="1028700" y="365761"/>
            <a:ext cx="12863726" cy="898016"/>
          </a:xfrm>
          <a:prstGeom prst="rect">
            <a:avLst/>
          </a:prstGeom>
        </p:spPr>
        <p:txBody>
          <a:bodyPr lIns="0" tIns="0" rIns="0" bIns="0" rtlCol="0" anchor="t">
            <a:spAutoFit/>
          </a:bodyPr>
          <a:lstStyle/>
          <a:p>
            <a:pPr algn="l">
              <a:lnSpc>
                <a:spcPts val="7224"/>
              </a:lnSpc>
            </a:pPr>
            <a:r>
              <a:rPr lang="en-US" sz="5600" spc="-319">
                <a:solidFill>
                  <a:srgbClr val="494949"/>
                </a:solidFill>
                <a:latin typeface="Lora"/>
                <a:ea typeface="Lora"/>
                <a:cs typeface="Lora"/>
                <a:sym typeface="Lora"/>
              </a:rPr>
              <a:t>2. Дефініція поняття іредентизму</a:t>
            </a:r>
          </a:p>
        </p:txBody>
      </p:sp>
      <p:sp>
        <p:nvSpPr>
          <p:cNvPr id="3" name="TextBox 3"/>
          <p:cNvSpPr txBox="1"/>
          <p:nvPr/>
        </p:nvSpPr>
        <p:spPr>
          <a:xfrm>
            <a:off x="861714" y="1884045"/>
            <a:ext cx="14926187" cy="6910388"/>
          </a:xfrm>
          <a:prstGeom prst="rect">
            <a:avLst/>
          </a:prstGeom>
        </p:spPr>
        <p:txBody>
          <a:bodyPr lIns="0" tIns="0" rIns="0" bIns="0" rtlCol="0" anchor="t">
            <a:spAutoFit/>
          </a:bodyPr>
          <a:lstStyle/>
          <a:p>
            <a:pPr algn="l">
              <a:lnSpc>
                <a:spcPts val="3509"/>
              </a:lnSpc>
            </a:pPr>
            <a:r>
              <a:rPr lang="en-US" sz="2599" i="1" spc="155">
                <a:solidFill>
                  <a:srgbClr val="494949"/>
                </a:solidFill>
                <a:latin typeface="Poppins Italics"/>
                <a:ea typeface="Poppins Italics"/>
                <a:cs typeface="Poppins Italics"/>
                <a:sym typeface="Poppins Italics"/>
              </a:rPr>
              <a:t>Аналіз зарубіжних і вітчизняних наукових праць показав, що вагомим питанням наукових досліджень є визначення сутності іредентизму, як явища та формулювання його дефініції. Складна нинішня ситуація в нашій державі спонукає звернутися до поняття іредентизму, адже його різні тлумачення в діаметрально різних площинах від права на самовизначення до сепаратизму ускладнюють розуміння сутності цього явища.</a:t>
            </a:r>
          </a:p>
          <a:p>
            <a:pPr algn="l">
              <a:lnSpc>
                <a:spcPts val="3509"/>
              </a:lnSpc>
            </a:pPr>
            <a:r>
              <a:rPr lang="en-US" sz="2599" i="1" spc="155">
                <a:solidFill>
                  <a:srgbClr val="494949"/>
                </a:solidFill>
                <a:latin typeface="Poppins Italics"/>
                <a:ea typeface="Poppins Italics"/>
                <a:cs typeface="Poppins Italics"/>
                <a:sym typeface="Poppins Italics"/>
              </a:rPr>
              <a:t> Поняття іредентизму надзвичайно складне й багатогранне, адже має велику кількість різноманітних історичних форм прояву. Етимологія терміну «іредентизм» своїм корінням сягає ХІХ століття, коли виникла італійська партія «Italia irredenta», («не звільнена Італія»). Серед науковців прослідковується плюралізм у спробах визначити та сформулювати сутність іредентизму. Крім того у наукових працях зустрічаються різні погляди на сутність іредентизму, як явища. Він розглядається в трьох різних формах: як ідеологія, що відстоює об’єднавчі рухи, як різні об’єднавчі рухи етнічних груп, і як зовнішню політику держави чи власне етнополітичний конфлікт.</a:t>
            </a:r>
          </a:p>
          <a:p>
            <a:pPr marL="0" lvl="0" indent="0" algn="l">
              <a:lnSpc>
                <a:spcPts val="2564"/>
              </a:lnSpc>
              <a:spcBef>
                <a:spcPct val="0"/>
              </a:spcBef>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AutoShape 2"/>
          <p:cNvSpPr/>
          <p:nvPr/>
        </p:nvSpPr>
        <p:spPr>
          <a:xfrm>
            <a:off x="-886757" y="4785930"/>
            <a:ext cx="20061513" cy="0"/>
          </a:xfrm>
          <a:prstGeom prst="line">
            <a:avLst/>
          </a:prstGeom>
          <a:ln w="28575" cap="flat">
            <a:solidFill>
              <a:srgbClr val="494949"/>
            </a:solidFill>
            <a:prstDash val="solid"/>
            <a:headEnd type="none" w="sm" len="sm"/>
            <a:tailEnd type="none" w="sm" len="sm"/>
          </a:ln>
        </p:spPr>
      </p:sp>
      <p:grpSp>
        <p:nvGrpSpPr>
          <p:cNvPr id="3" name="Group 3"/>
          <p:cNvGrpSpPr/>
          <p:nvPr/>
        </p:nvGrpSpPr>
        <p:grpSpPr>
          <a:xfrm>
            <a:off x="8868685" y="4534902"/>
            <a:ext cx="502056" cy="50205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sp>
        <p:sp>
          <p:nvSpPr>
            <p:cNvPr id="5" name="TextBox 5"/>
            <p:cNvSpPr txBox="1"/>
            <p:nvPr/>
          </p:nvSpPr>
          <p:spPr>
            <a:xfrm>
              <a:off x="139700" y="177800"/>
              <a:ext cx="533400" cy="4953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6" name="Group 6"/>
          <p:cNvGrpSpPr/>
          <p:nvPr/>
        </p:nvGrpSpPr>
        <p:grpSpPr>
          <a:xfrm>
            <a:off x="4424390" y="4534902"/>
            <a:ext cx="502056" cy="50205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p:spPr>
        </p:sp>
        <p:sp>
          <p:nvSpPr>
            <p:cNvPr id="8" name="TextBox 8"/>
            <p:cNvSpPr txBox="1"/>
            <p:nvPr/>
          </p:nvSpPr>
          <p:spPr>
            <a:xfrm>
              <a:off x="139700" y="177800"/>
              <a:ext cx="533400" cy="495300"/>
            </a:xfrm>
            <a:prstGeom prst="rect">
              <a:avLst/>
            </a:prstGeom>
          </p:spPr>
          <p:txBody>
            <a:bodyPr lIns="50800" tIns="50800" rIns="50800" bIns="50800" rtlCol="0" anchor="ctr"/>
            <a:lstStyle/>
            <a:p>
              <a:pPr algn="ctr">
                <a:lnSpc>
                  <a:spcPts val="2266"/>
                </a:lnSpc>
              </a:pPr>
              <a:endParaRPr/>
            </a:p>
          </p:txBody>
        </p:sp>
      </p:grpSp>
      <p:grpSp>
        <p:nvGrpSpPr>
          <p:cNvPr id="9" name="Group 9"/>
          <p:cNvGrpSpPr/>
          <p:nvPr/>
        </p:nvGrpSpPr>
        <p:grpSpPr>
          <a:xfrm>
            <a:off x="13174903" y="4534902"/>
            <a:ext cx="502056" cy="50205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sp>
        <p:sp>
          <p:nvSpPr>
            <p:cNvPr id="11" name="TextBox 11"/>
            <p:cNvSpPr txBox="1"/>
            <p:nvPr/>
          </p:nvSpPr>
          <p:spPr>
            <a:xfrm>
              <a:off x="139700" y="177800"/>
              <a:ext cx="533400" cy="4953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12" name="Freeform 12"/>
          <p:cNvSpPr/>
          <p:nvPr/>
        </p:nvSpPr>
        <p:spPr>
          <a:xfrm rot="2451906">
            <a:off x="878346" y="-333163"/>
            <a:ext cx="3695684" cy="4959739"/>
          </a:xfrm>
          <a:custGeom>
            <a:avLst/>
            <a:gdLst/>
            <a:ahLst/>
            <a:cxnLst/>
            <a:rect l="l" t="t" r="r" b="b"/>
            <a:pathLst>
              <a:path w="4667958" h="6941201">
                <a:moveTo>
                  <a:pt x="0" y="0"/>
                </a:moveTo>
                <a:lnTo>
                  <a:pt x="4667958" y="0"/>
                </a:lnTo>
                <a:lnTo>
                  <a:pt x="4667958" y="6941201"/>
                </a:lnTo>
                <a:lnTo>
                  <a:pt x="0" y="6941201"/>
                </a:lnTo>
                <a:lnTo>
                  <a:pt x="0" y="0"/>
                </a:lnTo>
                <a:close/>
              </a:path>
            </a:pathLst>
          </a:custGeom>
          <a:blipFill>
            <a:blip r:embed="rId2" cstate="print"/>
            <a:stretch>
              <a:fillRect/>
            </a:stretch>
          </a:blipFill>
        </p:spPr>
      </p:sp>
      <p:sp>
        <p:nvSpPr>
          <p:cNvPr id="13" name="Freeform 13"/>
          <p:cNvSpPr/>
          <p:nvPr/>
        </p:nvSpPr>
        <p:spPr>
          <a:xfrm rot="-5916672">
            <a:off x="12899408" y="4793330"/>
            <a:ext cx="4436189" cy="5741491"/>
          </a:xfrm>
          <a:custGeom>
            <a:avLst/>
            <a:gdLst/>
            <a:ahLst/>
            <a:cxnLst/>
            <a:rect l="l" t="t" r="r" b="b"/>
            <a:pathLst>
              <a:path w="5059689" h="5741491">
                <a:moveTo>
                  <a:pt x="0" y="0"/>
                </a:moveTo>
                <a:lnTo>
                  <a:pt x="5059689" y="0"/>
                </a:lnTo>
                <a:lnTo>
                  <a:pt x="5059689" y="5741491"/>
                </a:lnTo>
                <a:lnTo>
                  <a:pt x="0" y="5741491"/>
                </a:lnTo>
                <a:lnTo>
                  <a:pt x="0" y="0"/>
                </a:lnTo>
                <a:close/>
              </a:path>
            </a:pathLst>
          </a:custGeom>
          <a:blipFill>
            <a:blip r:embed="rId3" cstate="print"/>
            <a:stretch>
              <a:fillRect/>
            </a:stretch>
          </a:blipFill>
        </p:spPr>
      </p:sp>
      <p:sp>
        <p:nvSpPr>
          <p:cNvPr id="14" name="TextBox 14"/>
          <p:cNvSpPr txBox="1"/>
          <p:nvPr/>
        </p:nvSpPr>
        <p:spPr>
          <a:xfrm>
            <a:off x="3952790" y="1004938"/>
            <a:ext cx="11036371" cy="960120"/>
          </a:xfrm>
          <a:prstGeom prst="rect">
            <a:avLst/>
          </a:prstGeom>
        </p:spPr>
        <p:txBody>
          <a:bodyPr lIns="0" tIns="0" rIns="0" bIns="0" rtlCol="0" anchor="t">
            <a:spAutoFit/>
          </a:bodyPr>
          <a:lstStyle/>
          <a:p>
            <a:pPr algn="ctr">
              <a:lnSpc>
                <a:spcPts val="7740"/>
              </a:lnSpc>
            </a:pPr>
            <a:r>
              <a:rPr lang="en-US" sz="6000" spc="-342">
                <a:solidFill>
                  <a:srgbClr val="494949"/>
                </a:solidFill>
                <a:latin typeface="Lora"/>
                <a:ea typeface="Lora"/>
                <a:cs typeface="Lora"/>
                <a:sym typeface="Lora"/>
              </a:rPr>
              <a:t>Підходи до розуміння поняття</a:t>
            </a:r>
          </a:p>
        </p:txBody>
      </p:sp>
      <p:sp>
        <p:nvSpPr>
          <p:cNvPr id="15" name="TextBox 15"/>
          <p:cNvSpPr txBox="1"/>
          <p:nvPr/>
        </p:nvSpPr>
        <p:spPr>
          <a:xfrm>
            <a:off x="2960533" y="5360808"/>
            <a:ext cx="3429770" cy="669926"/>
          </a:xfrm>
          <a:prstGeom prst="rect">
            <a:avLst/>
          </a:prstGeom>
        </p:spPr>
        <p:txBody>
          <a:bodyPr lIns="0" tIns="0" rIns="0" bIns="0" rtlCol="0" anchor="t">
            <a:spAutoFit/>
          </a:bodyPr>
          <a:lstStyle/>
          <a:p>
            <a:pPr algn="l">
              <a:lnSpc>
                <a:spcPts val="5150"/>
              </a:lnSpc>
            </a:pPr>
            <a:r>
              <a:rPr lang="en-US" sz="5000" b="1">
                <a:solidFill>
                  <a:srgbClr val="494949"/>
                </a:solidFill>
                <a:latin typeface="Montserrat Semi-Bold"/>
                <a:ea typeface="Montserrat Semi-Bold"/>
                <a:cs typeface="Montserrat Semi-Bold"/>
                <a:sym typeface="Montserrat Semi-Bold"/>
              </a:rPr>
              <a:t>Ідеологія </a:t>
            </a:r>
          </a:p>
        </p:txBody>
      </p:sp>
      <p:sp>
        <p:nvSpPr>
          <p:cNvPr id="16" name="TextBox 16"/>
          <p:cNvSpPr txBox="1"/>
          <p:nvPr/>
        </p:nvSpPr>
        <p:spPr>
          <a:xfrm>
            <a:off x="8272079" y="5336554"/>
            <a:ext cx="2448843" cy="1317626"/>
          </a:xfrm>
          <a:prstGeom prst="rect">
            <a:avLst/>
          </a:prstGeom>
        </p:spPr>
        <p:txBody>
          <a:bodyPr lIns="0" tIns="0" rIns="0" bIns="0" rtlCol="0" anchor="t">
            <a:spAutoFit/>
          </a:bodyPr>
          <a:lstStyle/>
          <a:p>
            <a:pPr algn="ctr">
              <a:lnSpc>
                <a:spcPts val="5150"/>
              </a:lnSpc>
            </a:pPr>
            <a:r>
              <a:rPr lang="en-US" sz="5000" b="1">
                <a:solidFill>
                  <a:srgbClr val="494949"/>
                </a:solidFill>
                <a:latin typeface="Montserrat Semi-Bold"/>
                <a:ea typeface="Montserrat Semi-Bold"/>
                <a:cs typeface="Montserrat Semi-Bold"/>
                <a:sym typeface="Montserrat Semi-Bold"/>
              </a:rPr>
              <a:t>Етнічні рухи</a:t>
            </a:r>
          </a:p>
        </p:txBody>
      </p:sp>
      <p:sp>
        <p:nvSpPr>
          <p:cNvPr id="17" name="TextBox 17"/>
          <p:cNvSpPr txBox="1"/>
          <p:nvPr/>
        </p:nvSpPr>
        <p:spPr>
          <a:xfrm>
            <a:off x="12791838" y="5336554"/>
            <a:ext cx="3555530" cy="1317626"/>
          </a:xfrm>
          <a:prstGeom prst="rect">
            <a:avLst/>
          </a:prstGeom>
        </p:spPr>
        <p:txBody>
          <a:bodyPr lIns="0" tIns="0" rIns="0" bIns="0" rtlCol="0" anchor="t">
            <a:spAutoFit/>
          </a:bodyPr>
          <a:lstStyle/>
          <a:p>
            <a:pPr algn="l">
              <a:lnSpc>
                <a:spcPts val="5150"/>
              </a:lnSpc>
            </a:pPr>
            <a:r>
              <a:rPr lang="en-US" sz="5000" b="1">
                <a:solidFill>
                  <a:srgbClr val="494949"/>
                </a:solidFill>
                <a:latin typeface="Montserrat Semi-Bold"/>
                <a:ea typeface="Montserrat Semi-Bold"/>
                <a:cs typeface="Montserrat Semi-Bold"/>
                <a:sym typeface="Montserrat Semi-Bold"/>
              </a:rPr>
              <a:t>Політика держави</a:t>
            </a:r>
          </a:p>
        </p:txBody>
      </p:sp>
      <p:sp>
        <p:nvSpPr>
          <p:cNvPr id="18" name="TextBox 18"/>
          <p:cNvSpPr txBox="1"/>
          <p:nvPr/>
        </p:nvSpPr>
        <p:spPr>
          <a:xfrm>
            <a:off x="5876916" y="2155558"/>
            <a:ext cx="6534168" cy="960120"/>
          </a:xfrm>
          <a:prstGeom prst="rect">
            <a:avLst/>
          </a:prstGeom>
        </p:spPr>
        <p:txBody>
          <a:bodyPr lIns="0" tIns="0" rIns="0" bIns="0" rtlCol="0" anchor="t">
            <a:spAutoFit/>
          </a:bodyPr>
          <a:lstStyle/>
          <a:p>
            <a:pPr algn="ctr">
              <a:lnSpc>
                <a:spcPts val="7740"/>
              </a:lnSpc>
            </a:pPr>
            <a:r>
              <a:rPr lang="en-US" sz="6000" spc="-342">
                <a:solidFill>
                  <a:srgbClr val="494949"/>
                </a:solidFill>
                <a:latin typeface="Lora"/>
                <a:ea typeface="Lora"/>
                <a:cs typeface="Lora"/>
                <a:sym typeface="Lora"/>
              </a:rPr>
              <a:t>ІРЕДЕТИЗМ</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rot="1171822">
            <a:off x="6842039" y="490513"/>
            <a:ext cx="9982873" cy="9557997"/>
          </a:xfrm>
          <a:custGeom>
            <a:avLst/>
            <a:gdLst/>
            <a:ahLst/>
            <a:cxnLst/>
            <a:rect l="l" t="t" r="r" b="b"/>
            <a:pathLst>
              <a:path w="13970515" h="13097357">
                <a:moveTo>
                  <a:pt x="0" y="0"/>
                </a:moveTo>
                <a:lnTo>
                  <a:pt x="13970515" y="0"/>
                </a:lnTo>
                <a:lnTo>
                  <a:pt x="13970515" y="13097358"/>
                </a:lnTo>
                <a:lnTo>
                  <a:pt x="0" y="13097358"/>
                </a:lnTo>
                <a:lnTo>
                  <a:pt x="0" y="0"/>
                </a:lnTo>
                <a:close/>
              </a:path>
            </a:pathLst>
          </a:custGeom>
          <a:blipFill>
            <a:blip r:embed="rId2" cstate="print"/>
            <a:stretch>
              <a:fillRect/>
            </a:stretch>
          </a:blipFill>
        </p:spPr>
      </p:sp>
      <p:sp>
        <p:nvSpPr>
          <p:cNvPr id="3" name="TextBox 3"/>
          <p:cNvSpPr txBox="1"/>
          <p:nvPr/>
        </p:nvSpPr>
        <p:spPr>
          <a:xfrm>
            <a:off x="861714" y="482436"/>
            <a:ext cx="9895793" cy="7972425"/>
          </a:xfrm>
          <a:prstGeom prst="rect">
            <a:avLst/>
          </a:prstGeom>
        </p:spPr>
        <p:txBody>
          <a:bodyPr lIns="0" tIns="0" rIns="0" bIns="0" rtlCol="0" anchor="t">
            <a:spAutoFit/>
          </a:bodyPr>
          <a:lstStyle/>
          <a:p>
            <a:pPr algn="l">
              <a:lnSpc>
                <a:spcPts val="3374"/>
              </a:lnSpc>
            </a:pPr>
            <a:r>
              <a:rPr lang="en-US" sz="2499" spc="149">
                <a:solidFill>
                  <a:srgbClr val="494949"/>
                </a:solidFill>
                <a:latin typeface="Poppins"/>
                <a:ea typeface="Poppins"/>
                <a:cs typeface="Poppins"/>
                <a:sym typeface="Poppins"/>
              </a:rPr>
              <a:t>В енциклопедичному словнику «Сучасна політична лексика» </a:t>
            </a:r>
            <a:r>
              <a:rPr lang="en-US" sz="2499" b="1" i="1" spc="149">
                <a:solidFill>
                  <a:srgbClr val="494949"/>
                </a:solidFill>
                <a:latin typeface="Poppins Bold Italics"/>
                <a:ea typeface="Poppins Bold Italics"/>
                <a:cs typeface="Poppins Bold Italics"/>
                <a:sym typeface="Poppins Bold Italics"/>
              </a:rPr>
              <a:t>термін «іредентизм»</a:t>
            </a:r>
            <a:r>
              <a:rPr lang="en-US" sz="2499" spc="149">
                <a:solidFill>
                  <a:srgbClr val="494949"/>
                </a:solidFill>
                <a:latin typeface="Poppins"/>
                <a:ea typeface="Poppins"/>
                <a:cs typeface="Poppins"/>
                <a:sym typeface="Poppins"/>
              </a:rPr>
              <a:t> трактується, як «політика держави, партії або суспільно-політичний рух, спрямовані на об’єднання в одній державі етнічної спільноти, яка розділена кордонами між двома/кількома державами.              </a:t>
            </a:r>
          </a:p>
          <a:p>
            <a:pPr algn="l">
              <a:lnSpc>
                <a:spcPts val="3374"/>
              </a:lnSpc>
            </a:pPr>
            <a:r>
              <a:rPr lang="en-US" sz="2499" spc="149">
                <a:solidFill>
                  <a:srgbClr val="494949"/>
                </a:solidFill>
                <a:latin typeface="Poppins"/>
                <a:ea typeface="Poppins"/>
                <a:cs typeface="Poppins"/>
                <a:sym typeface="Poppins"/>
              </a:rPr>
              <a:t>           Іредентизм виникає тоді, коли частина етносу сформувала державне утворення, в якому складає більшість (титульна держава), а інші групи перебувають у складі сусідніх держав (іреденти)».</a:t>
            </a:r>
          </a:p>
          <a:p>
            <a:pPr marL="0" lvl="0" indent="0" algn="l">
              <a:lnSpc>
                <a:spcPts val="3374"/>
              </a:lnSpc>
              <a:spcBef>
                <a:spcPct val="0"/>
              </a:spcBef>
            </a:pPr>
            <a:r>
              <a:rPr lang="en-US" sz="2499" spc="149">
                <a:solidFill>
                  <a:srgbClr val="494949"/>
                </a:solidFill>
                <a:latin typeface="Poppins"/>
                <a:ea typeface="Poppins"/>
                <a:cs typeface="Poppins"/>
                <a:sym typeface="Poppins"/>
              </a:rPr>
              <a:t>            Поширеним є науковий підхід, який вважає іредентизм різновидом етнополітичних рухів народів, територія яких розділена кордонами інших держав.. Цей рух спрямований на «збирання» частин розділеного народу і територій їх проживання у межах однієї держави. На основі цього підходу розроблено декілька формулювань іредентизму, відмінності між якими пов’язані з тим, кого саме дослідники вважають учасниками об’єднання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TextBox 2"/>
          <p:cNvSpPr txBox="1"/>
          <p:nvPr/>
        </p:nvSpPr>
        <p:spPr>
          <a:xfrm>
            <a:off x="707021" y="971550"/>
            <a:ext cx="14071020" cy="7134225"/>
          </a:xfrm>
          <a:prstGeom prst="rect">
            <a:avLst/>
          </a:prstGeom>
        </p:spPr>
        <p:txBody>
          <a:bodyPr lIns="0" tIns="0" rIns="0" bIns="0" rtlCol="0" anchor="t">
            <a:spAutoFit/>
          </a:bodyPr>
          <a:lstStyle/>
          <a:p>
            <a:pPr algn="l">
              <a:lnSpc>
                <a:spcPts val="3374"/>
              </a:lnSpc>
            </a:pPr>
            <a:r>
              <a:rPr lang="en-US" sz="2499" spc="149">
                <a:solidFill>
                  <a:srgbClr val="494949"/>
                </a:solidFill>
                <a:latin typeface="Poppins"/>
                <a:ea typeface="Poppins"/>
                <a:cs typeface="Poppins"/>
                <a:sym typeface="Poppins"/>
              </a:rPr>
              <a:t>Існують різні випадки розділеності народів, наприклад, німецький народ у часи розділеності складав два одержавлені організми – ФРН і НДР, а курдський на нинішньому етапі розвитку – декілька бездержавних груп. Поряд з широким розумінням іредентизму є й вузькі його тлумачення, які передбачають такий варіант об’єднання, коли одна частина розділеного народу вже створила власну державу, а інша/інші проживають компактно на суміжній території сусідньої держави.</a:t>
            </a:r>
          </a:p>
          <a:p>
            <a:pPr marL="0" lvl="0" indent="0" algn="l">
              <a:lnSpc>
                <a:spcPts val="3374"/>
              </a:lnSpc>
              <a:spcBef>
                <a:spcPct val="0"/>
              </a:spcBef>
            </a:pPr>
            <a:r>
              <a:rPr lang="en-US" sz="2499" spc="149">
                <a:solidFill>
                  <a:srgbClr val="494949"/>
                </a:solidFill>
                <a:latin typeface="Poppins"/>
                <a:ea typeface="Poppins"/>
                <a:cs typeface="Poppins"/>
                <a:sym typeface="Poppins"/>
              </a:rPr>
              <a:t>          Видатний дослідник Т. Амброзіо пропонує власне пояснення іредентизму, яке випливає з міжнародного чи регіонального контексту.         Т. Амброзіо вважає, що саме від контексту залежить виникнення іредентизму і його розвиток. Розвиток іредентиської програми буде залежати від поставлених вимог: державного суверенітету чи національного самовизначення. У випадку державного суверинітету будуть засуджені всі іредентистські посягання, у випадку національного самовизначення – непорушність державних кордонів буде відмінена. Підтвердженням позиції Т. Амброзіо є те, що різке збільшення іредентиських конфліктів відбувається саме в періоди великих міжнародних потрясінь </a:t>
            </a:r>
          </a:p>
        </p:txBody>
      </p:sp>
      <p:sp>
        <p:nvSpPr>
          <p:cNvPr id="3" name="Freeform 3"/>
          <p:cNvSpPr/>
          <p:nvPr/>
        </p:nvSpPr>
        <p:spPr>
          <a:xfrm rot="-8590951">
            <a:off x="15152223" y="-2531"/>
            <a:ext cx="3432066" cy="3715362"/>
          </a:xfrm>
          <a:custGeom>
            <a:avLst/>
            <a:gdLst/>
            <a:ahLst/>
            <a:cxnLst/>
            <a:rect l="l" t="t" r="r" b="b"/>
            <a:pathLst>
              <a:path w="3432066" h="3715362">
                <a:moveTo>
                  <a:pt x="0" y="0"/>
                </a:moveTo>
                <a:lnTo>
                  <a:pt x="3432065" y="0"/>
                </a:lnTo>
                <a:lnTo>
                  <a:pt x="3432065" y="3715362"/>
                </a:lnTo>
                <a:lnTo>
                  <a:pt x="0" y="3715362"/>
                </a:lnTo>
                <a:lnTo>
                  <a:pt x="0" y="0"/>
                </a:lnTo>
                <a:close/>
              </a:path>
            </a:pathLst>
          </a:custGeom>
          <a:blipFill>
            <a:blip r:embed="rId2" cstate="print"/>
            <a:stretch>
              <a:fillRect/>
            </a:stretch>
          </a:blipFill>
        </p:spPr>
      </p:sp>
      <p:sp>
        <p:nvSpPr>
          <p:cNvPr id="4" name="Freeform 4"/>
          <p:cNvSpPr/>
          <p:nvPr/>
        </p:nvSpPr>
        <p:spPr>
          <a:xfrm rot="796908">
            <a:off x="12970114" y="4910931"/>
            <a:ext cx="4564429" cy="5315201"/>
          </a:xfrm>
          <a:custGeom>
            <a:avLst/>
            <a:gdLst/>
            <a:ahLst/>
            <a:cxnLst/>
            <a:rect l="l" t="t" r="r" b="b"/>
            <a:pathLst>
              <a:path w="4564429" h="5315201">
                <a:moveTo>
                  <a:pt x="0" y="0"/>
                </a:moveTo>
                <a:lnTo>
                  <a:pt x="4564429" y="0"/>
                </a:lnTo>
                <a:lnTo>
                  <a:pt x="4564429" y="5315201"/>
                </a:lnTo>
                <a:lnTo>
                  <a:pt x="0" y="5315201"/>
                </a:lnTo>
                <a:lnTo>
                  <a:pt x="0" y="0"/>
                </a:lnTo>
                <a:close/>
              </a:path>
            </a:pathLst>
          </a:custGeom>
          <a:blipFill>
            <a:blip r:embed="rId3" cstate="print"/>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2272</Words>
  <Application>Microsoft Office PowerPoint</Application>
  <PresentationFormat>Произвольный</PresentationFormat>
  <Paragraphs>61</Paragraphs>
  <Slides>20</Slides>
  <Notes>0</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20</vt:i4>
      </vt:variant>
    </vt:vector>
  </HeadingPairs>
  <TitlesOfParts>
    <vt:vector size="32" baseType="lpstr">
      <vt:lpstr>Arial</vt:lpstr>
      <vt:lpstr>Lora</vt:lpstr>
      <vt:lpstr>Calibri</vt:lpstr>
      <vt:lpstr>Merriweather</vt:lpstr>
      <vt:lpstr>Montserrat</vt:lpstr>
      <vt:lpstr>Libra Serif Modern</vt:lpstr>
      <vt:lpstr>Poppins Italics</vt:lpstr>
      <vt:lpstr>Montserrat Semi-Bold</vt:lpstr>
      <vt:lpstr>Poppins</vt:lpstr>
      <vt:lpstr>Poppins Bold Italics</vt:lpstr>
      <vt:lpstr>TAN Pearl</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Watercolor Project Presentation</dc:title>
  <dc:creator>Админ</dc:creator>
  <cp:lastModifiedBy>Админ</cp:lastModifiedBy>
  <cp:revision>3</cp:revision>
  <dcterms:created xsi:type="dcterms:W3CDTF">2006-08-16T00:00:00Z</dcterms:created>
  <dcterms:modified xsi:type="dcterms:W3CDTF">2024-09-16T08:26:41Z</dcterms:modified>
  <dc:identifier>DAGP6FWHTU0</dc:identifier>
</cp:coreProperties>
</file>