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4" autoAdjust="0"/>
    <p:restoredTop sz="94660"/>
  </p:normalViewPr>
  <p:slideViewPr>
    <p:cSldViewPr snapToGrid="0">
      <p:cViewPr varScale="1">
        <p:scale>
          <a:sx n="41" d="100"/>
          <a:sy n="41" d="100"/>
        </p:scale>
        <p:origin x="58" y="9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130A5B-8A56-48C5-B014-848D50B30232}"/>
              </a:ext>
            </a:extLst>
          </p:cNvPr>
          <p:cNvSpPr>
            <a:spLocks noGrp="1"/>
          </p:cNvSpPr>
          <p:nvPr>
            <p:ph type="ctrTitle"/>
          </p:nvPr>
        </p:nvSpPr>
        <p:spPr/>
        <p:txBody>
          <a:bodyPr>
            <a:normAutofit fontScale="90000"/>
          </a:bodyPr>
          <a:lstStyle/>
          <a:p>
            <a:r>
              <a:rPr lang="uk-UA" dirty="0"/>
              <a:t>Тема 2. Економічний зміст, функції та принципи підприємницької діяльності</a:t>
            </a:r>
            <a:br>
              <a:rPr lang="uk-UA" dirty="0"/>
            </a:br>
            <a:endParaRPr lang="uk-UA" dirty="0"/>
          </a:p>
        </p:txBody>
      </p:sp>
      <p:sp>
        <p:nvSpPr>
          <p:cNvPr id="3" name="Підзаголовок 2">
            <a:extLst>
              <a:ext uri="{FF2B5EF4-FFF2-40B4-BE49-F238E27FC236}">
                <a16:creationId xmlns:a16="http://schemas.microsoft.com/office/drawing/2014/main" id="{F3BA47A4-F3F9-4E6E-8E66-A433BF4F1D0B}"/>
              </a:ext>
            </a:extLst>
          </p:cNvPr>
          <p:cNvSpPr>
            <a:spLocks noGrp="1"/>
          </p:cNvSpPr>
          <p:nvPr>
            <p:ph type="subTitle" idx="1"/>
          </p:nvPr>
        </p:nvSpPr>
        <p:spPr/>
        <p:txBody>
          <a:bodyPr>
            <a:normAutofit lnSpcReduction="10000"/>
          </a:bodyPr>
          <a:lstStyle/>
          <a:p>
            <a:pPr marL="342900" indent="-342900">
              <a:buAutoNum type="arabicPeriod"/>
            </a:pPr>
            <a:r>
              <a:rPr lang="uk-UA" sz="1800" b="1" dirty="0">
                <a:effectLst/>
                <a:latin typeface="Times New Roman" panose="02020603050405020304" pitchFamily="18" charset="0"/>
                <a:ea typeface="Calibri" panose="020F0502020204030204" pitchFamily="34" charset="0"/>
              </a:rPr>
              <a:t>Підприємництво як особливий вид діяльності</a:t>
            </a:r>
          </a:p>
          <a:p>
            <a:pPr marL="342900" indent="-342900">
              <a:buFont typeface="Wingdings 3" charset="2"/>
              <a:buAutoNum type="arabicPeriod"/>
            </a:pPr>
            <a:r>
              <a:rPr lang="uk-UA" sz="1800" b="1" dirty="0">
                <a:effectLst/>
                <a:latin typeface="Times New Roman" panose="02020603050405020304" pitchFamily="18" charset="0"/>
                <a:ea typeface="Calibri" panose="020F0502020204030204" pitchFamily="34" charset="0"/>
              </a:rPr>
              <a:t>Головні функції підприємницької діяльності</a:t>
            </a:r>
          </a:p>
          <a:p>
            <a:pPr marL="342900" indent="-342900">
              <a:buFont typeface="Wingdings 3" charset="2"/>
              <a:buAutoNum type="arabicPeriod"/>
            </a:pPr>
            <a:r>
              <a:rPr lang="uk-UA" sz="1800" b="1" dirty="0">
                <a:effectLst/>
                <a:latin typeface="Times New Roman" panose="02020603050405020304" pitchFamily="18" charset="0"/>
                <a:ea typeface="Calibri" panose="020F0502020204030204" pitchFamily="34" charset="0"/>
              </a:rPr>
              <a:t>Умови, принципи та риси підприємницької діяльності</a:t>
            </a:r>
            <a:endParaRPr lang="uk-UA" sz="1800" dirty="0">
              <a:effectLst/>
              <a:latin typeface="Times New Roman" panose="02020603050405020304" pitchFamily="18" charset="0"/>
              <a:ea typeface="Calibri" panose="020F0502020204030204" pitchFamily="34" charset="0"/>
            </a:endParaRPr>
          </a:p>
          <a:p>
            <a:pPr marL="342900" indent="-342900">
              <a:buAutoNum type="arabicPeriod"/>
            </a:pPr>
            <a:endParaRPr lang="uk-UA" dirty="0"/>
          </a:p>
        </p:txBody>
      </p:sp>
    </p:spTree>
    <p:extLst>
      <p:ext uri="{BB962C8B-B14F-4D97-AF65-F5344CB8AC3E}">
        <p14:creationId xmlns:p14="http://schemas.microsoft.com/office/powerpoint/2010/main" val="3616607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9D688C-3F4B-4613-B879-2C26503A8522}"/>
              </a:ext>
            </a:extLst>
          </p:cNvPr>
          <p:cNvSpPr txBox="1"/>
          <p:nvPr/>
        </p:nvSpPr>
        <p:spPr>
          <a:xfrm>
            <a:off x="1914362" y="1537969"/>
            <a:ext cx="8136294" cy="3782061"/>
          </a:xfrm>
          <a:prstGeom prst="rect">
            <a:avLst/>
          </a:prstGeom>
          <a:noFill/>
        </p:spPr>
        <p:txBody>
          <a:bodyPr wrap="square">
            <a:spAutoFit/>
          </a:bodyPr>
          <a:lstStyle/>
          <a:p>
            <a:pPr indent="342900" algn="just">
              <a:lnSpc>
                <a:spcPct val="150000"/>
              </a:lnSpc>
            </a:pPr>
            <a:r>
              <a:rPr lang="uk-UA" sz="1800" b="1" dirty="0">
                <a:effectLst/>
                <a:latin typeface="Times New Roman" panose="02020603050405020304" pitchFamily="18" charset="0"/>
                <a:ea typeface="Calibri" panose="020F0502020204030204" pitchFamily="34" charset="0"/>
              </a:rPr>
              <a:t>Традиційний бізнес забезпечує виробництво</a:t>
            </a:r>
            <a:r>
              <a:rPr lang="uk-UA" sz="1800" dirty="0">
                <a:effectLst/>
                <a:latin typeface="Times New Roman" panose="02020603050405020304" pitchFamily="18" charset="0"/>
                <a:ea typeface="Calibri" panose="020F0502020204030204" pitchFamily="34" charset="0"/>
              </a:rPr>
              <a:t> традиційних товарів чи послуг традиційними способами, які не передбачають нововведення у виробничому чи управлінському процесах. До традиційного бізнесу можливо віднести продаж товарів, яке здійснюється роками і спрямоване на задоволення певних традиційних потреб місцевого населення.</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b="1" dirty="0">
                <a:effectLst/>
                <a:latin typeface="Times New Roman" panose="02020603050405020304" pitchFamily="18" charset="0"/>
                <a:ea typeface="Calibri" panose="020F0502020204030204" pitchFamily="34" charset="0"/>
              </a:rPr>
              <a:t>Соціальний бізнес </a:t>
            </a:r>
            <a:r>
              <a:rPr lang="uk-UA" sz="1800" dirty="0">
                <a:effectLst/>
                <a:latin typeface="Times New Roman" panose="02020603050405020304" pitchFamily="18" charset="0"/>
                <a:ea typeface="Calibri" panose="020F0502020204030204" pitchFamily="34" charset="0"/>
              </a:rPr>
              <a:t>передбачає реалізацію соціальної мети, вирішення проблем громади чи її певної частини. До соціального бізнесу можливо віднести діяльність підприємств, що зайняті обслуговуванням автомобільних доріг чи постачанням води населенню міста.</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49632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555991-33F1-43CC-9CDB-E786542D12C1}"/>
              </a:ext>
            </a:extLst>
          </p:cNvPr>
          <p:cNvSpPr txBox="1"/>
          <p:nvPr/>
        </p:nvSpPr>
        <p:spPr>
          <a:xfrm>
            <a:off x="2356757" y="1323652"/>
            <a:ext cx="7478486" cy="2535566"/>
          </a:xfrm>
          <a:prstGeom prst="rect">
            <a:avLst/>
          </a:prstGeom>
          <a:noFill/>
        </p:spPr>
        <p:txBody>
          <a:bodyPr wrap="square">
            <a:spAutoFit/>
          </a:bodyPr>
          <a:lstStyle/>
          <a:p>
            <a:pPr indent="342900" algn="just">
              <a:lnSpc>
                <a:spcPct val="150000"/>
              </a:lnSpc>
            </a:pPr>
            <a:r>
              <a:rPr lang="uk-UA" sz="1800" b="1" dirty="0">
                <a:effectLst/>
                <a:latin typeface="Times New Roman" panose="02020603050405020304" pitchFamily="18" charset="0"/>
                <a:ea typeface="Calibri" panose="020F0502020204030204" pitchFamily="34" charset="0"/>
              </a:rPr>
              <a:t>Інноваційний бізнес </a:t>
            </a:r>
            <a:r>
              <a:rPr lang="uk-UA" sz="1800" dirty="0">
                <a:effectLst/>
                <a:latin typeface="Times New Roman" panose="02020603050405020304" pitchFamily="18" charset="0"/>
                <a:ea typeface="Calibri" panose="020F0502020204030204" pitchFamily="34" charset="0"/>
              </a:rPr>
              <a:t>базується на товарних, ресурсних чи технологічних нововведеннях. Інноваційний бізнес включає три  групи діяльності. Перша – це виробництво інновацій. Друга – це діяльність з виробництва нових, інноваційних продуктів чи послуг. Третя – впровадження інноваційних технологій у виробництві, менеджменті або поведінці на ринках чи в суспільстві.</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4580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259C5C-E2A2-4B5A-9C48-4FD8EB418250}"/>
              </a:ext>
            </a:extLst>
          </p:cNvPr>
          <p:cNvSpPr txBox="1"/>
          <p:nvPr/>
        </p:nvSpPr>
        <p:spPr>
          <a:xfrm>
            <a:off x="2262674" y="1222918"/>
            <a:ext cx="8056984" cy="3366563"/>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За набором важелів, які переважають в управлінні, бізнес поділяється на оперативний та стратегічний.</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Оперативний бізнес в основу прийняття рішень ставить тактичні завдання, при веденні оперативного бізнесу відсутнє стратегічне бачення, не встановлюються довгострокові пріоритети діяльності.</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Стратегічний бізнес підпорядковано реалізації стратегічної мети. Рішення, які приймаються на підприємстві або в організації, підпорядковані стратегічним цілям, а система рішень базується на нововведеннях.</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58039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0DA9A3-BD9C-4BE2-9A78-E142C5655A70}"/>
              </a:ext>
            </a:extLst>
          </p:cNvPr>
          <p:cNvSpPr txBox="1"/>
          <p:nvPr/>
        </p:nvSpPr>
        <p:spPr>
          <a:xfrm>
            <a:off x="2108718" y="1193580"/>
            <a:ext cx="8565502" cy="4470839"/>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Іншими словами, традиційний бізнес спрямовано на задоволення традиційних потреб споживачів традиційними способами, соціальний – на задоволення потреб громади, інноваційний – на формування якісно нових потреб індивідуальних чи суспільних споживачів та їх задоволення, впровадження нових методів управління, виробництва, реалізації продукції чи послуг.</a:t>
            </a:r>
          </a:p>
          <a:p>
            <a:pPr indent="342900" algn="just">
              <a:lnSpc>
                <a:spcPct val="150000"/>
              </a:lnSpc>
            </a:pPr>
            <a:r>
              <a:rPr lang="uk-UA" sz="1800" dirty="0">
                <a:effectLst/>
                <a:latin typeface="Times New Roman" panose="02020603050405020304" pitchFamily="18" charset="0"/>
                <a:ea typeface="Calibri" panose="020F0502020204030204" pitchFamily="34" charset="0"/>
              </a:rPr>
              <a:t>Традиційний бізнес може бути тільки оперативним, оскільки виробництво традиційних товарів чи послуг традиційними методами не залежить від змін зовнішнього ділового середовища і не передбачає нововведень, не вимагає від власників та менеджерів стратегічного бачення. Соціальний бізнес може бути оперативним або стратегічним, інноваційний – має стратегічну спрямованість. </a:t>
            </a:r>
          </a:p>
          <a:p>
            <a:pPr indent="342900" algn="just">
              <a:lnSpc>
                <a:spcPct val="150000"/>
              </a:lnSpc>
            </a:pP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3609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572B63-4D4F-4F3B-8BF3-7B04AA3E197D}"/>
              </a:ext>
            </a:extLst>
          </p:cNvPr>
          <p:cNvSpPr txBox="1"/>
          <p:nvPr/>
        </p:nvSpPr>
        <p:spPr>
          <a:xfrm>
            <a:off x="2654558" y="1225394"/>
            <a:ext cx="8206273" cy="2951064"/>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Таким чином, на основі вище викладеного можна зробити висновок, що </a:t>
            </a:r>
            <a:r>
              <a:rPr lang="uk-UA" sz="1800" i="1" dirty="0">
                <a:effectLst/>
                <a:latin typeface="Times New Roman" panose="02020603050405020304" pitchFamily="18" charset="0"/>
                <a:ea typeface="Calibri" panose="020F0502020204030204" pitchFamily="34" charset="0"/>
              </a:rPr>
              <a:t>підприємництво є особливим видом стратегічної інноваційної або соціальної діяльності, яка полягає в залученні та поєднанні ресурсів для виробництва продукції та наданні послуг, реалізації останніх та отриманні прибутку як необхідної умови подальшого розвитку бізнесу.</a:t>
            </a:r>
            <a:r>
              <a:rPr lang="uk-UA" sz="1800" dirty="0">
                <a:effectLst/>
                <a:latin typeface="Times New Roman" panose="02020603050405020304" pitchFamily="18" charset="0"/>
                <a:ea typeface="Calibri" panose="020F0502020204030204" pitchFamily="34" charset="0"/>
              </a:rPr>
              <a:t> </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Тільки підприємницька діяльність створює інновації, надає стратегічного характеру бізнесу.</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72241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07AF65-AB20-405C-9380-7228144E56AF}"/>
              </a:ext>
            </a:extLst>
          </p:cNvPr>
          <p:cNvSpPr txBox="1"/>
          <p:nvPr/>
        </p:nvSpPr>
        <p:spPr>
          <a:xfrm>
            <a:off x="2225352" y="1201780"/>
            <a:ext cx="8486192" cy="3366563"/>
          </a:xfrm>
          <a:prstGeom prst="rect">
            <a:avLst/>
          </a:prstGeom>
          <a:noFill/>
        </p:spPr>
        <p:txBody>
          <a:bodyPr wrap="square">
            <a:spAutoFit/>
          </a:bodyPr>
          <a:lstStyle/>
          <a:p>
            <a:pPr indent="270510" algn="just">
              <a:lnSpc>
                <a:spcPct val="150000"/>
              </a:lnSpc>
            </a:pPr>
            <a:r>
              <a:rPr lang="uk-UA" sz="1800" spc="20" dirty="0">
                <a:solidFill>
                  <a:srgbClr val="000000"/>
                </a:solidFill>
                <a:effectLst/>
                <a:latin typeface="Times New Roman" panose="02020603050405020304" pitchFamily="18" charset="0"/>
                <a:ea typeface="Calibri" panose="020F0502020204030204" pitchFamily="34" charset="0"/>
              </a:rPr>
              <a:t>Правове визначення бізнесу оформлено українським законодавством. </a:t>
            </a:r>
            <a:r>
              <a:rPr lang="uk-UA" sz="1800" dirty="0">
                <a:solidFill>
                  <a:srgbClr val="000000"/>
                </a:solidFill>
                <a:effectLst/>
                <a:latin typeface="Times New Roman" panose="02020603050405020304" pitchFamily="18" charset="0"/>
                <a:ea typeface="Calibri" panose="020F0502020204030204" pitchFamily="34" charset="0"/>
              </a:rPr>
              <a:t>Згідно статті 42 Господарського кодексу України: </a:t>
            </a:r>
            <a:r>
              <a:rPr lang="uk-UA" sz="1800" i="1" dirty="0">
                <a:solidFill>
                  <a:srgbClr val="000000"/>
                </a:solidFill>
                <a:effectLst/>
                <a:latin typeface="Times New Roman" panose="02020603050405020304" pitchFamily="18" charset="0"/>
                <a:ea typeface="Calibri" panose="020F0502020204030204" pitchFamily="34" charset="0"/>
              </a:rPr>
              <a:t>«Підприємництво – це самостійна, ініціативна, систематична, на власний ризик господарська діяльність, що здійснюється суб'єктами господарювання (підприємцями) з метою досягнення економічних і соціальних результатів та одержання прибутку».</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Підприємництво означає раціоналізацію економіки, підвищення конкурентоздатності продукції, звільнення від баласту невикористовуваних чи погано експлуатованих ресурсів, повну реалізацію потенціалу суб’єкта.</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64561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9C94B5-7D6E-4730-863C-C16411B9ED8D}"/>
              </a:ext>
            </a:extLst>
          </p:cNvPr>
          <p:cNvSpPr txBox="1"/>
          <p:nvPr/>
        </p:nvSpPr>
        <p:spPr>
          <a:xfrm>
            <a:off x="2151437" y="364597"/>
            <a:ext cx="8542175" cy="6435673"/>
          </a:xfrm>
          <a:prstGeom prst="rect">
            <a:avLst/>
          </a:prstGeom>
          <a:noFill/>
        </p:spPr>
        <p:txBody>
          <a:bodyPr wrap="square">
            <a:spAutoFit/>
          </a:bodyPr>
          <a:lstStyle/>
          <a:p>
            <a:pPr lvl="1" algn="ctr">
              <a:lnSpc>
                <a:spcPct val="150000"/>
              </a:lnSpc>
            </a:pPr>
            <a:r>
              <a:rPr lang="uk-UA" sz="1600" b="1" dirty="0">
                <a:effectLst/>
                <a:latin typeface="Times New Roman" panose="02020603050405020304" pitchFamily="18" charset="0"/>
                <a:ea typeface="Calibri" panose="020F0502020204030204" pitchFamily="34" charset="0"/>
              </a:rPr>
              <a:t>2. Головні функції підприємницької діяльності</a:t>
            </a:r>
            <a:endParaRPr lang="uk-UA" sz="1600" dirty="0">
              <a:effectLst/>
              <a:latin typeface="Times New Roman" panose="02020603050405020304" pitchFamily="18" charset="0"/>
              <a:ea typeface="Calibri" panose="020F0502020204030204" pitchFamily="34" charset="0"/>
            </a:endParaRPr>
          </a:p>
          <a:p>
            <a:pPr marL="466725">
              <a:lnSpc>
                <a:spcPct val="150000"/>
              </a:lnSpc>
            </a:pPr>
            <a:r>
              <a:rPr lang="uk-UA" sz="1600" b="1" dirty="0">
                <a:effectLst/>
                <a:latin typeface="Times New Roman" panose="02020603050405020304" pitchFamily="18" charset="0"/>
                <a:ea typeface="Calibri" panose="020F0502020204030204" pitchFamily="34" charset="0"/>
              </a:rPr>
              <a:t> </a:t>
            </a:r>
            <a:endParaRPr lang="uk-UA" sz="1600" dirty="0">
              <a:effectLst/>
              <a:latin typeface="Times New Roman" panose="02020603050405020304" pitchFamily="18" charset="0"/>
              <a:ea typeface="Calibri" panose="020F0502020204030204" pitchFamily="34" charset="0"/>
            </a:endParaRPr>
          </a:p>
          <a:p>
            <a:pPr indent="342900" algn="just">
              <a:lnSpc>
                <a:spcPct val="150000"/>
              </a:lnSpc>
            </a:pPr>
            <a:r>
              <a:rPr lang="uk-UA" dirty="0">
                <a:latin typeface="Times New Roman" panose="02020603050405020304" pitchFamily="18" charset="0"/>
                <a:ea typeface="Calibri" panose="020F0502020204030204" pitchFamily="34" charset="0"/>
              </a:rPr>
              <a:t>Особливість підприємництва як виду діяльності визначається функціями, які воно виконує. Така постановка питання вимагає з’ясування основних функцій підприємництва та групування останніх, що дозволяє розмежувати їх на утворювальні та деструктивні.</a:t>
            </a:r>
          </a:p>
          <a:p>
            <a:pPr indent="342900" algn="just">
              <a:lnSpc>
                <a:spcPct val="150000"/>
              </a:lnSpc>
            </a:pPr>
            <a:r>
              <a:rPr lang="uk-UA" dirty="0">
                <a:latin typeface="Times New Roman" panose="02020603050405020304" pitchFamily="18" charset="0"/>
                <a:ea typeface="Calibri" panose="020F0502020204030204" pitchFamily="34" charset="0"/>
              </a:rPr>
              <a:t>По-перше, в залежності від ступеня важливості тієї чи іншої функції стає можливим не тільки знайти «слабке місце» в певній ділової системі, але й з’ясувати втрати, які виникають внаслідок її </a:t>
            </a:r>
            <a:r>
              <a:rPr lang="uk-UA" dirty="0" err="1">
                <a:latin typeface="Times New Roman" panose="02020603050405020304" pitchFamily="18" charset="0"/>
                <a:ea typeface="Calibri" panose="020F0502020204030204" pitchFamily="34" charset="0"/>
              </a:rPr>
              <a:t>нерозвинутості</a:t>
            </a:r>
            <a:r>
              <a:rPr lang="uk-UA" dirty="0">
                <a:latin typeface="Times New Roman" panose="02020603050405020304" pitchFamily="18" charset="0"/>
                <a:ea typeface="Calibri" panose="020F0502020204030204" pitchFamily="34" charset="0"/>
              </a:rPr>
              <a:t>. </a:t>
            </a:r>
          </a:p>
          <a:p>
            <a:pPr indent="342900" algn="just">
              <a:lnSpc>
                <a:spcPct val="150000"/>
              </a:lnSpc>
            </a:pPr>
            <a:r>
              <a:rPr lang="uk-UA" dirty="0">
                <a:latin typeface="Times New Roman" panose="02020603050405020304" pitchFamily="18" charset="0"/>
                <a:ea typeface="Calibri" panose="020F0502020204030204" pitchFamily="34" charset="0"/>
              </a:rPr>
              <a:t>По-друге, функціональний аналіз підприємницької діяльності дозволяє при створенні підприємства на етапі виконання бізнес-проекту створити оптимальну структуру бізнесу, що також є умовою забезпечення його життєздатності.</a:t>
            </a:r>
          </a:p>
          <a:p>
            <a:pPr indent="342900" algn="just">
              <a:lnSpc>
                <a:spcPct val="150000"/>
              </a:lnSpc>
            </a:pPr>
            <a:r>
              <a:rPr lang="uk-UA" sz="1800" dirty="0">
                <a:effectLst/>
                <a:latin typeface="Times New Roman" panose="02020603050405020304" pitchFamily="18" charset="0"/>
                <a:ea typeface="Calibri" panose="020F0502020204030204" pitchFamily="34" charset="0"/>
              </a:rPr>
              <a:t>По-третє, при зростанні бізнесу необхідним є збалансований, пропорційний розвиток кожної функції. Збалансованість функціонального навантаження слугує формуванню системності підприємницької діяльності.</a:t>
            </a:r>
          </a:p>
          <a:p>
            <a:pPr indent="342900" algn="just">
              <a:lnSpc>
                <a:spcPct val="150000"/>
              </a:lnSpc>
            </a:pPr>
            <a:endParaRPr lang="uk-UA" sz="1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58141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39C41B-338B-4008-8591-0E2E396EEB4D}"/>
              </a:ext>
            </a:extLst>
          </p:cNvPr>
          <p:cNvSpPr txBox="1"/>
          <p:nvPr/>
        </p:nvSpPr>
        <p:spPr>
          <a:xfrm>
            <a:off x="2430624" y="639468"/>
            <a:ext cx="8336902" cy="4197559"/>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Один із засновників теорії підприємництва </a:t>
            </a:r>
            <a:r>
              <a:rPr lang="uk-UA" sz="1800" dirty="0" err="1">
                <a:effectLst/>
                <a:latin typeface="Times New Roman" panose="02020603050405020304" pitchFamily="18" charset="0"/>
                <a:ea typeface="Calibri" panose="020F0502020204030204" pitchFamily="34" charset="0"/>
              </a:rPr>
              <a:t>Й.Шумпетер</a:t>
            </a:r>
            <a:r>
              <a:rPr lang="uk-UA" sz="1800" dirty="0">
                <a:effectLst/>
                <a:latin typeface="Times New Roman" panose="02020603050405020304" pitchFamily="18" charset="0"/>
                <a:ea typeface="Calibri" panose="020F0502020204030204" pitchFamily="34" charset="0"/>
              </a:rPr>
              <a:t> виділив три головні функції підприємництва:</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перша  полягає у революціонізації та реформуванні виробництва шляхом використання різноманітних можливостей для продукування нових товарів або застосування нових методів, відкриття нових джерел сировини, ринків або систем організації бізнесу;</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по-друге, підприємництво є універсальною загальноекономічною функцією, поєднується з маркетингом, менеджментом, дослідницькими роботами;</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і по-третє, підприємництво виконує функцію господарсько-політичного середовища.	</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49514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D8AE62-69C6-4E2D-9911-B164D55BCBA6}"/>
              </a:ext>
            </a:extLst>
          </p:cNvPr>
          <p:cNvSpPr txBox="1"/>
          <p:nvPr/>
        </p:nvSpPr>
        <p:spPr>
          <a:xfrm>
            <a:off x="2799183" y="896919"/>
            <a:ext cx="7105262" cy="2951064"/>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Основними функціями підприємництва, які повинні бути здійснені підприємцем за будь-яких умов, є:</a:t>
            </a:r>
          </a:p>
          <a:p>
            <a:pPr marL="285750" indent="-285750" algn="just">
              <a:lnSpc>
                <a:spcPct val="150000"/>
              </a:lnSpc>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 комерційна функція, </a:t>
            </a:r>
          </a:p>
          <a:p>
            <a:pPr marL="285750" indent="-285750" algn="just">
              <a:lnSpc>
                <a:spcPct val="150000"/>
              </a:lnSpc>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функція виробництва, </a:t>
            </a:r>
          </a:p>
          <a:p>
            <a:pPr marL="285750" indent="-285750" algn="just">
              <a:lnSpc>
                <a:spcPct val="150000"/>
              </a:lnSpc>
              <a:buFont typeface="Wingdings" panose="05000000000000000000" pitchFamily="2" charset="2"/>
              <a:buChar char="Ø"/>
            </a:pPr>
            <a:r>
              <a:rPr lang="uk-UA" sz="1800" dirty="0">
                <a:effectLst/>
                <a:latin typeface="Times New Roman" panose="02020603050405020304" pitchFamily="18" charset="0"/>
                <a:ea typeface="Calibri" panose="020F0502020204030204" pitchFamily="34" charset="0"/>
              </a:rPr>
              <a:t>функція управління.</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Додатковими функціями визнають такі, які забезпечують більш ефективну діяльність підприємства. </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81430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18690A-D48A-4942-B238-ECC7889FAADD}"/>
              </a:ext>
            </a:extLst>
          </p:cNvPr>
          <p:cNvSpPr txBox="1"/>
          <p:nvPr/>
        </p:nvSpPr>
        <p:spPr>
          <a:xfrm>
            <a:off x="1735495" y="499223"/>
            <a:ext cx="9199983" cy="5859553"/>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В </a:t>
            </a:r>
            <a:r>
              <a:rPr lang="uk-UA" sz="1800" b="1" dirty="0">
                <a:effectLst/>
                <a:latin typeface="Times New Roman" panose="02020603050405020304" pitchFamily="18" charset="0"/>
                <a:ea typeface="Calibri" panose="020F0502020204030204" pitchFamily="34" charset="0"/>
              </a:rPr>
              <a:t>першу чергу </a:t>
            </a:r>
            <a:r>
              <a:rPr lang="uk-UA" sz="1800" dirty="0">
                <a:effectLst/>
                <a:latin typeface="Times New Roman" panose="02020603050405020304" pitchFamily="18" charset="0"/>
                <a:ea typeface="Calibri" panose="020F0502020204030204" pitchFamily="34" charset="0"/>
              </a:rPr>
              <a:t>це функція забезпечення безпеки бізнесу. Безпека бізнесу включає комплекс заходів з економічної, технічної, технологічної, фізичної, юридичної та екологічної безпеки. В різних умовах ті чи інші аспекти безпеки є пріоритетними. Так, в гірничодобувному бізнесі України дуже важливим є забезпечення безпеки праці робітників, а у хлібопекарному виробництві на першому плані стоять питання  забезпечення таємниці технології виробництва хліба. </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b="1" dirty="0">
                <a:effectLst/>
                <a:latin typeface="Times New Roman" panose="02020603050405020304" pitchFamily="18" charset="0"/>
                <a:ea typeface="Calibri" panose="020F0502020204030204" pitchFamily="34" charset="0"/>
              </a:rPr>
              <a:t>Другою функцією </a:t>
            </a:r>
            <a:r>
              <a:rPr lang="uk-UA" sz="1800" dirty="0">
                <a:effectLst/>
                <a:latin typeface="Times New Roman" panose="02020603050405020304" pitchFamily="18" charset="0"/>
                <a:ea typeface="Calibri" panose="020F0502020204030204" pitchFamily="34" charset="0"/>
              </a:rPr>
              <a:t>є контроль, який здійснює бухгалтерський, статистичний та оперативний облік, калькулювання собівартості продукції та звітність.</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b="1" dirty="0">
                <a:effectLst/>
                <a:latin typeface="Times New Roman" panose="02020603050405020304" pitchFamily="18" charset="0"/>
                <a:ea typeface="Calibri" panose="020F0502020204030204" pitchFamily="34" charset="0"/>
              </a:rPr>
              <a:t>Наступною функцією </a:t>
            </a:r>
            <a:r>
              <a:rPr lang="uk-UA" sz="1800" dirty="0">
                <a:effectLst/>
                <a:latin typeface="Times New Roman" panose="02020603050405020304" pitchFamily="18" charset="0"/>
                <a:ea typeface="Calibri" panose="020F0502020204030204" pitchFamily="34" charset="0"/>
              </a:rPr>
              <a:t>визначимо маркетинг – комплекс дій, спрямованих на збільшення попиту на продукцію чи послуги та сприянню просування продукції чи послуг до споживачів. </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До </a:t>
            </a:r>
            <a:r>
              <a:rPr lang="uk-UA" sz="1800" b="1" dirty="0">
                <a:effectLst/>
                <a:latin typeface="Times New Roman" panose="02020603050405020304" pitchFamily="18" charset="0"/>
                <a:ea typeface="Calibri" panose="020F0502020204030204" pitchFamily="34" charset="0"/>
              </a:rPr>
              <a:t>додаткових функцій </a:t>
            </a:r>
            <a:r>
              <a:rPr lang="uk-UA" sz="1800" dirty="0">
                <a:effectLst/>
                <a:latin typeface="Times New Roman" panose="02020603050405020304" pitchFamily="18" charset="0"/>
                <a:ea typeface="Calibri" panose="020F0502020204030204" pitchFamily="34" charset="0"/>
              </a:rPr>
              <a:t>також відноситься аналітична функція, яка дозволяє виявити резерви підвищення зростання виробництва, розширення ринку збуту, збільшення обсягів продажу, покращення використання потенціалу чи прибутковості бізнесу.</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5041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7AF719-2AB6-475C-AEC5-E8C88C94C9D5}"/>
              </a:ext>
            </a:extLst>
          </p:cNvPr>
          <p:cNvSpPr txBox="1"/>
          <p:nvPr/>
        </p:nvSpPr>
        <p:spPr>
          <a:xfrm>
            <a:off x="1201270" y="721727"/>
            <a:ext cx="10536639" cy="5859553"/>
          </a:xfrm>
          <a:prstGeom prst="rect">
            <a:avLst/>
          </a:prstGeom>
          <a:noFill/>
        </p:spPr>
        <p:txBody>
          <a:bodyPr wrap="square">
            <a:spAutoFit/>
          </a:bodyPr>
          <a:lstStyle/>
          <a:p>
            <a:pPr algn="just">
              <a:lnSpc>
                <a:spcPct val="150000"/>
              </a:lnSpc>
            </a:pPr>
            <a:r>
              <a:rPr lang="uk-UA" sz="1800" dirty="0">
                <a:effectLst/>
                <a:latin typeface="Times New Roman" panose="02020603050405020304" pitchFamily="18" charset="0"/>
                <a:ea typeface="Calibri" panose="020F0502020204030204" pitchFamily="34" charset="0"/>
              </a:rPr>
              <a:t> У світовій практиці, зокрема в США, відомі три основні форми  організації бізнесу: засновані на </a:t>
            </a:r>
            <a:r>
              <a:rPr lang="uk-UA" sz="1800" spc="10" dirty="0">
                <a:effectLst/>
                <a:latin typeface="Times New Roman" panose="02020603050405020304" pitchFamily="18" charset="0"/>
                <a:ea typeface="Calibri" panose="020F0502020204030204" pitchFamily="34" charset="0"/>
              </a:rPr>
              <a:t>одноосібному володінні, партнерства, корпорації.</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b="1" dirty="0">
                <a:effectLst/>
                <a:latin typeface="Times New Roman" panose="02020603050405020304" pitchFamily="18" charset="0"/>
                <a:ea typeface="Calibri" panose="020F0502020204030204" pitchFamily="34" charset="0"/>
              </a:rPr>
              <a:t>Одноосібне володіння</a:t>
            </a:r>
            <a:r>
              <a:rPr lang="uk-UA" sz="1800" dirty="0">
                <a:effectLst/>
                <a:latin typeface="Times New Roman" panose="02020603050405020304" pitchFamily="18" charset="0"/>
                <a:ea typeface="Calibri" panose="020F0502020204030204" pitchFamily="34" charset="0"/>
              </a:rPr>
              <a:t> – це  бізнес, що належить одному власнику, який </a:t>
            </a:r>
            <a:r>
              <a:rPr lang="uk-UA" sz="1800" spc="40" dirty="0">
                <a:effectLst/>
                <a:latin typeface="Times New Roman" panose="02020603050405020304" pitchFamily="18" charset="0"/>
                <a:ea typeface="Calibri" panose="020F0502020204030204" pitchFamily="34" charset="0"/>
              </a:rPr>
              <a:t>одноосібно здійснює управління нею, отримує прибуток і особисто </a:t>
            </a:r>
            <a:r>
              <a:rPr lang="uk-UA" sz="1800" spc="-15" dirty="0">
                <a:effectLst/>
                <a:latin typeface="Times New Roman" panose="02020603050405020304" pitchFamily="18" charset="0"/>
                <a:ea typeface="Calibri" panose="020F0502020204030204" pitchFamily="34" charset="0"/>
              </a:rPr>
              <a:t>відповідає за всіма зобов'язаннями фірми. Такі фірми й підприємства широко </a:t>
            </a:r>
            <a:r>
              <a:rPr lang="uk-UA" sz="1800" dirty="0">
                <a:effectLst/>
                <a:latin typeface="Times New Roman" panose="02020603050405020304" pitchFamily="18" charset="0"/>
                <a:ea typeface="Calibri" panose="020F0502020204030204" pitchFamily="34" charset="0"/>
              </a:rPr>
              <a:t>розповсюджені у світі і поступово їх кількість збільшується на Україні.</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spc="25" dirty="0">
                <a:effectLst/>
                <a:latin typeface="Times New Roman" panose="02020603050405020304" pitchFamily="18" charset="0"/>
                <a:ea typeface="Calibri" panose="020F0502020204030204" pitchFamily="34" charset="0"/>
              </a:rPr>
              <a:t>Переваги одноосібного володіння. Заснування власної справи, яка </a:t>
            </a:r>
            <a:r>
              <a:rPr lang="uk-UA" sz="1800" dirty="0">
                <a:effectLst/>
                <a:latin typeface="Times New Roman" panose="02020603050405020304" pitchFamily="18" charset="0"/>
                <a:ea typeface="Calibri" panose="020F0502020204030204" pitchFamily="34" charset="0"/>
              </a:rPr>
              <a:t>базується на одноосібному володінні, у світовій практиці, як правило, не потребує дозволу жодної державної установи. Якщо ж така потреба існує, </a:t>
            </a:r>
            <a:r>
              <a:rPr lang="uk-UA" sz="1800" spc="35" dirty="0">
                <a:effectLst/>
                <a:latin typeface="Times New Roman" panose="02020603050405020304" pitchFamily="18" charset="0"/>
                <a:ea typeface="Calibri" panose="020F0502020204030204" pitchFamily="34" charset="0"/>
              </a:rPr>
              <a:t>то її процедура максимально спрощена. Нескладним є також і процес </a:t>
            </a:r>
            <a:r>
              <a:rPr lang="uk-UA" sz="1800" spc="-25" dirty="0">
                <a:effectLst/>
                <a:latin typeface="Times New Roman" panose="02020603050405020304" pitchFamily="18" charset="0"/>
                <a:ea typeface="Calibri" panose="020F0502020204030204" pitchFamily="34" charset="0"/>
              </a:rPr>
              <a:t>ліквідації власної справи – власник просто припиняє займатись бізнесом і </a:t>
            </a:r>
            <a:r>
              <a:rPr lang="uk-UA" sz="1800" spc="-15" dirty="0">
                <a:effectLst/>
                <a:latin typeface="Times New Roman" panose="02020603050405020304" pitchFamily="18" charset="0"/>
                <a:ea typeface="Calibri" panose="020F0502020204030204" pitchFamily="34" charset="0"/>
              </a:rPr>
              <a:t>фірма зникає. Інша значна перевага - це зосередження усього прибутку </a:t>
            </a:r>
            <a:r>
              <a:rPr lang="uk-UA" sz="1800" spc="-20" dirty="0">
                <a:effectLst/>
                <a:latin typeface="Times New Roman" panose="02020603050405020304" pitchFamily="18" charset="0"/>
                <a:ea typeface="Calibri" panose="020F0502020204030204" pitchFamily="34" charset="0"/>
              </a:rPr>
              <a:t>(звичайно, якщо він є) у руках одного власника, тобто він працює сам на </a:t>
            </a:r>
            <a:r>
              <a:rPr lang="uk-UA" sz="1800" spc="-25" dirty="0">
                <a:effectLst/>
                <a:latin typeface="Times New Roman" panose="02020603050405020304" pitchFamily="18" charset="0"/>
                <a:ea typeface="Calibri" panose="020F0502020204030204" pitchFamily="34" charset="0"/>
              </a:rPr>
              <a:t>себе, непідзвітний іншим особам, співвласникам, акціонерам тощо. Дуже </a:t>
            </a:r>
            <a:r>
              <a:rPr lang="uk-UA" sz="1800" dirty="0">
                <a:effectLst/>
                <a:latin typeface="Times New Roman" panose="02020603050405020304" pitchFamily="18" charset="0"/>
                <a:ea typeface="Calibri" panose="020F0502020204030204" pitchFamily="34" charset="0"/>
              </a:rPr>
              <a:t>багато людей цінують таку незалежність, готові вести власну справу, </a:t>
            </a:r>
            <a:r>
              <a:rPr lang="uk-UA" sz="1800" spc="-35" dirty="0">
                <a:effectLst/>
                <a:latin typeface="Times New Roman" panose="02020603050405020304" pitchFamily="18" charset="0"/>
                <a:ea typeface="Calibri" panose="020F0502020204030204" pitchFamily="34" charset="0"/>
              </a:rPr>
              <a:t>задовольняючись невеликими доходами, ніж працювати на інших. Доходи </a:t>
            </a:r>
            <a:r>
              <a:rPr lang="uk-UA" sz="1800" spc="-15" dirty="0">
                <a:effectLst/>
                <a:latin typeface="Times New Roman" panose="02020603050405020304" pitchFamily="18" charset="0"/>
                <a:ea typeface="Calibri" panose="020F0502020204030204" pitchFamily="34" charset="0"/>
              </a:rPr>
              <a:t>від такого виду підприємницької діяльності підлягають оподаткуванню </a:t>
            </a:r>
            <a:r>
              <a:rPr lang="uk-UA" sz="1800" spc="-35" dirty="0">
                <a:effectLst/>
                <a:latin typeface="Times New Roman" panose="02020603050405020304" pitchFamily="18" charset="0"/>
                <a:ea typeface="Calibri" panose="020F0502020204030204" pitchFamily="34" charset="0"/>
              </a:rPr>
              <a:t>індивідуальним </a:t>
            </a:r>
            <a:r>
              <a:rPr lang="uk-UA" sz="1800" spc="-35" dirty="0" err="1">
                <a:effectLst/>
                <a:latin typeface="Times New Roman" panose="02020603050405020304" pitchFamily="18" charset="0"/>
                <a:ea typeface="Calibri" panose="020F0502020204030204" pitchFamily="34" charset="0"/>
              </a:rPr>
              <a:t>подохідним</a:t>
            </a:r>
            <a:r>
              <a:rPr lang="uk-UA" sz="1800" spc="-35" dirty="0">
                <a:effectLst/>
                <a:latin typeface="Times New Roman" panose="02020603050405020304" pitchFamily="18" charset="0"/>
                <a:ea typeface="Calibri" panose="020F0502020204030204" pitchFamily="34" charset="0"/>
              </a:rPr>
              <a:t> податком.</a:t>
            </a:r>
            <a:endParaRPr lang="uk-UA" sz="1100" dirty="0">
              <a:effectLst/>
              <a:latin typeface="Times New Roman" panose="02020603050405020304" pitchFamily="18" charset="0"/>
              <a:ea typeface="Calibri" panose="020F0502020204030204" pitchFamily="34" charset="0"/>
            </a:endParaRPr>
          </a:p>
        </p:txBody>
      </p:sp>
      <p:sp>
        <p:nvSpPr>
          <p:cNvPr id="4" name="TextBox 3">
            <a:extLst>
              <a:ext uri="{FF2B5EF4-FFF2-40B4-BE49-F238E27FC236}">
                <a16:creationId xmlns:a16="http://schemas.microsoft.com/office/drawing/2014/main" id="{65B7CDD6-F8F1-4FBF-84A1-C1A37078209A}"/>
              </a:ext>
            </a:extLst>
          </p:cNvPr>
          <p:cNvSpPr txBox="1"/>
          <p:nvPr/>
        </p:nvSpPr>
        <p:spPr>
          <a:xfrm>
            <a:off x="3175060" y="198288"/>
            <a:ext cx="6092890" cy="646331"/>
          </a:xfrm>
          <a:prstGeom prst="rect">
            <a:avLst/>
          </a:prstGeom>
          <a:noFill/>
        </p:spPr>
        <p:txBody>
          <a:bodyPr wrap="square">
            <a:spAutoFit/>
          </a:bodyPr>
          <a:lstStyle/>
          <a:p>
            <a:r>
              <a:rPr lang="ru-RU" sz="3600" b="1" dirty="0" err="1">
                <a:latin typeface="Times New Roman" panose="02020603050405020304" pitchFamily="18" charset="0"/>
                <a:ea typeface="Calibri" panose="020F0502020204030204" pitchFamily="34" charset="0"/>
              </a:rPr>
              <a:t>Питання</a:t>
            </a:r>
            <a:r>
              <a:rPr lang="ru-RU" sz="3600" b="1" dirty="0">
                <a:latin typeface="Times New Roman" panose="02020603050405020304" pitchFamily="18" charset="0"/>
                <a:ea typeface="Calibri" panose="020F0502020204030204" pitchFamily="34" charset="0"/>
              </a:rPr>
              <a:t> для </a:t>
            </a:r>
            <a:r>
              <a:rPr lang="ru-RU" sz="3600" b="1" dirty="0" err="1">
                <a:latin typeface="Times New Roman" panose="02020603050405020304" pitchFamily="18" charset="0"/>
                <a:ea typeface="Calibri" panose="020F0502020204030204" pitchFamily="34" charset="0"/>
              </a:rPr>
              <a:t>обговорення</a:t>
            </a:r>
            <a:r>
              <a:rPr lang="ru-RU" sz="3600" b="1" dirty="0">
                <a:latin typeface="Times New Roman" panose="02020603050405020304" pitchFamily="18" charset="0"/>
                <a:ea typeface="Calibri" panose="020F0502020204030204" pitchFamily="34" charset="0"/>
              </a:rPr>
              <a:t>:</a:t>
            </a:r>
            <a:endParaRPr lang="uk-UA" sz="3600" dirty="0"/>
          </a:p>
        </p:txBody>
      </p:sp>
    </p:spTree>
    <p:extLst>
      <p:ext uri="{BB962C8B-B14F-4D97-AF65-F5344CB8AC3E}">
        <p14:creationId xmlns:p14="http://schemas.microsoft.com/office/powerpoint/2010/main" val="1262180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72D327-5558-409D-AD95-510E07D5C5E1}"/>
              </a:ext>
            </a:extLst>
          </p:cNvPr>
          <p:cNvSpPr txBox="1"/>
          <p:nvPr/>
        </p:nvSpPr>
        <p:spPr>
          <a:xfrm>
            <a:off x="2329269" y="1145065"/>
            <a:ext cx="8523514" cy="3366563"/>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Крім цього, підприємництво виконує загальні  функції. Їх доцільно назвати загальними в залежності від ролі, яку підприємництво як унікальне явище відіграє у суспільстві. Серед загальних функцій можна виділити:</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економічну – підприємництво залучає, поєднує ресурси в формі, яка в даних умовах обумовлює найбільшу ефективність виробництва продукції чи послуг;</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соціальну – вивчає потреби суспільства та забезпечує їх задоволення. Підприємець своєю діяльністю, яка спрямована на підвищення ефективності бізнесу, забезпечує підвищення рівня  життя населення;</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68634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C79282-66B4-4FD5-A4A9-237B784B7966}"/>
              </a:ext>
            </a:extLst>
          </p:cNvPr>
          <p:cNvSpPr txBox="1"/>
          <p:nvPr/>
        </p:nvSpPr>
        <p:spPr>
          <a:xfrm>
            <a:off x="3027783" y="877114"/>
            <a:ext cx="7777065" cy="4613058"/>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 політичну – реалізація двох згаданих вище функцій, з одного боку, створює підґрунтя для політичної стабільності суспільства. З іншого – підприємництво як феномен зацікавлене в стабільності та формуванні демократичних засад;</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інформаційну – успішна діяльність підприємців можлива лише в умовах створення широкої інформаційної бази, постійного її оновлення та полегшеного доступу до інформації;</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інноваційну – розробка, створення, впровадження нових технологій виробництва, управління, маркетингу, нових видів продукції. Особливо актуальним в сучасних умовах є задоволення абсолютних  потреб людини та формування нових;</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253610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FBCD79-0EDD-455B-80C1-4A4972040755}"/>
              </a:ext>
            </a:extLst>
          </p:cNvPr>
          <p:cNvSpPr txBox="1"/>
          <p:nvPr/>
        </p:nvSpPr>
        <p:spPr>
          <a:xfrm>
            <a:off x="3046444" y="919387"/>
            <a:ext cx="7739743" cy="4197559"/>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 культурну – підприємництво не тільки є основою створення матеріальної культури, але й формує етичні норми взаємин між роботодавцями та найманими працівниками. Вже доведено, що створення високої корпоративної культури на підприємстві є ефективним фактором росту продуктивності праці;</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dirty="0">
                <a:effectLst/>
                <a:latin typeface="Times New Roman" panose="02020603050405020304" pitchFamily="18" charset="0"/>
                <a:ea typeface="Calibri" panose="020F0502020204030204" pitchFamily="34" charset="0"/>
              </a:rPr>
              <a:t>- дослідницьку – конкурентне середовище, в якому здійснюється підприємницька діяльність, обумовлює необхідність проведення соціальних, економічних, психологічних, демографічних, медичних та інших досліджень з метою вивчення сучасних та перспективних тенденцій людства, окремого суспільства та окремої особи; </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62234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B481C6-E807-4F7A-928C-FBD8F09CB495}"/>
              </a:ext>
            </a:extLst>
          </p:cNvPr>
          <p:cNvSpPr txBox="1"/>
          <p:nvPr/>
        </p:nvSpPr>
        <p:spPr>
          <a:xfrm>
            <a:off x="2785187" y="1176838"/>
            <a:ext cx="7683759" cy="2120068"/>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 глобалізаційну – пошук нових ідей, технологій, ринків ресурсів та продажу власної продукції створюють умови для завоювання “чужих територій”, просування власних товарів чи послуг, задоволення особистих потреб, створення спільного ринку, обміну традиціями та розвитку загальнолюдських цінностей.</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46290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686CB8E9-40EB-4D21-8C1D-75D1AA445958}"/>
              </a:ext>
            </a:extLst>
          </p:cNvPr>
          <p:cNvPicPr>
            <a:picLocks noChangeAspect="1"/>
          </p:cNvPicPr>
          <p:nvPr/>
        </p:nvPicPr>
        <p:blipFill rotWithShape="1">
          <a:blip r:embed="rId2"/>
          <a:srcRect l="2279" t="30327" r="55662" b="24052"/>
          <a:stretch/>
        </p:blipFill>
        <p:spPr>
          <a:xfrm>
            <a:off x="2707342" y="1255059"/>
            <a:ext cx="7279340" cy="4441414"/>
          </a:xfrm>
          <a:prstGeom prst="rect">
            <a:avLst/>
          </a:prstGeom>
        </p:spPr>
      </p:pic>
    </p:spTree>
    <p:extLst>
      <p:ext uri="{BB962C8B-B14F-4D97-AF65-F5344CB8AC3E}">
        <p14:creationId xmlns:p14="http://schemas.microsoft.com/office/powerpoint/2010/main" val="4227134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83F696-F21F-47AF-8442-A95413B5FA13}"/>
              </a:ext>
            </a:extLst>
          </p:cNvPr>
          <p:cNvSpPr txBox="1"/>
          <p:nvPr/>
        </p:nvSpPr>
        <p:spPr>
          <a:xfrm>
            <a:off x="3475653" y="916346"/>
            <a:ext cx="6092890" cy="369332"/>
          </a:xfrm>
          <a:prstGeom prst="rect">
            <a:avLst/>
          </a:prstGeom>
          <a:noFill/>
        </p:spPr>
        <p:txBody>
          <a:bodyPr wrap="square">
            <a:spAutoFit/>
          </a:bodyPr>
          <a:lstStyle/>
          <a:p>
            <a:r>
              <a:rPr lang="uk-UA" sz="1800" b="1" dirty="0">
                <a:effectLst/>
                <a:latin typeface="Times New Roman" panose="02020603050405020304" pitchFamily="18" charset="0"/>
                <a:ea typeface="Calibri" panose="020F0502020204030204" pitchFamily="34" charset="0"/>
              </a:rPr>
              <a:t>3. Умови, принципи та риси підприємницької діяльності</a:t>
            </a:r>
            <a:endParaRPr lang="uk-UA" dirty="0"/>
          </a:p>
        </p:txBody>
      </p:sp>
      <p:sp>
        <p:nvSpPr>
          <p:cNvPr id="5" name="TextBox 4">
            <a:extLst>
              <a:ext uri="{FF2B5EF4-FFF2-40B4-BE49-F238E27FC236}">
                <a16:creationId xmlns:a16="http://schemas.microsoft.com/office/drawing/2014/main" id="{F00752A2-F584-4525-B7B8-B4DDDC3D109A}"/>
              </a:ext>
            </a:extLst>
          </p:cNvPr>
          <p:cNvSpPr txBox="1"/>
          <p:nvPr/>
        </p:nvSpPr>
        <p:spPr>
          <a:xfrm>
            <a:off x="1922106" y="1426861"/>
            <a:ext cx="9199983" cy="4886338"/>
          </a:xfrm>
          <a:prstGeom prst="rect">
            <a:avLst/>
          </a:prstGeom>
          <a:noFill/>
        </p:spPr>
        <p:txBody>
          <a:bodyPr wrap="square">
            <a:spAutoFit/>
          </a:bodyPr>
          <a:lstStyle/>
          <a:p>
            <a:pPr indent="270510" algn="just">
              <a:lnSpc>
                <a:spcPct val="150000"/>
              </a:lnSpc>
            </a:pPr>
            <a:r>
              <a:rPr lang="uk-UA" sz="1800" spc="40" dirty="0">
                <a:solidFill>
                  <a:srgbClr val="000000"/>
                </a:solidFill>
                <a:effectLst/>
                <a:latin typeface="Times New Roman" panose="02020603050405020304" pitchFamily="18" charset="0"/>
                <a:ea typeface="Calibri" panose="020F0502020204030204" pitchFamily="34" charset="0"/>
              </a:rPr>
              <a:t>Необхідною передумовою для розвитку підприємництва є створення сприятливого соціально-економічного клімату, ознаками якого є:</a:t>
            </a: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пільгова податкова політика;</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стабільна державна економічна та соціальна політика, яка сприяє підтримці підприємництва;</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етика ділових відносин (відповідний рівень культури підприємництва);</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інфраструктура підтримки та розвитку підприємницької діяльності, зокрема створення консультаційних центрів, курсів підготовки підприємців тощо;</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система захисту інтелектуальної власності (винаходів, патентів);</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антимонопольна діяльність держави;</a:t>
            </a:r>
            <a:endParaRPr lang="uk-UA" sz="1800" dirty="0">
              <a:effectLst/>
              <a:latin typeface="Times New Roman" panose="02020603050405020304" pitchFamily="18" charset="0"/>
              <a:ea typeface="Times New Roman" panose="02020603050405020304" pitchFamily="18" charset="0"/>
            </a:endParaRPr>
          </a:p>
          <a:p>
            <a:pPr marL="742950" lvl="1" indent="-285750" algn="just">
              <a:lnSpc>
                <a:spcPct val="150000"/>
              </a:lnSpc>
              <a:buClr>
                <a:srgbClr val="000000"/>
              </a:buClr>
              <a:buFont typeface="Times New Roman" panose="02020603050405020304" pitchFamily="18" charset="0"/>
              <a:buChar char="-"/>
            </a:pPr>
            <a:r>
              <a:rPr lang="uk-UA" sz="1800" spc="40" dirty="0">
                <a:solidFill>
                  <a:srgbClr val="000000"/>
                </a:solidFill>
                <a:effectLst/>
                <a:latin typeface="Times New Roman" panose="02020603050405020304" pitchFamily="18" charset="0"/>
                <a:ea typeface="Times New Roman" panose="02020603050405020304" pitchFamily="18" charset="0"/>
              </a:rPr>
              <a:t>спрощення процедур реєстрації та форм звітності  підприємств.</a:t>
            </a:r>
            <a:endParaRPr lang="uk-UA" sz="1800" dirty="0">
              <a:effectLst/>
              <a:latin typeface="Times New Roman" panose="02020603050405020304" pitchFamily="18" charset="0"/>
              <a:ea typeface="Times New Roman" panose="02020603050405020304" pitchFamily="18" charset="0"/>
            </a:endParaRPr>
          </a:p>
          <a:p>
            <a:pPr indent="270510" algn="just">
              <a:lnSpc>
                <a:spcPct val="150000"/>
              </a:lnSpc>
            </a:pP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61678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0F4601-AB57-47BF-98C6-E2AB03238E86}"/>
              </a:ext>
            </a:extLst>
          </p:cNvPr>
          <p:cNvSpPr txBox="1"/>
          <p:nvPr/>
        </p:nvSpPr>
        <p:spPr>
          <a:xfrm>
            <a:off x="1586203" y="706973"/>
            <a:ext cx="9349274" cy="5444054"/>
          </a:xfrm>
          <a:prstGeom prst="rect">
            <a:avLst/>
          </a:prstGeom>
          <a:noFill/>
        </p:spPr>
        <p:txBody>
          <a:bodyPr wrap="square">
            <a:spAutoFit/>
          </a:bodyPr>
          <a:lstStyle/>
          <a:p>
            <a:pPr indent="270510" algn="just">
              <a:lnSpc>
                <a:spcPct val="150000"/>
              </a:lnSpc>
            </a:pPr>
            <a:r>
              <a:rPr lang="uk-UA" sz="1800" dirty="0">
                <a:effectLst/>
                <a:latin typeface="Times New Roman" panose="02020603050405020304" pitchFamily="18" charset="0"/>
                <a:ea typeface="Calibri" panose="020F0502020204030204" pitchFamily="34" charset="0"/>
              </a:rPr>
              <a:t>Стаття 44 Господарського кодексу України визначає </a:t>
            </a:r>
            <a:r>
              <a:rPr lang="uk-UA" sz="1800" b="1" dirty="0">
                <a:effectLst/>
                <a:latin typeface="Times New Roman" panose="02020603050405020304" pitchFamily="18" charset="0"/>
                <a:ea typeface="Calibri" panose="020F0502020204030204" pitchFamily="34" charset="0"/>
              </a:rPr>
              <a:t>основні принципи підприємницької діяльності:</a:t>
            </a:r>
            <a:endParaRPr lang="uk-UA" sz="1100" b="1"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вільного вибору підприємцем видів підприємницької діяльності;</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самостійного формування підприємцем програми діяльності, вибору постачальників і споживачів продукції, що виробляється, залучення матеріально-технічних, фінансових та інших видів ресурсів, використання яких не обмежено законом, встановлення цін на продукцію та послуги відповідно до закону;</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вільного найму підприємцем працівників;</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комерційного розрахунку та власного комерційного ризику;</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вільного розпорядження прибутком, що залишається у підприємця після сплати податків, зборів та інших платежів, передбачених законом;</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uk-UA" sz="1800" dirty="0">
                <a:effectLst/>
                <a:latin typeface="Times New Roman" panose="02020603050405020304" pitchFamily="18" charset="0"/>
                <a:ea typeface="Calibri" panose="020F0502020204030204" pitchFamily="34" charset="0"/>
              </a:rPr>
              <a:t>самостійного здійснення підприємцем зовнішньоекономічної діяльності, використання підприємцем належної йому частки валютної виручки на свій розсуд.</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87703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32092A-7858-46B3-8AF7-E25448ECF425}"/>
              </a:ext>
            </a:extLst>
          </p:cNvPr>
          <p:cNvSpPr txBox="1"/>
          <p:nvPr/>
        </p:nvSpPr>
        <p:spPr>
          <a:xfrm>
            <a:off x="2523931" y="1286329"/>
            <a:ext cx="8392886" cy="2951064"/>
          </a:xfrm>
          <a:prstGeom prst="rect">
            <a:avLst/>
          </a:prstGeom>
          <a:noFill/>
        </p:spPr>
        <p:txBody>
          <a:bodyPr wrap="square">
            <a:spAutoFit/>
          </a:bodyPr>
          <a:lstStyle/>
          <a:p>
            <a:pPr indent="270510" algn="just">
              <a:lnSpc>
                <a:spcPct val="150000"/>
              </a:lnSpc>
            </a:pPr>
            <a:r>
              <a:rPr lang="uk-UA" sz="1800" dirty="0">
                <a:effectLst/>
                <a:latin typeface="Times New Roman" panose="02020603050405020304" pitchFamily="18" charset="0"/>
                <a:ea typeface="Calibri" panose="020F0502020204030204" pitchFamily="34" charset="0"/>
              </a:rPr>
              <a:t>Риси підприємницької діяльності відрізняють її від інших видів діяльності і полягають в наступному:</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	самостійність;</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	незалежність;</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	економічна зацікавленість;</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	господарський ризик;</a:t>
            </a:r>
            <a:endParaRPr lang="uk-UA" sz="1100" dirty="0">
              <a:effectLst/>
              <a:latin typeface="Times New Roman" panose="02020603050405020304" pitchFamily="18" charset="0"/>
              <a:ea typeface="Calibri" panose="020F0502020204030204" pitchFamily="34" charset="0"/>
            </a:endParaRPr>
          </a:p>
          <a:p>
            <a:pPr indent="270510" algn="just">
              <a:lnSpc>
                <a:spcPct val="150000"/>
              </a:lnSpc>
            </a:pPr>
            <a:r>
              <a:rPr lang="uk-UA" sz="1800" dirty="0">
                <a:effectLst/>
                <a:latin typeface="Times New Roman" panose="02020603050405020304" pitchFamily="18" charset="0"/>
                <a:ea typeface="Calibri" panose="020F0502020204030204" pitchFamily="34" charset="0"/>
              </a:rPr>
              <a:t>-	відповідальність.</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979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B5BE57-0F36-4070-974D-D4EA13E52A7B}"/>
              </a:ext>
            </a:extLst>
          </p:cNvPr>
          <p:cNvSpPr txBox="1"/>
          <p:nvPr/>
        </p:nvSpPr>
        <p:spPr>
          <a:xfrm>
            <a:off x="1175656" y="563679"/>
            <a:ext cx="9423919" cy="5444054"/>
          </a:xfrm>
          <a:prstGeom prst="rect">
            <a:avLst/>
          </a:prstGeom>
          <a:noFill/>
        </p:spPr>
        <p:txBody>
          <a:bodyPr wrap="square">
            <a:spAutoFit/>
          </a:bodyPr>
          <a:lstStyle/>
          <a:p>
            <a:pPr indent="342900" algn="just">
              <a:lnSpc>
                <a:spcPct val="150000"/>
              </a:lnSpc>
            </a:pPr>
            <a:r>
              <a:rPr lang="uk-UA" sz="1800" b="1" spc="-60" dirty="0">
                <a:effectLst/>
                <a:latin typeface="Times New Roman" panose="02020603050405020304" pitchFamily="18" charset="0"/>
                <a:ea typeface="Calibri" panose="020F0502020204030204" pitchFamily="34" charset="0"/>
              </a:rPr>
              <a:t>Недоліки одноосібного володіння. </a:t>
            </a:r>
            <a:r>
              <a:rPr lang="uk-UA" sz="1800" spc="-60" dirty="0">
                <a:effectLst/>
                <a:latin typeface="Times New Roman" panose="02020603050405020304" pitchFamily="18" charset="0"/>
                <a:ea typeface="Calibri" panose="020F0502020204030204" pitchFamily="34" charset="0"/>
              </a:rPr>
              <a:t>Така форма ведення бізнесу має певні </a:t>
            </a:r>
            <a:r>
              <a:rPr lang="uk-UA" sz="1800" dirty="0">
                <a:effectLst/>
                <a:latin typeface="Times New Roman" panose="02020603050405020304" pitchFamily="18" charset="0"/>
                <a:ea typeface="Calibri" panose="020F0502020204030204" pitchFamily="34" charset="0"/>
              </a:rPr>
              <a:t>недоліки, які обмежують можливості, особливо, якщо це стосується великих </a:t>
            </a:r>
            <a:r>
              <a:rPr lang="uk-UA" sz="1800" spc="-20" dirty="0">
                <a:effectLst/>
                <a:latin typeface="Times New Roman" panose="02020603050405020304" pitchFamily="18" charset="0"/>
                <a:ea typeface="Calibri" panose="020F0502020204030204" pitchFamily="34" charset="0"/>
              </a:rPr>
              <a:t>фірм. По-перше, це повна фінансова відповідальність власника компанії. Причому ця відповідальність нічим не обмежена: навіть особисте майно </a:t>
            </a:r>
            <a:r>
              <a:rPr lang="uk-UA" sz="1800" spc="20" dirty="0">
                <a:effectLst/>
                <a:latin typeface="Times New Roman" panose="02020603050405020304" pitchFamily="18" charset="0"/>
                <a:ea typeface="Calibri" panose="020F0502020204030204" pitchFamily="34" charset="0"/>
              </a:rPr>
              <a:t>власника, хоч воно і не використовується в ділі, може перейти до </a:t>
            </a:r>
            <a:r>
              <a:rPr lang="uk-UA" sz="1800" spc="-20" dirty="0">
                <a:effectLst/>
                <a:latin typeface="Times New Roman" panose="02020603050405020304" pitchFamily="18" charset="0"/>
                <a:ea typeface="Calibri" panose="020F0502020204030204" pitchFamily="34" charset="0"/>
              </a:rPr>
              <a:t>кредиторів. Отже, отримуючи всі прибутки, власник особисто несе весь </a:t>
            </a:r>
            <a:r>
              <a:rPr lang="uk-UA" sz="1800" spc="-15" dirty="0">
                <a:effectLst/>
                <a:latin typeface="Times New Roman" panose="02020603050405020304" pitchFamily="18" charset="0"/>
                <a:ea typeface="Calibri" panose="020F0502020204030204" pitchFamily="34" charset="0"/>
              </a:rPr>
              <a:t>тягар втрат. Іншою суттєвою вадою одноосібного володіння є обмежені </a:t>
            </a:r>
            <a:r>
              <a:rPr lang="uk-UA" sz="1800" spc="10" dirty="0">
                <a:effectLst/>
                <a:latin typeface="Times New Roman" panose="02020603050405020304" pitchFamily="18" charset="0"/>
                <a:ea typeface="Calibri" panose="020F0502020204030204" pitchFamily="34" charset="0"/>
              </a:rPr>
              <a:t>фінансові можливості. Власник такої фірми не може користуватись </a:t>
            </a:r>
            <a:r>
              <a:rPr lang="uk-UA" sz="1800" spc="-20" dirty="0">
                <a:effectLst/>
                <a:latin typeface="Times New Roman" panose="02020603050405020304" pitchFamily="18" charset="0"/>
                <a:ea typeface="Calibri" panose="020F0502020204030204" pitchFamily="34" charset="0"/>
              </a:rPr>
              <a:t>послугами фондового ринку, випускати цінні папери </a:t>
            </a:r>
            <a:r>
              <a:rPr lang="uk-UA" sz="1800" b="1" spc="-20" dirty="0">
                <a:effectLst/>
                <a:latin typeface="Times New Roman" panose="02020603050405020304" pitchFamily="18" charset="0"/>
                <a:ea typeface="Calibri" panose="020F0502020204030204" pitchFamily="34" charset="0"/>
              </a:rPr>
              <a:t>з </a:t>
            </a:r>
            <a:r>
              <a:rPr lang="uk-UA" sz="1800" spc="-20" dirty="0">
                <a:effectLst/>
                <a:latin typeface="Times New Roman" panose="02020603050405020304" pitchFamily="18" charset="0"/>
                <a:ea typeface="Calibri" panose="020F0502020204030204" pitchFamily="34" charset="0"/>
              </a:rPr>
              <a:t>метою залучення </a:t>
            </a:r>
            <a:r>
              <a:rPr lang="uk-UA" sz="1800" spc="-15" dirty="0">
                <a:effectLst/>
                <a:latin typeface="Times New Roman" panose="02020603050405020304" pitchFamily="18" charset="0"/>
                <a:ea typeface="Calibri" panose="020F0502020204030204" pitchFamily="34" charset="0"/>
              </a:rPr>
              <a:t>додаткових інвестиційних ресурсів. А це означає, що власна справа має </a:t>
            </a:r>
            <a:r>
              <a:rPr lang="uk-UA" sz="1800" spc="-25" dirty="0">
                <a:effectLst/>
                <a:latin typeface="Times New Roman" panose="02020603050405020304" pitchFamily="18" charset="0"/>
                <a:ea typeface="Calibri" panose="020F0502020204030204" pitchFamily="34" charset="0"/>
              </a:rPr>
              <a:t>обмежені можливості для розширення, бо застосовує обмежений капітал. </a:t>
            </a:r>
            <a:r>
              <a:rPr lang="uk-UA" sz="1800" spc="-10" dirty="0">
                <a:effectLst/>
                <a:latin typeface="Times New Roman" panose="02020603050405020304" pitchFamily="18" charset="0"/>
                <a:ea typeface="Calibri" panose="020F0502020204030204" pitchFamily="34" charset="0"/>
              </a:rPr>
              <a:t>Вище було зазначено, що на одноосібне володіння у світовій практиці </a:t>
            </a:r>
            <a:r>
              <a:rPr lang="uk-UA" sz="1800" spc="-30" dirty="0">
                <a:effectLst/>
                <a:latin typeface="Times New Roman" panose="02020603050405020304" pitchFamily="18" charset="0"/>
                <a:ea typeface="Calibri" panose="020F0502020204030204" pitchFamily="34" charset="0"/>
              </a:rPr>
              <a:t>припадає більшість діючих підприємств, попри те, що у загальному обсязі </a:t>
            </a:r>
            <a:r>
              <a:rPr lang="uk-UA" sz="1800" spc="10" dirty="0">
                <a:effectLst/>
                <a:latin typeface="Times New Roman" panose="02020603050405020304" pitchFamily="18" charset="0"/>
                <a:ea typeface="Calibri" panose="020F0502020204030204" pitchFamily="34" charset="0"/>
              </a:rPr>
              <a:t>продажу та прибутків їх частка мізерна. Так стається саме тому, що </a:t>
            </a:r>
            <a:r>
              <a:rPr lang="uk-UA" sz="1800" spc="-5" dirty="0">
                <a:effectLst/>
                <a:latin typeface="Times New Roman" panose="02020603050405020304" pitchFamily="18" charset="0"/>
                <a:ea typeface="Calibri" panose="020F0502020204030204" pitchFamily="34" charset="0"/>
              </a:rPr>
              <a:t>одноосібне володіння - це переважно малі підприємства, ресурси та </a:t>
            </a:r>
            <a:r>
              <a:rPr lang="uk-UA" sz="1800" spc="-40" dirty="0">
                <a:effectLst/>
                <a:latin typeface="Times New Roman" panose="02020603050405020304" pitchFamily="18" charset="0"/>
                <a:ea typeface="Calibri" panose="020F0502020204030204" pitchFamily="34" charset="0"/>
              </a:rPr>
              <a:t>можливості фінансування яких обмежені.</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626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E41B6B-3406-424F-9E3A-E1B1582A3C7D}"/>
              </a:ext>
            </a:extLst>
          </p:cNvPr>
          <p:cNvSpPr txBox="1"/>
          <p:nvPr/>
        </p:nvSpPr>
        <p:spPr>
          <a:xfrm>
            <a:off x="1983532" y="799807"/>
            <a:ext cx="8224935" cy="4202882"/>
          </a:xfrm>
          <a:prstGeom prst="rect">
            <a:avLst/>
          </a:prstGeom>
          <a:noFill/>
        </p:spPr>
        <p:txBody>
          <a:bodyPr wrap="square">
            <a:spAutoFit/>
          </a:bodyPr>
          <a:lstStyle/>
          <a:p>
            <a:pPr marL="457200" indent="342900" algn="just">
              <a:lnSpc>
                <a:spcPct val="150000"/>
              </a:lnSpc>
              <a:spcAft>
                <a:spcPts val="1000"/>
              </a:spcAft>
            </a:pPr>
            <a:r>
              <a:rPr lang="uk-UA" sz="1800" b="1" dirty="0">
                <a:effectLst/>
                <a:latin typeface="Times New Roman" panose="02020603050405020304" pitchFamily="18" charset="0"/>
                <a:ea typeface="Times New Roman" panose="02020603050405020304" pitchFamily="18" charset="0"/>
                <a:cs typeface="Times New Roman" panose="02020603050405020304" pitchFamily="18" charset="0"/>
              </a:rPr>
              <a:t>Партнерство </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 це об'єднання двох або більше людей, що ведуть справу </a:t>
            </a:r>
            <a:r>
              <a:rPr lang="uk-UA" sz="1800" spc="-10" dirty="0">
                <a:effectLst/>
                <a:latin typeface="Times New Roman" panose="02020603050405020304" pitchFamily="18" charset="0"/>
                <a:ea typeface="Times New Roman" panose="02020603050405020304" pitchFamily="18" charset="0"/>
                <a:cs typeface="Times New Roman" panose="02020603050405020304" pitchFamily="18" charset="0"/>
              </a:rPr>
              <a:t>як співвласники на основі довільної угоди, яка не суперечить законам. </a:t>
            </a:r>
            <a:r>
              <a:rPr lang="uk-UA" sz="1800" spc="-20" dirty="0">
                <a:effectLst/>
                <a:latin typeface="Times New Roman" panose="02020603050405020304" pitchFamily="18" charset="0"/>
                <a:ea typeface="Times New Roman" panose="02020603050405020304" pitchFamily="18" charset="0"/>
                <a:cs typeface="Times New Roman" panose="02020603050405020304" pitchFamily="18" charset="0"/>
              </a:rPr>
              <a:t>Партнери персонально відповідають за борги партнерства. Є два основні </a:t>
            </a:r>
            <a:r>
              <a:rPr lang="uk-UA" sz="1800" spc="-40" dirty="0">
                <a:effectLst/>
                <a:latin typeface="Times New Roman" panose="02020603050405020304" pitchFamily="18" charset="0"/>
                <a:ea typeface="Times New Roman" panose="02020603050405020304" pitchFamily="18" charset="0"/>
                <a:cs typeface="Times New Roman" panose="02020603050405020304" pitchFamily="18" charset="0"/>
              </a:rPr>
              <a:t>види </a:t>
            </a:r>
            <a:r>
              <a:rPr lang="uk-UA" sz="1800" spc="-40" dirty="0" err="1">
                <a:effectLst/>
                <a:latin typeface="Times New Roman" panose="02020603050405020304" pitchFamily="18" charset="0"/>
                <a:ea typeface="Times New Roman" panose="02020603050405020304" pitchFamily="18" charset="0"/>
                <a:cs typeface="Times New Roman" panose="02020603050405020304" pitchFamily="18" charset="0"/>
              </a:rPr>
              <a:t>партнерств</a:t>
            </a:r>
            <a:r>
              <a:rPr lang="uk-UA" sz="1800" spc="-40" dirty="0">
                <a:effectLst/>
                <a:latin typeface="Times New Roman" panose="02020603050405020304" pitchFamily="18" charset="0"/>
                <a:ea typeface="Times New Roman" panose="02020603050405020304" pitchFamily="18" charset="0"/>
                <a:cs typeface="Times New Roman" panose="02020603050405020304" pitchFamily="18" charset="0"/>
              </a:rPr>
              <a:t>: партнерства з обмеженою відповідальністю й партнерства </a:t>
            </a:r>
            <a:r>
              <a:rPr lang="uk-UA" sz="1800" spc="30" dirty="0">
                <a:effectLst/>
                <a:latin typeface="Times New Roman" panose="02020603050405020304" pitchFamily="18" charset="0"/>
                <a:ea typeface="Times New Roman" panose="02020603050405020304" pitchFamily="18" charset="0"/>
                <a:cs typeface="Times New Roman" panose="02020603050405020304" pitchFamily="18" charset="0"/>
              </a:rPr>
              <a:t>з необмеженою відповідальністю. У партнерстві з необмеженою </a:t>
            </a:r>
            <a:r>
              <a:rPr lang="uk-UA" sz="1800" spc="-40" dirty="0">
                <a:effectLst/>
                <a:latin typeface="Times New Roman" panose="02020603050405020304" pitchFamily="18" charset="0"/>
                <a:ea typeface="Times New Roman" panose="02020603050405020304" pitchFamily="18" charset="0"/>
                <a:cs typeface="Times New Roman" panose="02020603050405020304" pitchFamily="18" charset="0"/>
              </a:rPr>
              <a:t>відповідальністю кожен із партнерів несе відповідальність за всю фірму, бо </a:t>
            </a:r>
            <a:r>
              <a:rPr lang="uk-UA" sz="1800" spc="30" dirty="0">
                <a:effectLst/>
                <a:latin typeface="Times New Roman" panose="02020603050405020304" pitchFamily="18" charset="0"/>
                <a:ea typeface="Times New Roman" panose="02020603050405020304" pitchFamily="18" charset="0"/>
                <a:cs typeface="Times New Roman" panose="02020603050405020304" pitchFamily="18" charset="0"/>
              </a:rPr>
              <a:t>їхня відповідальність є необмеженою. Партнерства з обмеженою </a:t>
            </a:r>
            <a:r>
              <a:rPr lang="uk-UA" sz="1800" spc="-50" dirty="0">
                <a:effectLst/>
                <a:latin typeface="Times New Roman" panose="02020603050405020304" pitchFamily="18" charset="0"/>
                <a:ea typeface="Times New Roman" panose="02020603050405020304" pitchFamily="18" charset="0"/>
                <a:cs typeface="Times New Roman" panose="02020603050405020304" pitchFamily="18" charset="0"/>
              </a:rPr>
              <a:t>відповідальністю характеризуються тим, що до них входить кілька партнерів, </a:t>
            </a:r>
            <a:r>
              <a:rPr lang="uk-UA" sz="1800" spc="-20" dirty="0">
                <a:effectLst/>
                <a:latin typeface="Times New Roman" panose="02020603050405020304" pitchFamily="18" charset="0"/>
                <a:ea typeface="Times New Roman" panose="02020603050405020304" pitchFamily="18" charset="0"/>
                <a:cs typeface="Times New Roman" panose="02020603050405020304" pitchFamily="18" charset="0"/>
              </a:rPr>
              <a:t>які відповідають за організацію роботи підприємства і мають практично </a:t>
            </a:r>
            <a:r>
              <a:rPr lang="uk-UA" sz="1800" spc="-30" dirty="0">
                <a:effectLst/>
                <a:latin typeface="Times New Roman" panose="02020603050405020304" pitchFamily="18" charset="0"/>
                <a:ea typeface="Times New Roman" panose="02020603050405020304" pitchFamily="18" charset="0"/>
                <a:cs typeface="Times New Roman" panose="02020603050405020304" pitchFamily="18" charset="0"/>
              </a:rPr>
              <a:t>такий статус, як і власники партнерства з необмеженою відповідальністю.</a:t>
            </a:r>
            <a:endParaRPr lang="uk-UA"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005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83967A-33E8-4CC8-A0B8-E82FB272EFF4}"/>
              </a:ext>
            </a:extLst>
          </p:cNvPr>
          <p:cNvSpPr txBox="1"/>
          <p:nvPr/>
        </p:nvSpPr>
        <p:spPr>
          <a:xfrm>
            <a:off x="516294" y="271382"/>
            <a:ext cx="11159412" cy="5859553"/>
          </a:xfrm>
          <a:prstGeom prst="rect">
            <a:avLst/>
          </a:prstGeom>
          <a:noFill/>
        </p:spPr>
        <p:txBody>
          <a:bodyPr wrap="square">
            <a:spAutoFit/>
          </a:bodyPr>
          <a:lstStyle/>
          <a:p>
            <a:pPr indent="342900" algn="just">
              <a:lnSpc>
                <a:spcPct val="150000"/>
              </a:lnSpc>
            </a:pPr>
            <a:r>
              <a:rPr lang="uk-UA" sz="1800" b="1" dirty="0">
                <a:effectLst/>
                <a:latin typeface="Times New Roman" panose="02020603050405020304" pitchFamily="18" charset="0"/>
                <a:ea typeface="Calibri" panose="020F0502020204030204" pitchFamily="34" charset="0"/>
              </a:rPr>
              <a:t>Переваги партнерства. </a:t>
            </a:r>
            <a:r>
              <a:rPr lang="uk-UA" sz="1800" dirty="0">
                <a:effectLst/>
                <a:latin typeface="Times New Roman" panose="02020603050405020304" pitchFamily="18" charset="0"/>
                <a:ea typeface="Calibri" panose="020F0502020204030204" pitchFamily="34" charset="0"/>
              </a:rPr>
              <a:t>Утворення </a:t>
            </a:r>
            <a:r>
              <a:rPr lang="uk-UA" sz="1800" dirty="0" err="1">
                <a:effectLst/>
                <a:latin typeface="Times New Roman" panose="02020603050405020304" pitchFamily="18" charset="0"/>
                <a:ea typeface="Calibri" panose="020F0502020204030204" pitchFamily="34" charset="0"/>
              </a:rPr>
              <a:t>партнерств</a:t>
            </a:r>
            <a:r>
              <a:rPr lang="uk-UA" sz="1800" dirty="0">
                <a:effectLst/>
                <a:latin typeface="Times New Roman" panose="02020603050405020304" pitchFamily="18" charset="0"/>
                <a:ea typeface="Calibri" panose="020F0502020204030204" pitchFamily="34" charset="0"/>
              </a:rPr>
              <a:t> є одним із можливих </a:t>
            </a:r>
            <a:r>
              <a:rPr lang="uk-UA" sz="1800" spc="25" dirty="0">
                <a:effectLst/>
                <a:latin typeface="Times New Roman" panose="02020603050405020304" pitchFamily="18" charset="0"/>
                <a:ea typeface="Calibri" panose="020F0502020204030204" pitchFamily="34" charset="0"/>
              </a:rPr>
              <a:t>шляхів розвитку підприємств з одним власником. Двоє та більше </a:t>
            </a:r>
            <a:r>
              <a:rPr lang="uk-UA" sz="1800" spc="-15" dirty="0">
                <a:effectLst/>
                <a:latin typeface="Times New Roman" panose="02020603050405020304" pitchFamily="18" charset="0"/>
                <a:ea typeface="Calibri" panose="020F0502020204030204" pitchFamily="34" charset="0"/>
              </a:rPr>
              <a:t>компаньйонів об'єднують свої знання та фінансові ресурси, створюючи </a:t>
            </a:r>
            <a:r>
              <a:rPr lang="uk-UA" sz="1800" spc="-40" dirty="0">
                <a:effectLst/>
                <a:latin typeface="Times New Roman" panose="02020603050405020304" pitchFamily="18" charset="0"/>
                <a:ea typeface="Calibri" panose="020F0502020204030204" pitchFamily="34" charset="0"/>
              </a:rPr>
              <a:t>тим самим більш міцну та велику фірму, ніж дві незалежні окремі компанії.</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b="1" dirty="0">
                <a:effectLst/>
                <a:latin typeface="Times New Roman" panose="02020603050405020304" pitchFamily="18" charset="0"/>
                <a:ea typeface="Calibri" panose="020F0502020204030204" pitchFamily="34" charset="0"/>
              </a:rPr>
              <a:t>Недоліки партнерства. </a:t>
            </a:r>
            <a:r>
              <a:rPr lang="uk-UA" sz="1800" dirty="0">
                <a:effectLst/>
                <a:latin typeface="Times New Roman" panose="02020603050405020304" pitchFamily="18" charset="0"/>
                <a:ea typeface="Calibri" panose="020F0502020204030204" pitchFamily="34" charset="0"/>
              </a:rPr>
              <a:t>Щодо </a:t>
            </a:r>
            <a:r>
              <a:rPr lang="uk-UA" sz="1800" dirty="0" err="1">
                <a:effectLst/>
                <a:latin typeface="Times New Roman" panose="02020603050405020304" pitchFamily="18" charset="0"/>
                <a:ea typeface="Calibri" panose="020F0502020204030204" pitchFamily="34" charset="0"/>
              </a:rPr>
              <a:t>партнерств</a:t>
            </a:r>
            <a:r>
              <a:rPr lang="uk-UA" sz="1800" dirty="0">
                <a:effectLst/>
                <a:latin typeface="Times New Roman" panose="02020603050405020304" pitchFamily="18" charset="0"/>
                <a:ea typeface="Calibri" panose="020F0502020204030204" pitchFamily="34" charset="0"/>
              </a:rPr>
              <a:t> з необмеженою відпові</a:t>
            </a:r>
            <a:r>
              <a:rPr lang="uk-UA" sz="1800" spc="-20" dirty="0">
                <a:effectLst/>
                <a:latin typeface="Times New Roman" panose="02020603050405020304" pitchFamily="18" charset="0"/>
                <a:ea typeface="Calibri" panose="020F0502020204030204" pitchFamily="34" charset="0"/>
              </a:rPr>
              <a:t>дальністю, то їхнім недоліком є необмежена відповідальність партнерів, тобто </a:t>
            </a:r>
            <a:r>
              <a:rPr lang="uk-UA" sz="1800" spc="5" dirty="0">
                <a:effectLst/>
                <a:latin typeface="Times New Roman" panose="02020603050405020304" pitchFamily="18" charset="0"/>
                <a:ea typeface="Calibri" panose="020F0502020204030204" pitchFamily="34" charset="0"/>
              </a:rPr>
              <a:t>кожен з партнерів несе відповідальність за всю фірму. А це означає, що у </a:t>
            </a:r>
            <a:r>
              <a:rPr lang="uk-UA" sz="1800" dirty="0">
                <a:effectLst/>
                <a:latin typeface="Times New Roman" panose="02020603050405020304" pitchFamily="18" charset="0"/>
                <a:ea typeface="Calibri" panose="020F0502020204030204" pitchFamily="34" charset="0"/>
              </a:rPr>
              <a:t>випадку банкрутства фірми кожен з членів партнерства може втратити </a:t>
            </a:r>
            <a:r>
              <a:rPr lang="uk-UA" sz="1800" spc="15" dirty="0">
                <a:effectLst/>
                <a:latin typeface="Times New Roman" panose="02020603050405020304" pitchFamily="18" charset="0"/>
                <a:ea typeface="Calibri" panose="020F0502020204030204" pitchFamily="34" charset="0"/>
              </a:rPr>
              <a:t>набагато більше, ніж він сам вклав у справу. Член партнерства зобов'я</a:t>
            </a:r>
            <a:r>
              <a:rPr lang="uk-UA" sz="1800" spc="-5" dirty="0">
                <a:effectLst/>
                <a:latin typeface="Times New Roman" panose="02020603050405020304" pitchFamily="18" charset="0"/>
                <a:ea typeface="Calibri" panose="020F0502020204030204" pitchFamily="34" charset="0"/>
              </a:rPr>
              <a:t>заний у судовому порядку відшкодувати збитки іншим членам партнерства. Серйозною проблемою та одним з недоліків партнерства є його часові межі існування. Адже смерть будь-кого з партнерів припиняє легальну діяльність </a:t>
            </a:r>
            <a:r>
              <a:rPr lang="uk-UA" sz="1800" spc="-10" dirty="0">
                <a:effectLst/>
                <a:latin typeface="Times New Roman" panose="02020603050405020304" pitchFamily="18" charset="0"/>
                <a:ea typeface="Calibri" panose="020F0502020204030204" pitchFamily="34" charset="0"/>
              </a:rPr>
              <a:t>фірми. Вихід партнера також створює певні проблеми, оскільки або колишні </a:t>
            </a:r>
            <a:r>
              <a:rPr lang="uk-UA" sz="1800" spc="-20" dirty="0">
                <a:effectLst/>
                <a:latin typeface="Times New Roman" panose="02020603050405020304" pitchFamily="18" charset="0"/>
                <a:ea typeface="Calibri" panose="020F0502020204030204" pitchFamily="34" charset="0"/>
              </a:rPr>
              <a:t>його колеги або третя особа зобов'язані викупити частку партнера, який бажає </a:t>
            </a:r>
            <a:r>
              <a:rPr lang="uk-UA" sz="1800" spc="5" dirty="0">
                <a:effectLst/>
                <a:latin typeface="Times New Roman" panose="02020603050405020304" pitchFamily="18" charset="0"/>
                <a:ea typeface="Calibri" panose="020F0502020204030204" pitchFamily="34" charset="0"/>
              </a:rPr>
              <a:t>вийти з партнерства. До тих пір, доки покупця не знайдено, його внесок у </a:t>
            </a:r>
            <a:r>
              <a:rPr lang="uk-UA" sz="1800" spc="-5" dirty="0">
                <a:effectLst/>
                <a:latin typeface="Times New Roman" panose="02020603050405020304" pitchFamily="18" charset="0"/>
                <a:ea typeface="Calibri" panose="020F0502020204030204" pitchFamily="34" charset="0"/>
              </a:rPr>
              <a:t>справу заморожується. Це означає, що внесок не можна забрати готівкою чи </a:t>
            </a:r>
            <a:r>
              <a:rPr lang="uk-UA" sz="1800" spc="-20" dirty="0">
                <a:effectLst/>
                <a:latin typeface="Times New Roman" panose="02020603050405020304" pitchFamily="18" charset="0"/>
                <a:ea typeface="Calibri" panose="020F0502020204030204" pitchFamily="34" charset="0"/>
              </a:rPr>
              <a:t>вкласти в іншу справу.</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spc="15" dirty="0">
                <a:effectLst/>
                <a:latin typeface="Times New Roman" panose="02020603050405020304" pitchFamily="18" charset="0"/>
                <a:ea typeface="Calibri" panose="020F0502020204030204" pitchFamily="34" charset="0"/>
              </a:rPr>
              <a:t>Прибутки партнерства розподіляються між партнерами з обмеженою </a:t>
            </a:r>
            <a:r>
              <a:rPr lang="uk-UA" sz="1800" dirty="0">
                <a:effectLst/>
                <a:latin typeface="Times New Roman" panose="02020603050405020304" pitchFamily="18" charset="0"/>
                <a:ea typeface="Calibri" panose="020F0502020204030204" pitchFamily="34" charset="0"/>
              </a:rPr>
              <a:t>та необмеженою відповідальністю за наперед визначеним співвідношенням.</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3351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9334C9-3436-4286-BE0E-B77764A89581}"/>
              </a:ext>
            </a:extLst>
          </p:cNvPr>
          <p:cNvSpPr txBox="1"/>
          <p:nvPr/>
        </p:nvSpPr>
        <p:spPr>
          <a:xfrm>
            <a:off x="3046445" y="711638"/>
            <a:ext cx="6092890" cy="5444054"/>
          </a:xfrm>
          <a:prstGeom prst="rect">
            <a:avLst/>
          </a:prstGeom>
          <a:noFill/>
        </p:spPr>
        <p:txBody>
          <a:bodyPr wrap="square">
            <a:spAutoFit/>
          </a:bodyPr>
          <a:lstStyle/>
          <a:p>
            <a:pPr indent="342900" algn="just">
              <a:lnSpc>
                <a:spcPct val="150000"/>
              </a:lnSpc>
            </a:pPr>
            <a:r>
              <a:rPr lang="uk-UA" sz="1800" b="1" spc="5" dirty="0">
                <a:effectLst/>
                <a:latin typeface="Times New Roman" panose="02020603050405020304" pitchFamily="18" charset="0"/>
                <a:ea typeface="Calibri" panose="020F0502020204030204" pitchFamily="34" charset="0"/>
              </a:rPr>
              <a:t>Корпорація </a:t>
            </a:r>
            <a:r>
              <a:rPr lang="uk-UA" sz="1800" spc="5" dirty="0">
                <a:effectLst/>
                <a:latin typeface="Times New Roman" panose="02020603050405020304" pitchFamily="18" charset="0"/>
                <a:ea typeface="Calibri" panose="020F0502020204030204" pitchFamily="34" charset="0"/>
              </a:rPr>
              <a:t>– це третя основна форма організації бізнесу, юридично </a:t>
            </a:r>
            <a:r>
              <a:rPr lang="uk-UA" sz="1800" dirty="0">
                <a:effectLst/>
                <a:latin typeface="Times New Roman" panose="02020603050405020304" pitchFamily="18" charset="0"/>
                <a:ea typeface="Calibri" panose="020F0502020204030204" pitchFamily="34" charset="0"/>
              </a:rPr>
              <a:t>незалежний об'єкт, в якому власність розділена на частини, і відповідальність </a:t>
            </a:r>
            <a:r>
              <a:rPr lang="uk-UA" sz="1800" spc="10" dirty="0">
                <a:effectLst/>
                <a:latin typeface="Times New Roman" panose="02020603050405020304" pitchFamily="18" charset="0"/>
                <a:ea typeface="Calibri" panose="020F0502020204030204" pitchFamily="34" charset="0"/>
              </a:rPr>
              <a:t>кожного обмежена його внеском в підприємство. Корпорацію може орга</a:t>
            </a:r>
            <a:r>
              <a:rPr lang="uk-UA" sz="1800" spc="-20" dirty="0">
                <a:effectLst/>
                <a:latin typeface="Times New Roman" panose="02020603050405020304" pitchFamily="18" charset="0"/>
                <a:ea typeface="Calibri" panose="020F0502020204030204" pitchFamily="34" charset="0"/>
              </a:rPr>
              <a:t>нізувати одна особа або група осіб. Оскільки корпорація має статус юридичної </a:t>
            </a:r>
            <a:r>
              <a:rPr lang="uk-UA" sz="1800" spc="-10" dirty="0">
                <a:effectLst/>
                <a:latin typeface="Times New Roman" panose="02020603050405020304" pitchFamily="18" charset="0"/>
                <a:ea typeface="Calibri" panose="020F0502020204030204" pitchFamily="34" charset="0"/>
              </a:rPr>
              <a:t>особи, то саме вона, а не її власники (акціонери), відповідає за сплату боргів.</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spc="45" dirty="0">
                <a:effectLst/>
                <a:latin typeface="Times New Roman" panose="02020603050405020304" pitchFamily="18" charset="0"/>
                <a:ea typeface="Calibri" panose="020F0502020204030204" pitchFamily="34" charset="0"/>
              </a:rPr>
              <a:t>Завдання корпорації - примножувати добробут своїх акціонерів </a:t>
            </a:r>
            <a:r>
              <a:rPr lang="uk-UA" sz="1800" dirty="0">
                <a:effectLst/>
                <a:latin typeface="Times New Roman" panose="02020603050405020304" pitchFamily="18" charset="0"/>
                <a:ea typeface="Calibri" panose="020F0502020204030204" pitchFamily="34" charset="0"/>
              </a:rPr>
              <a:t>шляхом збільшення прибутків і дивідендів. Акціонери обирають раду </a:t>
            </a:r>
            <a:r>
              <a:rPr lang="uk-UA" sz="1800" spc="5" dirty="0">
                <a:effectLst/>
                <a:latin typeface="Times New Roman" panose="02020603050405020304" pitchFamily="18" charset="0"/>
                <a:ea typeface="Calibri" panose="020F0502020204030204" pitchFamily="34" charset="0"/>
              </a:rPr>
              <a:t>директорів, яка проводить загальну політику корпорації. Якщо корпорація </a:t>
            </a:r>
            <a:r>
              <a:rPr lang="uk-UA" sz="1800" spc="15" dirty="0">
                <a:effectLst/>
                <a:latin typeface="Times New Roman" panose="02020603050405020304" pitchFamily="18" charset="0"/>
                <a:ea typeface="Calibri" panose="020F0502020204030204" pitchFamily="34" charset="0"/>
              </a:rPr>
              <a:t>досить велика, рада наймає менеджерів, що виступають в ролі довірених </a:t>
            </a:r>
            <a:r>
              <a:rPr lang="uk-UA" sz="1800" spc="-10" dirty="0">
                <a:effectLst/>
                <a:latin typeface="Times New Roman" panose="02020603050405020304" pitchFamily="18" charset="0"/>
                <a:ea typeface="Calibri" panose="020F0502020204030204" pitchFamily="34" charset="0"/>
              </a:rPr>
              <a:t>осіб акціонерів.</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3982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A38F08-9521-45D0-B06F-57762C30046B}"/>
              </a:ext>
            </a:extLst>
          </p:cNvPr>
          <p:cNvSpPr txBox="1"/>
          <p:nvPr/>
        </p:nvSpPr>
        <p:spPr>
          <a:xfrm>
            <a:off x="805543" y="0"/>
            <a:ext cx="11103428" cy="6690550"/>
          </a:xfrm>
          <a:prstGeom prst="rect">
            <a:avLst/>
          </a:prstGeom>
          <a:noFill/>
        </p:spPr>
        <p:txBody>
          <a:bodyPr wrap="square">
            <a:spAutoFit/>
          </a:bodyPr>
          <a:lstStyle/>
          <a:p>
            <a:pPr indent="342900" algn="just">
              <a:lnSpc>
                <a:spcPct val="150000"/>
              </a:lnSpc>
            </a:pPr>
            <a:r>
              <a:rPr lang="uk-UA" sz="1800" dirty="0">
                <a:effectLst/>
                <a:latin typeface="Times New Roman" panose="02020603050405020304" pitchFamily="18" charset="0"/>
                <a:ea typeface="Calibri" panose="020F0502020204030204" pitchFamily="34" charset="0"/>
              </a:rPr>
              <a:t>Переваги та користь корпоративної форми організації великого бізнесу </a:t>
            </a:r>
            <a:r>
              <a:rPr lang="uk-UA" sz="1800" spc="10" dirty="0">
                <a:effectLst/>
                <a:latin typeface="Times New Roman" panose="02020603050405020304" pitchFamily="18" charset="0"/>
                <a:ea typeface="Calibri" panose="020F0502020204030204" pitchFamily="34" charset="0"/>
              </a:rPr>
              <a:t>базуються на двох основних положеннях:</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Wingdings" panose="05000000000000000000" pitchFamily="2" charset="2"/>
              <a:buChar char=""/>
            </a:pPr>
            <a:r>
              <a:rPr lang="uk-UA" sz="1800" dirty="0">
                <a:effectLst/>
                <a:latin typeface="Times New Roman" panose="02020603050405020304" pitchFamily="18" charset="0"/>
                <a:ea typeface="Calibri" panose="020F0502020204030204" pitchFamily="34" charset="0"/>
              </a:rPr>
              <a:t>корпорація – це  економічна система, що не залежить від її власників;</a:t>
            </a:r>
            <a:endParaRPr lang="uk-UA" sz="11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Wingdings" panose="05000000000000000000" pitchFamily="2" charset="2"/>
              <a:buChar char=""/>
            </a:pPr>
            <a:r>
              <a:rPr lang="uk-UA" sz="1800" dirty="0">
                <a:effectLst/>
                <a:latin typeface="Times New Roman" panose="02020603050405020304" pitchFamily="18" charset="0"/>
                <a:ea typeface="Calibri" panose="020F0502020204030204" pitchFamily="34" charset="0"/>
              </a:rPr>
              <a:t>співвласники корпорації несуть обмежену відповідальність.</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spc="15" dirty="0">
                <a:effectLst/>
                <a:latin typeface="Times New Roman" panose="02020603050405020304" pitchFamily="18" charset="0"/>
                <a:ea typeface="Calibri" panose="020F0502020204030204" pitchFamily="34" charset="0"/>
              </a:rPr>
              <a:t>Юридична незалежність корпорації визначає її стабільність і тривале </a:t>
            </a:r>
            <a:r>
              <a:rPr lang="uk-UA" sz="1800" dirty="0">
                <a:effectLst/>
                <a:latin typeface="Times New Roman" panose="02020603050405020304" pitchFamily="18" charset="0"/>
                <a:ea typeface="Calibri" panose="020F0502020204030204" pitchFamily="34" charset="0"/>
              </a:rPr>
              <a:t>існування. Акціонери можуть входити і виходити з компанії за власним </a:t>
            </a:r>
            <a:r>
              <a:rPr lang="uk-UA" sz="1800" spc="35" dirty="0">
                <a:effectLst/>
                <a:latin typeface="Times New Roman" panose="02020603050405020304" pitchFamily="18" charset="0"/>
                <a:ea typeface="Calibri" panose="020F0502020204030204" pitchFamily="34" charset="0"/>
              </a:rPr>
              <a:t>бажанням. Клієнти та кредитори мають справу з одним економічним </a:t>
            </a:r>
            <a:r>
              <a:rPr lang="uk-UA" sz="1800" spc="10" dirty="0">
                <a:effectLst/>
                <a:latin typeface="Times New Roman" panose="02020603050405020304" pitchFamily="18" charset="0"/>
                <a:ea typeface="Calibri" panose="020F0502020204030204" pitchFamily="34" charset="0"/>
              </a:rPr>
              <a:t>суб'єктом, а не з численними партнерами. Також корпорація володіє влас</a:t>
            </a:r>
            <a:r>
              <a:rPr lang="uk-UA" sz="1800" dirty="0">
                <a:effectLst/>
                <a:latin typeface="Times New Roman" panose="02020603050405020304" pitchFamily="18" charset="0"/>
                <a:ea typeface="Calibri" panose="020F0502020204030204" pitchFamily="34" charset="0"/>
              </a:rPr>
              <a:t>ністю та укладає контракти від свого власного імені, а не від імені співвлас</a:t>
            </a:r>
            <a:r>
              <a:rPr lang="uk-UA" sz="1800" spc="15" dirty="0">
                <a:effectLst/>
                <a:latin typeface="Times New Roman" panose="02020603050405020304" pitchFamily="18" charset="0"/>
                <a:ea typeface="Calibri" panose="020F0502020204030204" pitchFamily="34" charset="0"/>
              </a:rPr>
              <a:t>ників. Обмежена відповідальність (ця риса характерна і для </a:t>
            </a:r>
            <a:r>
              <a:rPr lang="uk-UA" sz="1800" spc="15" dirty="0" err="1">
                <a:effectLst/>
                <a:latin typeface="Times New Roman" panose="02020603050405020304" pitchFamily="18" charset="0"/>
                <a:ea typeface="Calibri" panose="020F0502020204030204" pitchFamily="34" charset="0"/>
              </a:rPr>
              <a:t>партнерств</a:t>
            </a:r>
            <a:r>
              <a:rPr lang="uk-UA" sz="1800" spc="15" dirty="0">
                <a:effectLst/>
                <a:latin typeface="Times New Roman" panose="02020603050405020304" pitchFamily="18" charset="0"/>
                <a:ea typeface="Calibri" panose="020F0502020204030204" pitchFamily="34" charset="0"/>
              </a:rPr>
              <a:t> з обмеженою відповідальністю) передбачає, що акціонери не можуть отри</a:t>
            </a:r>
            <a:r>
              <a:rPr lang="uk-UA" sz="1800" spc="25" dirty="0">
                <a:effectLst/>
                <a:latin typeface="Times New Roman" panose="02020603050405020304" pitchFamily="18" charset="0"/>
                <a:ea typeface="Calibri" panose="020F0502020204030204" pitchFamily="34" charset="0"/>
              </a:rPr>
              <a:t>мати збитки більші, ніж суми, вкладені ними в справу. На відміну від </a:t>
            </a:r>
            <a:r>
              <a:rPr lang="uk-UA" sz="1800" spc="45" dirty="0">
                <a:effectLst/>
                <a:latin typeface="Times New Roman" panose="02020603050405020304" pitchFamily="18" charset="0"/>
                <a:ea typeface="Calibri" panose="020F0502020204030204" pitchFamily="34" charset="0"/>
              </a:rPr>
              <a:t>одноосібного володіння, учасники корпорації (акціонери) не повинні </a:t>
            </a:r>
            <a:r>
              <a:rPr lang="uk-UA" sz="1800" spc="-25" dirty="0">
                <a:effectLst/>
                <a:latin typeface="Times New Roman" panose="02020603050405020304" pitchFamily="18" charset="0"/>
                <a:ea typeface="Calibri" panose="020F0502020204030204" pitchFamily="34" charset="0"/>
              </a:rPr>
              <a:t>сплачувати борги з особистих заощаджень чи продавати своє майно, щоб розрахуватися з кредиторами в разі банкрутства корпорації.</a:t>
            </a:r>
            <a:endParaRPr lang="uk-UA" sz="1100" dirty="0">
              <a:effectLst/>
              <a:latin typeface="Times New Roman" panose="02020603050405020304" pitchFamily="18" charset="0"/>
              <a:ea typeface="Calibri" panose="020F0502020204030204" pitchFamily="34" charset="0"/>
            </a:endParaRPr>
          </a:p>
          <a:p>
            <a:pPr indent="342900" algn="just">
              <a:lnSpc>
                <a:spcPct val="150000"/>
              </a:lnSpc>
            </a:pPr>
            <a:r>
              <a:rPr lang="uk-UA" sz="1800" spc="-10" dirty="0">
                <a:effectLst/>
                <a:latin typeface="Times New Roman" panose="02020603050405020304" pitchFamily="18" charset="0"/>
                <a:ea typeface="Calibri" panose="020F0502020204030204" pitchFamily="34" charset="0"/>
              </a:rPr>
              <a:t>Ще одна суттєва перевага корпорації в тому, що вона має великі </a:t>
            </a:r>
            <a:r>
              <a:rPr lang="uk-UA" sz="1800" dirty="0">
                <a:effectLst/>
                <a:latin typeface="Times New Roman" panose="02020603050405020304" pitchFamily="18" charset="0"/>
                <a:ea typeface="Calibri" panose="020F0502020204030204" pitchFamily="34" charset="0"/>
              </a:rPr>
              <a:t>можливості для залучення коштів на фінансових ринках. Зокрема, шляхом емісії акцій та облігацій. Тобто, корпорації володіють достатньо широкими </a:t>
            </a:r>
            <a:r>
              <a:rPr lang="uk-UA" sz="1800" spc="-10" dirty="0">
                <a:effectLst/>
                <a:latin typeface="Times New Roman" panose="02020603050405020304" pitchFamily="18" charset="0"/>
                <a:ea typeface="Calibri" panose="020F0502020204030204" pitchFamily="34" charset="0"/>
              </a:rPr>
              <a:t>і мобільними можливостями для розширення діяльності, модернізації, </a:t>
            </a:r>
            <a:r>
              <a:rPr lang="uk-UA" sz="1800" spc="-25" dirty="0">
                <a:effectLst/>
                <a:latin typeface="Times New Roman" panose="02020603050405020304" pitchFamily="18" charset="0"/>
                <a:ea typeface="Calibri" panose="020F0502020204030204" pitchFamily="34" charset="0"/>
              </a:rPr>
              <a:t>інновацій тощо. Це, в свою чергу, дає їм цілий ряд конкурентних переваг </a:t>
            </a:r>
            <a:r>
              <a:rPr lang="uk-UA" sz="1800" spc="-20" dirty="0">
                <a:effectLst/>
                <a:latin typeface="Times New Roman" panose="02020603050405020304" pitchFamily="18" charset="0"/>
                <a:ea typeface="Calibri" panose="020F0502020204030204" pitchFamily="34" charset="0"/>
              </a:rPr>
              <a:t>на ринку порівняно з іншими формами організації бізнесу.</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9362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AE9FAC-E559-4D07-AB1B-6E4CB79B2AC5}"/>
              </a:ext>
            </a:extLst>
          </p:cNvPr>
          <p:cNvSpPr txBox="1"/>
          <p:nvPr/>
        </p:nvSpPr>
        <p:spPr>
          <a:xfrm>
            <a:off x="2425959" y="1122185"/>
            <a:ext cx="8131629" cy="4197559"/>
          </a:xfrm>
          <a:prstGeom prst="rect">
            <a:avLst/>
          </a:prstGeom>
          <a:noFill/>
        </p:spPr>
        <p:txBody>
          <a:bodyPr wrap="square">
            <a:spAutoFit/>
          </a:bodyPr>
          <a:lstStyle/>
          <a:p>
            <a:pPr indent="342900" algn="just">
              <a:lnSpc>
                <a:spcPct val="150000"/>
              </a:lnSpc>
            </a:pPr>
            <a:r>
              <a:rPr lang="uk-UA" sz="1800" b="1" spc="-15" dirty="0">
                <a:effectLst/>
                <a:latin typeface="Times New Roman" panose="02020603050405020304" pitchFamily="18" charset="0"/>
                <a:ea typeface="Calibri" panose="020F0502020204030204" pitchFamily="34" charset="0"/>
              </a:rPr>
              <a:t>Недоліки корпорації. </a:t>
            </a:r>
            <a:r>
              <a:rPr lang="uk-UA" sz="1800" spc="-15" dirty="0">
                <a:effectLst/>
                <a:latin typeface="Times New Roman" panose="02020603050405020304" pitchFamily="18" charset="0"/>
                <a:ea typeface="Calibri" panose="020F0502020204030204" pitchFamily="34" charset="0"/>
              </a:rPr>
              <a:t>Один з головних недоліків корпоративного </a:t>
            </a:r>
            <a:r>
              <a:rPr lang="uk-UA" sz="1800" dirty="0">
                <a:effectLst/>
                <a:latin typeface="Times New Roman" panose="02020603050405020304" pitchFamily="18" charset="0"/>
                <a:ea typeface="Calibri" panose="020F0502020204030204" pitchFamily="34" charset="0"/>
              </a:rPr>
              <a:t>ведення бізнесу – відносно  високі витрати і складності в процесі як </a:t>
            </a:r>
            <a:r>
              <a:rPr lang="uk-UA" sz="1800" spc="-40" dirty="0">
                <a:effectLst/>
                <a:latin typeface="Times New Roman" panose="02020603050405020304" pitchFamily="18" charset="0"/>
                <a:ea typeface="Calibri" panose="020F0502020204030204" pitchFamily="34" charset="0"/>
              </a:rPr>
              <a:t>організації, так і припинення діяльності корпорації. Здебільшого ці послуги </a:t>
            </a:r>
            <a:r>
              <a:rPr lang="uk-UA" sz="1800" dirty="0">
                <a:effectLst/>
                <a:latin typeface="Times New Roman" panose="02020603050405020304" pitchFamily="18" charset="0"/>
                <a:ea typeface="Calibri" panose="020F0502020204030204" pitchFamily="34" charset="0"/>
              </a:rPr>
              <a:t>потребують професійних юристів, адвокатів, і, відповідно, пов'язані з </a:t>
            </a:r>
            <a:r>
              <a:rPr lang="uk-UA" sz="1800" spc="-30" dirty="0">
                <a:effectLst/>
                <a:latin typeface="Times New Roman" panose="02020603050405020304" pitchFamily="18" charset="0"/>
                <a:ea typeface="Calibri" panose="020F0502020204030204" pitchFamily="34" charset="0"/>
              </a:rPr>
              <a:t>високими видатками на гонорари та винагороди. Іншим суттєвим мінусом </a:t>
            </a:r>
            <a:r>
              <a:rPr lang="uk-UA" sz="1800" spc="20" dirty="0">
                <a:effectLst/>
                <a:latin typeface="Times New Roman" panose="02020603050405020304" pitchFamily="18" charset="0"/>
                <a:ea typeface="Calibri" panose="020F0502020204030204" pitchFamily="34" charset="0"/>
              </a:rPr>
              <a:t>в діяльності корпорацій є подвійне оподаткування. Попри те, що </a:t>
            </a:r>
            <a:r>
              <a:rPr lang="uk-UA" sz="1800" spc="-25" dirty="0">
                <a:effectLst/>
                <a:latin typeface="Times New Roman" panose="02020603050405020304" pitchFamily="18" charset="0"/>
                <a:ea typeface="Calibri" panose="020F0502020204030204" pitchFamily="34" charset="0"/>
              </a:rPr>
              <a:t>отриманий прибуток оподатковується податком на прибуток корпорацій, </a:t>
            </a:r>
            <a:r>
              <a:rPr lang="uk-UA" sz="1800" spc="-30" dirty="0">
                <a:effectLst/>
                <a:latin typeface="Times New Roman" panose="02020603050405020304" pitchFamily="18" charset="0"/>
                <a:ea typeface="Calibri" panose="020F0502020204030204" pitchFamily="34" charset="0"/>
              </a:rPr>
              <a:t>потім, коли цей прибуток сплачується акціонерам у вигляді дивідендів, то </a:t>
            </a:r>
            <a:r>
              <a:rPr lang="uk-UA" sz="1800" spc="-40" dirty="0">
                <a:effectLst/>
                <a:latin typeface="Times New Roman" panose="02020603050405020304" pitchFamily="18" charset="0"/>
                <a:ea typeface="Calibri" panose="020F0502020204030204" pitchFamily="34" charset="0"/>
              </a:rPr>
              <a:t>ці доходи також підлягають індивідуальному </a:t>
            </a:r>
            <a:r>
              <a:rPr lang="uk-UA" sz="1800" spc="-40" dirty="0" err="1">
                <a:effectLst/>
                <a:latin typeface="Times New Roman" panose="02020603050405020304" pitchFamily="18" charset="0"/>
                <a:ea typeface="Calibri" panose="020F0502020204030204" pitchFamily="34" charset="0"/>
              </a:rPr>
              <a:t>подохідному</a:t>
            </a:r>
            <a:r>
              <a:rPr lang="uk-UA" sz="1800" spc="-40" dirty="0">
                <a:effectLst/>
                <a:latin typeface="Times New Roman" panose="02020603050405020304" pitchFamily="18" charset="0"/>
                <a:ea typeface="Calibri" panose="020F0502020204030204" pitchFamily="34" charset="0"/>
              </a:rPr>
              <a:t> оподаткуванню. </a:t>
            </a:r>
            <a:r>
              <a:rPr lang="uk-UA" sz="1800" spc="-15" dirty="0">
                <a:effectLst/>
                <a:latin typeface="Times New Roman" panose="02020603050405020304" pitchFamily="18" charset="0"/>
                <a:ea typeface="Calibri" panose="020F0502020204030204" pitchFamily="34" charset="0"/>
              </a:rPr>
              <a:t>Подвійне оподаткування досить часто є достатньо високим.</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74510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ідзаголовок 2">
            <a:extLst>
              <a:ext uri="{FF2B5EF4-FFF2-40B4-BE49-F238E27FC236}">
                <a16:creationId xmlns:a16="http://schemas.microsoft.com/office/drawing/2014/main" id="{97CFD019-E060-433B-B95A-EC8A186CA0CC}"/>
              </a:ext>
            </a:extLst>
          </p:cNvPr>
          <p:cNvSpPr txBox="1">
            <a:spLocks/>
          </p:cNvSpPr>
          <p:nvPr/>
        </p:nvSpPr>
        <p:spPr>
          <a:xfrm>
            <a:off x="2141344" y="916082"/>
            <a:ext cx="8915399" cy="1126283"/>
          </a:xfrm>
          <a:prstGeom prst="rect">
            <a:avLst/>
          </a:prstGeom>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uk-UA" b="1" dirty="0">
                <a:latin typeface="Times New Roman" panose="02020603050405020304" pitchFamily="18" charset="0"/>
                <a:ea typeface="Calibri" panose="020F0502020204030204" pitchFamily="34" charset="0"/>
              </a:rPr>
              <a:t>1. Підприємництво як особливий вид діяльності</a:t>
            </a:r>
            <a:endParaRPr lang="uk-UA" dirty="0"/>
          </a:p>
        </p:txBody>
      </p:sp>
      <p:sp>
        <p:nvSpPr>
          <p:cNvPr id="5" name="Rectangle 18">
            <a:extLst>
              <a:ext uri="{FF2B5EF4-FFF2-40B4-BE49-F238E27FC236}">
                <a16:creationId xmlns:a16="http://schemas.microsoft.com/office/drawing/2014/main" id="{86C9591E-6BB7-458E-8D03-B5CE09115FC2}"/>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6" name="Group 1">
            <a:extLst>
              <a:ext uri="{FF2B5EF4-FFF2-40B4-BE49-F238E27FC236}">
                <a16:creationId xmlns:a16="http://schemas.microsoft.com/office/drawing/2014/main" id="{E049E33C-04C0-4D74-A674-B2817D724CB1}"/>
              </a:ext>
            </a:extLst>
          </p:cNvPr>
          <p:cNvGrpSpPr>
            <a:grpSpLocks noChangeAspect="1"/>
          </p:cNvGrpSpPr>
          <p:nvPr/>
        </p:nvGrpSpPr>
        <p:grpSpPr bwMode="auto">
          <a:xfrm>
            <a:off x="2130257" y="1434445"/>
            <a:ext cx="6231097" cy="2932281"/>
            <a:chOff x="2274" y="7714"/>
            <a:chExt cx="7200" cy="3345"/>
          </a:xfrm>
        </p:grpSpPr>
        <p:sp>
          <p:nvSpPr>
            <p:cNvPr id="7" name="AutoShape 17">
              <a:extLst>
                <a:ext uri="{FF2B5EF4-FFF2-40B4-BE49-F238E27FC236}">
                  <a16:creationId xmlns:a16="http://schemas.microsoft.com/office/drawing/2014/main" id="{4B2DE829-931F-4C2E-AD22-C679F7B9A1DA}"/>
                </a:ext>
              </a:extLst>
            </p:cNvPr>
            <p:cNvSpPr>
              <a:spLocks noChangeAspect="1" noChangeArrowheads="1" noTextEdit="1"/>
            </p:cNvSpPr>
            <p:nvPr/>
          </p:nvSpPr>
          <p:spPr bwMode="auto">
            <a:xfrm>
              <a:off x="2274" y="7714"/>
              <a:ext cx="7200" cy="334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8" name="Rectangle 16">
              <a:extLst>
                <a:ext uri="{FF2B5EF4-FFF2-40B4-BE49-F238E27FC236}">
                  <a16:creationId xmlns:a16="http://schemas.microsoft.com/office/drawing/2014/main" id="{48B46B67-5313-4BF1-B090-9C4558BCBE75}"/>
                </a:ext>
              </a:extLst>
            </p:cNvPr>
            <p:cNvSpPr>
              <a:spLocks noChangeArrowheads="1"/>
            </p:cNvSpPr>
            <p:nvPr/>
          </p:nvSpPr>
          <p:spPr bwMode="auto">
            <a:xfrm>
              <a:off x="3686" y="8690"/>
              <a:ext cx="1313" cy="3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Традиційний</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9" name="Rectangle 15">
              <a:extLst>
                <a:ext uri="{FF2B5EF4-FFF2-40B4-BE49-F238E27FC236}">
                  <a16:creationId xmlns:a16="http://schemas.microsoft.com/office/drawing/2014/main" id="{4661A06E-3963-4E92-8811-659563981975}"/>
                </a:ext>
              </a:extLst>
            </p:cNvPr>
            <p:cNvSpPr>
              <a:spLocks noChangeArrowheads="1"/>
            </p:cNvSpPr>
            <p:nvPr/>
          </p:nvSpPr>
          <p:spPr bwMode="auto">
            <a:xfrm>
              <a:off x="5380" y="8690"/>
              <a:ext cx="1354" cy="33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Соціальний</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0" name="Rectangle 14">
              <a:extLst>
                <a:ext uri="{FF2B5EF4-FFF2-40B4-BE49-F238E27FC236}">
                  <a16:creationId xmlns:a16="http://schemas.microsoft.com/office/drawing/2014/main" id="{A237C9A5-D18D-4AEE-8303-317C8ED03F20}"/>
                </a:ext>
              </a:extLst>
            </p:cNvPr>
            <p:cNvSpPr>
              <a:spLocks noChangeArrowheads="1"/>
            </p:cNvSpPr>
            <p:nvPr/>
          </p:nvSpPr>
          <p:spPr bwMode="auto">
            <a:xfrm>
              <a:off x="6933" y="8690"/>
              <a:ext cx="1468" cy="33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Інноваційний</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1" name="Rectangle 13">
              <a:extLst>
                <a:ext uri="{FF2B5EF4-FFF2-40B4-BE49-F238E27FC236}">
                  <a16:creationId xmlns:a16="http://schemas.microsoft.com/office/drawing/2014/main" id="{DCB7A67B-818F-40D1-A198-458EE5C63C22}"/>
                </a:ext>
              </a:extLst>
            </p:cNvPr>
            <p:cNvSpPr>
              <a:spLocks noChangeArrowheads="1"/>
            </p:cNvSpPr>
            <p:nvPr/>
          </p:nvSpPr>
          <p:spPr bwMode="auto">
            <a:xfrm>
              <a:off x="4533" y="7853"/>
              <a:ext cx="2823" cy="41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Види бізнесу</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2" name="AutoShape 12">
              <a:extLst>
                <a:ext uri="{FF2B5EF4-FFF2-40B4-BE49-F238E27FC236}">
                  <a16:creationId xmlns:a16="http://schemas.microsoft.com/office/drawing/2014/main" id="{D5664F91-C08E-4A23-951E-E1AE2DEB32E2}"/>
                </a:ext>
              </a:extLst>
            </p:cNvPr>
            <p:cNvSpPr>
              <a:spLocks noChangeArrowheads="1"/>
            </p:cNvSpPr>
            <p:nvPr/>
          </p:nvSpPr>
          <p:spPr bwMode="auto">
            <a:xfrm>
              <a:off x="3827" y="9108"/>
              <a:ext cx="337" cy="667"/>
            </a:xfrm>
            <a:prstGeom prst="curvedRightArrow">
              <a:avLst>
                <a:gd name="adj1" fmla="val 39585"/>
                <a:gd name="adj2" fmla="val 79169"/>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sp>
          <p:nvSpPr>
            <p:cNvPr id="13" name="AutoShape 11">
              <a:extLst>
                <a:ext uri="{FF2B5EF4-FFF2-40B4-BE49-F238E27FC236}">
                  <a16:creationId xmlns:a16="http://schemas.microsoft.com/office/drawing/2014/main" id="{749DDC71-9D51-4D66-B3E0-2380D05E13EE}"/>
                </a:ext>
              </a:extLst>
            </p:cNvPr>
            <p:cNvSpPr>
              <a:spLocks noChangeArrowheads="1"/>
            </p:cNvSpPr>
            <p:nvPr/>
          </p:nvSpPr>
          <p:spPr bwMode="auto">
            <a:xfrm>
              <a:off x="5380" y="9108"/>
              <a:ext cx="226" cy="667"/>
            </a:xfrm>
            <a:prstGeom prst="curvedLeftArrow">
              <a:avLst>
                <a:gd name="adj1" fmla="val 59027"/>
                <a:gd name="adj2" fmla="val 118053"/>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sp>
          <p:nvSpPr>
            <p:cNvPr id="14" name="AutoShape 10">
              <a:extLst>
                <a:ext uri="{FF2B5EF4-FFF2-40B4-BE49-F238E27FC236}">
                  <a16:creationId xmlns:a16="http://schemas.microsoft.com/office/drawing/2014/main" id="{3B290A5E-2E63-4220-8887-9F86C1324910}"/>
                </a:ext>
              </a:extLst>
            </p:cNvPr>
            <p:cNvSpPr>
              <a:spLocks noChangeArrowheads="1"/>
            </p:cNvSpPr>
            <p:nvPr/>
          </p:nvSpPr>
          <p:spPr bwMode="auto">
            <a:xfrm>
              <a:off x="6368" y="9108"/>
              <a:ext cx="226" cy="669"/>
            </a:xfrm>
            <a:prstGeom prst="curvedRightArrow">
              <a:avLst>
                <a:gd name="adj1" fmla="val 59204"/>
                <a:gd name="adj2" fmla="val 118407"/>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sp>
          <p:nvSpPr>
            <p:cNvPr id="15" name="AutoShape 9">
              <a:extLst>
                <a:ext uri="{FF2B5EF4-FFF2-40B4-BE49-F238E27FC236}">
                  <a16:creationId xmlns:a16="http://schemas.microsoft.com/office/drawing/2014/main" id="{011B8A4F-E4D7-4A75-8286-4B4BBF933B38}"/>
                </a:ext>
              </a:extLst>
            </p:cNvPr>
            <p:cNvSpPr>
              <a:spLocks noChangeArrowheads="1"/>
            </p:cNvSpPr>
            <p:nvPr/>
          </p:nvSpPr>
          <p:spPr bwMode="auto">
            <a:xfrm>
              <a:off x="8062" y="9108"/>
              <a:ext cx="339" cy="669"/>
            </a:xfrm>
            <a:prstGeom prst="curvedLeftArrow">
              <a:avLst>
                <a:gd name="adj1" fmla="val 39469"/>
                <a:gd name="adj2" fmla="val 78938"/>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sp>
          <p:nvSpPr>
            <p:cNvPr id="16" name="Rectangle 8">
              <a:extLst>
                <a:ext uri="{FF2B5EF4-FFF2-40B4-BE49-F238E27FC236}">
                  <a16:creationId xmlns:a16="http://schemas.microsoft.com/office/drawing/2014/main" id="{8B6D18A4-26A4-4A2A-888D-2AEA723D2019}"/>
                </a:ext>
              </a:extLst>
            </p:cNvPr>
            <p:cNvSpPr>
              <a:spLocks noChangeArrowheads="1"/>
            </p:cNvSpPr>
            <p:nvPr/>
          </p:nvSpPr>
          <p:spPr bwMode="auto">
            <a:xfrm>
              <a:off x="4109" y="9804"/>
              <a:ext cx="1469" cy="3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Оперативний</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7" name="Rectangle 7">
              <a:extLst>
                <a:ext uri="{FF2B5EF4-FFF2-40B4-BE49-F238E27FC236}">
                  <a16:creationId xmlns:a16="http://schemas.microsoft.com/office/drawing/2014/main" id="{207E26E3-D6D6-4F18-BDCE-394EBCB5D31B}"/>
                </a:ext>
              </a:extLst>
            </p:cNvPr>
            <p:cNvSpPr>
              <a:spLocks noChangeArrowheads="1"/>
            </p:cNvSpPr>
            <p:nvPr/>
          </p:nvSpPr>
          <p:spPr bwMode="auto">
            <a:xfrm>
              <a:off x="6509" y="9804"/>
              <a:ext cx="1583" cy="3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Стратегічний</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8" name="Rectangle 6">
              <a:extLst>
                <a:ext uri="{FF2B5EF4-FFF2-40B4-BE49-F238E27FC236}">
                  <a16:creationId xmlns:a16="http://schemas.microsoft.com/office/drawing/2014/main" id="{3C544392-D5CF-4FAF-A414-22E77C9B8788}"/>
                </a:ext>
              </a:extLst>
            </p:cNvPr>
            <p:cNvSpPr>
              <a:spLocks noChangeArrowheads="1"/>
            </p:cNvSpPr>
            <p:nvPr/>
          </p:nvSpPr>
          <p:spPr bwMode="auto">
            <a:xfrm>
              <a:off x="6509" y="10641"/>
              <a:ext cx="1694" cy="33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Підприємництво</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19" name="AutoShape 5">
              <a:extLst>
                <a:ext uri="{FF2B5EF4-FFF2-40B4-BE49-F238E27FC236}">
                  <a16:creationId xmlns:a16="http://schemas.microsoft.com/office/drawing/2014/main" id="{1719637B-55EE-42B3-81D6-A72315EFC32F}"/>
                </a:ext>
              </a:extLst>
            </p:cNvPr>
            <p:cNvSpPr>
              <a:spLocks noChangeArrowheads="1"/>
            </p:cNvSpPr>
            <p:nvPr/>
          </p:nvSpPr>
          <p:spPr bwMode="auto">
            <a:xfrm>
              <a:off x="7074" y="10222"/>
              <a:ext cx="452" cy="336"/>
            </a:xfrm>
            <a:prstGeom prst="upArrow">
              <a:avLst>
                <a:gd name="adj1" fmla="val 50000"/>
                <a:gd name="adj2"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sp>
          <p:nvSpPr>
            <p:cNvPr id="20" name="Line 4">
              <a:extLst>
                <a:ext uri="{FF2B5EF4-FFF2-40B4-BE49-F238E27FC236}">
                  <a16:creationId xmlns:a16="http://schemas.microsoft.com/office/drawing/2014/main" id="{17051DCB-4912-4743-80CC-C604BACB8E63}"/>
                </a:ext>
              </a:extLst>
            </p:cNvPr>
            <p:cNvSpPr>
              <a:spLocks noChangeShapeType="1"/>
            </p:cNvSpPr>
            <p:nvPr/>
          </p:nvSpPr>
          <p:spPr bwMode="auto">
            <a:xfrm flipH="1">
              <a:off x="4674" y="8271"/>
              <a:ext cx="988" cy="41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1" name="Line 3">
              <a:extLst>
                <a:ext uri="{FF2B5EF4-FFF2-40B4-BE49-F238E27FC236}">
                  <a16:creationId xmlns:a16="http://schemas.microsoft.com/office/drawing/2014/main" id="{9FF936C2-622C-49CA-B42B-9241F6CC8343}"/>
                </a:ext>
              </a:extLst>
            </p:cNvPr>
            <p:cNvSpPr>
              <a:spLocks noChangeShapeType="1"/>
            </p:cNvSpPr>
            <p:nvPr/>
          </p:nvSpPr>
          <p:spPr bwMode="auto">
            <a:xfrm>
              <a:off x="6086" y="8271"/>
              <a:ext cx="0" cy="41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2" name="Line 2">
              <a:extLst>
                <a:ext uri="{FF2B5EF4-FFF2-40B4-BE49-F238E27FC236}">
                  <a16:creationId xmlns:a16="http://schemas.microsoft.com/office/drawing/2014/main" id="{C7C59643-DE64-4861-89BB-1B2CE21E7C50}"/>
                </a:ext>
              </a:extLst>
            </p:cNvPr>
            <p:cNvSpPr>
              <a:spLocks noChangeShapeType="1"/>
            </p:cNvSpPr>
            <p:nvPr/>
          </p:nvSpPr>
          <p:spPr bwMode="auto">
            <a:xfrm>
              <a:off x="6509" y="8271"/>
              <a:ext cx="706" cy="41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24" name="TextBox 23">
            <a:extLst>
              <a:ext uri="{FF2B5EF4-FFF2-40B4-BE49-F238E27FC236}">
                <a16:creationId xmlns:a16="http://schemas.microsoft.com/office/drawing/2014/main" id="{B7DE070B-FEB7-4A29-8C8C-2EE8FF0D679D}"/>
              </a:ext>
            </a:extLst>
          </p:cNvPr>
          <p:cNvSpPr txBox="1"/>
          <p:nvPr/>
        </p:nvSpPr>
        <p:spPr>
          <a:xfrm>
            <a:off x="2398418" y="4515495"/>
            <a:ext cx="6092890" cy="458074"/>
          </a:xfrm>
          <a:prstGeom prst="rect">
            <a:avLst/>
          </a:prstGeom>
          <a:noFill/>
        </p:spPr>
        <p:txBody>
          <a:bodyPr wrap="square">
            <a:spAutoFit/>
          </a:bodyPr>
          <a:lstStyle/>
          <a:p>
            <a:pPr indent="342900" algn="ctr">
              <a:lnSpc>
                <a:spcPct val="150000"/>
              </a:lnSpc>
            </a:pPr>
            <a:r>
              <a:rPr lang="uk-UA" sz="1800" b="1" dirty="0">
                <a:effectLst/>
                <a:latin typeface="Times New Roman" panose="02020603050405020304" pitchFamily="18" charset="0"/>
                <a:ea typeface="Calibri" panose="020F0502020204030204" pitchFamily="34" charset="0"/>
              </a:rPr>
              <a:t>Рис. Взаємозв’язок видів бізнесу та підприємництва</a:t>
            </a:r>
            <a:endParaRPr lang="uk-UA"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5479720"/>
      </p:ext>
    </p:extLst>
  </p:cSld>
  <p:clrMapOvr>
    <a:masterClrMapping/>
  </p:clrMapOvr>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TotalTime>
  <Words>2479</Words>
  <Application>Microsoft Office PowerPoint</Application>
  <PresentationFormat>Широкий екран</PresentationFormat>
  <Paragraphs>92</Paragraphs>
  <Slides>27</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27</vt:i4>
      </vt:variant>
    </vt:vector>
  </HeadingPairs>
  <TitlesOfParts>
    <vt:vector size="35" baseType="lpstr">
      <vt:lpstr>Arial</vt:lpstr>
      <vt:lpstr>Calibri</vt:lpstr>
      <vt:lpstr>Century Gothic</vt:lpstr>
      <vt:lpstr>Symbol</vt:lpstr>
      <vt:lpstr>Times New Roman</vt:lpstr>
      <vt:lpstr>Wingdings</vt:lpstr>
      <vt:lpstr>Wingdings 3</vt:lpstr>
      <vt:lpstr>Віхоть</vt:lpstr>
      <vt:lpstr>Тема 2. Економічний зміст, функції та принципи підприємницької діяльності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Iryna Abramova</dc:creator>
  <cp:lastModifiedBy>Iryna Abramova</cp:lastModifiedBy>
  <cp:revision>9</cp:revision>
  <dcterms:created xsi:type="dcterms:W3CDTF">2025-02-04T12:52:45Z</dcterms:created>
  <dcterms:modified xsi:type="dcterms:W3CDTF">2025-03-06T07:58:32Z</dcterms:modified>
</cp:coreProperties>
</file>