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02B66-4E3A-232D-649A-30970F805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sz="2400" dirty="0"/>
              <a:t>Особливості аутсорсингової  моделі бізнесу компанії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7234DD-EE1C-B039-AC9B-5F367F348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</a:t>
            </a:r>
          </a:p>
        </p:txBody>
      </p:sp>
    </p:spTree>
    <p:extLst>
      <p:ext uri="{BB962C8B-B14F-4D97-AF65-F5344CB8AC3E}">
        <p14:creationId xmlns:p14="http://schemas.microsoft.com/office/powerpoint/2010/main" val="418355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A6EAD39-ECD5-AD09-780E-97D2EAC55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5326" y="331788"/>
            <a:ext cx="8301622" cy="6308725"/>
          </a:xfrm>
        </p:spPr>
      </p:pic>
    </p:spTree>
    <p:extLst>
      <p:ext uri="{BB962C8B-B14F-4D97-AF65-F5344CB8AC3E}">
        <p14:creationId xmlns:p14="http://schemas.microsoft.com/office/powerpoint/2010/main" val="318385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9FB255-6150-5BEC-57E3-3F916AD0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" y="434340"/>
            <a:ext cx="10744200" cy="5955029"/>
          </a:xfrm>
        </p:spPr>
        <p:txBody>
          <a:bodyPr/>
          <a:lstStyle/>
          <a:p>
            <a:pPr algn="just"/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аутсорсингу, </a:t>
            </a:r>
            <a:r>
              <a:rPr lang="ru-RU" dirty="0" err="1"/>
              <a:t>що</a:t>
            </a:r>
            <a:r>
              <a:rPr lang="ru-RU" dirty="0"/>
              <a:t> почав </a:t>
            </a:r>
            <a:r>
              <a:rPr lang="ru-RU" dirty="0" err="1"/>
              <a:t>стрімко</a:t>
            </a:r>
            <a:r>
              <a:rPr lang="ru-RU" dirty="0"/>
              <a:t> </a:t>
            </a:r>
            <a:r>
              <a:rPr lang="ru-RU" dirty="0" err="1"/>
              <a:t>розви</a:t>
            </a:r>
            <a:r>
              <a:rPr lang="ru-RU" dirty="0"/>
              <a:t>- </a:t>
            </a:r>
            <a:r>
              <a:rPr lang="ru-RU" dirty="0" err="1"/>
              <a:t>ватись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роки,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персоналу </a:t>
            </a:r>
            <a:r>
              <a:rPr lang="ru-RU" dirty="0" err="1"/>
              <a:t>із</a:t>
            </a:r>
            <a:r>
              <a:rPr lang="ru-RU" dirty="0"/>
              <a:t> штату,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аутстаффінг</a:t>
            </a:r>
            <a:r>
              <a:rPr lang="ru-RU" dirty="0"/>
              <a:t> (</a:t>
            </a:r>
            <a:r>
              <a:rPr lang="en-US" dirty="0" err="1"/>
              <a:t>outstaffing</a:t>
            </a:r>
            <a:r>
              <a:rPr lang="en-US" dirty="0"/>
              <a:t>). </a:t>
            </a:r>
            <a:r>
              <a:rPr lang="ru-RU" dirty="0"/>
              <a:t>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- </a:t>
            </a:r>
            <a:r>
              <a:rPr lang="ru-RU" dirty="0" err="1"/>
              <a:t>виконавець</a:t>
            </a:r>
            <a:r>
              <a:rPr lang="ru-RU" dirty="0"/>
              <a:t> не </a:t>
            </a:r>
            <a:r>
              <a:rPr lang="ru-RU" dirty="0" err="1"/>
              <a:t>підбирає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а </a:t>
            </a:r>
            <a:r>
              <a:rPr lang="ru-RU" dirty="0" err="1"/>
              <a:t>оформляє</a:t>
            </a:r>
            <a:r>
              <a:rPr lang="ru-RU" dirty="0"/>
              <a:t> у </a:t>
            </a:r>
            <a:r>
              <a:rPr lang="ru-RU" dirty="0" err="1"/>
              <a:t>свіи</a:t>
            </a:r>
            <a:r>
              <a:rPr lang="ru-RU" dirty="0"/>
              <a:t>̆ штат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наявнии</a:t>
            </a:r>
            <a:r>
              <a:rPr lang="ru-RU" dirty="0"/>
              <a:t>̆ персонал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замовника</a:t>
            </a:r>
            <a:r>
              <a:rPr lang="ru-RU" dirty="0"/>
              <a:t>. Як правило, </a:t>
            </a:r>
            <a:r>
              <a:rPr lang="ru-RU" dirty="0" err="1"/>
              <a:t>подіб</a:t>
            </a:r>
            <a:r>
              <a:rPr lang="ru-RU" dirty="0"/>
              <a:t>- </a:t>
            </a:r>
            <a:r>
              <a:rPr lang="ru-RU" dirty="0" err="1"/>
              <a:t>нии</a:t>
            </a:r>
            <a:r>
              <a:rPr lang="ru-RU" dirty="0"/>
              <a:t>̆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замовник</a:t>
            </a:r>
            <a:r>
              <a:rPr lang="ru-RU" dirty="0"/>
              <a:t> через </a:t>
            </a:r>
            <a:r>
              <a:rPr lang="ru-RU" dirty="0" err="1"/>
              <a:t>певні</a:t>
            </a:r>
            <a:r>
              <a:rPr lang="ru-RU" dirty="0"/>
              <a:t> причини </a:t>
            </a:r>
            <a:r>
              <a:rPr lang="ru-RU" dirty="0" err="1"/>
              <a:t>вважає</a:t>
            </a:r>
            <a:r>
              <a:rPr lang="ru-RU" dirty="0"/>
              <a:t> за </a:t>
            </a:r>
            <a:r>
              <a:rPr lang="ru-RU" dirty="0" err="1"/>
              <a:t>доцільне</a:t>
            </a:r>
            <a:r>
              <a:rPr lang="ru-RU" dirty="0"/>
              <a:t> не </a:t>
            </a:r>
            <a:r>
              <a:rPr lang="ru-RU" dirty="0" err="1"/>
              <a:t>розширювати</a:t>
            </a:r>
            <a:r>
              <a:rPr lang="ru-RU" dirty="0"/>
              <a:t> штат </a:t>
            </a:r>
            <a:r>
              <a:rPr lang="ru-RU" dirty="0" err="1"/>
              <a:t>співробітників</a:t>
            </a:r>
            <a:r>
              <a:rPr lang="ru-RU" dirty="0"/>
              <a:t>. В </a:t>
            </a:r>
            <a:r>
              <a:rPr lang="ru-RU" dirty="0" err="1"/>
              <a:t>умо</a:t>
            </a:r>
            <a:r>
              <a:rPr lang="ru-RU" dirty="0"/>
              <a:t>- вах </a:t>
            </a:r>
            <a:r>
              <a:rPr lang="ru-RU" dirty="0" err="1"/>
              <a:t>глобалізаціі</a:t>
            </a:r>
            <a:r>
              <a:rPr lang="ru-RU" dirty="0"/>
              <a:t>̈,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конкуренціі</a:t>
            </a:r>
            <a:r>
              <a:rPr lang="ru-RU" dirty="0"/>
              <a:t>̈ на </a:t>
            </a:r>
            <a:r>
              <a:rPr lang="ru-RU" dirty="0" err="1"/>
              <a:t>внутрішніх</a:t>
            </a:r>
            <a:r>
              <a:rPr lang="ru-RU" dirty="0"/>
              <a:t> і </a:t>
            </a:r>
            <a:r>
              <a:rPr lang="ru-RU" dirty="0" err="1"/>
              <a:t>світо</a:t>
            </a:r>
            <a:r>
              <a:rPr lang="ru-RU" dirty="0"/>
              <a:t>- </a:t>
            </a:r>
            <a:r>
              <a:rPr lang="ru-RU" dirty="0" err="1"/>
              <a:t>вих</a:t>
            </a:r>
            <a:r>
              <a:rPr lang="ru-RU" dirty="0"/>
              <a:t> ринках, </a:t>
            </a:r>
            <a:r>
              <a:rPr lang="ru-RU" dirty="0" err="1"/>
              <a:t>світовоі</a:t>
            </a:r>
            <a:r>
              <a:rPr lang="ru-RU" dirty="0"/>
              <a:t>̈ </a:t>
            </a:r>
            <a:r>
              <a:rPr lang="ru-RU" dirty="0" err="1"/>
              <a:t>фінансовоі</a:t>
            </a:r>
            <a:r>
              <a:rPr lang="ru-RU" dirty="0"/>
              <a:t>̈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неефективними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і привело до </a:t>
            </a:r>
            <a:r>
              <a:rPr lang="ru-RU" dirty="0" err="1"/>
              <a:t>розвит</a:t>
            </a:r>
            <a:r>
              <a:rPr lang="ru-RU" dirty="0"/>
              <a:t>- ку </a:t>
            </a:r>
            <a:r>
              <a:rPr lang="ru-RU" dirty="0" err="1"/>
              <a:t>аутстаффінгу</a:t>
            </a:r>
            <a:r>
              <a:rPr lang="ru-RU" dirty="0"/>
              <a:t> як нового 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трудовими</a:t>
            </a:r>
            <a:r>
              <a:rPr lang="ru-RU" dirty="0"/>
              <a:t> ре- </a:t>
            </a:r>
            <a:r>
              <a:rPr lang="ru-RU" dirty="0" err="1"/>
              <a:t>сурсами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перших </a:t>
            </a:r>
            <a:r>
              <a:rPr lang="ru-RU" dirty="0" err="1"/>
              <a:t>бізнес-моделеи</a:t>
            </a:r>
            <a:r>
              <a:rPr lang="ru-RU" dirty="0"/>
              <a:t>̆ </a:t>
            </a:r>
            <a:r>
              <a:rPr lang="ru-RU" dirty="0" err="1"/>
              <a:t>аутстаффінгових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професійних</a:t>
            </a:r>
            <a:r>
              <a:rPr lang="ru-RU" dirty="0"/>
              <a:t> </a:t>
            </a:r>
            <a:r>
              <a:rPr lang="ru-RU" dirty="0" err="1"/>
              <a:t>організаціи</a:t>
            </a:r>
            <a:r>
              <a:rPr lang="ru-RU" dirty="0"/>
              <a:t>̆ </a:t>
            </a:r>
            <a:r>
              <a:rPr lang="ru-RU" dirty="0" err="1"/>
              <a:t>роботодавців</a:t>
            </a:r>
            <a:r>
              <a:rPr lang="ru-RU" dirty="0"/>
              <a:t> (</a:t>
            </a:r>
            <a:r>
              <a:rPr lang="en-US" dirty="0"/>
              <a:t>PEO),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у 20-ті роки </a:t>
            </a:r>
            <a:r>
              <a:rPr lang="en-US" dirty="0"/>
              <a:t>XX </a:t>
            </a:r>
            <a:r>
              <a:rPr lang="ru-RU" dirty="0"/>
              <a:t>ст. у США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девізом</a:t>
            </a:r>
            <a:r>
              <a:rPr lang="ru-RU" dirty="0"/>
              <a:t> «</a:t>
            </a:r>
            <a:r>
              <a:rPr lang="ru-RU" dirty="0" err="1"/>
              <a:t>лі</a:t>
            </a:r>
            <a:r>
              <a:rPr lang="ru-RU" dirty="0"/>
              <a:t>- </a:t>
            </a:r>
            <a:r>
              <a:rPr lang="ru-RU" dirty="0" err="1"/>
              <a:t>зинг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».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кіноіндустріі</a:t>
            </a:r>
            <a:r>
              <a:rPr lang="ru-RU" dirty="0"/>
              <a:t>̈ </a:t>
            </a:r>
            <a:r>
              <a:rPr lang="ru-RU" dirty="0" err="1"/>
              <a:t>професійні</a:t>
            </a:r>
            <a:r>
              <a:rPr lang="ru-RU" dirty="0"/>
              <a:t> </a:t>
            </a:r>
            <a:r>
              <a:rPr lang="ru-RU" dirty="0" err="1"/>
              <a:t>кі</a:t>
            </a:r>
            <a:r>
              <a:rPr lang="ru-RU" dirty="0"/>
              <a:t>- </a:t>
            </a:r>
            <a:r>
              <a:rPr lang="ru-RU" dirty="0" err="1"/>
              <a:t>ностудіі</a:t>
            </a:r>
            <a:r>
              <a:rPr lang="ru-RU" dirty="0"/>
              <a:t>̈ </a:t>
            </a:r>
            <a:r>
              <a:rPr lang="ru-RU" dirty="0" err="1"/>
              <a:t>дійшли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вигідніше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пра- </a:t>
            </a:r>
            <a:r>
              <a:rPr lang="ru-RU" dirty="0" err="1"/>
              <a:t>цівників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кінокомпаніи</a:t>
            </a:r>
            <a:r>
              <a:rPr lang="ru-RU" dirty="0"/>
              <a:t>̆, </a:t>
            </a:r>
            <a:r>
              <a:rPr lang="ru-RU" dirty="0" err="1"/>
              <a:t>оскільки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трудовими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</a:t>
            </a:r>
            <a:r>
              <a:rPr lang="ru-RU" dirty="0" err="1"/>
              <a:t>заробітну</a:t>
            </a:r>
            <a:r>
              <a:rPr lang="ru-RU" dirty="0"/>
              <a:t> плату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відрахувань</a:t>
            </a:r>
            <a:r>
              <a:rPr lang="ru-RU" dirty="0"/>
              <a:t>. </a:t>
            </a:r>
            <a:r>
              <a:rPr lang="ru-RU" dirty="0" err="1"/>
              <a:t>Надалі</a:t>
            </a:r>
            <a:r>
              <a:rPr lang="ru-RU" dirty="0"/>
              <a:t> до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стали </a:t>
            </a:r>
            <a:r>
              <a:rPr lang="ru-RU" dirty="0" err="1"/>
              <a:t>вдаватися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легкоі</a:t>
            </a:r>
            <a:r>
              <a:rPr lang="ru-RU" dirty="0"/>
              <a:t>̈ </a:t>
            </a:r>
            <a:r>
              <a:rPr lang="ru-RU" dirty="0" err="1"/>
              <a:t>промис</a:t>
            </a:r>
            <a:r>
              <a:rPr lang="ru-RU" dirty="0"/>
              <a:t>- </a:t>
            </a:r>
            <a:r>
              <a:rPr lang="ru-RU" dirty="0" err="1"/>
              <a:t>ловості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хотіли</a:t>
            </a:r>
            <a:r>
              <a:rPr lang="ru-RU" dirty="0"/>
              <a:t> і не могли </a:t>
            </a:r>
            <a:r>
              <a:rPr lang="ru-RU" dirty="0" err="1"/>
              <a:t>витрачати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часу і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непов’язану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спеціалізацією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(</a:t>
            </a:r>
            <a:r>
              <a:rPr lang="ru-RU" dirty="0" err="1"/>
              <a:t>підбір</a:t>
            </a:r>
            <a:r>
              <a:rPr lang="ru-RU" dirty="0"/>
              <a:t> персо- налу, </a:t>
            </a:r>
            <a:r>
              <a:rPr lang="ru-RU" dirty="0" err="1"/>
              <a:t>оформлення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трудовоі</a:t>
            </a:r>
            <a:r>
              <a:rPr lang="ru-RU" dirty="0"/>
              <a:t>̈ </a:t>
            </a:r>
            <a:r>
              <a:rPr lang="ru-RU" dirty="0" err="1"/>
              <a:t>документаціі</a:t>
            </a:r>
            <a:r>
              <a:rPr lang="ru-RU" dirty="0"/>
              <a:t>̈,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і </a:t>
            </a:r>
            <a:r>
              <a:rPr lang="ru-RU" dirty="0" err="1"/>
              <a:t>заробітноі</a:t>
            </a:r>
            <a:r>
              <a:rPr lang="ru-RU" dirty="0"/>
              <a:t>̈ плати, </a:t>
            </a:r>
            <a:r>
              <a:rPr lang="ru-RU" dirty="0" err="1"/>
              <a:t>сплата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Уже в 40-х роках ХХ ст.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кадрових</a:t>
            </a:r>
            <a:r>
              <a:rPr lang="ru-RU" dirty="0"/>
              <a:t> </a:t>
            </a:r>
            <a:r>
              <a:rPr lang="ru-RU" dirty="0" err="1"/>
              <a:t>агенціи</a:t>
            </a:r>
            <a:r>
              <a:rPr lang="ru-RU" dirty="0"/>
              <a:t>̆,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спеціа</a:t>
            </a:r>
            <a:r>
              <a:rPr lang="ru-RU" dirty="0"/>
              <a:t>- </a:t>
            </a:r>
            <a:r>
              <a:rPr lang="ru-RU" dirty="0" err="1"/>
              <a:t>лізувались</a:t>
            </a:r>
            <a:r>
              <a:rPr lang="ru-RU" dirty="0"/>
              <a:t> на </a:t>
            </a:r>
            <a:r>
              <a:rPr lang="ru-RU" dirty="0" err="1"/>
              <a:t>наданні</a:t>
            </a:r>
            <a:r>
              <a:rPr lang="ru-RU" dirty="0"/>
              <a:t> таких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доступ у </a:t>
            </a:r>
            <a:r>
              <a:rPr lang="ru-RU" dirty="0" err="1"/>
              <a:t>цеи</a:t>
            </a:r>
            <a:r>
              <a:rPr lang="ru-RU" dirty="0"/>
              <a:t>̆ сектор ринку </a:t>
            </a:r>
            <a:r>
              <a:rPr lang="ru-RU" dirty="0" err="1"/>
              <a:t>був</a:t>
            </a:r>
            <a:r>
              <a:rPr lang="ru-RU" dirty="0"/>
              <a:t> практично </a:t>
            </a:r>
            <a:r>
              <a:rPr lang="ru-RU" dirty="0" err="1"/>
              <a:t>необмежении</a:t>
            </a:r>
            <a:r>
              <a:rPr lang="ru-RU" dirty="0"/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8996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D0DCE9-70E7-48FF-B025-9F447B44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" y="297180"/>
            <a:ext cx="10892790" cy="609218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Європі</a:t>
            </a:r>
            <a:r>
              <a:rPr lang="ru-RU" dirty="0"/>
              <a:t> аж до 60-х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аутстаффінг</a:t>
            </a:r>
            <a:r>
              <a:rPr lang="ru-RU" dirty="0"/>
              <a:t>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відомии</a:t>
            </a:r>
            <a:r>
              <a:rPr lang="ru-RU" dirty="0"/>
              <a:t>̆ у </a:t>
            </a:r>
            <a:r>
              <a:rPr lang="ru-RU" dirty="0" err="1"/>
              <a:t>ділових</a:t>
            </a:r>
            <a:r>
              <a:rPr lang="ru-RU" dirty="0"/>
              <a:t> колах, і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в 1956 р. </a:t>
            </a:r>
            <a:r>
              <a:rPr lang="ru-RU" dirty="0" err="1"/>
              <a:t>компанією</a:t>
            </a:r>
            <a:r>
              <a:rPr lang="ru-RU" dirty="0"/>
              <a:t> </a:t>
            </a:r>
            <a:r>
              <a:rPr lang="en-US" dirty="0"/>
              <a:t>Manpower —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лідером</a:t>
            </a:r>
            <a:r>
              <a:rPr lang="ru-RU" dirty="0"/>
              <a:t> </a:t>
            </a:r>
            <a:r>
              <a:rPr lang="ru-RU" dirty="0" err="1"/>
              <a:t>кадровоі</a:t>
            </a:r>
            <a:r>
              <a:rPr lang="ru-RU" dirty="0"/>
              <a:t>̈ </a:t>
            </a:r>
            <a:r>
              <a:rPr lang="ru-RU" dirty="0" err="1"/>
              <a:t>індустріі</a:t>
            </a:r>
            <a:r>
              <a:rPr lang="ru-RU" dirty="0"/>
              <a:t>̈, </a:t>
            </a:r>
            <a:r>
              <a:rPr lang="ru-RU" dirty="0" err="1"/>
              <a:t>офі</a:t>
            </a:r>
            <a:r>
              <a:rPr lang="ru-RU" dirty="0"/>
              <a:t>- су в </a:t>
            </a:r>
            <a:r>
              <a:rPr lang="ru-RU" dirty="0" err="1"/>
              <a:t>Лондоні</a:t>
            </a:r>
            <a:r>
              <a:rPr lang="ru-RU" dirty="0"/>
              <a:t>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цієі</a:t>
            </a:r>
            <a:r>
              <a:rPr lang="ru-RU" dirty="0"/>
              <a:t>̈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- них 15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агенціі</a:t>
            </a:r>
            <a:r>
              <a:rPr lang="ru-RU" dirty="0"/>
              <a:t>̈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своі</a:t>
            </a:r>
            <a:r>
              <a:rPr lang="ru-RU" dirty="0"/>
              <a:t>̈ представ- </a:t>
            </a:r>
            <a:r>
              <a:rPr lang="ru-RU" dirty="0" err="1"/>
              <a:t>ництва</a:t>
            </a:r>
            <a:r>
              <a:rPr lang="ru-RU" dirty="0"/>
              <a:t> в </a:t>
            </a:r>
            <a:r>
              <a:rPr lang="ru-RU" dirty="0" err="1"/>
              <a:t>Лондоні</a:t>
            </a:r>
            <a:r>
              <a:rPr lang="ru-RU" dirty="0"/>
              <a:t>, </a:t>
            </a:r>
            <a:r>
              <a:rPr lang="ru-RU" dirty="0" err="1"/>
              <a:t>Парижі</a:t>
            </a:r>
            <a:r>
              <a:rPr lang="ru-RU" dirty="0"/>
              <a:t> та </a:t>
            </a:r>
            <a:r>
              <a:rPr lang="ru-RU" dirty="0" err="1"/>
              <a:t>Амстердамі</a:t>
            </a:r>
            <a:r>
              <a:rPr lang="ru-RU" dirty="0"/>
              <a:t>. В </a:t>
            </a:r>
            <a:r>
              <a:rPr lang="ru-RU" dirty="0" err="1"/>
              <a:t>цеи</a:t>
            </a:r>
            <a:r>
              <a:rPr lang="ru-RU" dirty="0"/>
              <a:t>̆ час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en-US" dirty="0"/>
              <a:t>Manpower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4400 </a:t>
            </a:r>
            <a:r>
              <a:rPr lang="ru-RU" dirty="0" err="1"/>
              <a:t>офісів</a:t>
            </a:r>
            <a:r>
              <a:rPr lang="ru-RU" dirty="0"/>
              <a:t> у 73 </a:t>
            </a:r>
            <a:r>
              <a:rPr lang="ru-RU" dirty="0" err="1"/>
              <a:t>країнах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країнах</a:t>
            </a:r>
            <a:r>
              <a:rPr lang="ru-RU" dirty="0"/>
              <a:t> </a:t>
            </a:r>
            <a:r>
              <a:rPr lang="ru-RU" dirty="0" err="1"/>
              <a:t>Європейського</a:t>
            </a:r>
            <a:r>
              <a:rPr lang="ru-RU" dirty="0"/>
              <a:t> Союзу через </a:t>
            </a:r>
            <a:r>
              <a:rPr lang="ru-RU" dirty="0" err="1"/>
              <a:t>аутстаффінг</a:t>
            </a:r>
            <a:r>
              <a:rPr lang="ru-RU" dirty="0"/>
              <a:t> </a:t>
            </a:r>
            <a:r>
              <a:rPr lang="ru-RU" dirty="0" err="1"/>
              <a:t>працевлаш</a:t>
            </a:r>
            <a:r>
              <a:rPr lang="ru-RU" dirty="0"/>
              <a:t>- </a:t>
            </a:r>
            <a:r>
              <a:rPr lang="ru-RU" dirty="0" err="1"/>
              <a:t>товуються</a:t>
            </a:r>
            <a:r>
              <a:rPr lang="ru-RU" dirty="0"/>
              <a:t> до 7 млн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Японіі</a:t>
            </a:r>
            <a:r>
              <a:rPr lang="ru-RU" dirty="0"/>
              <a:t>̈ в ко- </a:t>
            </a:r>
            <a:r>
              <a:rPr lang="ru-RU" dirty="0" err="1"/>
              <a:t>рпораціях</a:t>
            </a:r>
            <a:r>
              <a:rPr lang="ru-RU" dirty="0"/>
              <a:t> </a:t>
            </a:r>
            <a:r>
              <a:rPr lang="ru-RU" dirty="0" err="1"/>
              <a:t>прийнято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в </a:t>
            </a:r>
            <a:r>
              <a:rPr lang="ru-RU" dirty="0" err="1"/>
              <a:t>штаті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реальноі</a:t>
            </a:r>
            <a:r>
              <a:rPr lang="ru-RU" dirty="0"/>
              <a:t>̈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; </a:t>
            </a:r>
          </a:p>
          <a:p>
            <a:r>
              <a:rPr lang="ru-RU" dirty="0" err="1"/>
              <a:t>Лізинг</a:t>
            </a:r>
            <a:r>
              <a:rPr lang="ru-RU" dirty="0"/>
              <a:t> персоналу (</a:t>
            </a:r>
            <a:r>
              <a:rPr lang="en-US" dirty="0"/>
              <a:t>staff leasing) — </a:t>
            </a:r>
            <a:r>
              <a:rPr lang="ru-RU" dirty="0"/>
              <a:t>схема, за </a:t>
            </a:r>
            <a:r>
              <a:rPr lang="ru-RU" dirty="0" err="1"/>
              <a:t>якоі</a:t>
            </a:r>
            <a:r>
              <a:rPr lang="ru-RU" dirty="0"/>
              <a:t>̈ </a:t>
            </a:r>
            <a:r>
              <a:rPr lang="ru-RU" dirty="0" err="1"/>
              <a:t>компанія</a:t>
            </a:r>
            <a:r>
              <a:rPr lang="ru-RU" dirty="0"/>
              <a:t>-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замовникові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їі</a:t>
            </a:r>
            <a:r>
              <a:rPr lang="ru-RU" dirty="0"/>
              <a:t>̈ </a:t>
            </a:r>
            <a:r>
              <a:rPr lang="ru-RU" dirty="0" err="1"/>
              <a:t>штаті</a:t>
            </a:r>
            <a:r>
              <a:rPr lang="ru-RU" dirty="0"/>
              <a:t>, на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тривалии</a:t>
            </a:r>
            <a:r>
              <a:rPr lang="ru-RU" dirty="0"/>
              <a:t>̆ </a:t>
            </a:r>
            <a:r>
              <a:rPr lang="ru-RU" dirty="0" err="1"/>
              <a:t>термін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до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В основному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практикується</a:t>
            </a:r>
            <a:r>
              <a:rPr lang="ru-RU" dirty="0"/>
              <a:t> 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кваліфікованого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періодич</a:t>
            </a:r>
            <a:r>
              <a:rPr lang="ru-RU" dirty="0"/>
              <a:t>- </a:t>
            </a:r>
            <a:r>
              <a:rPr lang="ru-RU" dirty="0" err="1"/>
              <a:t>ністю</a:t>
            </a:r>
            <a:r>
              <a:rPr lang="ru-RU" dirty="0"/>
              <a:t>. </a:t>
            </a:r>
          </a:p>
          <a:p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(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en-US" dirty="0"/>
              <a:t>outsourcing) — </a:t>
            </a: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за- </a:t>
            </a:r>
            <a:r>
              <a:rPr lang="ru-RU" dirty="0" err="1"/>
              <a:t>мовник</a:t>
            </a:r>
            <a:r>
              <a:rPr lang="ru-RU" dirty="0"/>
              <a:t>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своїх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аутсорсеру</a:t>
            </a:r>
            <a:r>
              <a:rPr lang="ru-RU" dirty="0"/>
              <a:t>, </a:t>
            </a:r>
            <a:r>
              <a:rPr lang="ru-RU" dirty="0" err="1"/>
              <a:t>тоб</a:t>
            </a:r>
            <a:r>
              <a:rPr lang="ru-RU" dirty="0"/>
              <a:t>- то </a:t>
            </a:r>
            <a:r>
              <a:rPr lang="ru-RU" dirty="0" err="1"/>
              <a:t>купує</a:t>
            </a:r>
            <a:r>
              <a:rPr lang="ru-RU" dirty="0"/>
              <a:t> </a:t>
            </a:r>
            <a:r>
              <a:rPr lang="ru-RU" dirty="0" err="1"/>
              <a:t>послугу</a:t>
            </a:r>
            <a:r>
              <a:rPr lang="ru-RU" dirty="0"/>
              <a:t>, а не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одним </a:t>
            </a:r>
            <a:r>
              <a:rPr lang="ru-RU" dirty="0" err="1"/>
              <a:t>варіантом</a:t>
            </a:r>
            <a:r>
              <a:rPr lang="ru-RU" dirty="0"/>
              <a:t> аутсорсингу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виконавцю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робіт</a:t>
            </a:r>
            <a:r>
              <a:rPr lang="ru-RU" dirty="0"/>
              <a:t> на </a:t>
            </a:r>
            <a:r>
              <a:rPr lang="ru-RU" dirty="0" err="1"/>
              <a:t>географічно</a:t>
            </a:r>
            <a:r>
              <a:rPr lang="ru-RU" dirty="0"/>
              <a:t> </a:t>
            </a:r>
            <a:r>
              <a:rPr lang="ru-RU" dirty="0" err="1"/>
              <a:t>віддаленому</a:t>
            </a:r>
            <a:r>
              <a:rPr lang="ru-RU" dirty="0"/>
              <a:t> </a:t>
            </a:r>
            <a:r>
              <a:rPr lang="ru-RU" dirty="0" err="1"/>
              <a:t>виробничому</a:t>
            </a:r>
            <a:r>
              <a:rPr lang="ru-RU" dirty="0"/>
              <a:t> </a:t>
            </a:r>
            <a:r>
              <a:rPr lang="ru-RU" dirty="0" err="1"/>
              <a:t>об’єкті</a:t>
            </a:r>
            <a:r>
              <a:rPr lang="ru-RU" dirty="0"/>
              <a:t>. </a:t>
            </a:r>
          </a:p>
          <a:p>
            <a:r>
              <a:rPr lang="ru-RU" dirty="0"/>
              <a:t>Особливо </a:t>
            </a:r>
            <a:r>
              <a:rPr lang="ru-RU" dirty="0" err="1"/>
              <a:t>актуальним</a:t>
            </a:r>
            <a:r>
              <a:rPr lang="ru-RU" dirty="0"/>
              <a:t> аутсорсинг </a:t>
            </a:r>
            <a:r>
              <a:rPr lang="ru-RU" dirty="0" err="1"/>
              <a:t>є</a:t>
            </a:r>
            <a:r>
              <a:rPr lang="ru-RU" dirty="0"/>
              <a:t> за умов, коли: </a:t>
            </a:r>
          </a:p>
          <a:p>
            <a:r>
              <a:rPr lang="ru-RU" dirty="0"/>
              <a:t>—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(</a:t>
            </a:r>
            <a:r>
              <a:rPr lang="ru-RU" dirty="0" err="1"/>
              <a:t>рест</a:t>
            </a:r>
            <a:r>
              <a:rPr lang="ru-RU" dirty="0"/>
              <a:t>- </a:t>
            </a:r>
            <a:r>
              <a:rPr lang="ru-RU" dirty="0" err="1"/>
              <a:t>руктуризація</a:t>
            </a:r>
            <a:r>
              <a:rPr lang="ru-RU" dirty="0"/>
              <a:t>, </a:t>
            </a:r>
            <a:r>
              <a:rPr lang="ru-RU" dirty="0" err="1"/>
              <a:t>реорганізація</a:t>
            </a:r>
            <a:r>
              <a:rPr lang="ru-RU" dirty="0"/>
              <a:t>, </a:t>
            </a:r>
            <a:r>
              <a:rPr lang="ru-RU" dirty="0" err="1"/>
              <a:t>реінжиніринг</a:t>
            </a:r>
            <a:r>
              <a:rPr lang="ru-RU" dirty="0"/>
              <a:t>); </a:t>
            </a:r>
          </a:p>
          <a:p>
            <a:r>
              <a:rPr lang="ru-RU" dirty="0"/>
              <a:t>—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і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неосновних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непропорційно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відчуває</a:t>
            </a:r>
            <a:r>
              <a:rPr lang="ru-RU" dirty="0"/>
              <a:t> </a:t>
            </a:r>
            <a:r>
              <a:rPr lang="ru-RU" dirty="0" err="1"/>
              <a:t>незадоволення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та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внутрішними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5816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A81AC6-03A9-D925-2057-757C568A7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342900"/>
            <a:ext cx="11018520" cy="6172199"/>
          </a:xfrm>
        </p:spPr>
        <p:txBody>
          <a:bodyPr/>
          <a:lstStyle/>
          <a:p>
            <a:r>
              <a:rPr lang="ru-UA" b="1" dirty="0"/>
              <a:t>2. Особливості формування сучасної аутсорсиновгої бізнес-моделі</a:t>
            </a:r>
          </a:p>
          <a:p>
            <a:r>
              <a:rPr lang="ru-RU" dirty="0" err="1"/>
              <a:t>Поява</a:t>
            </a:r>
            <a:r>
              <a:rPr lang="ru-RU" dirty="0"/>
              <a:t> перших </a:t>
            </a:r>
            <a:r>
              <a:rPr lang="ru-RU" dirty="0" err="1"/>
              <a:t>аутсорсингових</a:t>
            </a:r>
            <a:r>
              <a:rPr lang="ru-RU" dirty="0"/>
              <a:t> </a:t>
            </a:r>
            <a:r>
              <a:rPr lang="ru-RU" dirty="0" err="1"/>
              <a:t>моделеи</a:t>
            </a:r>
            <a:r>
              <a:rPr lang="ru-RU" dirty="0"/>
              <a:t>̆ у </a:t>
            </a:r>
            <a:r>
              <a:rPr lang="ru-RU" dirty="0" err="1"/>
              <a:t>бізнесі</a:t>
            </a:r>
            <a:r>
              <a:rPr lang="ru-RU" dirty="0"/>
              <a:t> </a:t>
            </a:r>
            <a:r>
              <a:rPr lang="ru-RU" dirty="0" err="1"/>
              <a:t>відбу</a:t>
            </a:r>
            <a:r>
              <a:rPr lang="ru-RU" dirty="0"/>
              <a:t>- </a:t>
            </a:r>
            <a:r>
              <a:rPr lang="ru-RU" dirty="0" err="1"/>
              <a:t>лась</a:t>
            </a:r>
            <a:r>
              <a:rPr lang="ru-RU" dirty="0"/>
              <a:t> у 60-х роках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, коли </a:t>
            </a:r>
            <a:r>
              <a:rPr lang="ru-RU" dirty="0" err="1"/>
              <a:t>фірми</a:t>
            </a:r>
            <a:r>
              <a:rPr lang="ru-RU" dirty="0"/>
              <a:t> США </a:t>
            </a:r>
            <a:r>
              <a:rPr lang="ru-RU" dirty="0" err="1"/>
              <a:t>уклали</a:t>
            </a:r>
            <a:r>
              <a:rPr lang="ru-RU" dirty="0"/>
              <a:t> </a:t>
            </a:r>
            <a:r>
              <a:rPr lang="ru-RU" dirty="0" err="1"/>
              <a:t>кіль</a:t>
            </a:r>
            <a:r>
              <a:rPr lang="ru-RU" dirty="0"/>
              <a:t>- ка </a:t>
            </a:r>
            <a:r>
              <a:rPr lang="ru-RU" dirty="0" err="1"/>
              <a:t>контрактів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 </a:t>
            </a:r>
            <a:r>
              <a:rPr lang="ru-RU" dirty="0" err="1"/>
              <a:t>Японіі</a:t>
            </a:r>
            <a:r>
              <a:rPr lang="ru-RU" dirty="0"/>
              <a:t>̈, а </a:t>
            </a:r>
            <a:r>
              <a:rPr lang="ru-RU" dirty="0" err="1"/>
              <a:t>згодом</a:t>
            </a:r>
            <a:r>
              <a:rPr lang="ru-RU" dirty="0"/>
              <a:t> і </a:t>
            </a:r>
            <a:r>
              <a:rPr lang="ru-RU" dirty="0" err="1"/>
              <a:t>Тайваню</a:t>
            </a:r>
            <a:r>
              <a:rPr lang="ru-RU" dirty="0"/>
              <a:t> на </a:t>
            </a:r>
            <a:r>
              <a:rPr lang="ru-RU" dirty="0" err="1"/>
              <a:t>виго</a:t>
            </a:r>
            <a:r>
              <a:rPr lang="ru-RU" dirty="0"/>
              <a:t>- </a:t>
            </a:r>
            <a:r>
              <a:rPr lang="ru-RU" dirty="0" err="1"/>
              <a:t>товлення</a:t>
            </a:r>
            <a:r>
              <a:rPr lang="ru-RU" dirty="0"/>
              <a:t> і поставку на </a:t>
            </a:r>
            <a:r>
              <a:rPr lang="ru-RU" dirty="0" err="1"/>
              <a:t>внутрішніи</a:t>
            </a:r>
            <a:r>
              <a:rPr lang="ru-RU" dirty="0"/>
              <a:t>̆ </a:t>
            </a:r>
            <a:r>
              <a:rPr lang="ru-RU" dirty="0" err="1"/>
              <a:t>американськии</a:t>
            </a:r>
            <a:r>
              <a:rPr lang="ru-RU" dirty="0"/>
              <a:t>̆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торговими</a:t>
            </a:r>
            <a:r>
              <a:rPr lang="ru-RU" dirty="0"/>
              <a:t> марками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пристроїв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призна</a:t>
            </a:r>
            <a:r>
              <a:rPr lang="ru-RU" dirty="0"/>
              <a:t>- </a:t>
            </a:r>
            <a:r>
              <a:rPr lang="ru-RU" dirty="0" err="1"/>
              <a:t>чення</a:t>
            </a:r>
            <a:r>
              <a:rPr lang="ru-RU" dirty="0"/>
              <a:t> та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до них. </a:t>
            </a:r>
            <a:r>
              <a:rPr lang="ru-RU" dirty="0" err="1"/>
              <a:t>Такі</a:t>
            </a:r>
            <a:r>
              <a:rPr lang="ru-RU" dirty="0"/>
              <a:t> угоди </a:t>
            </a:r>
            <a:r>
              <a:rPr lang="ru-RU" dirty="0" err="1"/>
              <a:t>дістали</a:t>
            </a:r>
            <a:r>
              <a:rPr lang="ru-RU" dirty="0"/>
              <a:t> на- </a:t>
            </a:r>
            <a:r>
              <a:rPr lang="ru-RU" dirty="0" err="1"/>
              <a:t>зву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en-US" dirty="0"/>
              <a:t>OEM (Original Equipment </a:t>
            </a:r>
            <a:r>
              <a:rPr lang="en-US" dirty="0" err="1"/>
              <a:t>Manufac</a:t>
            </a:r>
            <a:r>
              <a:rPr lang="en-US" dirty="0"/>
              <a:t>- </a:t>
            </a:r>
            <a:r>
              <a:rPr lang="en-US" dirty="0" err="1"/>
              <a:t>turers</a:t>
            </a:r>
            <a:r>
              <a:rPr lang="en-US" dirty="0"/>
              <a:t>),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виготовленні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за </a:t>
            </a:r>
            <a:r>
              <a:rPr lang="ru-RU" dirty="0" err="1"/>
              <a:t>технологією</a:t>
            </a:r>
            <a:r>
              <a:rPr lang="ru-RU" dirty="0"/>
              <a:t> і </a:t>
            </a:r>
            <a:r>
              <a:rPr lang="ru-RU" dirty="0" err="1"/>
              <a:t>документацією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розробників</a:t>
            </a:r>
            <a:r>
              <a:rPr lang="ru-RU" dirty="0"/>
              <a:t>. </a:t>
            </a:r>
          </a:p>
          <a:p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такіи</a:t>
            </a:r>
            <a:r>
              <a:rPr lang="ru-RU" dirty="0"/>
              <a:t>̆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тайванські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отрима</a:t>
            </a:r>
            <a:r>
              <a:rPr lang="ru-RU" dirty="0"/>
              <a:t>- ли </a:t>
            </a:r>
            <a:r>
              <a:rPr lang="ru-RU" dirty="0" err="1"/>
              <a:t>можливість</a:t>
            </a:r>
            <a:r>
              <a:rPr lang="ru-RU" dirty="0"/>
              <a:t> уже до 90-х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до- </a:t>
            </a:r>
            <a:r>
              <a:rPr lang="ru-RU" dirty="0" err="1"/>
              <a:t>сконалості</a:t>
            </a:r>
            <a:r>
              <a:rPr lang="ru-RU" dirty="0"/>
              <a:t> в </a:t>
            </a:r>
            <a:r>
              <a:rPr lang="ru-RU" dirty="0" err="1"/>
              <a:t>технологіях</a:t>
            </a:r>
            <a:r>
              <a:rPr lang="ru-RU" dirty="0"/>
              <a:t>. </a:t>
            </a:r>
            <a:r>
              <a:rPr lang="ru-RU" dirty="0" err="1"/>
              <a:t>Удосконаленням</a:t>
            </a:r>
            <a:r>
              <a:rPr lang="ru-RU" dirty="0"/>
              <a:t> </a:t>
            </a:r>
            <a:r>
              <a:rPr lang="ru-RU" dirty="0" err="1"/>
              <a:t>цієі</a:t>
            </a:r>
            <a:r>
              <a:rPr lang="ru-RU" dirty="0"/>
              <a:t>̈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американськими</a:t>
            </a:r>
            <a:r>
              <a:rPr lang="ru-RU" dirty="0"/>
              <a:t> </a:t>
            </a:r>
            <a:r>
              <a:rPr lang="ru-RU" dirty="0" err="1"/>
              <a:t>компаніями-замовниками</a:t>
            </a:r>
            <a:r>
              <a:rPr lang="ru-RU" dirty="0"/>
              <a:t> і </a:t>
            </a:r>
            <a:r>
              <a:rPr lang="ru-RU" dirty="0" err="1"/>
              <a:t>тайськими</a:t>
            </a:r>
            <a:r>
              <a:rPr lang="ru-RU" dirty="0"/>
              <a:t> аут- </a:t>
            </a:r>
            <a:r>
              <a:rPr lang="ru-RU" dirty="0" err="1"/>
              <a:t>сорсерами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комплектуючих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конкретне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дозволяло </a:t>
            </a:r>
            <a:r>
              <a:rPr lang="ru-RU" dirty="0" err="1"/>
              <a:t>американським</a:t>
            </a:r>
            <a:r>
              <a:rPr lang="ru-RU" dirty="0"/>
              <a:t> </a:t>
            </a:r>
            <a:r>
              <a:rPr lang="ru-RU" dirty="0" err="1"/>
              <a:t>виробникам</a:t>
            </a:r>
            <a:r>
              <a:rPr lang="ru-RU" dirty="0"/>
              <a:t> не </a:t>
            </a:r>
            <a:r>
              <a:rPr lang="ru-RU" dirty="0" err="1"/>
              <a:t>втрачати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через </a:t>
            </a:r>
            <a:r>
              <a:rPr lang="ru-RU" dirty="0" err="1"/>
              <a:t>різкі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на ринку та </a:t>
            </a:r>
            <a:r>
              <a:rPr lang="ru-RU" dirty="0" err="1"/>
              <a:t>забезпечувало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комплектуючих</a:t>
            </a:r>
            <a:r>
              <a:rPr lang="ru-RU" dirty="0"/>
              <a:t> на </a:t>
            </a:r>
            <a:r>
              <a:rPr lang="ru-RU" dirty="0" err="1"/>
              <a:t>необхіднии</a:t>
            </a:r>
            <a:r>
              <a:rPr lang="ru-RU" dirty="0"/>
              <a:t>̆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кінцевоі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̈. </a:t>
            </a:r>
          </a:p>
          <a:p>
            <a:r>
              <a:rPr lang="ru-RU" dirty="0" err="1"/>
              <a:t>Реакцією</a:t>
            </a:r>
            <a:r>
              <a:rPr lang="ru-RU" dirty="0"/>
              <a:t> </a:t>
            </a:r>
            <a:r>
              <a:rPr lang="ru-RU" dirty="0" err="1"/>
              <a:t>тайських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«точно в строк» (</a:t>
            </a:r>
            <a:r>
              <a:rPr lang="en-US" dirty="0"/>
              <a:t>Just in time). </a:t>
            </a:r>
            <a:r>
              <a:rPr lang="ru-RU" dirty="0"/>
              <a:t>У </a:t>
            </a:r>
            <a:r>
              <a:rPr lang="ru-RU" dirty="0" err="1"/>
              <a:t>цеи</a:t>
            </a:r>
            <a:r>
              <a:rPr lang="ru-RU" dirty="0"/>
              <a:t>̆ час в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комп’ютерів</a:t>
            </a:r>
            <a:r>
              <a:rPr lang="ru-RU" dirty="0"/>
              <a:t> і </a:t>
            </a:r>
            <a:r>
              <a:rPr lang="ru-RU" dirty="0" err="1"/>
              <a:t>ноутбуків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впроваджено</a:t>
            </a:r>
            <a:r>
              <a:rPr lang="ru-RU" dirty="0"/>
              <a:t> принцип «982»: </a:t>
            </a:r>
            <a:r>
              <a:rPr lang="ru-RU" dirty="0" err="1"/>
              <a:t>фірми-аутсорсери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займались</a:t>
            </a:r>
            <a:r>
              <a:rPr lang="ru-RU" dirty="0"/>
              <a:t> </a:t>
            </a:r>
            <a:r>
              <a:rPr lang="ru-RU" dirty="0" err="1"/>
              <a:t>складанням</a:t>
            </a:r>
            <a:r>
              <a:rPr lang="ru-RU" dirty="0"/>
              <a:t> </a:t>
            </a:r>
            <a:r>
              <a:rPr lang="ru-RU" dirty="0" err="1"/>
              <a:t>кінцевоі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̈, </a:t>
            </a:r>
            <a:r>
              <a:rPr lang="ru-RU" dirty="0" err="1"/>
              <a:t>отримували</a:t>
            </a:r>
            <a:r>
              <a:rPr lang="ru-RU" dirty="0"/>
              <a:t> 98 %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комплектуючих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22759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860A7E-9622-3D52-4CDD-2DD09D145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411480"/>
            <a:ext cx="11075670" cy="609218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Характерними</a:t>
            </a:r>
            <a:r>
              <a:rPr lang="ru-RU" dirty="0"/>
              <a:t> аспектами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en-US" dirty="0"/>
              <a:t>OEM (Original Equipment Manufacturers) </a:t>
            </a:r>
            <a:r>
              <a:rPr lang="ru-RU" dirty="0" err="1"/>
              <a:t>є</a:t>
            </a:r>
            <a:r>
              <a:rPr lang="ru-RU" dirty="0"/>
              <a:t>: </a:t>
            </a:r>
          </a:p>
          <a:p>
            <a:r>
              <a:rPr lang="ru-RU" dirty="0"/>
              <a:t>♦ </a:t>
            </a:r>
            <a:r>
              <a:rPr lang="ru-RU" dirty="0" err="1"/>
              <a:t>спеціалізація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комплектуючих</a:t>
            </a:r>
            <a:r>
              <a:rPr lang="ru-RU" dirty="0"/>
              <a:t> і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за </a:t>
            </a:r>
            <a:r>
              <a:rPr lang="ru-RU" dirty="0" err="1"/>
              <a:t>технологічною</a:t>
            </a:r>
            <a:r>
              <a:rPr lang="ru-RU" dirty="0"/>
              <a:t> </a:t>
            </a:r>
            <a:r>
              <a:rPr lang="ru-RU" dirty="0" err="1"/>
              <a:t>документацією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замовників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аутсорсерів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електроніки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спеціалізація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часу на </a:t>
            </a:r>
            <a:r>
              <a:rPr lang="ru-RU" dirty="0" err="1"/>
              <a:t>виготов</a:t>
            </a:r>
            <a:r>
              <a:rPr lang="ru-RU" dirty="0"/>
              <a:t>- </a:t>
            </a:r>
            <a:r>
              <a:rPr lang="ru-RU" dirty="0" err="1"/>
              <a:t>лення</a:t>
            </a:r>
            <a:r>
              <a:rPr lang="ru-RU" dirty="0"/>
              <a:t> </a:t>
            </a:r>
            <a:r>
              <a:rPr lang="ru-RU" dirty="0" err="1"/>
              <a:t>конкретноі</a:t>
            </a:r>
            <a:r>
              <a:rPr lang="ru-RU" dirty="0"/>
              <a:t>̈ </a:t>
            </a:r>
            <a:r>
              <a:rPr lang="ru-RU" dirty="0" err="1"/>
              <a:t>партіі</a:t>
            </a:r>
            <a:r>
              <a:rPr lang="ru-RU" dirty="0"/>
              <a:t>̈ </a:t>
            </a:r>
            <a:r>
              <a:rPr lang="ru-RU" dirty="0" err="1"/>
              <a:t>замовлення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впровадження</a:t>
            </a:r>
            <a:r>
              <a:rPr lang="ru-RU" dirty="0"/>
              <a:t> та </a:t>
            </a:r>
            <a:r>
              <a:rPr lang="ru-RU" dirty="0" err="1"/>
              <a:t>успішне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замовленнями</a:t>
            </a:r>
            <a:r>
              <a:rPr lang="ru-RU" dirty="0"/>
              <a:t> «точно в строк» (</a:t>
            </a:r>
            <a:r>
              <a:rPr lang="en-US" dirty="0"/>
              <a:t>Just in time). </a:t>
            </a:r>
          </a:p>
          <a:p>
            <a:r>
              <a:rPr lang="ru-RU" dirty="0"/>
              <a:t>У 1990-х роках у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продажі</a:t>
            </a:r>
            <a:r>
              <a:rPr lang="ru-RU" dirty="0"/>
              <a:t> </a:t>
            </a:r>
            <a:r>
              <a:rPr lang="ru-RU" dirty="0" err="1"/>
              <a:t>комплектуючих</a:t>
            </a:r>
            <a:r>
              <a:rPr lang="ru-RU" dirty="0"/>
              <a:t> і </a:t>
            </a:r>
            <a:r>
              <a:rPr lang="ru-RU" dirty="0" err="1"/>
              <a:t>кінцевоі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en-US" dirty="0"/>
              <a:t>OEM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тенденціі</a:t>
            </a:r>
            <a:r>
              <a:rPr lang="ru-RU" dirty="0"/>
              <a:t>̈: </a:t>
            </a:r>
          </a:p>
          <a:p>
            <a:r>
              <a:rPr lang="ru-RU" dirty="0"/>
              <a:t>•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аутсорсери</a:t>
            </a:r>
            <a:r>
              <a:rPr lang="ru-RU" dirty="0"/>
              <a:t> почали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логістичні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кінцевоі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̈, </a:t>
            </a:r>
            <a:r>
              <a:rPr lang="ru-RU" dirty="0" err="1"/>
              <a:t>тобто</a:t>
            </a:r>
            <a:r>
              <a:rPr lang="ru-RU" dirty="0"/>
              <a:t> брали на себе </a:t>
            </a:r>
            <a:r>
              <a:rPr lang="ru-RU" dirty="0" err="1"/>
              <a:t>зобов’язання</a:t>
            </a:r>
            <a:r>
              <a:rPr lang="ru-RU" dirty="0"/>
              <a:t> з доставки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внутрішніи</a:t>
            </a:r>
            <a:r>
              <a:rPr lang="ru-RU" dirty="0"/>
              <a:t>̆ </a:t>
            </a:r>
            <a:r>
              <a:rPr lang="ru-RU" dirty="0" err="1"/>
              <a:t>ринок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у </a:t>
            </a:r>
            <a:r>
              <a:rPr lang="ru-RU" dirty="0" err="1"/>
              <a:t>торговельних</a:t>
            </a:r>
            <a:r>
              <a:rPr lang="ru-RU" dirty="0"/>
              <a:t> мережах; </a:t>
            </a:r>
          </a:p>
          <a:p>
            <a:r>
              <a:rPr lang="ru-RU" dirty="0"/>
              <a:t>•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аутсорсери</a:t>
            </a:r>
            <a:r>
              <a:rPr lang="ru-RU" dirty="0"/>
              <a:t> почали </a:t>
            </a:r>
            <a:r>
              <a:rPr lang="ru-RU" dirty="0" err="1"/>
              <a:t>пропонувати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з </a:t>
            </a:r>
            <a:r>
              <a:rPr lang="ru-RU" dirty="0" err="1"/>
              <a:t>розроблення</a:t>
            </a:r>
            <a:r>
              <a:rPr lang="ru-RU" dirty="0"/>
              <a:t> і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як </a:t>
            </a:r>
            <a:r>
              <a:rPr lang="ru-RU" dirty="0" err="1"/>
              <a:t>доповнення</a:t>
            </a:r>
            <a:r>
              <a:rPr lang="ru-RU" dirty="0"/>
              <a:t> до </a:t>
            </a:r>
            <a:r>
              <a:rPr lang="ru-RU" dirty="0" err="1"/>
              <a:t>робіт</a:t>
            </a:r>
            <a:r>
              <a:rPr lang="ru-RU" dirty="0"/>
              <a:t> з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  <a:p>
            <a:r>
              <a:rPr lang="ru-RU" dirty="0"/>
              <a:t>Результатом таких </a:t>
            </a:r>
            <a:r>
              <a:rPr lang="ru-RU" dirty="0" err="1"/>
              <a:t>тенденціи</a:t>
            </a:r>
            <a:r>
              <a:rPr lang="ru-RU" dirty="0"/>
              <a:t>̆ стало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гло</a:t>
            </a:r>
            <a:r>
              <a:rPr lang="ru-RU" dirty="0"/>
              <a:t>- </a:t>
            </a:r>
            <a:r>
              <a:rPr lang="ru-RU" dirty="0" err="1"/>
              <a:t>бальноі</a:t>
            </a:r>
            <a:r>
              <a:rPr lang="ru-RU" dirty="0"/>
              <a:t>̈ </a:t>
            </a:r>
            <a:r>
              <a:rPr lang="ru-RU" dirty="0" err="1"/>
              <a:t>виробничоі</a:t>
            </a:r>
            <a:r>
              <a:rPr lang="ru-RU" dirty="0"/>
              <a:t>̈ і </a:t>
            </a:r>
            <a:r>
              <a:rPr lang="ru-RU" dirty="0" err="1"/>
              <a:t>комерційноі</a:t>
            </a:r>
            <a:r>
              <a:rPr lang="ru-RU" dirty="0"/>
              <a:t>̈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марок і </a:t>
            </a:r>
            <a:r>
              <a:rPr lang="ru-RU" dirty="0" err="1"/>
              <a:t>фірм-аутсорсерів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з’явились</a:t>
            </a:r>
            <a:r>
              <a:rPr lang="ru-RU" dirty="0"/>
              <a:t>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провайдери</a:t>
            </a:r>
            <a:r>
              <a:rPr lang="ru-RU" dirty="0"/>
              <a:t> —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компетенціями</a:t>
            </a:r>
            <a:r>
              <a:rPr lang="ru-RU" dirty="0"/>
              <a:t> в </a:t>
            </a:r>
            <a:r>
              <a:rPr lang="ru-RU" dirty="0" err="1"/>
              <a:t>координуванні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ланцюгів</a:t>
            </a:r>
            <a:r>
              <a:rPr lang="ru-RU" dirty="0"/>
              <a:t> поставок і </a:t>
            </a:r>
            <a:r>
              <a:rPr lang="ru-RU" dirty="0" err="1"/>
              <a:t>логістики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414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C4089A-6826-EEC7-65F0-2C47D3DE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434340"/>
            <a:ext cx="10881360" cy="6103619"/>
          </a:xfrm>
        </p:spPr>
        <p:txBody>
          <a:bodyPr/>
          <a:lstStyle/>
          <a:p>
            <a:pPr algn="just"/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бізнес</a:t>
            </a:r>
            <a:r>
              <a:rPr lang="ru-RU" dirty="0"/>
              <a:t>-модель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аутсорсерів</a:t>
            </a:r>
            <a:r>
              <a:rPr lang="ru-RU" dirty="0"/>
              <a:t> </a:t>
            </a:r>
            <a:r>
              <a:rPr lang="ru-RU" dirty="0" err="1"/>
              <a:t>продовжила</a:t>
            </a:r>
            <a:r>
              <a:rPr lang="ru-RU" dirty="0"/>
              <a:t> </a:t>
            </a:r>
            <a:r>
              <a:rPr lang="ru-RU" dirty="0" err="1"/>
              <a:t>трансформуватись</a:t>
            </a:r>
            <a:r>
              <a:rPr lang="ru-RU" dirty="0"/>
              <a:t> у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диверсифіковану</a:t>
            </a:r>
            <a:r>
              <a:rPr lang="ru-RU" dirty="0"/>
              <a:t> </a:t>
            </a:r>
            <a:r>
              <a:rPr lang="ru-RU" dirty="0" err="1"/>
              <a:t>глобальну</a:t>
            </a:r>
            <a:r>
              <a:rPr lang="ru-RU" dirty="0"/>
              <a:t> мережу. Так,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провайдери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аутсорсингових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почали </a:t>
            </a:r>
            <a:r>
              <a:rPr lang="ru-RU" dirty="0" err="1"/>
              <a:t>диверсифікувати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але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менших</a:t>
            </a:r>
            <a:r>
              <a:rPr lang="ru-RU" dirty="0"/>
              <a:t> </a:t>
            </a:r>
            <a:r>
              <a:rPr lang="ru-RU" dirty="0" err="1"/>
              <a:t>фірм-аутсор</a:t>
            </a:r>
            <a:r>
              <a:rPr lang="ru-RU" dirty="0"/>
              <a:t>- </a:t>
            </a:r>
            <a:r>
              <a:rPr lang="ru-RU" dirty="0" err="1"/>
              <a:t>серів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провайдери</a:t>
            </a:r>
            <a:r>
              <a:rPr lang="ru-RU" dirty="0"/>
              <a:t> почали </a:t>
            </a:r>
            <a:r>
              <a:rPr lang="ru-RU" dirty="0" err="1"/>
              <a:t>власні</a:t>
            </a:r>
            <a:r>
              <a:rPr lang="ru-RU" dirty="0"/>
              <a:t>,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продукціі</a:t>
            </a:r>
            <a:r>
              <a:rPr lang="ru-RU" dirty="0"/>
              <a:t>̈ та </a:t>
            </a:r>
            <a:r>
              <a:rPr lang="ru-RU" dirty="0" err="1"/>
              <a:t>комплектуючих</a:t>
            </a:r>
            <a:r>
              <a:rPr lang="ru-RU" dirty="0"/>
              <a:t>, </a:t>
            </a:r>
            <a:r>
              <a:rPr lang="ru-RU" dirty="0" err="1"/>
              <a:t>накопичивши</a:t>
            </a:r>
            <a:r>
              <a:rPr lang="ru-RU" dirty="0"/>
              <a:t> </a:t>
            </a:r>
            <a:r>
              <a:rPr lang="ru-RU" dirty="0" err="1"/>
              <a:t>значнии</a:t>
            </a:r>
            <a:r>
              <a:rPr lang="ru-RU" dirty="0"/>
              <a:t>̆ </a:t>
            </a:r>
            <a:r>
              <a:rPr lang="ru-RU" dirty="0" err="1"/>
              <a:t>досвід</a:t>
            </a:r>
            <a:r>
              <a:rPr lang="ru-RU" dirty="0"/>
              <a:t> у </a:t>
            </a:r>
            <a:r>
              <a:rPr lang="ru-RU" dirty="0" err="1"/>
              <a:t>ціи</a:t>
            </a:r>
            <a:r>
              <a:rPr lang="ru-RU" dirty="0"/>
              <a:t>̆ </a:t>
            </a:r>
            <a:r>
              <a:rPr lang="ru-RU" dirty="0" err="1"/>
              <a:t>сфері</a:t>
            </a:r>
            <a:r>
              <a:rPr lang="ru-RU" dirty="0"/>
              <a:t> (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компетенціі</a:t>
            </a:r>
            <a:r>
              <a:rPr lang="ru-RU" dirty="0"/>
              <a:t>̈,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У </a:t>
            </a:r>
            <a:r>
              <a:rPr lang="ru-RU" dirty="0" err="1"/>
              <a:t>такии</a:t>
            </a:r>
            <a:r>
              <a:rPr lang="ru-RU" dirty="0"/>
              <a:t>̆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з’явилась</a:t>
            </a:r>
            <a:r>
              <a:rPr lang="ru-RU" dirty="0"/>
              <a:t> нова модель </a:t>
            </a:r>
            <a:r>
              <a:rPr lang="ru-RU" b="1" dirty="0" err="1"/>
              <a:t>інноваційного</a:t>
            </a:r>
            <a:r>
              <a:rPr lang="ru-RU" b="1" dirty="0"/>
              <a:t> аутсорсингу</a:t>
            </a:r>
            <a:r>
              <a:rPr lang="ru-RU" dirty="0"/>
              <a:t>. </a:t>
            </a:r>
          </a:p>
          <a:p>
            <a:r>
              <a:rPr lang="ru-RU" dirty="0" err="1"/>
              <a:t>Водночас</a:t>
            </a:r>
            <a:r>
              <a:rPr lang="ru-RU" dirty="0"/>
              <a:t>, як </a:t>
            </a:r>
            <a:r>
              <a:rPr lang="ru-RU" dirty="0" err="1"/>
              <a:t>показує</a:t>
            </a:r>
            <a:r>
              <a:rPr lang="ru-RU" dirty="0"/>
              <a:t> практика, в </a:t>
            </a:r>
            <a:r>
              <a:rPr lang="ru-RU" dirty="0" err="1"/>
              <a:t>такоі</a:t>
            </a:r>
            <a:r>
              <a:rPr lang="ru-RU" dirty="0"/>
              <a:t>̈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мо</a:t>
            </a:r>
            <a:r>
              <a:rPr lang="ru-RU" dirty="0"/>
              <a:t>- </a:t>
            </a:r>
            <a:r>
              <a:rPr lang="ru-RU" dirty="0" err="1"/>
              <a:t>делі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певнии</a:t>
            </a:r>
            <a:r>
              <a:rPr lang="ru-RU" dirty="0"/>
              <a:t>̆ </a:t>
            </a:r>
            <a:r>
              <a:rPr lang="ru-RU" dirty="0" err="1"/>
              <a:t>недолік</a:t>
            </a:r>
            <a:r>
              <a:rPr lang="ru-RU" dirty="0"/>
              <a:t>. Так,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аутсорсери</a:t>
            </a:r>
            <a:r>
              <a:rPr lang="ru-RU" dirty="0"/>
              <a:t> не </a:t>
            </a:r>
            <a:r>
              <a:rPr lang="ru-RU" dirty="0" err="1"/>
              <a:t>досліджували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а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err="1"/>
              <a:t>чіт</a:t>
            </a:r>
            <a:r>
              <a:rPr lang="ru-RU" dirty="0"/>
              <a:t>- </a:t>
            </a:r>
            <a:r>
              <a:rPr lang="ru-RU" dirty="0" err="1"/>
              <a:t>кі</a:t>
            </a:r>
            <a:r>
              <a:rPr lang="ru-RU" dirty="0"/>
              <a:t>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замовників</a:t>
            </a:r>
            <a:r>
              <a:rPr lang="ru-RU" dirty="0"/>
              <a:t>. А тому </a:t>
            </a:r>
            <a:r>
              <a:rPr lang="ru-RU" dirty="0" err="1"/>
              <a:t>досить</a:t>
            </a:r>
            <a:r>
              <a:rPr lang="ru-RU" dirty="0"/>
              <a:t> часто на ринку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провайдерів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такого </a:t>
            </a:r>
            <a:r>
              <a:rPr lang="ru-RU" dirty="0" err="1"/>
              <a:t>успіху</a:t>
            </a:r>
            <a:r>
              <a:rPr lang="ru-RU" dirty="0"/>
              <a:t>, як </a:t>
            </a:r>
            <a:r>
              <a:rPr lang="ru-RU" dirty="0" err="1"/>
              <a:t>брендова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</a:t>
            </a:r>
            <a:r>
              <a:rPr lang="ru-RU" dirty="0" err="1"/>
              <a:t>замовників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ніи</a:t>
            </a:r>
            <a:r>
              <a:rPr lang="ru-RU" dirty="0"/>
              <a:t>̆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враховано</a:t>
            </a:r>
            <a:r>
              <a:rPr lang="ru-RU" dirty="0"/>
              <a:t> потреби і </a:t>
            </a:r>
            <a:r>
              <a:rPr lang="ru-RU" dirty="0" err="1"/>
              <a:t>пріоритети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</a:p>
          <a:p>
            <a:r>
              <a:rPr lang="ru-RU" dirty="0"/>
              <a:t>Тому </a:t>
            </a:r>
            <a:r>
              <a:rPr lang="ru-RU" dirty="0" err="1"/>
              <a:t>подальшии</a:t>
            </a:r>
            <a:r>
              <a:rPr lang="ru-RU" dirty="0"/>
              <a:t>̆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інноваційного</a:t>
            </a:r>
            <a:r>
              <a:rPr lang="ru-RU" dirty="0"/>
              <a:t> аутсорсингу </a:t>
            </a:r>
            <a:r>
              <a:rPr lang="ru-RU" dirty="0" err="1"/>
              <a:t>пов’язу</a:t>
            </a:r>
            <a:r>
              <a:rPr lang="ru-RU" dirty="0"/>
              <a:t>- </a:t>
            </a:r>
            <a:r>
              <a:rPr lang="ru-RU" dirty="0" err="1"/>
              <a:t>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глибоким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і на </a:t>
            </a:r>
            <a:r>
              <a:rPr lang="ru-RU" dirty="0" err="1"/>
              <a:t>ціи</a:t>
            </a:r>
            <a:r>
              <a:rPr lang="ru-RU" dirty="0"/>
              <a:t>̆ </a:t>
            </a:r>
            <a:r>
              <a:rPr lang="ru-RU" dirty="0" err="1"/>
              <a:t>основі</a:t>
            </a:r>
            <a:r>
              <a:rPr lang="ru-RU" dirty="0"/>
              <a:t> — з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інноваційних</a:t>
            </a:r>
            <a:r>
              <a:rPr lang="ru-RU" dirty="0"/>
              <a:t> </a:t>
            </a:r>
            <a:r>
              <a:rPr lang="ru-RU" dirty="0" err="1"/>
              <a:t>розробок</a:t>
            </a:r>
            <a:r>
              <a:rPr lang="ru-RU" dirty="0"/>
              <a:t> </a:t>
            </a:r>
            <a:r>
              <a:rPr lang="ru-RU" dirty="0" err="1"/>
              <a:t>високотех</a:t>
            </a:r>
            <a:r>
              <a:rPr lang="ru-RU" dirty="0"/>
              <a:t>- </a:t>
            </a:r>
            <a:r>
              <a:rPr lang="ru-RU" dirty="0" err="1"/>
              <a:t>нологічноі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 </a:t>
            </a:r>
            <a:r>
              <a:rPr lang="ru-RU" dirty="0" err="1"/>
              <a:t>провайдерами</a:t>
            </a:r>
            <a:r>
              <a:rPr lang="ru-RU" dirty="0"/>
              <a:t> </a:t>
            </a:r>
            <a:r>
              <a:rPr lang="ru-RU" dirty="0" err="1"/>
              <a:t>аутсорсингових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У за- </a:t>
            </a:r>
            <a:r>
              <a:rPr lang="ru-RU" dirty="0" err="1"/>
              <a:t>рубіжніи</a:t>
            </a:r>
            <a:r>
              <a:rPr lang="ru-RU" dirty="0"/>
              <a:t>̆ </a:t>
            </a:r>
            <a:r>
              <a:rPr lang="ru-RU" dirty="0" err="1"/>
              <a:t>термінологіі</a:t>
            </a:r>
            <a:r>
              <a:rPr lang="ru-RU" dirty="0"/>
              <a:t>̈ </a:t>
            </a:r>
            <a:r>
              <a:rPr lang="ru-RU" dirty="0" err="1"/>
              <a:t>бізнес</a:t>
            </a:r>
            <a:r>
              <a:rPr lang="ru-RU" dirty="0"/>
              <a:t>-модель таких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</a:t>
            </a:r>
            <a:r>
              <a:rPr lang="ru-RU" dirty="0" err="1"/>
              <a:t>дістала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«модель </a:t>
            </a:r>
            <a:r>
              <a:rPr lang="ru-RU" dirty="0" err="1"/>
              <a:t>оригінальних</a:t>
            </a:r>
            <a:r>
              <a:rPr lang="ru-RU" dirty="0"/>
              <a:t> </a:t>
            </a:r>
            <a:r>
              <a:rPr lang="ru-RU" dirty="0" err="1"/>
              <a:t>розробників</a:t>
            </a:r>
            <a:r>
              <a:rPr lang="ru-RU" dirty="0"/>
              <a:t>» </a:t>
            </a:r>
            <a:r>
              <a:rPr lang="en-US" dirty="0"/>
              <a:t>ODM (Original Design Manufacturers).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8269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AF8568-708D-933D-B01A-50CF802C1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491490"/>
            <a:ext cx="11167110" cy="6012179"/>
          </a:xfrm>
        </p:spPr>
        <p:txBody>
          <a:bodyPr/>
          <a:lstStyle/>
          <a:p>
            <a:r>
              <a:rPr lang="ru-RU" dirty="0" err="1"/>
              <a:t>Основними</a:t>
            </a:r>
            <a:r>
              <a:rPr lang="ru-RU" dirty="0"/>
              <a:t> характеристиками </a:t>
            </a:r>
            <a:r>
              <a:rPr lang="ru-RU" dirty="0" err="1"/>
              <a:t>інноваційноі</a:t>
            </a:r>
            <a:r>
              <a:rPr lang="ru-RU" dirty="0"/>
              <a:t>̈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: </a:t>
            </a:r>
          </a:p>
          <a:p>
            <a:r>
              <a:rPr lang="ru-RU" dirty="0"/>
              <a:t>— </a:t>
            </a:r>
            <a:r>
              <a:rPr lang="ru-RU" dirty="0" err="1"/>
              <a:t>часткове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компаніями-розробниками</a:t>
            </a:r>
            <a:r>
              <a:rPr lang="ru-RU" dirty="0"/>
              <a:t> </a:t>
            </a:r>
            <a:r>
              <a:rPr lang="ru-RU" dirty="0" err="1"/>
              <a:t>дозволів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технологіи</a:t>
            </a:r>
            <a:r>
              <a:rPr lang="ru-RU" dirty="0"/>
              <a:t>̆ </a:t>
            </a:r>
            <a:r>
              <a:rPr lang="ru-RU" dirty="0" err="1"/>
              <a:t>аутсорсерам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нявність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інноваційних</a:t>
            </a:r>
            <a:r>
              <a:rPr lang="ru-RU" dirty="0"/>
              <a:t> і </a:t>
            </a:r>
            <a:r>
              <a:rPr lang="ru-RU" dirty="0" err="1"/>
              <a:t>дослідницьких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для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тісна</a:t>
            </a:r>
            <a:r>
              <a:rPr lang="ru-RU" dirty="0"/>
              <a:t> </a:t>
            </a:r>
            <a:r>
              <a:rPr lang="ru-RU" dirty="0" err="1"/>
              <a:t>співпраця</a:t>
            </a:r>
            <a:r>
              <a:rPr lang="ru-RU" dirty="0"/>
              <a:t> з </a:t>
            </a:r>
            <a:r>
              <a:rPr lang="ru-RU" dirty="0" err="1"/>
              <a:t>відомими</a:t>
            </a:r>
            <a:r>
              <a:rPr lang="ru-RU" dirty="0"/>
              <a:t> </a:t>
            </a:r>
            <a:r>
              <a:rPr lang="ru-RU" dirty="0" err="1"/>
              <a:t>компаніями-замовниками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купують</a:t>
            </a:r>
            <a:r>
              <a:rPr lang="ru-RU" dirty="0"/>
              <a:t> </a:t>
            </a:r>
            <a:r>
              <a:rPr lang="ru-RU" dirty="0" err="1"/>
              <a:t>інноваційні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аутсорсерів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економія</a:t>
            </a:r>
            <a:r>
              <a:rPr lang="ru-RU" dirty="0"/>
              <a:t> на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витратах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інноваційні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̆-</a:t>
            </a:r>
            <a:r>
              <a:rPr lang="ru-RU" dirty="0" err="1"/>
              <a:t>аутсорсерів</a:t>
            </a:r>
            <a:r>
              <a:rPr lang="ru-RU" dirty="0"/>
              <a:t> </a:t>
            </a:r>
            <a:r>
              <a:rPr lang="ru-RU" dirty="0" err="1"/>
              <a:t>продаються</a:t>
            </a:r>
            <a:r>
              <a:rPr lang="ru-RU" dirty="0"/>
              <a:t> на ринку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відоми</a:t>
            </a:r>
            <a:r>
              <a:rPr lang="ru-RU" dirty="0"/>
              <a:t>- ми </a:t>
            </a:r>
            <a:r>
              <a:rPr lang="ru-RU" dirty="0" err="1"/>
              <a:t>торговими</a:t>
            </a:r>
            <a:r>
              <a:rPr lang="ru-RU" dirty="0"/>
              <a:t> марками; </a:t>
            </a:r>
          </a:p>
          <a:p>
            <a:r>
              <a:rPr lang="ru-RU" dirty="0"/>
              <a:t>—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інноваційного</a:t>
            </a:r>
            <a:r>
              <a:rPr lang="ru-RU" dirty="0"/>
              <a:t> продукту та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комерціалізацією</a:t>
            </a:r>
            <a:r>
              <a:rPr lang="ru-RU" dirty="0"/>
              <a:t>. </a:t>
            </a:r>
          </a:p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</a:t>
            </a:r>
            <a:r>
              <a:rPr lang="ru-RU" dirty="0" err="1"/>
              <a:t>реалізаціі</a:t>
            </a:r>
            <a:r>
              <a:rPr lang="ru-RU" dirty="0"/>
              <a:t>̈ </a:t>
            </a:r>
            <a:r>
              <a:rPr lang="ru-RU" dirty="0" err="1"/>
              <a:t>інноваційноі</a:t>
            </a:r>
            <a:r>
              <a:rPr lang="ru-RU" dirty="0"/>
              <a:t>̈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корпорацією</a:t>
            </a:r>
            <a:r>
              <a:rPr lang="ru-RU" dirty="0"/>
              <a:t> «</a:t>
            </a:r>
            <a:r>
              <a:rPr lang="en-US" dirty="0"/>
              <a:t>Dell»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своїх</a:t>
            </a:r>
            <a:r>
              <a:rPr lang="ru-RU" dirty="0"/>
              <a:t> </a:t>
            </a:r>
            <a:r>
              <a:rPr lang="ru-RU" dirty="0" err="1"/>
              <a:t>розро</a:t>
            </a:r>
            <a:r>
              <a:rPr lang="ru-RU" dirty="0"/>
              <a:t>- бок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комп’ютерів</a:t>
            </a:r>
            <a:r>
              <a:rPr lang="ru-RU" dirty="0"/>
              <a:t> і цифрового </a:t>
            </a:r>
            <a:r>
              <a:rPr lang="ru-RU" dirty="0" err="1"/>
              <a:t>телебачення</a:t>
            </a:r>
            <a:r>
              <a:rPr lang="ru-RU" dirty="0"/>
              <a:t> </a:t>
            </a:r>
            <a:r>
              <a:rPr lang="ru-RU" dirty="0" err="1"/>
              <a:t>глобальним</a:t>
            </a:r>
            <a:r>
              <a:rPr lang="ru-RU" dirty="0"/>
              <a:t> </a:t>
            </a:r>
            <a:r>
              <a:rPr lang="ru-RU" dirty="0" err="1"/>
              <a:t>провайдерам</a:t>
            </a:r>
            <a:r>
              <a:rPr lang="ru-RU" dirty="0"/>
              <a:t> </a:t>
            </a:r>
            <a:r>
              <a:rPr lang="ru-RU" dirty="0" err="1"/>
              <a:t>аутсорсингових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07429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25727C-A173-4C87-B3DA-0D84FFEA3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331470"/>
            <a:ext cx="10629900" cy="6195059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аутсорсинг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ноу-хау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по-справжньому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куточків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глобального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офшорне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становить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офшорного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Китаи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Мексика,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Ірландія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на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у 2006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концерн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Boing»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оголосив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до- говору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індійською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 Technologies»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створен-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систем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навігаціі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посадочного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бортового контролю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пасажирсь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7Е7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Дрімлайнер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Procter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2010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50 %.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глобальному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9368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75CB00-A489-F2DD-53B4-22DEE39A1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262890"/>
            <a:ext cx="10961370" cy="62064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 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з’явилась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одна модель аутсорсингового </a:t>
            </a:r>
            <a:r>
              <a:rPr lang="ru-RU" dirty="0" err="1"/>
              <a:t>бізнесу</a:t>
            </a:r>
            <a:r>
              <a:rPr lang="ru-RU" dirty="0"/>
              <a:t> — «</a:t>
            </a:r>
            <a:r>
              <a:rPr lang="ru-RU" dirty="0" err="1"/>
              <a:t>інсорсинг</a:t>
            </a:r>
            <a:r>
              <a:rPr lang="ru-RU" dirty="0"/>
              <a:t>». </a:t>
            </a:r>
          </a:p>
          <a:p>
            <a:pPr algn="just"/>
            <a:r>
              <a:rPr lang="ru-RU" b="1" dirty="0" err="1"/>
              <a:t>Інсорсинг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модель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автономних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(</a:t>
            </a:r>
            <a:r>
              <a:rPr lang="ru-RU" dirty="0" err="1"/>
              <a:t>компаніи</a:t>
            </a:r>
            <a:r>
              <a:rPr lang="ru-RU" dirty="0"/>
              <a:t>̆),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як </a:t>
            </a:r>
            <a:r>
              <a:rPr lang="ru-RU" dirty="0" err="1"/>
              <a:t>підрозділам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так і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контрагентам. </a:t>
            </a:r>
            <a:r>
              <a:rPr lang="ru-RU" dirty="0" err="1"/>
              <a:t>Зазвичаи</a:t>
            </a:r>
            <a:r>
              <a:rPr lang="ru-RU" dirty="0"/>
              <a:t>̆ для </a:t>
            </a:r>
            <a:r>
              <a:rPr lang="ru-RU" dirty="0" err="1"/>
              <a:t>інсорсингу</a:t>
            </a:r>
            <a:r>
              <a:rPr lang="ru-RU" dirty="0"/>
              <a:t> </a:t>
            </a:r>
            <a:r>
              <a:rPr lang="ru-RU" dirty="0" err="1"/>
              <a:t>відбирають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, </a:t>
            </a:r>
            <a:r>
              <a:rPr lang="ru-RU" dirty="0" err="1"/>
              <a:t>загальні</a:t>
            </a:r>
            <a:r>
              <a:rPr lang="ru-RU" dirty="0"/>
              <a:t> для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і </a:t>
            </a:r>
            <a:r>
              <a:rPr lang="ru-RU" dirty="0" err="1"/>
              <a:t>доручають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автономному центру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За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підрозділам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такии</a:t>
            </a:r>
            <a:r>
              <a:rPr lang="ru-RU" dirty="0"/>
              <a:t>̆ центр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своі</a:t>
            </a:r>
            <a:r>
              <a:rPr lang="ru-RU" dirty="0"/>
              <a:t>̈ доходи. </a:t>
            </a:r>
            <a:r>
              <a:rPr lang="ru-RU" dirty="0" err="1"/>
              <a:t>Подібна</a:t>
            </a:r>
            <a:r>
              <a:rPr lang="ru-RU" dirty="0"/>
              <a:t> схема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актуальна для </a:t>
            </a:r>
            <a:r>
              <a:rPr lang="ru-RU" dirty="0" err="1"/>
              <a:t>бізнес-моделеи</a:t>
            </a:r>
            <a:r>
              <a:rPr lang="ru-RU" dirty="0"/>
              <a:t>̆ великих </a:t>
            </a:r>
            <a:r>
              <a:rPr lang="ru-RU" dirty="0" err="1"/>
              <a:t>холдингів</a:t>
            </a:r>
            <a:r>
              <a:rPr lang="ru-RU" dirty="0"/>
              <a:t>, особливо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акціонери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причин,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спонукають</a:t>
            </a:r>
            <a:r>
              <a:rPr lang="ru-RU" dirty="0"/>
              <a:t> </a:t>
            </a:r>
            <a:r>
              <a:rPr lang="ru-RU" dirty="0" err="1"/>
              <a:t>компанію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інсорсингову</a:t>
            </a:r>
            <a:r>
              <a:rPr lang="ru-RU" dirty="0"/>
              <a:t> модель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♦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на аутсорсинг </a:t>
            </a:r>
            <a:r>
              <a:rPr lang="ru-RU" dirty="0" err="1"/>
              <a:t>стороннім</a:t>
            </a:r>
            <a:r>
              <a:rPr lang="ru-RU" dirty="0"/>
              <a:t> </a:t>
            </a:r>
            <a:r>
              <a:rPr lang="ru-RU" dirty="0" err="1"/>
              <a:t>виконавцям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конфіден</a:t>
            </a:r>
            <a:r>
              <a:rPr lang="ru-RU" dirty="0"/>
              <a:t>- </a:t>
            </a:r>
            <a:r>
              <a:rPr lang="ru-RU" dirty="0" err="1"/>
              <a:t>ційності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пріоритетності</a:t>
            </a:r>
            <a:r>
              <a:rPr lang="ru-RU" dirty="0"/>
              <a:t> для </a:t>
            </a:r>
            <a:r>
              <a:rPr lang="ru-RU" dirty="0" err="1"/>
              <a:t>існуючоі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; </a:t>
            </a:r>
          </a:p>
          <a:p>
            <a:r>
              <a:rPr lang="ru-RU" dirty="0"/>
              <a:t>♦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категоріі</a:t>
            </a:r>
            <a:r>
              <a:rPr lang="ru-RU" dirty="0"/>
              <a:t>̈ </a:t>
            </a:r>
            <a:r>
              <a:rPr lang="ru-RU" dirty="0" err="1"/>
              <a:t>допоміжних</a:t>
            </a:r>
            <a:r>
              <a:rPr lang="ru-RU" dirty="0"/>
              <a:t> до </a:t>
            </a:r>
            <a:r>
              <a:rPr lang="ru-RU" dirty="0" err="1"/>
              <a:t>категоріі</a:t>
            </a:r>
            <a:r>
              <a:rPr lang="ru-RU" dirty="0"/>
              <a:t>̈ </a:t>
            </a:r>
            <a:r>
              <a:rPr lang="ru-RU" dirty="0" err="1"/>
              <a:t>основних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перетворити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в </a:t>
            </a:r>
            <a:r>
              <a:rPr lang="ru-RU" dirty="0" err="1"/>
              <a:t>окремии</a:t>
            </a:r>
            <a:r>
              <a:rPr lang="ru-RU" dirty="0"/>
              <a:t>̆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дозволить </a:t>
            </a:r>
            <a:r>
              <a:rPr lang="ru-RU" dirty="0" err="1"/>
              <a:t>генерувати</a:t>
            </a:r>
            <a:r>
              <a:rPr lang="ru-RU" dirty="0"/>
              <a:t>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замовників</a:t>
            </a:r>
            <a:r>
              <a:rPr lang="ru-RU" dirty="0"/>
              <a:t> і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обслуговувати</a:t>
            </a:r>
            <a:r>
              <a:rPr lang="ru-RU" dirty="0"/>
              <a:t> потреби </a:t>
            </a:r>
            <a:r>
              <a:rPr lang="ru-RU" dirty="0" err="1"/>
              <a:t>головноі</a:t>
            </a:r>
            <a:r>
              <a:rPr lang="ru-RU" dirty="0"/>
              <a:t>̈ </a:t>
            </a:r>
            <a:r>
              <a:rPr lang="ru-RU" dirty="0" err="1"/>
              <a:t>компаніі</a:t>
            </a:r>
            <a:r>
              <a:rPr lang="ru-RU" dirty="0"/>
              <a:t>̈. 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інсорсингу</a:t>
            </a:r>
            <a:r>
              <a:rPr lang="ru-RU" dirty="0"/>
              <a:t> належать: </a:t>
            </a:r>
          </a:p>
          <a:p>
            <a:r>
              <a:rPr lang="ru-RU" dirty="0"/>
              <a:t>♦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самостійноі</a:t>
            </a:r>
            <a:r>
              <a:rPr lang="ru-RU" dirty="0"/>
              <a:t>̈ </a:t>
            </a:r>
            <a:r>
              <a:rPr lang="ru-RU" dirty="0" err="1"/>
              <a:t>інсорсинговоі</a:t>
            </a:r>
            <a:r>
              <a:rPr lang="ru-RU" dirty="0"/>
              <a:t>̈ ком- </a:t>
            </a:r>
            <a:r>
              <a:rPr lang="ru-RU" dirty="0" err="1"/>
              <a:t>паніі</a:t>
            </a:r>
            <a:r>
              <a:rPr lang="ru-RU" dirty="0"/>
              <a:t>̈ в межах </a:t>
            </a:r>
            <a:r>
              <a:rPr lang="ru-RU" dirty="0" err="1"/>
              <a:t>існуючоі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; </a:t>
            </a:r>
          </a:p>
          <a:p>
            <a:r>
              <a:rPr lang="ru-RU" dirty="0"/>
              <a:t>♦ потреба </a:t>
            </a:r>
            <a:r>
              <a:rPr lang="ru-RU" dirty="0" err="1"/>
              <a:t>здійснити</a:t>
            </a:r>
            <a:r>
              <a:rPr lang="ru-RU" dirty="0"/>
              <a:t> </a:t>
            </a:r>
            <a:r>
              <a:rPr lang="ru-RU" dirty="0" err="1"/>
              <a:t>перебудову</a:t>
            </a:r>
            <a:r>
              <a:rPr lang="ru-RU" dirty="0"/>
              <a:t> </a:t>
            </a:r>
            <a:r>
              <a:rPr lang="ru-RU" dirty="0" err="1"/>
              <a:t>існуючоі</a:t>
            </a:r>
            <a:r>
              <a:rPr lang="ru-RU" dirty="0"/>
              <a:t>̈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вилученням</a:t>
            </a:r>
            <a:r>
              <a:rPr lang="ru-RU" dirty="0"/>
              <a:t> </a:t>
            </a:r>
            <a:r>
              <a:rPr lang="ru-RU" dirty="0" err="1"/>
              <a:t>бізнес-одиниці</a:t>
            </a:r>
            <a:r>
              <a:rPr lang="ru-RU" dirty="0"/>
              <a:t> </a:t>
            </a:r>
            <a:r>
              <a:rPr lang="ru-RU" dirty="0" err="1"/>
              <a:t>інсорсера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̈; </a:t>
            </a:r>
          </a:p>
          <a:p>
            <a:r>
              <a:rPr lang="ru-RU" dirty="0"/>
              <a:t>♦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оплачувати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інсорсера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інсорсинговоі</a:t>
            </a:r>
            <a:r>
              <a:rPr lang="ru-RU" dirty="0"/>
              <a:t>̈ </a:t>
            </a:r>
            <a:r>
              <a:rPr lang="ru-RU" dirty="0" err="1"/>
              <a:t>компаніі</a:t>
            </a:r>
            <a:r>
              <a:rPr lang="ru-RU" dirty="0"/>
              <a:t>̈. </a:t>
            </a: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4237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328C4E-69E0-1839-FF5F-789A77789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411480"/>
            <a:ext cx="10515600" cy="5909309"/>
          </a:xfrm>
        </p:spPr>
        <p:txBody>
          <a:bodyPr>
            <a:normAutofit fontScale="92500" lnSpcReduction="10000"/>
          </a:bodyPr>
          <a:lstStyle/>
          <a:p>
            <a:r>
              <a:rPr lang="ru-UA" b="1" dirty="0"/>
              <a:t>3. Переваги та недоліки використання моделі аутсорсингу в бізнесі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</a:t>
            </a:r>
            <a:r>
              <a:rPr lang="ru-RU" dirty="0" err="1"/>
              <a:t>бізнес</a:t>
            </a:r>
            <a:r>
              <a:rPr lang="ru-RU" dirty="0"/>
              <a:t>-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надійності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виконуваних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Компанія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спеціалізується</a:t>
            </a:r>
            <a:r>
              <a:rPr lang="ru-RU" dirty="0"/>
              <a:t> в </a:t>
            </a:r>
            <a:r>
              <a:rPr lang="ru-RU" dirty="0" err="1"/>
              <a:t>певніи</a:t>
            </a:r>
            <a:r>
              <a:rPr lang="ru-RU" dirty="0"/>
              <a:t>̆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акумулює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уміння</a:t>
            </a:r>
            <a:r>
              <a:rPr lang="ru-RU" dirty="0"/>
              <a:t>, </a:t>
            </a:r>
            <a:r>
              <a:rPr lang="ru-RU" dirty="0" err="1"/>
              <a:t>досвід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компетенціі</a:t>
            </a:r>
            <a:r>
              <a:rPr lang="ru-RU" dirty="0"/>
              <a:t>̈ у </a:t>
            </a:r>
            <a:r>
              <a:rPr lang="ru-RU" dirty="0" err="1"/>
              <a:t>ціи</a:t>
            </a:r>
            <a:r>
              <a:rPr lang="ru-RU" dirty="0"/>
              <a:t>̆ </a:t>
            </a:r>
            <a:r>
              <a:rPr lang="ru-RU" dirty="0" err="1"/>
              <a:t>сфері</a:t>
            </a:r>
            <a:r>
              <a:rPr lang="ru-RU" dirty="0"/>
              <a:t>. Так,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професійною</a:t>
            </a:r>
            <a:r>
              <a:rPr lang="ru-RU" dirty="0"/>
              <a:t> </a:t>
            </a:r>
            <a:r>
              <a:rPr lang="ru-RU" dirty="0" err="1"/>
              <a:t>бухгалтерською</a:t>
            </a:r>
            <a:r>
              <a:rPr lang="ru-RU" dirty="0"/>
              <a:t>, ІТ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виробничою</a:t>
            </a:r>
            <a:r>
              <a:rPr lang="ru-RU" dirty="0"/>
              <a:t> </a:t>
            </a:r>
            <a:r>
              <a:rPr lang="ru-RU" dirty="0" err="1"/>
              <a:t>комапанією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високоі</a:t>
            </a:r>
            <a:r>
              <a:rPr lang="ru-RU" dirty="0"/>
              <a:t>̈ </a:t>
            </a:r>
            <a:r>
              <a:rPr lang="ru-RU" dirty="0" err="1"/>
              <a:t>якості</a:t>
            </a:r>
            <a:r>
              <a:rPr lang="ru-RU" dirty="0"/>
              <a:t> за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часу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заробітну</a:t>
            </a:r>
            <a:r>
              <a:rPr lang="ru-RU" dirty="0"/>
              <a:t> плату </a:t>
            </a:r>
            <a:r>
              <a:rPr lang="ru-RU" dirty="0" err="1"/>
              <a:t>власного</a:t>
            </a:r>
            <a:r>
              <a:rPr lang="ru-RU" dirty="0"/>
              <a:t> штату </a:t>
            </a:r>
            <a:r>
              <a:rPr lang="ru-RU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у </a:t>
            </a:r>
            <a:r>
              <a:rPr lang="ru-RU" dirty="0" err="1"/>
              <a:t>спеціалізованіи</a:t>
            </a:r>
            <a:r>
              <a:rPr lang="ru-RU" dirty="0"/>
              <a:t>̆ </a:t>
            </a:r>
            <a:r>
              <a:rPr lang="ru-RU" dirty="0" err="1"/>
              <a:t>аутсорсинговіи</a:t>
            </a:r>
            <a:r>
              <a:rPr lang="ru-RU" dirty="0"/>
              <a:t>̆ </a:t>
            </a:r>
            <a:r>
              <a:rPr lang="ru-RU" dirty="0" err="1"/>
              <a:t>компаніі</a:t>
            </a:r>
            <a:r>
              <a:rPr lang="ru-RU" dirty="0"/>
              <a:t>̈, як правило, </a:t>
            </a:r>
            <a:r>
              <a:rPr lang="ru-RU" dirty="0" err="1"/>
              <a:t>нижча</a:t>
            </a:r>
            <a:r>
              <a:rPr lang="ru-RU" dirty="0"/>
              <a:t> за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постійну</a:t>
            </a:r>
            <a:r>
              <a:rPr lang="ru-RU" dirty="0"/>
              <a:t> оплату </a:t>
            </a:r>
            <a:r>
              <a:rPr lang="ru-RU" dirty="0" err="1"/>
              <a:t>штатних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аутсорсингові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обслуговують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підприємств-клієнтів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найсучасніші</a:t>
            </a:r>
            <a:r>
              <a:rPr lang="ru-RU" dirty="0"/>
              <a:t> </a:t>
            </a:r>
            <a:r>
              <a:rPr lang="ru-RU" dirty="0" err="1"/>
              <a:t>інформаційні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«</a:t>
            </a:r>
            <a:r>
              <a:rPr lang="ru-RU" dirty="0" err="1"/>
              <a:t>ефект</a:t>
            </a:r>
            <a:r>
              <a:rPr lang="ru-RU" dirty="0"/>
              <a:t> масштабу»,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кожного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До того ж, </a:t>
            </a:r>
            <a:r>
              <a:rPr lang="ru-RU" dirty="0" err="1"/>
              <a:t>витрати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штатних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законодавчо</a:t>
            </a:r>
            <a:r>
              <a:rPr lang="ru-RU" dirty="0"/>
              <a:t> </a:t>
            </a:r>
            <a:r>
              <a:rPr lang="ru-RU" dirty="0" err="1"/>
              <a:t>збільшуються</a:t>
            </a:r>
            <a:r>
              <a:rPr lang="ru-RU" dirty="0"/>
              <a:t> на величину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відрахувань</a:t>
            </a:r>
            <a:r>
              <a:rPr lang="ru-RU" dirty="0"/>
              <a:t>, і </a:t>
            </a:r>
            <a:r>
              <a:rPr lang="ru-RU" dirty="0" err="1"/>
              <a:t>зобов’язують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бути </a:t>
            </a:r>
            <a:r>
              <a:rPr lang="ru-RU" dirty="0" err="1"/>
              <a:t>податковим</a:t>
            </a:r>
            <a:r>
              <a:rPr lang="ru-RU" dirty="0"/>
              <a:t> агентом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до бюджету. Але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вітчизняному</a:t>
            </a:r>
            <a:r>
              <a:rPr lang="ru-RU" dirty="0"/>
              <a:t> ринку </a:t>
            </a:r>
            <a:r>
              <a:rPr lang="ru-RU" dirty="0" err="1"/>
              <a:t>аутсорсингові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часто </a:t>
            </a:r>
            <a:r>
              <a:rPr lang="ru-RU" dirty="0" err="1"/>
              <a:t>коштують</a:t>
            </a:r>
            <a:r>
              <a:rPr lang="ru-RU" dirty="0"/>
              <a:t> </a:t>
            </a:r>
            <a:r>
              <a:rPr lang="ru-RU" dirty="0" err="1"/>
              <a:t>дорожче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штату </a:t>
            </a:r>
            <a:r>
              <a:rPr lang="ru-RU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насампе</a:t>
            </a:r>
            <a:r>
              <a:rPr lang="ru-RU" dirty="0"/>
              <a:t>- </a:t>
            </a:r>
            <a:r>
              <a:rPr lang="ru-RU" dirty="0" err="1"/>
              <a:t>ред</a:t>
            </a:r>
            <a:r>
              <a:rPr lang="ru-RU" dirty="0"/>
              <a:t>, </a:t>
            </a:r>
            <a:r>
              <a:rPr lang="ru-RU" dirty="0" err="1"/>
              <a:t>спостерігається</a:t>
            </a:r>
            <a:r>
              <a:rPr lang="ru-RU" dirty="0"/>
              <a:t> в таких сферах, як реклама, </a:t>
            </a:r>
            <a:r>
              <a:rPr lang="en-US" dirty="0"/>
              <a:t>PR, </a:t>
            </a:r>
            <a:r>
              <a:rPr lang="ru-RU" dirty="0" err="1"/>
              <a:t>дизайн</a:t>
            </a:r>
            <a:r>
              <a:rPr lang="ru-RU" dirty="0"/>
              <a:t> і марке- </a:t>
            </a:r>
            <a:r>
              <a:rPr lang="ru-RU" dirty="0" err="1"/>
              <a:t>тингові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У </a:t>
            </a:r>
            <a:r>
              <a:rPr lang="ru-RU" dirty="0" err="1"/>
              <a:t>західних</a:t>
            </a:r>
            <a:r>
              <a:rPr lang="ru-RU" dirty="0"/>
              <a:t> </a:t>
            </a:r>
            <a:r>
              <a:rPr lang="ru-RU" dirty="0" err="1"/>
              <a:t>компаніях</a:t>
            </a:r>
            <a:r>
              <a:rPr lang="ru-RU" dirty="0"/>
              <a:t> </a:t>
            </a:r>
            <a:r>
              <a:rPr lang="ru-RU" dirty="0" err="1"/>
              <a:t>аутсорсингові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дешевші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штату </a:t>
            </a:r>
            <a:r>
              <a:rPr lang="ru-RU" dirty="0" err="1"/>
              <a:t>працівників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економія</a:t>
            </a:r>
            <a:r>
              <a:rPr lang="ru-RU" dirty="0"/>
              <a:t> на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на </a:t>
            </a:r>
            <a:r>
              <a:rPr lang="ru-RU" dirty="0" err="1"/>
              <a:t>довідкових</a:t>
            </a:r>
            <a:r>
              <a:rPr lang="ru-RU" dirty="0"/>
              <a:t>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виданнях</a:t>
            </a:r>
            <a:r>
              <a:rPr lang="ru-RU" dirty="0"/>
              <a:t>, </a:t>
            </a:r>
            <a:r>
              <a:rPr lang="ru-RU" dirty="0" err="1"/>
              <a:t>програмному</a:t>
            </a:r>
            <a:r>
              <a:rPr lang="ru-RU" dirty="0"/>
              <a:t> </a:t>
            </a:r>
            <a:r>
              <a:rPr lang="ru-RU" dirty="0" err="1"/>
              <a:t>спеціалізованому</a:t>
            </a:r>
            <a:r>
              <a:rPr lang="ru-RU" dirty="0"/>
              <a:t> </a:t>
            </a:r>
            <a:r>
              <a:rPr lang="ru-RU" dirty="0" err="1"/>
              <a:t>забезпеченні</a:t>
            </a:r>
            <a:r>
              <a:rPr lang="ru-RU" dirty="0"/>
              <a:t>.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в </a:t>
            </a:r>
            <a:r>
              <a:rPr lang="ru-RU" dirty="0" err="1"/>
              <a:t>офісі</a:t>
            </a:r>
            <a:r>
              <a:rPr lang="ru-RU" dirty="0"/>
              <a:t>, а й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обладнання</a:t>
            </a:r>
            <a:r>
              <a:rPr lang="ru-RU" dirty="0"/>
              <a:t>; </a:t>
            </a:r>
          </a:p>
          <a:p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351376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BE3656-5D49-1303-83A8-FA63592DE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3" y="485422"/>
            <a:ext cx="11266313" cy="6118577"/>
          </a:xfrm>
        </p:spPr>
        <p:txBody>
          <a:bodyPr>
            <a:normAutofit fontScale="92500"/>
          </a:bodyPr>
          <a:lstStyle/>
          <a:p>
            <a:r>
              <a:rPr lang="ru-UA" dirty="0"/>
              <a:t>1. Сутність, розвиток та класифікація аутсорсингу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англ.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межами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Суть аутсорсингу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простому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провайдерам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субпідрядників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договору;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85382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8D9B5E-9427-D075-B873-91CA8694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308610"/>
            <a:ext cx="11247120" cy="6263639"/>
          </a:xfrm>
        </p:spPr>
        <p:txBody>
          <a:bodyPr/>
          <a:lstStyle/>
          <a:p>
            <a:r>
              <a:rPr lang="ru-RU" dirty="0"/>
              <a:t>4) </a:t>
            </a:r>
            <a:r>
              <a:rPr lang="ru-RU" dirty="0" err="1"/>
              <a:t>послуги</a:t>
            </a:r>
            <a:r>
              <a:rPr lang="ru-RU" dirty="0"/>
              <a:t> аутсорсингу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праців</a:t>
            </a:r>
            <a:r>
              <a:rPr lang="ru-RU" dirty="0"/>
              <a:t>- ник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хворіє</a:t>
            </a:r>
            <a:r>
              <a:rPr lang="ru-RU" dirty="0"/>
              <a:t>,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іншии</a:t>
            </a:r>
            <a:r>
              <a:rPr lang="ru-RU" dirty="0"/>
              <a:t>̆ </a:t>
            </a:r>
            <a:r>
              <a:rPr lang="ru-RU" dirty="0" err="1"/>
              <a:t>співробітник</a:t>
            </a:r>
            <a:r>
              <a:rPr lang="ru-RU" dirty="0"/>
              <a:t>. Практично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ліквідовується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об’єктивних</a:t>
            </a:r>
            <a:r>
              <a:rPr lang="ru-RU" dirty="0"/>
              <a:t> і </a:t>
            </a:r>
            <a:r>
              <a:rPr lang="ru-RU" dirty="0" err="1"/>
              <a:t>необ’єктивних</a:t>
            </a:r>
            <a:r>
              <a:rPr lang="ru-RU" dirty="0"/>
              <a:t> причин </a:t>
            </a:r>
            <a:r>
              <a:rPr lang="ru-RU" dirty="0" err="1"/>
              <a:t>уповільнення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на </a:t>
            </a:r>
            <a:r>
              <a:rPr lang="ru-RU" dirty="0" err="1"/>
              <a:t>фірмі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/>
              <a:t>5)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надійності</a:t>
            </a:r>
            <a:r>
              <a:rPr lang="ru-RU" dirty="0"/>
              <a:t> і </a:t>
            </a:r>
            <a:r>
              <a:rPr lang="ru-RU" dirty="0" err="1"/>
              <a:t>відповідальності</a:t>
            </a:r>
            <a:r>
              <a:rPr lang="ru-RU" dirty="0"/>
              <a:t>.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підприємства</a:t>
            </a:r>
            <a:r>
              <a:rPr lang="ru-RU" dirty="0"/>
              <a:t> через </a:t>
            </a:r>
            <a:r>
              <a:rPr lang="ru-RU" dirty="0" err="1"/>
              <a:t>некоректне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штатними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як правило,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часто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зовнішньоі</a:t>
            </a:r>
            <a:r>
              <a:rPr lang="ru-RU" dirty="0"/>
              <a:t>̈ </a:t>
            </a:r>
            <a:r>
              <a:rPr lang="ru-RU" dirty="0" err="1"/>
              <a:t>перевірки</a:t>
            </a:r>
            <a:r>
              <a:rPr lang="ru-RU" dirty="0"/>
              <a:t>.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, коли </a:t>
            </a:r>
            <a:r>
              <a:rPr lang="ru-RU" dirty="0" err="1"/>
              <a:t>працівник</a:t>
            </a:r>
            <a:r>
              <a:rPr lang="ru-RU" dirty="0"/>
              <a:t>, через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звільнився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обійманоі</a:t>
            </a:r>
            <a:r>
              <a:rPr lang="ru-RU" dirty="0"/>
              <a:t>̈ посади. </a:t>
            </a:r>
            <a:r>
              <a:rPr lang="ru-RU" dirty="0" err="1"/>
              <a:t>Аутсорсингові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̈, як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матеріальну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; </a:t>
            </a:r>
          </a:p>
          <a:p>
            <a:r>
              <a:rPr lang="ru-RU" dirty="0"/>
              <a:t>6) </a:t>
            </a:r>
            <a:r>
              <a:rPr lang="ru-RU" dirty="0" err="1"/>
              <a:t>можливість</a:t>
            </a:r>
            <a:r>
              <a:rPr lang="ru-RU" dirty="0"/>
              <a:t> для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зосередитися</a:t>
            </a:r>
            <a:r>
              <a:rPr lang="ru-RU" dirty="0"/>
              <a:t> на основному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підрядникові</a:t>
            </a:r>
            <a:r>
              <a:rPr lang="ru-RU" dirty="0"/>
              <a:t>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операційні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а менеджмент не </a:t>
            </a:r>
            <a:r>
              <a:rPr lang="ru-RU" dirty="0" err="1"/>
              <a:t>відволікається</a:t>
            </a:r>
            <a:r>
              <a:rPr lang="ru-RU" dirty="0"/>
              <a:t> на </a:t>
            </a:r>
            <a:r>
              <a:rPr lang="ru-RU" dirty="0" err="1"/>
              <a:t>непрофільні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r>
              <a:rPr lang="ru-RU" dirty="0"/>
              <a:t>7) </a:t>
            </a:r>
            <a:r>
              <a:rPr lang="ru-RU" dirty="0" err="1"/>
              <a:t>впровадження</a:t>
            </a:r>
            <a:r>
              <a:rPr lang="ru-RU" dirty="0"/>
              <a:t> аутсорсингу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суттєвим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інвесторами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інвестиційну</a:t>
            </a:r>
            <a:r>
              <a:rPr lang="ru-RU" dirty="0"/>
              <a:t> </a:t>
            </a:r>
            <a:r>
              <a:rPr lang="ru-RU" dirty="0" err="1"/>
              <a:t>привабливість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̈; </a:t>
            </a:r>
          </a:p>
          <a:p>
            <a:r>
              <a:rPr lang="ru-RU" dirty="0"/>
              <a:t>8)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важливии</a:t>
            </a:r>
            <a:r>
              <a:rPr lang="ru-RU" dirty="0"/>
              <a:t>̆ за </a:t>
            </a:r>
            <a:r>
              <a:rPr lang="ru-RU" dirty="0" err="1"/>
              <a:t>впливом</a:t>
            </a:r>
            <a:r>
              <a:rPr lang="ru-RU" dirty="0"/>
              <a:t> стимул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доцільніше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підрядника-перевізника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самостійно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транспортнии</a:t>
            </a:r>
            <a:r>
              <a:rPr lang="ru-RU" dirty="0"/>
              <a:t>̆ парк;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2763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696CB3-B344-0FFC-EA23-FF5B2B020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62890"/>
            <a:ext cx="10995660" cy="6115049"/>
          </a:xfrm>
        </p:spPr>
        <p:txBody>
          <a:bodyPr/>
          <a:lstStyle/>
          <a:p>
            <a:pPr algn="just"/>
            <a:r>
              <a:rPr lang="ru-RU" dirty="0"/>
              <a:t>9)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компанія-клієнт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неповністю</a:t>
            </a:r>
            <a:r>
              <a:rPr lang="ru-RU" dirty="0"/>
              <a:t> </a:t>
            </a:r>
            <a:r>
              <a:rPr lang="ru-RU" dirty="0" err="1"/>
              <a:t>завантаженими</a:t>
            </a:r>
            <a:r>
              <a:rPr lang="ru-RU" dirty="0"/>
              <a:t> </a:t>
            </a:r>
            <a:r>
              <a:rPr lang="ru-RU" dirty="0" err="1"/>
              <a:t>потужностями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 </a:t>
            </a:r>
            <a:r>
              <a:rPr lang="ru-RU" dirty="0" err="1"/>
              <a:t>переданні</a:t>
            </a:r>
            <a:r>
              <a:rPr lang="ru-RU" dirty="0"/>
              <a:t> в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аутсорсеру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генерувати</a:t>
            </a:r>
            <a:r>
              <a:rPr lang="ru-RU" dirty="0"/>
              <a:t> </a:t>
            </a:r>
            <a:r>
              <a:rPr lang="ru-RU" dirty="0" err="1"/>
              <a:t>додатковии</a:t>
            </a:r>
            <a:r>
              <a:rPr lang="ru-RU" dirty="0"/>
              <a:t>̆ </a:t>
            </a:r>
            <a:r>
              <a:rPr lang="ru-RU" dirty="0" err="1"/>
              <a:t>прибуток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10)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та </a:t>
            </a:r>
            <a:r>
              <a:rPr lang="ru-RU" dirty="0" err="1"/>
              <a:t>аутсорсера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розділяти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знижувати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старіння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,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дефіциту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11) </a:t>
            </a:r>
            <a:r>
              <a:rPr lang="ru-RU" dirty="0" err="1"/>
              <a:t>швидкість</a:t>
            </a:r>
            <a:r>
              <a:rPr lang="ru-RU" dirty="0"/>
              <a:t> —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ринку. </a:t>
            </a:r>
            <a:r>
              <a:rPr lang="ru-RU" dirty="0" err="1"/>
              <a:t>Компаніі</a:t>
            </a:r>
            <a:r>
              <a:rPr lang="ru-RU" dirty="0"/>
              <a:t>̈,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заінтересовані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бізнес-можливостеи</a:t>
            </a:r>
            <a:r>
              <a:rPr lang="ru-RU" dirty="0"/>
              <a:t>̆, у </a:t>
            </a:r>
            <a:r>
              <a:rPr lang="ru-RU" dirty="0" err="1"/>
              <a:t>розширенні</a:t>
            </a:r>
            <a:r>
              <a:rPr lang="ru-RU" dirty="0"/>
              <a:t> </a:t>
            </a:r>
            <a:r>
              <a:rPr lang="ru-RU" dirty="0" err="1"/>
              <a:t>своєі</a:t>
            </a:r>
            <a:r>
              <a:rPr lang="ru-RU" dirty="0"/>
              <a:t>̈ </a:t>
            </a:r>
            <a:r>
              <a:rPr lang="ru-RU" dirty="0" err="1"/>
              <a:t>географічноі</a:t>
            </a:r>
            <a:r>
              <a:rPr lang="ru-RU" dirty="0"/>
              <a:t>̈ </a:t>
            </a:r>
            <a:r>
              <a:rPr lang="ru-RU" dirty="0" err="1"/>
              <a:t>присутності</a:t>
            </a:r>
            <a:r>
              <a:rPr lang="ru-RU" dirty="0"/>
              <a:t> на ринку </a:t>
            </a:r>
            <a:r>
              <a:rPr lang="ru-RU" dirty="0" err="1"/>
              <a:t>або</a:t>
            </a:r>
            <a:r>
              <a:rPr lang="ru-RU" dirty="0"/>
              <a:t> в транс- </a:t>
            </a:r>
            <a:r>
              <a:rPr lang="ru-RU" dirty="0" err="1"/>
              <a:t>формаціі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комерційних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3002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7349D4-D227-4BED-D869-CB5CCD05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468630"/>
            <a:ext cx="10824210" cy="608075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належать: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аутсорсинг;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аутсорсинг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денційності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фактор: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важелів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5482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103BF3-8981-1CE3-C8A1-3F1801AC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354330"/>
            <a:ext cx="11052810" cy="6309359"/>
          </a:xfrm>
        </p:spPr>
        <p:txBody>
          <a:bodyPr/>
          <a:lstStyle/>
          <a:p>
            <a:r>
              <a:rPr lang="ru-UA" b="1" dirty="0"/>
              <a:t>4. Обгрунтовуання доцільності використання аутсорсингу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ланки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аутсорсинг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на аутсорсинг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на аутсорсинг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таблицею,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3х3,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аутсорсинг (рис. 7.5).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43875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298AA4-9457-938C-9039-53998A791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8955" y="457200"/>
            <a:ext cx="6334940" cy="6115050"/>
          </a:xfrm>
        </p:spPr>
      </p:pic>
    </p:spTree>
    <p:extLst>
      <p:ext uri="{BB962C8B-B14F-4D97-AF65-F5344CB8AC3E}">
        <p14:creationId xmlns:p14="http://schemas.microsoft.com/office/powerpoint/2010/main" val="2699663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3ABD0D-5C4D-E739-C12D-E099AF0C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342900"/>
            <a:ext cx="11212830" cy="6286499"/>
          </a:xfrm>
        </p:spPr>
        <p:txBody>
          <a:bodyPr/>
          <a:lstStyle/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у восьми </a:t>
            </a:r>
            <a:r>
              <a:rPr lang="ru-RU" dirty="0" err="1"/>
              <a:t>основних</a:t>
            </a:r>
            <a:r>
              <a:rPr lang="ru-RU" dirty="0"/>
              <a:t> квадратах. </a:t>
            </a:r>
            <a:r>
              <a:rPr lang="ru-RU" dirty="0" err="1"/>
              <a:t>Центральнии</a:t>
            </a:r>
            <a:r>
              <a:rPr lang="ru-RU" dirty="0"/>
              <a:t>̆ квадрат (на рисунку — «знак </a:t>
            </a:r>
            <a:r>
              <a:rPr lang="ru-RU" dirty="0" err="1"/>
              <a:t>запитання</a:t>
            </a:r>
            <a:r>
              <a:rPr lang="ru-RU" dirty="0"/>
              <a:t>»)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—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доцільності</a:t>
            </a:r>
            <a:r>
              <a:rPr lang="ru-RU" dirty="0"/>
              <a:t> переходу на аутсорсинг проведено неправильно,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ринку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з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однаковими</a:t>
            </a:r>
            <a:r>
              <a:rPr lang="ru-RU" dirty="0"/>
              <a:t> </a:t>
            </a:r>
            <a:r>
              <a:rPr lang="ru-RU" dirty="0" err="1"/>
              <a:t>компетенціями</a:t>
            </a:r>
            <a:r>
              <a:rPr lang="ru-RU" dirty="0"/>
              <a:t> в </a:t>
            </a:r>
            <a:r>
              <a:rPr lang="ru-RU" dirty="0" err="1"/>
              <a:t>технологіях</a:t>
            </a:r>
            <a:r>
              <a:rPr lang="ru-RU" dirty="0"/>
              <a:t> і результатах. </a:t>
            </a:r>
          </a:p>
          <a:p>
            <a:r>
              <a:rPr lang="ru-RU" dirty="0"/>
              <a:t>За результатами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матриці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за </a:t>
            </a:r>
            <a:r>
              <a:rPr lang="ru-RU" dirty="0" err="1"/>
              <a:t>позицією</a:t>
            </a:r>
            <a:r>
              <a:rPr lang="ru-RU" dirty="0"/>
              <a:t> в </a:t>
            </a:r>
            <a:r>
              <a:rPr lang="ru-RU" dirty="0" err="1"/>
              <a:t>кожніи</a:t>
            </a:r>
            <a:r>
              <a:rPr lang="ru-RU" dirty="0"/>
              <a:t>̆ </a:t>
            </a:r>
            <a:r>
              <a:rPr lang="ru-RU" dirty="0" err="1"/>
              <a:t>комірці</a:t>
            </a:r>
            <a:r>
              <a:rPr lang="ru-RU" dirty="0"/>
              <a:t> (табл. 7.1). </a:t>
            </a:r>
          </a:p>
          <a:p>
            <a:pPr algn="just"/>
            <a:r>
              <a:rPr lang="ru-RU" dirty="0"/>
              <a:t>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доцільності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на аутсорсинг </a:t>
            </a:r>
            <a:r>
              <a:rPr lang="ru-RU" dirty="0" err="1"/>
              <a:t>компанія</a:t>
            </a:r>
            <a:r>
              <a:rPr lang="ru-RU" dirty="0"/>
              <a:t> повинна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: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чутливість</a:t>
            </a:r>
            <a:r>
              <a:rPr lang="ru-RU" dirty="0"/>
              <a:t> ринку і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трудомісткості</a:t>
            </a:r>
            <a:r>
              <a:rPr lang="ru-RU" dirty="0"/>
              <a:t> та </a:t>
            </a:r>
            <a:r>
              <a:rPr lang="ru-RU" dirty="0" err="1"/>
              <a:t>капіталоінтенсивності</a:t>
            </a:r>
            <a:r>
              <a:rPr lang="ru-RU" dirty="0"/>
              <a:t> (</a:t>
            </a:r>
            <a:r>
              <a:rPr lang="ru-RU" dirty="0" err="1"/>
              <a:t>витрат</a:t>
            </a:r>
            <a:r>
              <a:rPr lang="ru-RU" dirty="0"/>
              <a:t> на персонал і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капітал</a:t>
            </a:r>
            <a:r>
              <a:rPr lang="ru-RU" dirty="0"/>
              <a:t> у </a:t>
            </a:r>
            <a:r>
              <a:rPr lang="ru-RU" dirty="0" err="1"/>
              <a:t>вартості</a:t>
            </a:r>
            <a:r>
              <a:rPr lang="ru-RU" dirty="0"/>
              <a:t> продукту).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компанію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зацікавити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персоналу в </a:t>
            </a:r>
            <a:r>
              <a:rPr lang="ru-RU" dirty="0" err="1"/>
              <a:t>певніи</a:t>
            </a:r>
            <a:r>
              <a:rPr lang="ru-RU" dirty="0"/>
              <a:t>̆ </a:t>
            </a:r>
            <a:r>
              <a:rPr lang="ru-RU" dirty="0" err="1"/>
              <a:t>країні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функціі</a:t>
            </a:r>
            <a:r>
              <a:rPr lang="ru-RU" dirty="0"/>
              <a:t>̈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на аутсорсинг.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зіставити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вигоду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транспортними</a:t>
            </a:r>
            <a:r>
              <a:rPr lang="ru-RU" dirty="0"/>
              <a:t> і </a:t>
            </a:r>
            <a:r>
              <a:rPr lang="ru-RU" dirty="0" err="1"/>
              <a:t>логістичними</a:t>
            </a:r>
            <a:r>
              <a:rPr lang="ru-RU" dirty="0"/>
              <a:t> </a:t>
            </a:r>
            <a:r>
              <a:rPr lang="ru-RU" dirty="0" err="1"/>
              <a:t>витратами</a:t>
            </a:r>
            <a:r>
              <a:rPr lang="ru-RU" dirty="0"/>
              <a:t> на доставку </a:t>
            </a:r>
            <a:r>
              <a:rPr lang="ru-RU" dirty="0" err="1"/>
              <a:t>продукціі</a:t>
            </a:r>
            <a:r>
              <a:rPr lang="ru-RU" dirty="0"/>
              <a:t>̈ з </a:t>
            </a:r>
            <a:r>
              <a:rPr lang="ru-RU" dirty="0" err="1"/>
              <a:t>цієі</a:t>
            </a:r>
            <a:r>
              <a:rPr lang="ru-RU" dirty="0"/>
              <a:t>̈ </a:t>
            </a:r>
            <a:r>
              <a:rPr lang="ru-RU" dirty="0" err="1"/>
              <a:t>країни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ринки </a:t>
            </a:r>
            <a:r>
              <a:rPr lang="ru-RU" dirty="0" err="1"/>
              <a:t>збут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87982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F4067D-4C13-204D-F1A2-335DAC0D3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688" y="308610"/>
            <a:ext cx="9214843" cy="4521835"/>
          </a:xfrm>
        </p:spPr>
      </p:pic>
    </p:spTree>
    <p:extLst>
      <p:ext uri="{BB962C8B-B14F-4D97-AF65-F5344CB8AC3E}">
        <p14:creationId xmlns:p14="http://schemas.microsoft.com/office/powerpoint/2010/main" val="998939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6CA33A-104C-E3A4-C7D2-9B57103F1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416" y="388938"/>
            <a:ext cx="7723631" cy="6034087"/>
          </a:xfrm>
        </p:spPr>
      </p:pic>
    </p:spTree>
    <p:extLst>
      <p:ext uri="{BB962C8B-B14F-4D97-AF65-F5344CB8AC3E}">
        <p14:creationId xmlns:p14="http://schemas.microsoft.com/office/powerpoint/2010/main" val="1857064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F870A99-0A2A-5F1B-0D39-D6F581ED8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738" y="1210469"/>
            <a:ext cx="8216900" cy="4470400"/>
          </a:xfrm>
        </p:spPr>
      </p:pic>
    </p:spTree>
    <p:extLst>
      <p:ext uri="{BB962C8B-B14F-4D97-AF65-F5344CB8AC3E}">
        <p14:creationId xmlns:p14="http://schemas.microsoft.com/office/powerpoint/2010/main" val="1511117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1292073-5E3B-9786-2D43-81FF88800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931" y="881062"/>
            <a:ext cx="8242300" cy="5118100"/>
          </a:xfrm>
        </p:spPr>
      </p:pic>
    </p:spTree>
    <p:extLst>
      <p:ext uri="{BB962C8B-B14F-4D97-AF65-F5344CB8AC3E}">
        <p14:creationId xmlns:p14="http://schemas.microsoft.com/office/powerpoint/2010/main" val="314126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609632-C86F-23F6-AB03-785CDF5D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" y="304800"/>
            <a:ext cx="10978625" cy="6188118"/>
          </a:xfrm>
        </p:spPr>
        <p:txBody>
          <a:bodyPr/>
          <a:lstStyle/>
          <a:p>
            <a:pPr algn="just"/>
            <a:r>
              <a:rPr lang="ru-RU" dirty="0"/>
              <a:t>З </a:t>
            </a:r>
            <a:r>
              <a:rPr lang="ru-RU" dirty="0" err="1"/>
              <a:t>наведених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аут- </a:t>
            </a:r>
            <a:r>
              <a:rPr lang="ru-RU" dirty="0" err="1"/>
              <a:t>сорсингу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: </a:t>
            </a:r>
            <a:r>
              <a:rPr lang="ru-RU" dirty="0" err="1"/>
              <a:t>виробництво</a:t>
            </a:r>
            <a:r>
              <a:rPr lang="ru-RU" dirty="0"/>
              <a:t>, сфера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фінанси</a:t>
            </a:r>
            <a:r>
              <a:rPr lang="ru-RU" dirty="0"/>
              <a:t>, </a:t>
            </a:r>
            <a:r>
              <a:rPr lang="ru-RU" dirty="0" err="1"/>
              <a:t>ін</a:t>
            </a:r>
            <a:r>
              <a:rPr lang="ru-RU" dirty="0"/>
              <a:t>- </a:t>
            </a:r>
            <a:r>
              <a:rPr lang="ru-RU" dirty="0" err="1"/>
              <a:t>формаційні</a:t>
            </a:r>
            <a:r>
              <a:rPr lang="ru-RU" dirty="0"/>
              <a:t> </a:t>
            </a:r>
            <a:r>
              <a:rPr lang="ru-RU" dirty="0" err="1"/>
              <a:t>технологіі</a:t>
            </a:r>
            <a:r>
              <a:rPr lang="ru-RU" dirty="0"/>
              <a:t>̈ та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тощо</a:t>
            </a:r>
            <a:r>
              <a:rPr lang="ru-RU" dirty="0"/>
              <a:t> (рис. 7.1).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7695A3-15FA-2E0F-B952-C4109C463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218" y="925689"/>
            <a:ext cx="6436557" cy="59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25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F9259D-D515-296D-6430-144FD876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377190"/>
            <a:ext cx="10664190" cy="6137909"/>
          </a:xfrm>
        </p:spPr>
        <p:txBody>
          <a:bodyPr/>
          <a:lstStyle/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у </a:t>
            </a:r>
            <a:r>
              <a:rPr lang="ru-RU" dirty="0" err="1"/>
              <a:t>вартості</a:t>
            </a:r>
            <a:r>
              <a:rPr lang="ru-RU" dirty="0"/>
              <a:t> аутсорсингового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доходу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транспортування</a:t>
            </a:r>
            <a:r>
              <a:rPr lang="ru-RU" dirty="0"/>
              <a:t> продукту (</a:t>
            </a:r>
            <a:r>
              <a:rPr lang="en-US" dirty="0"/>
              <a:t>RPP — revenue per product pound). </a:t>
            </a:r>
            <a:r>
              <a:rPr lang="ru-RU" dirty="0" err="1"/>
              <a:t>Зокрема</a:t>
            </a:r>
            <a:r>
              <a:rPr lang="ru-RU" dirty="0"/>
              <a:t>,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Індія</a:t>
            </a:r>
            <a:r>
              <a:rPr lang="ru-RU" dirty="0"/>
              <a:t> — одна з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країн</a:t>
            </a:r>
            <a:r>
              <a:rPr lang="ru-RU" dirty="0"/>
              <a:t> для аутсорсингу </a:t>
            </a:r>
            <a:r>
              <a:rPr lang="ru-RU" dirty="0" err="1"/>
              <a:t>послуг</a:t>
            </a:r>
            <a:r>
              <a:rPr lang="ru-RU" dirty="0"/>
              <a:t> контакт-</a:t>
            </a:r>
            <a:r>
              <a:rPr lang="ru-RU" dirty="0" err="1"/>
              <a:t>центрів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за- </a:t>
            </a:r>
            <a:r>
              <a:rPr lang="ru-RU" dirty="0" err="1"/>
              <a:t>безпечення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транспортуються</a:t>
            </a:r>
            <a:r>
              <a:rPr lang="ru-RU" dirty="0"/>
              <a:t> за </a:t>
            </a:r>
            <a:r>
              <a:rPr lang="ru-RU" dirty="0" err="1"/>
              <a:t>допомо</a:t>
            </a:r>
            <a:r>
              <a:rPr lang="ru-RU" dirty="0"/>
              <a:t>- гою </a:t>
            </a:r>
            <a:r>
              <a:rPr lang="ru-RU" dirty="0" err="1"/>
              <a:t>телекомунікаційноі</a:t>
            </a:r>
            <a:r>
              <a:rPr lang="ru-RU" dirty="0"/>
              <a:t>̈ </a:t>
            </a:r>
            <a:r>
              <a:rPr lang="ru-RU" dirty="0" err="1"/>
              <a:t>інфраструктури</a:t>
            </a:r>
            <a:r>
              <a:rPr lang="ru-RU" dirty="0"/>
              <a:t>, яка в </a:t>
            </a:r>
            <a:r>
              <a:rPr lang="ru-RU" dirty="0" err="1"/>
              <a:t>ціи</a:t>
            </a:r>
            <a:r>
              <a:rPr lang="ru-RU" dirty="0"/>
              <a:t>̆ </a:t>
            </a:r>
            <a:r>
              <a:rPr lang="ru-RU" dirty="0" err="1"/>
              <a:t>країні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до- </a:t>
            </a:r>
            <a:r>
              <a:rPr lang="ru-RU" dirty="0" err="1"/>
              <a:t>сить</a:t>
            </a:r>
            <a:r>
              <a:rPr lang="ru-RU" dirty="0"/>
              <a:t> дешевою. </a:t>
            </a:r>
          </a:p>
          <a:p>
            <a:r>
              <a:rPr lang="ru-RU" dirty="0"/>
              <a:t>При </a:t>
            </a:r>
            <a:r>
              <a:rPr lang="ru-RU" dirty="0" err="1"/>
              <a:t>обґрунтуванні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аутсорсинговоі</a:t>
            </a:r>
            <a:r>
              <a:rPr lang="ru-RU" dirty="0"/>
              <a:t>̈ </a:t>
            </a:r>
            <a:r>
              <a:rPr lang="ru-RU" dirty="0" err="1"/>
              <a:t>бізнес-моделі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й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плановании</a:t>
            </a:r>
            <a:r>
              <a:rPr lang="ru-RU" dirty="0"/>
              <a:t>̆ </a:t>
            </a:r>
            <a:r>
              <a:rPr lang="ru-RU" dirty="0" err="1"/>
              <a:t>інтервал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завантаження</a:t>
            </a:r>
            <a:r>
              <a:rPr lang="ru-RU" dirty="0"/>
              <a:t> </a:t>
            </a:r>
            <a:r>
              <a:rPr lang="ru-RU" dirty="0" err="1"/>
              <a:t>внутрішньо</a:t>
            </a:r>
            <a:r>
              <a:rPr lang="ru-RU" dirty="0"/>
              <a:t>- го </a:t>
            </a:r>
            <a:r>
              <a:rPr lang="ru-RU" dirty="0" err="1"/>
              <a:t>підрозділу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компаніі</a:t>
            </a:r>
            <a:r>
              <a:rPr lang="ru-RU" dirty="0"/>
              <a:t>̈-</a:t>
            </a:r>
            <a:r>
              <a:rPr lang="ru-RU" dirty="0" err="1"/>
              <a:t>аутсорсера</a:t>
            </a:r>
            <a:r>
              <a:rPr lang="ru-RU" dirty="0"/>
              <a:t>; </a:t>
            </a:r>
          </a:p>
          <a:p>
            <a:r>
              <a:rPr lang="ru-RU" dirty="0"/>
              <a:t>• величину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і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завантаження</a:t>
            </a:r>
            <a:r>
              <a:rPr lang="ru-RU" dirty="0"/>
              <a:t> (</a:t>
            </a:r>
            <a:r>
              <a:rPr lang="ru-RU" dirty="0" err="1"/>
              <a:t>ступінчасті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) ; </a:t>
            </a:r>
          </a:p>
          <a:p>
            <a:r>
              <a:rPr lang="ru-RU" dirty="0"/>
              <a:t>• 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стандартноі</a:t>
            </a:r>
            <a:r>
              <a:rPr lang="ru-RU" dirty="0"/>
              <a:t>̈ і </a:t>
            </a:r>
            <a:r>
              <a:rPr lang="ru-RU" dirty="0" err="1"/>
              <a:t>середньоі</a:t>
            </a:r>
            <a:r>
              <a:rPr lang="ru-RU" dirty="0"/>
              <a:t>̈ ставок </a:t>
            </a:r>
            <a:r>
              <a:rPr lang="ru-RU" dirty="0" err="1"/>
              <a:t>драйвера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9853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3DF1F2-7293-21B7-8392-5365CB545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217171"/>
            <a:ext cx="8965392" cy="58241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 </a:t>
            </a:r>
            <a:r>
              <a:rPr lang="ru-RU" dirty="0" err="1"/>
              <a:t>процесу</a:t>
            </a:r>
            <a:r>
              <a:rPr lang="ru-RU" dirty="0"/>
              <a:t> (а </a:t>
            </a:r>
            <a:r>
              <a:rPr lang="ru-RU" dirty="0" err="1"/>
              <a:t>точніше</a:t>
            </a:r>
            <a:r>
              <a:rPr lang="ru-RU" dirty="0"/>
              <a:t> — </a:t>
            </a:r>
            <a:r>
              <a:rPr lang="ru-RU" dirty="0" err="1"/>
              <a:t>різниця</a:t>
            </a:r>
            <a:r>
              <a:rPr lang="ru-RU" dirty="0"/>
              <a:t> у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самостійного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аутсорсингу)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критеріїв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</a:t>
            </a:r>
            <a:r>
              <a:rPr lang="ru-RU" dirty="0"/>
              <a:t>- </a:t>
            </a:r>
            <a:r>
              <a:rPr lang="ru-RU" dirty="0" err="1"/>
              <a:t>ховувати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монетарних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оціню</a:t>
            </a:r>
            <a:r>
              <a:rPr lang="ru-RU" dirty="0"/>
              <a:t>- </a:t>
            </a:r>
            <a:r>
              <a:rPr lang="ru-RU" dirty="0" err="1"/>
              <a:t>вання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немонетарні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(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аутсорсинго</a:t>
            </a:r>
            <a:r>
              <a:rPr lang="ru-RU" dirty="0"/>
              <a:t>- </a:t>
            </a:r>
            <a:r>
              <a:rPr lang="ru-RU" dirty="0" err="1"/>
              <a:t>воі</a:t>
            </a:r>
            <a:r>
              <a:rPr lang="ru-RU" dirty="0"/>
              <a:t>̈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рекомендаціи</a:t>
            </a:r>
            <a:r>
              <a:rPr lang="ru-RU" dirty="0"/>
              <a:t>̆: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ініціатива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переданням</a:t>
            </a:r>
            <a:r>
              <a:rPr lang="ru-RU" dirty="0"/>
              <a:t> </a:t>
            </a:r>
            <a:r>
              <a:rPr lang="ru-RU" dirty="0" err="1"/>
              <a:t>непрофіль</a:t>
            </a:r>
            <a:r>
              <a:rPr lang="ru-RU" dirty="0"/>
              <a:t>- них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аутсорсинговіи</a:t>
            </a:r>
            <a:r>
              <a:rPr lang="ru-RU" dirty="0"/>
              <a:t>̆ </a:t>
            </a:r>
            <a:r>
              <a:rPr lang="ru-RU" dirty="0" err="1"/>
              <a:t>компаніі</a:t>
            </a:r>
            <a:r>
              <a:rPr lang="ru-RU" dirty="0"/>
              <a:t>̈ повинна </a:t>
            </a:r>
            <a:r>
              <a:rPr lang="ru-RU" dirty="0" err="1"/>
              <a:t>виходити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і </a:t>
            </a:r>
            <a:r>
              <a:rPr lang="ru-RU" dirty="0" err="1"/>
              <a:t>впроваджуватись</a:t>
            </a:r>
            <a:r>
              <a:rPr lang="ru-RU" dirty="0"/>
              <a:t> за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активноі</a:t>
            </a:r>
            <a:r>
              <a:rPr lang="ru-RU" dirty="0"/>
              <a:t>̈ </a:t>
            </a:r>
            <a:r>
              <a:rPr lang="ru-RU" dirty="0" err="1"/>
              <a:t>участі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мети і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діи</a:t>
            </a:r>
            <a:r>
              <a:rPr lang="ru-RU" dirty="0"/>
              <a:t>̆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реінжинірингу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та переходу на аутсорсинг.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повинно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аут- </a:t>
            </a:r>
            <a:r>
              <a:rPr lang="ru-RU" dirty="0" err="1"/>
              <a:t>сорсинговоі</a:t>
            </a:r>
            <a:r>
              <a:rPr lang="ru-RU" dirty="0"/>
              <a:t>̈ </a:t>
            </a:r>
            <a:r>
              <a:rPr lang="ru-RU" dirty="0" err="1"/>
              <a:t>моделі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конкретноі</a:t>
            </a:r>
            <a:r>
              <a:rPr lang="ru-RU" dirty="0"/>
              <a:t>̈ </a:t>
            </a:r>
            <a:r>
              <a:rPr lang="ru-RU" dirty="0" err="1"/>
              <a:t>функціі</a:t>
            </a:r>
            <a:r>
              <a:rPr lang="ru-RU" dirty="0"/>
              <a:t>̈, </a:t>
            </a:r>
            <a:r>
              <a:rPr lang="ru-RU" dirty="0" err="1"/>
              <a:t>переданоі</a:t>
            </a:r>
            <a:r>
              <a:rPr lang="ru-RU" dirty="0"/>
              <a:t>̈ на </a:t>
            </a:r>
            <a:r>
              <a:rPr lang="ru-RU" dirty="0" err="1"/>
              <a:t>аутсор</a:t>
            </a:r>
            <a:r>
              <a:rPr lang="ru-RU" dirty="0"/>
              <a:t>- </a:t>
            </a:r>
            <a:r>
              <a:rPr lang="ru-RU" dirty="0" err="1"/>
              <a:t>синг</a:t>
            </a:r>
            <a:r>
              <a:rPr lang="ru-RU" dirty="0"/>
              <a:t>, повинна </a:t>
            </a:r>
            <a:r>
              <a:rPr lang="ru-RU" dirty="0" err="1"/>
              <a:t>корелювати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компанія</a:t>
            </a:r>
            <a:r>
              <a:rPr lang="ru-RU" dirty="0"/>
              <a:t> повинна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err="1"/>
              <a:t>взаємовигідні</a:t>
            </a:r>
            <a:r>
              <a:rPr lang="ru-RU" dirty="0"/>
              <a:t> </a:t>
            </a:r>
            <a:r>
              <a:rPr lang="ru-RU" dirty="0" err="1"/>
              <a:t>партнерські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- </a:t>
            </a:r>
            <a:r>
              <a:rPr lang="ru-RU" dirty="0" err="1"/>
              <a:t>носини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компанією-аутсорсером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керівництво</a:t>
            </a:r>
            <a:r>
              <a:rPr lang="ru-RU" dirty="0"/>
              <a:t> повинно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ринку </a:t>
            </a:r>
            <a:r>
              <a:rPr lang="ru-RU" dirty="0" err="1"/>
              <a:t>аутсор</a:t>
            </a:r>
            <a:r>
              <a:rPr lang="ru-RU" dirty="0"/>
              <a:t>- </a:t>
            </a:r>
            <a:r>
              <a:rPr lang="ru-RU" dirty="0" err="1"/>
              <a:t>сингових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для </a:t>
            </a:r>
            <a:r>
              <a:rPr lang="ru-RU" dirty="0" err="1"/>
              <a:t>пошуку</a:t>
            </a:r>
            <a:r>
              <a:rPr lang="ru-RU" dirty="0"/>
              <a:t> оптимального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оплати;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аутсорсингові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короткостроковими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можливістю</a:t>
            </a:r>
            <a:r>
              <a:rPr lang="ru-RU" dirty="0"/>
              <a:t> перегляду умов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внутрішньоі</a:t>
            </a:r>
            <a:r>
              <a:rPr lang="ru-RU" dirty="0"/>
              <a:t>̈ </a:t>
            </a:r>
            <a:r>
              <a:rPr lang="ru-RU" dirty="0" err="1"/>
              <a:t>чи</a:t>
            </a:r>
            <a:r>
              <a:rPr lang="ru-RU" dirty="0"/>
              <a:t> зов- </a:t>
            </a:r>
            <a:r>
              <a:rPr lang="ru-RU" dirty="0" err="1"/>
              <a:t>нішньоі</a:t>
            </a:r>
            <a:r>
              <a:rPr lang="ru-RU" dirty="0"/>
              <a:t>̈ </a:t>
            </a:r>
            <a:r>
              <a:rPr lang="ru-RU" dirty="0" err="1"/>
              <a:t>ситуаціі</a:t>
            </a:r>
            <a:r>
              <a:rPr lang="ru-RU" dirty="0"/>
              <a:t>̈;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аутсорсерами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джерела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9534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B57991-1617-C0BA-CC4A-1737403E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1" y="293511"/>
            <a:ext cx="11029245" cy="628791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шрінкінг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shrinking)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даунсайзінг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деліверінг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delevering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 off)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екстерналізація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аутстаффінг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персоналу».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аутсорсингу подано на рис. 7.2.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A482D1-BCBD-437F-A6DC-09477E13A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373" y="2393244"/>
            <a:ext cx="5962204" cy="372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8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0F915B-27B6-C36B-0EC7-6027BB615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316089"/>
            <a:ext cx="10747022" cy="6073422"/>
          </a:xfrm>
        </p:spPr>
        <p:txBody>
          <a:bodyPr/>
          <a:lstStyle/>
          <a:p>
            <a:pPr algn="just"/>
            <a:r>
              <a:rPr lang="ru-RU" dirty="0"/>
              <a:t>По </a:t>
            </a:r>
            <a:r>
              <a:rPr lang="ru-RU" dirty="0" err="1"/>
              <a:t>суті</a:t>
            </a:r>
            <a:r>
              <a:rPr lang="ru-RU" dirty="0"/>
              <a:t> аутсорсинг </a:t>
            </a:r>
            <a:r>
              <a:rPr lang="ru-RU" dirty="0" err="1"/>
              <a:t>породжении</a:t>
            </a:r>
            <a:r>
              <a:rPr lang="ru-RU" dirty="0"/>
              <a:t>̆ </a:t>
            </a:r>
            <a:r>
              <a:rPr lang="ru-RU" dirty="0" err="1"/>
              <a:t>теорією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його</a:t>
            </a:r>
            <a:r>
              <a:rPr lang="ru-RU" dirty="0"/>
              <a:t> прояви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— </a:t>
            </a:r>
            <a:r>
              <a:rPr lang="ru-RU" dirty="0" err="1"/>
              <a:t>важливии</a:t>
            </a:r>
            <a:r>
              <a:rPr lang="ru-RU" dirty="0"/>
              <a:t>̆ принцип </a:t>
            </a:r>
            <a:r>
              <a:rPr lang="ru-RU" dirty="0" err="1"/>
              <a:t>ефектив</a:t>
            </a:r>
            <a:r>
              <a:rPr lang="ru-RU" dirty="0"/>
              <a:t>- но </a:t>
            </a:r>
            <a:r>
              <a:rPr lang="ru-RU" dirty="0" err="1"/>
              <a:t>організованоі</a:t>
            </a:r>
            <a:r>
              <a:rPr lang="ru-RU" dirty="0"/>
              <a:t>̈ </a:t>
            </a:r>
            <a:r>
              <a:rPr lang="ru-RU" dirty="0" err="1"/>
              <a:t>економічноі</a:t>
            </a:r>
            <a:r>
              <a:rPr lang="ru-RU" dirty="0"/>
              <a:t>̈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спеціаліза</a:t>
            </a:r>
            <a:r>
              <a:rPr lang="ru-RU" dirty="0"/>
              <a:t>- </a:t>
            </a:r>
            <a:r>
              <a:rPr lang="ru-RU" dirty="0" err="1"/>
              <a:t>цію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певноі</a:t>
            </a:r>
            <a:r>
              <a:rPr lang="ru-RU" dirty="0"/>
              <a:t>̈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спільноі</a:t>
            </a:r>
            <a:r>
              <a:rPr lang="ru-RU" dirty="0"/>
              <a:t>̈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господа- </a:t>
            </a:r>
            <a:r>
              <a:rPr lang="ru-RU" dirty="0" err="1"/>
              <a:t>рювання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аутсорсингу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спільноі</a:t>
            </a:r>
            <a:r>
              <a:rPr lang="ru-RU" dirty="0"/>
              <a:t>̈ мети 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конкурентноі</a:t>
            </a:r>
            <a:r>
              <a:rPr lang="ru-RU" dirty="0"/>
              <a:t>̈ </a:t>
            </a:r>
            <a:r>
              <a:rPr lang="ru-RU" dirty="0" err="1"/>
              <a:t>переваги</a:t>
            </a:r>
            <a:r>
              <a:rPr lang="ru-RU" dirty="0"/>
              <a:t> через 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виконавцям</a:t>
            </a:r>
            <a:r>
              <a:rPr lang="ru-RU" dirty="0"/>
              <a:t>. Аутсорсинг, таким чином,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поділом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-партнерами. </a:t>
            </a:r>
          </a:p>
          <a:p>
            <a:pPr algn="just"/>
            <a:r>
              <a:rPr lang="ru-RU" dirty="0" err="1"/>
              <a:t>Витоки</a:t>
            </a:r>
            <a:r>
              <a:rPr lang="ru-RU" dirty="0"/>
              <a:t> аутсорсингу, як </a:t>
            </a:r>
            <a:r>
              <a:rPr lang="ru-RU" dirty="0" err="1"/>
              <a:t>бізнес-моделі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, належать до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 в </a:t>
            </a:r>
            <a:r>
              <a:rPr lang="ru-RU" dirty="0" err="1"/>
              <a:t>індустріі</a:t>
            </a:r>
            <a:r>
              <a:rPr lang="ru-RU" dirty="0"/>
              <a:t>̈ </a:t>
            </a:r>
            <a:r>
              <a:rPr lang="ru-RU" dirty="0" err="1"/>
              <a:t>автомобілебудування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великих </a:t>
            </a:r>
            <a:r>
              <a:rPr lang="ru-RU" dirty="0" err="1"/>
              <a:t>менеджерів</a:t>
            </a:r>
            <a:r>
              <a:rPr lang="ru-RU" dirty="0"/>
              <a:t> — </a:t>
            </a:r>
            <a:r>
              <a:rPr lang="ru-RU" dirty="0" err="1"/>
              <a:t>Генрі</a:t>
            </a:r>
            <a:r>
              <a:rPr lang="ru-RU" dirty="0"/>
              <a:t> Форда та Альфреда </a:t>
            </a:r>
            <a:r>
              <a:rPr lang="ru-RU" dirty="0" err="1"/>
              <a:t>Слоуна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 30-ті роки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стало </a:t>
            </a:r>
            <a:r>
              <a:rPr lang="ru-RU" dirty="0" err="1"/>
              <a:t>зрозумілим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самостійно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здійснювати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продукту. Тому ряд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спеціалізова</a:t>
            </a:r>
            <a:r>
              <a:rPr lang="ru-RU" dirty="0"/>
              <a:t>- ним </a:t>
            </a:r>
            <a:r>
              <a:rPr lang="ru-RU" dirty="0" err="1"/>
              <a:t>фірмам</a:t>
            </a:r>
            <a:r>
              <a:rPr lang="ru-RU" dirty="0"/>
              <a:t>. Форд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творцем</a:t>
            </a:r>
            <a:r>
              <a:rPr lang="ru-RU" dirty="0"/>
              <a:t> </a:t>
            </a:r>
            <a:r>
              <a:rPr lang="ru-RU" dirty="0" err="1"/>
              <a:t>однієі</a:t>
            </a:r>
            <a:r>
              <a:rPr lang="ru-RU" dirty="0"/>
              <a:t>̈ з </a:t>
            </a:r>
            <a:r>
              <a:rPr lang="ru-RU" dirty="0" err="1"/>
              <a:t>найбільших</a:t>
            </a:r>
            <a:r>
              <a:rPr lang="ru-RU" dirty="0"/>
              <a:t> вертикально </a:t>
            </a:r>
            <a:r>
              <a:rPr lang="ru-RU" dirty="0" err="1"/>
              <a:t>інтегрованих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̆: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контролем </a:t>
            </a:r>
            <a:r>
              <a:rPr lang="ru-RU" dirty="0" err="1"/>
              <a:t>усі</a:t>
            </a:r>
            <a:r>
              <a:rPr lang="ru-RU" dirty="0"/>
              <a:t> товарно-</a:t>
            </a:r>
            <a:r>
              <a:rPr lang="ru-RU" dirty="0" err="1"/>
              <a:t>матеріалні</a:t>
            </a:r>
            <a:r>
              <a:rPr lang="ru-RU" dirty="0"/>
              <a:t> потоки </a:t>
            </a:r>
            <a:r>
              <a:rPr lang="ru-RU" dirty="0" err="1"/>
              <a:t>між</a:t>
            </a:r>
            <a:r>
              <a:rPr lang="ru-RU" dirty="0"/>
              <a:t> 40 </a:t>
            </a:r>
            <a:r>
              <a:rPr lang="ru-RU" dirty="0" err="1"/>
              <a:t>підприємствами</a:t>
            </a:r>
            <a:r>
              <a:rPr lang="ru-RU" dirty="0"/>
              <a:t>, </a:t>
            </a:r>
            <a:r>
              <a:rPr lang="ru-RU" dirty="0" err="1"/>
              <a:t>розташова</a:t>
            </a:r>
            <a:r>
              <a:rPr lang="ru-RU" dirty="0"/>
              <a:t>- ними у США, </a:t>
            </a:r>
            <a:r>
              <a:rPr lang="ru-RU" dirty="0" err="1"/>
              <a:t>Канаді</a:t>
            </a:r>
            <a:r>
              <a:rPr lang="ru-RU" dirty="0"/>
              <a:t>, </a:t>
            </a:r>
            <a:r>
              <a:rPr lang="ru-RU" dirty="0" err="1"/>
              <a:t>Австраліі</a:t>
            </a:r>
            <a:r>
              <a:rPr lang="ru-RU" dirty="0"/>
              <a:t>̈, </a:t>
            </a:r>
            <a:r>
              <a:rPr lang="ru-RU" dirty="0" err="1"/>
              <a:t>Новіи</a:t>
            </a:r>
            <a:r>
              <a:rPr lang="ru-RU" dirty="0"/>
              <a:t>̆ </a:t>
            </a:r>
            <a:r>
              <a:rPr lang="ru-RU" dirty="0" err="1"/>
              <a:t>Зеландіі</a:t>
            </a:r>
            <a:r>
              <a:rPr lang="ru-RU" dirty="0"/>
              <a:t>̈, </a:t>
            </a:r>
            <a:r>
              <a:rPr lang="ru-RU" dirty="0" err="1"/>
              <a:t>Великіи</a:t>
            </a:r>
            <a:r>
              <a:rPr lang="ru-RU" dirty="0"/>
              <a:t>̆ Брита- </a:t>
            </a:r>
            <a:r>
              <a:rPr lang="ru-RU" dirty="0" err="1"/>
              <a:t>ніі</a:t>
            </a:r>
            <a:r>
              <a:rPr lang="ru-RU" dirty="0"/>
              <a:t>̈, </a:t>
            </a:r>
            <a:r>
              <a:rPr lang="ru-RU" dirty="0" err="1"/>
              <a:t>Південніи</a:t>
            </a:r>
            <a:r>
              <a:rPr lang="ru-RU" dirty="0"/>
              <a:t>̆ </a:t>
            </a:r>
            <a:r>
              <a:rPr lang="ru-RU" dirty="0" err="1"/>
              <a:t>Африці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дилерами </a:t>
            </a:r>
            <a:r>
              <a:rPr lang="ru-RU" dirty="0" err="1"/>
              <a:t>продукціі</a:t>
            </a:r>
            <a:r>
              <a:rPr lang="ru-RU" dirty="0"/>
              <a:t>̈.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Форда </a:t>
            </a:r>
            <a:r>
              <a:rPr lang="ru-RU" dirty="0" err="1"/>
              <a:t>зіштовхнулась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проблемою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спону</a:t>
            </a:r>
            <a:r>
              <a:rPr lang="ru-RU" dirty="0"/>
              <a:t>- </a:t>
            </a:r>
            <a:r>
              <a:rPr lang="ru-RU" dirty="0" err="1"/>
              <a:t>кало</a:t>
            </a:r>
            <a:r>
              <a:rPr lang="ru-RU" dirty="0"/>
              <a:t> </a:t>
            </a:r>
            <a:r>
              <a:rPr lang="ru-RU" dirty="0" err="1"/>
              <a:t>їі</a:t>
            </a:r>
            <a:r>
              <a:rPr lang="ru-RU" dirty="0"/>
              <a:t>̈ </a:t>
            </a:r>
            <a:r>
              <a:rPr lang="ru-RU" dirty="0" err="1"/>
              <a:t>звернутися</a:t>
            </a:r>
            <a:r>
              <a:rPr lang="ru-RU" dirty="0"/>
              <a:t> 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стали </a:t>
            </a:r>
            <a:r>
              <a:rPr lang="ru-RU" dirty="0" err="1"/>
              <a:t>повноцінними</a:t>
            </a:r>
            <a:r>
              <a:rPr lang="ru-RU" dirty="0"/>
              <a:t> членами </a:t>
            </a:r>
            <a:r>
              <a:rPr lang="ru-RU" dirty="0" err="1"/>
              <a:t>постачальницько-збутовоі</a:t>
            </a:r>
            <a:r>
              <a:rPr lang="ru-RU" dirty="0"/>
              <a:t>̈ </a:t>
            </a:r>
            <a:r>
              <a:rPr lang="ru-RU" dirty="0" err="1"/>
              <a:t>мережі</a:t>
            </a:r>
            <a:r>
              <a:rPr lang="ru-RU" dirty="0"/>
              <a:t> авто- </a:t>
            </a:r>
            <a:r>
              <a:rPr lang="ru-RU" dirty="0" err="1"/>
              <a:t>мобільноі</a:t>
            </a:r>
            <a:r>
              <a:rPr lang="ru-RU" dirty="0"/>
              <a:t>̈ </a:t>
            </a:r>
            <a:r>
              <a:rPr lang="ru-RU" dirty="0" err="1"/>
              <a:t>імперіі</a:t>
            </a:r>
            <a:r>
              <a:rPr lang="ru-RU" dirty="0"/>
              <a:t>̈ Форда [1, 14]. </a:t>
            </a: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8696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AF86C-0FF1-8029-DA9A-4DF76A1D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417689"/>
            <a:ext cx="11311467" cy="6050844"/>
          </a:xfrm>
        </p:spPr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самостійнии</a:t>
            </a:r>
            <a:r>
              <a:rPr lang="ru-RU" dirty="0"/>
              <a:t>̆ </a:t>
            </a:r>
            <a:r>
              <a:rPr lang="ru-RU" dirty="0" err="1"/>
              <a:t>економічнии</a:t>
            </a:r>
            <a:r>
              <a:rPr lang="ru-RU" dirty="0"/>
              <a:t>̆ </a:t>
            </a:r>
            <a:r>
              <a:rPr lang="ru-RU" dirty="0" err="1"/>
              <a:t>термін</a:t>
            </a:r>
            <a:r>
              <a:rPr lang="ru-RU" dirty="0"/>
              <a:t> «аутсорсинг» </a:t>
            </a:r>
            <a:r>
              <a:rPr lang="ru-RU" dirty="0" err="1"/>
              <a:t>виник</a:t>
            </a:r>
            <a:r>
              <a:rPr lang="ru-RU" dirty="0"/>
              <a:t> у за- </a:t>
            </a:r>
            <a:r>
              <a:rPr lang="ru-RU" dirty="0" err="1"/>
              <a:t>хідніи</a:t>
            </a:r>
            <a:r>
              <a:rPr lang="ru-RU" dirty="0"/>
              <a:t>̆ </a:t>
            </a:r>
            <a:r>
              <a:rPr lang="ru-RU" dirty="0" err="1"/>
              <a:t>літературі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70-х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та </a:t>
            </a:r>
            <a:r>
              <a:rPr lang="ru-RU" dirty="0" err="1"/>
              <a:t>ак</a:t>
            </a:r>
            <a:r>
              <a:rPr lang="ru-RU" dirty="0"/>
              <a:t>- </a:t>
            </a:r>
            <a:r>
              <a:rPr lang="ru-RU" dirty="0" err="1"/>
              <a:t>тивно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як </a:t>
            </a:r>
            <a:r>
              <a:rPr lang="ru-RU" dirty="0" err="1"/>
              <a:t>гнучка</a:t>
            </a:r>
            <a:r>
              <a:rPr lang="ru-RU" dirty="0"/>
              <a:t> модель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зарубіжними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. </a:t>
            </a:r>
            <a:r>
              <a:rPr lang="ru-RU" dirty="0" err="1"/>
              <a:t>Найкращого</a:t>
            </a:r>
            <a:r>
              <a:rPr lang="ru-RU" dirty="0"/>
              <a:t> результату у </a:t>
            </a:r>
            <a:r>
              <a:rPr lang="ru-RU" dirty="0" err="1"/>
              <a:t>використанні</a:t>
            </a:r>
            <a:r>
              <a:rPr lang="ru-RU" dirty="0"/>
              <a:t> аутсорсингу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японські</a:t>
            </a:r>
            <a:r>
              <a:rPr lang="ru-RU" dirty="0"/>
              <a:t> та </a:t>
            </a:r>
            <a:r>
              <a:rPr lang="ru-RU" dirty="0" err="1"/>
              <a:t>тайванські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розробили</a:t>
            </a:r>
            <a:r>
              <a:rPr lang="ru-RU" dirty="0"/>
              <a:t> та </a:t>
            </a:r>
            <a:r>
              <a:rPr lang="ru-RU" dirty="0" err="1"/>
              <a:t>реа</a:t>
            </a:r>
            <a:r>
              <a:rPr lang="ru-RU" dirty="0"/>
              <a:t>- </a:t>
            </a:r>
            <a:r>
              <a:rPr lang="ru-RU" dirty="0" err="1"/>
              <a:t>лізували</a:t>
            </a:r>
            <a:r>
              <a:rPr lang="ru-RU" dirty="0"/>
              <a:t> систему «</a:t>
            </a:r>
            <a:r>
              <a:rPr lang="en-US" dirty="0"/>
              <a:t>Just in Time».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їі</a:t>
            </a:r>
            <a:r>
              <a:rPr lang="ru-RU" dirty="0"/>
              <a:t>̈ принципом </a:t>
            </a:r>
            <a:r>
              <a:rPr lang="ru-RU" dirty="0" err="1"/>
              <a:t>є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зовнішніи</a:t>
            </a:r>
            <a:r>
              <a:rPr lang="ru-RU" dirty="0"/>
              <a:t>̆ </a:t>
            </a:r>
            <a:r>
              <a:rPr lang="ru-RU" dirty="0" err="1"/>
              <a:t>постачальник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доставку </a:t>
            </a:r>
            <a:r>
              <a:rPr lang="ru-RU" dirty="0" err="1"/>
              <a:t>деталеи</a:t>
            </a:r>
            <a:r>
              <a:rPr lang="ru-RU" dirty="0"/>
              <a:t>̆ і </a:t>
            </a:r>
            <a:r>
              <a:rPr lang="ru-RU" dirty="0" err="1"/>
              <a:t>комплек</a:t>
            </a:r>
            <a:r>
              <a:rPr lang="ru-RU" dirty="0"/>
              <a:t>- </a:t>
            </a:r>
            <a:r>
              <a:rPr lang="ru-RU" dirty="0" err="1"/>
              <a:t>туючих</a:t>
            </a:r>
            <a:r>
              <a:rPr lang="ru-RU" dirty="0"/>
              <a:t> </a:t>
            </a:r>
            <a:r>
              <a:rPr lang="ru-RU" dirty="0" err="1"/>
              <a:t>кінцевоі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 за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графіком</a:t>
            </a:r>
            <a:r>
              <a:rPr lang="ru-RU" dirty="0"/>
              <a:t>, а </a:t>
            </a:r>
            <a:r>
              <a:rPr lang="ru-RU" dirty="0" err="1"/>
              <a:t>підприємству</a:t>
            </a:r>
            <a:r>
              <a:rPr lang="ru-RU" dirty="0"/>
              <a:t>- </a:t>
            </a:r>
            <a:r>
              <a:rPr lang="ru-RU" dirty="0" err="1"/>
              <a:t>замовнику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резервнии</a:t>
            </a:r>
            <a:r>
              <a:rPr lang="ru-RU" dirty="0"/>
              <a:t>̆ склад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деталеи</a:t>
            </a:r>
            <a:r>
              <a:rPr lang="ru-RU" dirty="0"/>
              <a:t>̆ і </a:t>
            </a:r>
            <a:r>
              <a:rPr lang="ru-RU" dirty="0" err="1"/>
              <a:t>комплектуючих</a:t>
            </a:r>
            <a:r>
              <a:rPr lang="ru-RU" dirty="0"/>
              <a:t> [1]. </a:t>
            </a:r>
          </a:p>
          <a:p>
            <a:r>
              <a:rPr lang="ru-RU" dirty="0"/>
              <a:t>У 1990-ті роки </a:t>
            </a:r>
            <a:r>
              <a:rPr lang="ru-RU" dirty="0" err="1"/>
              <a:t>деякі</a:t>
            </a:r>
            <a:r>
              <a:rPr lang="ru-RU" dirty="0"/>
              <a:t> теоретики менеджменту </a:t>
            </a:r>
            <a:r>
              <a:rPr lang="ru-RU" dirty="0" err="1"/>
              <a:t>стверджували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найважливішим</a:t>
            </a:r>
            <a:r>
              <a:rPr lang="ru-RU" dirty="0"/>
              <a:t> фактором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конкурентоспромож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компаніі</a:t>
            </a:r>
            <a:r>
              <a:rPr lang="ru-RU" dirty="0"/>
              <a:t>̈ на </a:t>
            </a:r>
            <a:r>
              <a:rPr lang="ru-RU" dirty="0" err="1"/>
              <a:t>основні</a:t>
            </a:r>
            <a:r>
              <a:rPr lang="ru-RU" dirty="0"/>
              <a:t> та </a:t>
            </a:r>
            <a:r>
              <a:rPr lang="ru-RU" dirty="0" err="1"/>
              <a:t>допоміжні</a:t>
            </a:r>
            <a:r>
              <a:rPr lang="ru-RU" dirty="0"/>
              <a:t>. За ре- </a:t>
            </a:r>
            <a:r>
              <a:rPr lang="ru-RU" dirty="0" err="1"/>
              <a:t>зультатами</a:t>
            </a:r>
            <a:r>
              <a:rPr lang="ru-RU" dirty="0"/>
              <a:t> такого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і </a:t>
            </a:r>
            <a:r>
              <a:rPr lang="ru-RU" dirty="0" err="1"/>
              <a:t>другорядні</a:t>
            </a:r>
            <a:r>
              <a:rPr lang="ru-RU" dirty="0"/>
              <a:t> </a:t>
            </a:r>
            <a:r>
              <a:rPr lang="ru-RU" dirty="0" err="1"/>
              <a:t>функ</a:t>
            </a:r>
            <a:r>
              <a:rPr lang="ru-RU" dirty="0"/>
              <a:t>- </a:t>
            </a:r>
            <a:r>
              <a:rPr lang="ru-RU" dirty="0" err="1"/>
              <a:t>ціі</a:t>
            </a:r>
            <a:r>
              <a:rPr lang="ru-RU" dirty="0"/>
              <a:t>̈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фахівцям</a:t>
            </a:r>
            <a:r>
              <a:rPr lang="ru-RU" dirty="0"/>
              <a:t> у </a:t>
            </a:r>
            <a:r>
              <a:rPr lang="ru-RU" dirty="0" err="1"/>
              <a:t>ціи</a:t>
            </a:r>
            <a:r>
              <a:rPr lang="ru-RU" dirty="0"/>
              <a:t>̆ </a:t>
            </a:r>
            <a:r>
              <a:rPr lang="ru-RU" dirty="0" err="1"/>
              <a:t>галузі</a:t>
            </a:r>
            <a:r>
              <a:rPr lang="ru-RU" dirty="0"/>
              <a:t> — </a:t>
            </a:r>
            <a:r>
              <a:rPr lang="ru-RU" dirty="0" err="1"/>
              <a:t>аутсорсерам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ж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збудована</a:t>
            </a:r>
            <a:r>
              <a:rPr lang="ru-RU" dirty="0"/>
              <a:t> у </a:t>
            </a:r>
            <a:r>
              <a:rPr lang="ru-RU" dirty="0" err="1"/>
              <a:t>такии</a:t>
            </a:r>
            <a:r>
              <a:rPr lang="ru-RU" dirty="0"/>
              <a:t>̆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ком- </a:t>
            </a:r>
            <a:r>
              <a:rPr lang="ru-RU" dirty="0" err="1"/>
              <a:t>паніі</a:t>
            </a:r>
            <a:r>
              <a:rPr lang="ru-RU" dirty="0"/>
              <a:t>̈ </a:t>
            </a:r>
            <a:r>
              <a:rPr lang="ru-RU" dirty="0" err="1"/>
              <a:t>виконують</a:t>
            </a:r>
            <a:r>
              <a:rPr lang="ru-RU" dirty="0"/>
              <a:t>, як правило, одну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: </a:t>
            </a:r>
            <a:r>
              <a:rPr lang="ru-RU" dirty="0" err="1"/>
              <a:t>збут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логістику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в основу </a:t>
            </a:r>
            <a:r>
              <a:rPr lang="ru-RU" dirty="0" err="1"/>
              <a:t>бізнес-моделі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певнии</a:t>
            </a:r>
            <a:r>
              <a:rPr lang="ru-RU" dirty="0"/>
              <a:t>̆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ланцюжка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вар- </a:t>
            </a:r>
            <a:r>
              <a:rPr lang="ru-RU" dirty="0" err="1"/>
              <a:t>тості</a:t>
            </a:r>
            <a:r>
              <a:rPr lang="ru-RU" dirty="0"/>
              <a:t>, </a:t>
            </a:r>
            <a:r>
              <a:rPr lang="ru-RU" dirty="0" err="1"/>
              <a:t>якии</a:t>
            </a:r>
            <a:r>
              <a:rPr lang="ru-RU" dirty="0"/>
              <a:t>̆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за </a:t>
            </a:r>
            <a:r>
              <a:rPr lang="ru-RU" dirty="0" err="1"/>
              <a:t>конкурентів</a:t>
            </a:r>
            <a:r>
              <a:rPr lang="ru-RU" dirty="0"/>
              <a:t>. </a:t>
            </a:r>
            <a:r>
              <a:rPr lang="ru-RU" dirty="0" err="1"/>
              <a:t>Еволюцію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аутсорсингу подано на рис. 7.3. </a:t>
            </a:r>
          </a:p>
          <a:p>
            <a:r>
              <a:rPr lang="ru-RU" dirty="0" err="1"/>
              <a:t>Поширення</a:t>
            </a:r>
            <a:r>
              <a:rPr lang="ru-RU" dirty="0"/>
              <a:t> аутсорсингу у 1990-х роках </a:t>
            </a:r>
            <a:r>
              <a:rPr lang="ru-RU" dirty="0" err="1"/>
              <a:t>зумовлене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по- </a:t>
            </a:r>
            <a:r>
              <a:rPr lang="ru-RU" dirty="0" err="1"/>
              <a:t>пулярністю</a:t>
            </a:r>
            <a:r>
              <a:rPr lang="ru-RU" dirty="0"/>
              <a:t> </a:t>
            </a:r>
            <a:r>
              <a:rPr lang="ru-RU" dirty="0" err="1"/>
              <a:t>процесного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у </a:t>
            </a:r>
            <a:r>
              <a:rPr lang="ru-RU" dirty="0" err="1"/>
              <a:t>цеи</a:t>
            </a:r>
            <a:r>
              <a:rPr lang="ru-RU" dirty="0"/>
              <a:t>̆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з’явились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на аутсорсинг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і </a:t>
            </a:r>
            <a:r>
              <a:rPr lang="ru-RU" dirty="0" err="1"/>
              <a:t>обслуговуючих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а й </a:t>
            </a:r>
            <a:r>
              <a:rPr lang="ru-RU" dirty="0" err="1"/>
              <a:t>виробничих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становили основу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̈. Прикладом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, </a:t>
            </a:r>
            <a:r>
              <a:rPr lang="ru-RU" dirty="0" err="1"/>
              <a:t>зок</a:t>
            </a:r>
            <a:r>
              <a:rPr lang="ru-RU" dirty="0"/>
              <a:t>- рема,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en-US" dirty="0"/>
              <a:t>Nike </a:t>
            </a:r>
            <a:r>
              <a:rPr lang="ru-RU" dirty="0"/>
              <a:t>та </a:t>
            </a:r>
            <a:r>
              <a:rPr lang="en-US" dirty="0"/>
              <a:t>Adidas,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розмістили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краі</a:t>
            </a:r>
            <a:r>
              <a:rPr lang="ru-RU" dirty="0"/>
              <a:t>̈- нах </a:t>
            </a:r>
            <a:r>
              <a:rPr lang="ru-RU" dirty="0" err="1"/>
              <a:t>Азіі</a:t>
            </a:r>
            <a:r>
              <a:rPr lang="ru-RU" dirty="0"/>
              <a:t>̈, а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зосередились</a:t>
            </a:r>
            <a:r>
              <a:rPr lang="ru-RU" dirty="0"/>
              <a:t> на </a:t>
            </a:r>
            <a:r>
              <a:rPr lang="ru-RU" dirty="0" err="1"/>
              <a:t>дизайні</a:t>
            </a:r>
            <a:r>
              <a:rPr lang="ru-RU" dirty="0"/>
              <a:t>, </a:t>
            </a:r>
            <a:r>
              <a:rPr lang="ru-RU" dirty="0" err="1"/>
              <a:t>розробках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147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AD26C7A-BFE9-83CB-022B-841DCE5C1A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750" y="863600"/>
            <a:ext cx="7556500" cy="5270500"/>
          </a:xfrm>
        </p:spPr>
      </p:pic>
    </p:spTree>
    <p:extLst>
      <p:ext uri="{BB962C8B-B14F-4D97-AF65-F5344CB8AC3E}">
        <p14:creationId xmlns:p14="http://schemas.microsoft.com/office/powerpoint/2010/main" val="356048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5E28D3-98CF-04A3-8840-015C323F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377190"/>
            <a:ext cx="11121390" cy="6023609"/>
          </a:xfrm>
        </p:spPr>
        <p:txBody>
          <a:bodyPr/>
          <a:lstStyle/>
          <a:p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аутсорсингу за такими </a:t>
            </a:r>
            <a:r>
              <a:rPr lang="ru-RU" dirty="0" err="1"/>
              <a:t>ознаками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1. За </a:t>
            </a:r>
            <a:r>
              <a:rPr lang="ru-RU" dirty="0" err="1"/>
              <a:t>основним</a:t>
            </a:r>
            <a:r>
              <a:rPr lang="ru-RU" dirty="0"/>
              <a:t> ресурсом,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компанія-аутсорсер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професійнии</a:t>
            </a:r>
            <a:r>
              <a:rPr lang="ru-RU" dirty="0"/>
              <a:t>̆ — на </a:t>
            </a:r>
            <a:r>
              <a:rPr lang="ru-RU" dirty="0" err="1"/>
              <a:t>аутсорсера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, в тому </a:t>
            </a:r>
            <a:r>
              <a:rPr lang="ru-RU" dirty="0" err="1"/>
              <a:t>чис</a:t>
            </a:r>
            <a:r>
              <a:rPr lang="ru-RU" dirty="0"/>
              <a:t>- </a:t>
            </a:r>
          </a:p>
          <a:p>
            <a:r>
              <a:rPr lang="ru-RU" dirty="0" err="1"/>
              <a:t>лі</a:t>
            </a:r>
            <a:r>
              <a:rPr lang="ru-RU" dirty="0"/>
              <a:t> </a:t>
            </a:r>
            <a:r>
              <a:rPr lang="ru-RU" dirty="0" err="1"/>
              <a:t>позаштатно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агенціі</a:t>
            </a:r>
            <a:r>
              <a:rPr lang="ru-RU" dirty="0"/>
              <a:t>̈,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займаються</a:t>
            </a:r>
            <a:r>
              <a:rPr lang="ru-RU" dirty="0"/>
              <a:t> </a:t>
            </a:r>
            <a:r>
              <a:rPr lang="ru-RU" dirty="0" err="1"/>
              <a:t>підбо</a:t>
            </a:r>
            <a:r>
              <a:rPr lang="ru-RU" dirty="0"/>
              <a:t>- ром </a:t>
            </a:r>
            <a:r>
              <a:rPr lang="ru-RU" dirty="0" err="1"/>
              <a:t>висококваліфікованого</a:t>
            </a:r>
            <a:r>
              <a:rPr lang="ru-RU" dirty="0"/>
              <a:t> персоналу); </a:t>
            </a:r>
          </a:p>
          <a:p>
            <a:r>
              <a:rPr lang="ru-RU" dirty="0"/>
              <a:t>• </a:t>
            </a:r>
            <a:r>
              <a:rPr lang="ru-RU" dirty="0" err="1"/>
              <a:t>виробничо-технологічнии</a:t>
            </a:r>
            <a:r>
              <a:rPr lang="ru-RU" dirty="0"/>
              <a:t>̆ — </a:t>
            </a:r>
            <a:r>
              <a:rPr lang="ru-RU" dirty="0" err="1"/>
              <a:t>аутсорсер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виробничими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і </a:t>
            </a:r>
            <a:r>
              <a:rPr lang="ru-RU" dirty="0" err="1"/>
              <a:t>потужностями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Аме</a:t>
            </a:r>
            <a:r>
              <a:rPr lang="ru-RU" dirty="0"/>
              <a:t>- </a:t>
            </a:r>
            <a:r>
              <a:rPr lang="ru-RU" dirty="0" err="1"/>
              <a:t>риканськоі</a:t>
            </a:r>
            <a:r>
              <a:rPr lang="ru-RU" dirty="0"/>
              <a:t>̈ </a:t>
            </a:r>
            <a:r>
              <a:rPr lang="ru-RU" dirty="0" err="1"/>
              <a:t>асоціаціі</a:t>
            </a:r>
            <a:r>
              <a:rPr lang="ru-RU" dirty="0"/>
              <a:t>̈ менеджменту </a:t>
            </a:r>
            <a:r>
              <a:rPr lang="ru-RU" dirty="0" err="1"/>
              <a:t>засвідчили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у 1997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передали на аутсорсинг </a:t>
            </a:r>
            <a:r>
              <a:rPr lang="ru-RU" dirty="0" err="1"/>
              <a:t>хоча</a:t>
            </a:r>
            <a:r>
              <a:rPr lang="ru-RU" dirty="0"/>
              <a:t> б один компонент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фінансово-адміністративнии</a:t>
            </a:r>
            <a:r>
              <a:rPr lang="ru-RU" dirty="0"/>
              <a:t>̆ — </a:t>
            </a:r>
            <a:r>
              <a:rPr lang="ru-RU" dirty="0" err="1"/>
              <a:t>аутсорсер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управ- </a:t>
            </a:r>
            <a:r>
              <a:rPr lang="ru-RU" dirty="0" err="1"/>
              <a:t>ління</a:t>
            </a:r>
            <a:r>
              <a:rPr lang="ru-RU" dirty="0"/>
              <a:t> проектами в </a:t>
            </a:r>
            <a:r>
              <a:rPr lang="ru-RU" dirty="0" err="1"/>
              <a:t>короткі</a:t>
            </a:r>
            <a:r>
              <a:rPr lang="ru-RU" dirty="0"/>
              <a:t> строки та за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; </a:t>
            </a:r>
          </a:p>
          <a:p>
            <a:r>
              <a:rPr lang="ru-RU" dirty="0"/>
              <a:t>• аутсорсинг </a:t>
            </a:r>
            <a:r>
              <a:rPr lang="ru-RU" dirty="0" err="1"/>
              <a:t>інформаційних</a:t>
            </a:r>
            <a:r>
              <a:rPr lang="ru-RU" dirty="0"/>
              <a:t> </a:t>
            </a:r>
            <a:r>
              <a:rPr lang="ru-RU" dirty="0" err="1"/>
              <a:t>технологіи</a:t>
            </a:r>
            <a:r>
              <a:rPr lang="ru-RU" dirty="0"/>
              <a:t>̆; </a:t>
            </a:r>
          </a:p>
          <a:p>
            <a:r>
              <a:rPr lang="ru-RU" dirty="0"/>
              <a:t>• </a:t>
            </a:r>
            <a:r>
              <a:rPr lang="ru-RU" dirty="0" err="1"/>
              <a:t>географічнии</a:t>
            </a:r>
            <a:r>
              <a:rPr lang="ru-RU" dirty="0"/>
              <a:t>̆ аутсорсинг (</a:t>
            </a:r>
            <a:r>
              <a:rPr lang="ru-RU" dirty="0" err="1"/>
              <a:t>застосовується</a:t>
            </a:r>
            <a:r>
              <a:rPr lang="ru-RU" dirty="0"/>
              <a:t>, коли </a:t>
            </a:r>
            <a:r>
              <a:rPr lang="ru-RU" dirty="0" err="1"/>
              <a:t>вигідно</a:t>
            </a:r>
            <a:r>
              <a:rPr lang="ru-RU" dirty="0"/>
              <a:t> пе- </a:t>
            </a:r>
            <a:r>
              <a:rPr lang="ru-RU" dirty="0" err="1"/>
              <a:t>ренести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регіони</a:t>
            </a:r>
            <a:r>
              <a:rPr lang="ru-RU" dirty="0"/>
              <a:t>, де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їі</a:t>
            </a:r>
            <a:r>
              <a:rPr lang="ru-RU" dirty="0"/>
              <a:t>̈ </a:t>
            </a:r>
            <a:r>
              <a:rPr lang="ru-RU" dirty="0" err="1"/>
              <a:t>здійснення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нижчими</a:t>
            </a:r>
            <a:r>
              <a:rPr lang="ru-RU" dirty="0"/>
              <a:t>). 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аутсорсингу </a:t>
            </a:r>
            <a:r>
              <a:rPr lang="ru-RU" dirty="0" err="1"/>
              <a:t>найбільшоі</a:t>
            </a:r>
            <a:r>
              <a:rPr lang="ru-RU" dirty="0"/>
              <a:t>̈ </a:t>
            </a:r>
            <a:r>
              <a:rPr lang="ru-RU" dirty="0" err="1"/>
              <a:t>популярності</a:t>
            </a:r>
            <a:r>
              <a:rPr lang="ru-RU" dirty="0"/>
              <a:t> </a:t>
            </a:r>
            <a:r>
              <a:rPr lang="ru-RU" dirty="0" err="1"/>
              <a:t>набув</a:t>
            </a:r>
            <a:r>
              <a:rPr lang="ru-RU" dirty="0"/>
              <a:t> ІТ- аутсорсинг. </a:t>
            </a:r>
            <a:r>
              <a:rPr lang="ru-RU" dirty="0" err="1"/>
              <a:t>Піонером</a:t>
            </a:r>
            <a:r>
              <a:rPr lang="ru-RU" dirty="0"/>
              <a:t> у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«</a:t>
            </a:r>
            <a:r>
              <a:rPr lang="en-US" dirty="0"/>
              <a:t>Kodak», </a:t>
            </a:r>
            <a:r>
              <a:rPr lang="ru-RU" dirty="0"/>
              <a:t>яка передала на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своі</a:t>
            </a:r>
            <a:r>
              <a:rPr lang="ru-RU" dirty="0"/>
              <a:t>̈ </a:t>
            </a:r>
            <a:r>
              <a:rPr lang="ru-RU" dirty="0" err="1"/>
              <a:t>інформаційні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компа- </a:t>
            </a:r>
            <a:r>
              <a:rPr lang="ru-RU" dirty="0" err="1"/>
              <a:t>ніям</a:t>
            </a:r>
            <a:r>
              <a:rPr lang="ru-RU" dirty="0"/>
              <a:t> «І</a:t>
            </a:r>
            <a:r>
              <a:rPr lang="en-US" dirty="0"/>
              <a:t>BM», «</a:t>
            </a:r>
            <a:r>
              <a:rPr lang="en-US" dirty="0" err="1"/>
              <a:t>Degital</a:t>
            </a:r>
            <a:r>
              <a:rPr lang="en-US" dirty="0"/>
              <a:t> Equipment Corp.» </a:t>
            </a:r>
            <a:r>
              <a:rPr lang="ru-RU" dirty="0"/>
              <a:t>та «</a:t>
            </a:r>
            <a:r>
              <a:rPr lang="en-US" dirty="0" err="1"/>
              <a:t>Businessland</a:t>
            </a:r>
            <a:r>
              <a:rPr lang="en-US" dirty="0"/>
              <a:t>».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370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39BC3E-4C8E-BE10-2EC3-FD7044A0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" y="308610"/>
            <a:ext cx="10949940" cy="6252209"/>
          </a:xfrm>
        </p:spPr>
        <p:txBody>
          <a:bodyPr/>
          <a:lstStyle/>
          <a:p>
            <a:r>
              <a:rPr lang="ru-RU" dirty="0"/>
              <a:t>2. За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допоміжними</a:t>
            </a:r>
            <a:r>
              <a:rPr lang="ru-RU" dirty="0"/>
              <a:t> </a:t>
            </a:r>
            <a:r>
              <a:rPr lang="ru-RU" dirty="0" err="1"/>
              <a:t>бізнес-проце</a:t>
            </a:r>
            <a:r>
              <a:rPr lang="ru-RU" dirty="0"/>
              <a:t>- сами (</a:t>
            </a:r>
            <a:r>
              <a:rPr lang="ru-RU" dirty="0" err="1"/>
              <a:t>операційними</a:t>
            </a:r>
            <a:r>
              <a:rPr lang="ru-RU" dirty="0"/>
              <a:t>): </a:t>
            </a:r>
          </a:p>
          <a:p>
            <a:r>
              <a:rPr lang="ru-RU" dirty="0"/>
              <a:t>• </a:t>
            </a:r>
            <a:r>
              <a:rPr lang="ru-RU" dirty="0" err="1"/>
              <a:t>управління</a:t>
            </a:r>
            <a:r>
              <a:rPr lang="ru-RU" dirty="0"/>
              <a:t> персоналом;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бухгалтерськии</a:t>
            </a:r>
            <a:r>
              <a:rPr lang="ru-RU" dirty="0"/>
              <a:t>̆ </a:t>
            </a:r>
            <a:r>
              <a:rPr lang="ru-RU" dirty="0" err="1"/>
              <a:t>облік</a:t>
            </a:r>
            <a:r>
              <a:rPr lang="ru-RU" dirty="0"/>
              <a:t> і </a:t>
            </a:r>
            <a:r>
              <a:rPr lang="ru-RU" dirty="0" err="1"/>
              <a:t>фінанси</a:t>
            </a:r>
            <a:r>
              <a:rPr lang="ru-RU" dirty="0"/>
              <a:t>; </a:t>
            </a:r>
          </a:p>
          <a:p>
            <a:r>
              <a:rPr lang="ru-RU" dirty="0"/>
              <a:t>• маркетинг;</a:t>
            </a:r>
            <a:br>
              <a:rPr lang="ru-RU" dirty="0"/>
            </a:br>
            <a:r>
              <a:rPr lang="ru-RU" dirty="0"/>
              <a:t>• реклама;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логістика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На думку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аутсорсингу (США), </a:t>
            </a:r>
            <a:r>
              <a:rPr lang="ru-RU" dirty="0" err="1"/>
              <a:t>саме</a:t>
            </a:r>
            <a:r>
              <a:rPr lang="ru-RU" dirty="0"/>
              <a:t> аутсорсинг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перспективним</a:t>
            </a:r>
            <a:r>
              <a:rPr lang="ru-RU" dirty="0"/>
              <a:t>. </a:t>
            </a:r>
          </a:p>
          <a:p>
            <a:r>
              <a:rPr lang="ru-RU" dirty="0"/>
              <a:t>3. За сферою </a:t>
            </a:r>
            <a:r>
              <a:rPr lang="ru-RU" dirty="0" err="1"/>
              <a:t>послуг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— </a:t>
            </a:r>
            <a:r>
              <a:rPr lang="ru-RU" dirty="0" err="1"/>
              <a:t>будівельні</a:t>
            </a:r>
            <a:r>
              <a:rPr lang="ru-RU" dirty="0"/>
              <a:t>, </a:t>
            </a:r>
            <a:r>
              <a:rPr lang="ru-RU" dirty="0" err="1"/>
              <a:t>архітектурні</a:t>
            </a:r>
            <a:r>
              <a:rPr lang="ru-RU" dirty="0"/>
              <a:t>,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лізинг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— </a:t>
            </a:r>
            <a:r>
              <a:rPr lang="ru-RU" dirty="0" err="1"/>
              <a:t>готельні</a:t>
            </a:r>
            <a:r>
              <a:rPr lang="ru-RU" dirty="0"/>
              <a:t>,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хар</a:t>
            </a:r>
            <a:r>
              <a:rPr lang="ru-RU" dirty="0"/>
              <a:t>- </a:t>
            </a:r>
            <a:r>
              <a:rPr lang="ru-RU" dirty="0" err="1"/>
              <a:t>чування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пошто</a:t>
            </a:r>
            <a:r>
              <a:rPr lang="ru-RU" dirty="0"/>
              <a:t>- </a:t>
            </a:r>
            <a:r>
              <a:rPr lang="ru-RU" dirty="0" err="1"/>
              <a:t>ві</a:t>
            </a:r>
            <a:r>
              <a:rPr lang="ru-RU" dirty="0"/>
              <a:t>, </a:t>
            </a:r>
            <a:r>
              <a:rPr lang="ru-RU" dirty="0" err="1"/>
              <a:t>комунікаційні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Стратегічнии</a:t>
            </a:r>
            <a:r>
              <a:rPr lang="ru-RU" dirty="0"/>
              <a:t>̆ аутсорсинг (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вироб</a:t>
            </a:r>
            <a:r>
              <a:rPr lang="ru-RU" dirty="0"/>
              <a:t>- </a:t>
            </a:r>
            <a:r>
              <a:rPr lang="ru-RU" dirty="0" err="1"/>
              <a:t>ництва</a:t>
            </a:r>
            <a:r>
              <a:rPr lang="ru-RU" dirty="0"/>
              <a:t> </a:t>
            </a:r>
            <a:r>
              <a:rPr lang="ru-RU" dirty="0" err="1"/>
              <a:t>стороннім</a:t>
            </a:r>
            <a:r>
              <a:rPr lang="ru-RU" dirty="0"/>
              <a:t> </a:t>
            </a:r>
            <a:r>
              <a:rPr lang="ru-RU" dirty="0" err="1"/>
              <a:t>виробникам</a:t>
            </a:r>
            <a:r>
              <a:rPr lang="ru-RU" dirty="0"/>
              <a:t>): </a:t>
            </a:r>
          </a:p>
          <a:p>
            <a:r>
              <a:rPr lang="ru-RU" dirty="0"/>
              <a:t>• аутсорсинг основного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аутсорсинг </a:t>
            </a:r>
            <a:r>
              <a:rPr lang="ru-RU" dirty="0" err="1"/>
              <a:t>допоміжного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561587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94</TotalTime>
  <Words>4817</Words>
  <Application>Microsoft Macintosh PowerPoint</Application>
  <PresentationFormat>Широкоэкранный</PresentationFormat>
  <Paragraphs>130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Times New Roman</vt:lpstr>
      <vt:lpstr>Trebuchet MS</vt:lpstr>
      <vt:lpstr>Wingdings 3</vt:lpstr>
      <vt:lpstr>Аспект</vt:lpstr>
      <vt:lpstr>Особливості аутсорсингової  моделі бізнесу компанії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аутсорсингової  моделі бізнесу компанії</dc:title>
  <dc:creator>Александр Ткачук</dc:creator>
  <cp:lastModifiedBy>Александр Ткачук</cp:lastModifiedBy>
  <cp:revision>62</cp:revision>
  <dcterms:created xsi:type="dcterms:W3CDTF">2022-05-02T13:44:08Z</dcterms:created>
  <dcterms:modified xsi:type="dcterms:W3CDTF">2022-05-02T15:18:41Z</dcterms:modified>
</cp:coreProperties>
</file>