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3" r:id="rId3"/>
    <p:sldId id="282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84" r:id="rId17"/>
    <p:sldId id="285" r:id="rId18"/>
    <p:sldId id="286" r:id="rId19"/>
    <p:sldId id="258" r:id="rId20"/>
    <p:sldId id="280" r:id="rId21"/>
    <p:sldId id="264" r:id="rId22"/>
    <p:sldId id="266" r:id="rId23"/>
    <p:sldId id="271" r:id="rId24"/>
    <p:sldId id="267" r:id="rId25"/>
    <p:sldId id="276" r:id="rId26"/>
    <p:sldId id="272" r:id="rId27"/>
    <p:sldId id="273" r:id="rId28"/>
    <p:sldId id="275" r:id="rId29"/>
    <p:sldId id="277" r:id="rId30"/>
    <p:sldId id="283" r:id="rId31"/>
    <p:sldId id="278" r:id="rId32"/>
    <p:sldId id="279" r:id="rId33"/>
    <p:sldId id="281" r:id="rId34"/>
    <p:sldId id="262" r:id="rId3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ітли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Помірний стиль 1 –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Помір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FA1FF-B6AA-48C2-AFC6-787E0DCFD90D}" type="datetimeFigureOut">
              <a:rPr lang="uk-UA" smtClean="0"/>
              <a:t>06.04.2024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C8A8F-3DA7-450D-850B-31353C45816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6543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8A8F-3DA7-450D-850B-31353C458168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525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C8A8F-3DA7-450D-850B-31353C458168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409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334962" y="1992473"/>
            <a:ext cx="11522075" cy="3190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7590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7"/>
            <a:ext cx="12192000" cy="6858000"/>
          </a:xfrm>
          <a:prstGeom prst="rect">
            <a:avLst/>
          </a:prstGeom>
        </p:spPr>
      </p:pic>
      <p:sp>
        <p:nvSpPr>
          <p:cNvPr id="7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334961" y="188914"/>
            <a:ext cx="11522075" cy="14051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dirty="0"/>
              <a:t>Зразок заголовка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10"/>
          </p:nvPr>
        </p:nvSpPr>
        <p:spPr>
          <a:xfrm>
            <a:off x="334963" y="1593850"/>
            <a:ext cx="11522075" cy="417671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256395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ий слайд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7"/>
            <a:ext cx="12192000" cy="6858000"/>
          </a:xfrm>
          <a:prstGeom prst="rect">
            <a:avLst/>
          </a:prstGeom>
        </p:spPr>
      </p:pic>
      <p:sp>
        <p:nvSpPr>
          <p:cNvPr id="4" name="Місце для вмісту 3"/>
          <p:cNvSpPr>
            <a:spLocks noGrp="1"/>
          </p:cNvSpPr>
          <p:nvPr>
            <p:ph sz="quarter" idx="10"/>
          </p:nvPr>
        </p:nvSpPr>
        <p:spPr>
          <a:xfrm>
            <a:off x="334963" y="188913"/>
            <a:ext cx="11522075" cy="5578475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319292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Іна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2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89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260" userDrawn="1">
          <p15:clr>
            <a:srgbClr val="F26B43"/>
          </p15:clr>
        </p15:guide>
        <p15:guide id="6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conomics.net.ua/ejopu/2023/No2/56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3058" y="2058528"/>
            <a:ext cx="102550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>
                <a:solidFill>
                  <a:schemeClr val="tx2"/>
                </a:solidFill>
              </a:rPr>
              <a:t>Тема 7. Вплив воєнних дій на економічний потенціал країн </a:t>
            </a:r>
            <a:r>
              <a:rPr lang="uk-UA" sz="4000" dirty="0" smtClean="0">
                <a:solidFill>
                  <a:schemeClr val="tx2"/>
                </a:solidFill>
              </a:rPr>
              <a:t>світу</a:t>
            </a:r>
            <a:endParaRPr lang="uk-UA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26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80" y="0"/>
            <a:ext cx="8420981" cy="57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57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89" y="108155"/>
            <a:ext cx="9779467" cy="55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25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973" y="92914"/>
            <a:ext cx="8357421" cy="56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142" y="0"/>
            <a:ext cx="8181684" cy="570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30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52" y="133950"/>
            <a:ext cx="8367099" cy="56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26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026" y="195597"/>
            <a:ext cx="9858849" cy="54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44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1354" y="314632"/>
            <a:ext cx="891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Вартість збитків від військових дій і потреб на 24.02.2023 р., млрд </a:t>
            </a:r>
            <a:r>
              <a:rPr lang="uk-UA" b="1" dirty="0" err="1" smtClean="0"/>
              <a:t>дол</a:t>
            </a:r>
            <a:r>
              <a:rPr lang="uk-UA" b="1" dirty="0" smtClean="0"/>
              <a:t> США</a:t>
            </a:r>
            <a:endParaRPr lang="uk-UA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150" y="869171"/>
            <a:ext cx="7363853" cy="5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4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300" y="650677"/>
            <a:ext cx="7030431" cy="5772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1586" y="356924"/>
            <a:ext cx="910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Річний темп падіння реального ВВП у перший рік військових дій в країнах, %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277135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090" y="912082"/>
            <a:ext cx="8259339" cy="5404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1586" y="356924"/>
            <a:ext cx="897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Видатки зведеного бюджету України та джерела їх фінансування у 2022 р, %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871611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0373" y="1002238"/>
            <a:ext cx="10215717" cy="3365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/>
              <a:t>Війни є невід’ємною часткою людської історії. Існують свідоцтва, що перші війни мали місце 12 тис. років тому, коли людське суспільство лише починало </a:t>
            </a:r>
            <a:r>
              <a:rPr lang="uk-UA" dirty="0" err="1"/>
              <a:t>формуватись</a:t>
            </a:r>
            <a:r>
              <a:rPr lang="uk-UA" dirty="0"/>
              <a:t> і не існувало ані майна, ані територій, за які варто було б воювати. Війни властиві абсолютно усім цивілізаціям та усім типам економічних відносин, що існували на землі. Починаючи з 3600-го року до нашої ери в світі відбулося приблизно 14600 війн. В результаті загинуло більше 3 млрд. осіб (зараз населення земної кулі складає 6,8 млрд. осіб). Уся історія людства знала лише 292 роки без війн, але це з урахуванням того, що деякі озброєні конфлікти не були зафіксовані істориками. </a:t>
            </a:r>
          </a:p>
        </p:txBody>
      </p:sp>
    </p:spTree>
    <p:extLst>
      <p:ext uri="{BB962C8B-B14F-4D97-AF65-F5344CB8AC3E}">
        <p14:creationId xmlns:p14="http://schemas.microsoft.com/office/powerpoint/2010/main" val="416687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9934" y="1470287"/>
            <a:ext cx="10844981" cy="2876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uk-UA" sz="2200" dirty="0">
                <a:solidFill>
                  <a:schemeClr val="tx2"/>
                </a:solidFill>
              </a:rPr>
              <a:t>7.1. Взаємозв’язок між економічним потенціалом та оборонним </a:t>
            </a:r>
            <a:r>
              <a:rPr lang="uk-UA" sz="2200" dirty="0" smtClean="0">
                <a:solidFill>
                  <a:schemeClr val="tx2"/>
                </a:solidFill>
              </a:rPr>
              <a:t>бюджетом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uk-UA" sz="2200" dirty="0" smtClean="0">
                <a:solidFill>
                  <a:schemeClr val="tx2"/>
                </a:solidFill>
              </a:rPr>
              <a:t>7.2.Економічний </a:t>
            </a:r>
            <a:r>
              <a:rPr lang="uk-UA" sz="2200" dirty="0">
                <a:solidFill>
                  <a:schemeClr val="tx2"/>
                </a:solidFill>
              </a:rPr>
              <a:t>механізм нарощування оборонного потенціалу в умовах активізації воєнних дій в </a:t>
            </a:r>
            <a:r>
              <a:rPr lang="en-US" sz="2200" dirty="0">
                <a:solidFill>
                  <a:schemeClr val="tx2"/>
                </a:solidFill>
              </a:rPr>
              <a:t>XXI </a:t>
            </a:r>
            <a:r>
              <a:rPr lang="uk-UA" sz="2200" dirty="0">
                <a:solidFill>
                  <a:schemeClr val="tx2"/>
                </a:solidFill>
              </a:rPr>
              <a:t>ст. </a:t>
            </a:r>
            <a:endParaRPr lang="uk-UA" sz="2200" dirty="0" smtClean="0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uk-UA" sz="2200" dirty="0" smtClean="0">
                <a:solidFill>
                  <a:schemeClr val="tx2"/>
                </a:solidFill>
              </a:rPr>
              <a:t>7.3.Роль </a:t>
            </a:r>
            <a:r>
              <a:rPr lang="uk-UA" sz="2200" dirty="0">
                <a:solidFill>
                  <a:schemeClr val="tx2"/>
                </a:solidFill>
              </a:rPr>
              <a:t>міжнародних організацій та спільноти у відновленні економічного потенціалу країн, постраждалих внаслідок воєнних дій.</a:t>
            </a:r>
            <a:endParaRPr lang="uk-UA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6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96" y="1617718"/>
            <a:ext cx="10490768" cy="26593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66609" y="855096"/>
            <a:ext cx="4794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Економіка</a:t>
            </a:r>
            <a:r>
              <a:rPr lang="ru-RU" b="1" dirty="0" smtClean="0"/>
              <a:t> </a:t>
            </a:r>
            <a:r>
              <a:rPr lang="ru-RU" b="1" dirty="0" err="1"/>
              <a:t>конфлікту</a:t>
            </a:r>
            <a:r>
              <a:rPr lang="ru-RU" b="1" dirty="0"/>
              <a:t> VS </a:t>
            </a:r>
            <a:r>
              <a:rPr lang="ru-RU" b="1" dirty="0" err="1"/>
              <a:t>економіка</a:t>
            </a:r>
            <a:r>
              <a:rPr lang="ru-RU" b="1" dirty="0"/>
              <a:t> миру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752561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1120225"/>
            <a:ext cx="101272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/>
              <a:t>В основу науки про безпеку національної економіки покладена </a:t>
            </a:r>
            <a:r>
              <a:rPr lang="uk-UA" b="1" dirty="0"/>
              <a:t>теорія потенційних конфліктів (ТПК), </a:t>
            </a:r>
            <a:r>
              <a:rPr lang="uk-UA" dirty="0"/>
              <a:t>що набула останнім часом загального поширення. Сутність ТПК ґрунтується на ствердженні, що все існуюче в світі – це, насамперед, різні форми існування енергії, що знаходяться одна з одною та з усіма іншими формами в постійних потенційних конфліктах. Отже, світобудова базується на перетворенні однієї форми енергії в іншу зі зміною рівнів їх потенціалів. Виходячи з положень теорії потенційних конфліктів, поява нової незалежної держави на арені світового співтовариства водночас породжує її конфліктність з іншими державами.</a:t>
            </a:r>
          </a:p>
        </p:txBody>
      </p:sp>
    </p:spTree>
    <p:extLst>
      <p:ext uri="{BB962C8B-B14F-4D97-AF65-F5344CB8AC3E}">
        <p14:creationId xmlns:p14="http://schemas.microsoft.com/office/powerpoint/2010/main" val="2869754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7251" y="516559"/>
            <a:ext cx="10235382" cy="13388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/>
              <a:t>Військова економіка – </a:t>
            </a:r>
            <a:r>
              <a:rPr lang="uk-UA" dirty="0"/>
              <a:t>це постійно діюча частка суспільного виробництва для забезпечення потреб Збройних Сил країни. Її поява зумовлена дією головного протиріччя економіки: взаємодії необмежених та постійно зростаючих потреб і обмежених ресурсів.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5406" y="2161938"/>
            <a:ext cx="101272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/>
              <a:t>Економіка</a:t>
            </a:r>
            <a:r>
              <a:rPr lang="ru-RU" b="1" dirty="0"/>
              <a:t> </a:t>
            </a:r>
            <a:r>
              <a:rPr lang="ru-RU" b="1" dirty="0" err="1"/>
              <a:t>здійснює</a:t>
            </a:r>
            <a:r>
              <a:rPr lang="ru-RU" b="1" dirty="0"/>
              <a:t> </a:t>
            </a:r>
            <a:r>
              <a:rPr lang="ru-RU" b="1" dirty="0" err="1"/>
              <a:t>такий</a:t>
            </a:r>
            <a:r>
              <a:rPr lang="ru-RU" b="1" dirty="0"/>
              <a:t> </a:t>
            </a:r>
            <a:r>
              <a:rPr lang="ru-RU" b="1" dirty="0" err="1"/>
              <a:t>вплив</a:t>
            </a:r>
            <a:r>
              <a:rPr lang="ru-RU" b="1" dirty="0"/>
              <a:t> на </a:t>
            </a:r>
            <a:r>
              <a:rPr lang="ru-RU" b="1" dirty="0" err="1"/>
              <a:t>хід</a:t>
            </a:r>
            <a:r>
              <a:rPr lang="ru-RU" b="1" dirty="0"/>
              <a:t> та результат </a:t>
            </a:r>
            <a:r>
              <a:rPr lang="ru-RU" b="1" dirty="0" err="1"/>
              <a:t>війни</a:t>
            </a:r>
            <a:r>
              <a:rPr lang="ru-RU" b="1" dirty="0" smtClean="0"/>
              <a:t>:</a:t>
            </a:r>
          </a:p>
          <a:p>
            <a:pPr algn="just"/>
            <a:endParaRPr lang="ru-RU" dirty="0"/>
          </a:p>
          <a:p>
            <a:pPr marL="342900" indent="-342900" algn="just">
              <a:buAutoNum type="arabicPeriod"/>
            </a:pPr>
            <a:r>
              <a:rPr lang="uk-UA" dirty="0"/>
              <a:t>Е</a:t>
            </a:r>
            <a:r>
              <a:rPr lang="uk-UA" dirty="0" smtClean="0"/>
              <a:t>кономіка </a:t>
            </a:r>
            <a:r>
              <a:rPr lang="uk-UA" dirty="0"/>
              <a:t>є об’єктивною основою виникнення соціальних конфліктів, які вирішуються через війну; </a:t>
            </a:r>
            <a:endParaRPr lang="uk-UA" dirty="0" smtClean="0"/>
          </a:p>
          <a:p>
            <a:pPr marL="342900" indent="-342900" algn="just">
              <a:buAutoNum type="arabicPeriod"/>
            </a:pPr>
            <a:r>
              <a:rPr lang="uk-UA" dirty="0"/>
              <a:t>Е</a:t>
            </a:r>
            <a:r>
              <a:rPr lang="uk-UA" dirty="0" smtClean="0"/>
              <a:t>кономіка </a:t>
            </a:r>
            <a:r>
              <a:rPr lang="uk-UA" dirty="0"/>
              <a:t>є матеріально-технічною базою збройної боротьби. Щоб вести війну, країні потрібна зброя та багато іншого, що дає економіка; Військова економіка – це постійно діюча частка суспільного виробництва для забезпечення потреб Збройних Сил країни. Її поява зумовлена дією головного протиріччя економіки: взаємодії необмежених та постійно зростаючих потреб і обмежених ресурсів. </a:t>
            </a:r>
            <a:endParaRPr lang="uk-UA" dirty="0" smtClean="0"/>
          </a:p>
          <a:p>
            <a:pPr marL="342900" indent="-342900" algn="just">
              <a:buAutoNum type="arabicPeriod"/>
            </a:pPr>
            <a:r>
              <a:rPr lang="uk-UA" dirty="0"/>
              <a:t>Е</a:t>
            </a:r>
            <a:r>
              <a:rPr lang="uk-UA" dirty="0" smtClean="0"/>
              <a:t>кономіка </a:t>
            </a:r>
            <a:r>
              <a:rPr lang="uk-UA" dirty="0"/>
              <a:t>за допомогою військової техніки та людських ресурсів обумовлює організацію, форми і способи озброєної боротьби, військову тактику та стратегію</a:t>
            </a:r>
          </a:p>
        </p:txBody>
      </p:sp>
    </p:spTree>
    <p:extLst>
      <p:ext uri="{BB962C8B-B14F-4D97-AF65-F5344CB8AC3E}">
        <p14:creationId xmlns:p14="http://schemas.microsoft.com/office/powerpoint/2010/main" val="223028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3327" y="700829"/>
            <a:ext cx="94881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uk-UA" b="1" dirty="0"/>
              <a:t>Взаємозв’язок між економікою та військовими діями </a:t>
            </a:r>
            <a:r>
              <a:rPr lang="uk-UA" dirty="0"/>
              <a:t>має двосторонній характер: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uk-UA" dirty="0" smtClean="0"/>
              <a:t>війна </a:t>
            </a:r>
            <a:r>
              <a:rPr lang="uk-UA" dirty="0"/>
              <a:t>відволікає значні фінансові, матеріальні та людські ресурси з виробничої сфери у непродуктивну невиробничу сферу; </a:t>
            </a:r>
          </a:p>
          <a:p>
            <a:pPr marL="285750" indent="-285750" algn="just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uk-UA" dirty="0" smtClean="0"/>
              <a:t>війна </a:t>
            </a:r>
            <a:r>
              <a:rPr lang="uk-UA" dirty="0"/>
              <a:t>і військові потреби формують структуру самої економіки;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uk-UA" dirty="0" smtClean="0"/>
              <a:t>війна </a:t>
            </a:r>
            <a:r>
              <a:rPr lang="uk-UA" dirty="0"/>
              <a:t>веде до прямого знищення продуктивних сил і, у зв’язку з цим, постає задача збереження виробництва, робочої сили, забезпечення живучості економіки. </a:t>
            </a:r>
          </a:p>
        </p:txBody>
      </p:sp>
    </p:spTree>
    <p:extLst>
      <p:ext uri="{BB962C8B-B14F-4D97-AF65-F5344CB8AC3E}">
        <p14:creationId xmlns:p14="http://schemas.microsoft.com/office/powerpoint/2010/main" val="1748851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0877" y="955619"/>
            <a:ext cx="992074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/>
              <a:t>Військова економіка, як наука, вивчає військо-економічні відносини, які складаються в процесі виробництва, розподілу, обміну і споживання предметів військового призначення. Вона є частиною суспільної військової науки. Військова економіка, як об’єктивна реальність, включає в себе</a:t>
            </a:r>
            <a:r>
              <a:rPr lang="uk-UA" dirty="0" smtClean="0"/>
              <a:t>:</a:t>
            </a:r>
          </a:p>
          <a:p>
            <a:pPr algn="just">
              <a:lnSpc>
                <a:spcPct val="150000"/>
              </a:lnSpc>
            </a:pPr>
            <a:r>
              <a:rPr lang="uk-UA" dirty="0" smtClean="0"/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чисто </a:t>
            </a:r>
            <a:r>
              <a:rPr lang="uk-UA" dirty="0"/>
              <a:t>військове виробництво засобів збройної боротьби;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цивільне </a:t>
            </a:r>
            <a:r>
              <a:rPr lang="uk-UA" dirty="0"/>
              <a:t>виробництво засобів збройної боротьби;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цивільне </a:t>
            </a:r>
            <a:r>
              <a:rPr lang="uk-UA" dirty="0"/>
              <a:t>виробництво звичайної цивільної продукції;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військове </a:t>
            </a:r>
            <a:r>
              <a:rPr lang="uk-UA" dirty="0"/>
              <a:t>господарство. </a:t>
            </a:r>
          </a:p>
        </p:txBody>
      </p:sp>
    </p:spTree>
    <p:extLst>
      <p:ext uri="{BB962C8B-B14F-4D97-AF65-F5344CB8AC3E}">
        <p14:creationId xmlns:p14="http://schemas.microsoft.com/office/powerpoint/2010/main" val="4184615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4566" y="322116"/>
            <a:ext cx="1074665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/>
              <a:t>Загальна теорія військової економіки включає: </a:t>
            </a:r>
            <a:endParaRPr lang="uk-UA" b="1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визначення </a:t>
            </a:r>
            <a:r>
              <a:rPr lang="uk-UA" dirty="0"/>
              <a:t>предмета та основних проблем військово-економічної науки, аналіз використовуваних методів;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дослідження </a:t>
            </a:r>
            <a:r>
              <a:rPr lang="uk-UA" dirty="0"/>
              <a:t>змісту військової економіки, структури військового виробництва, законів та закономірностей економічного забезпечення підготовки та ведення війни;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теорію </a:t>
            </a:r>
            <a:r>
              <a:rPr lang="uk-UA" dirty="0"/>
              <a:t>військово-економічного потенціалу;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аналіз </a:t>
            </a:r>
            <a:r>
              <a:rPr lang="uk-UA" dirty="0"/>
              <a:t>військово-економічної підготовки та економічної мобілізації;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аналіз </a:t>
            </a:r>
            <a:r>
              <a:rPr lang="uk-UA" dirty="0"/>
              <a:t>особливостей суспільного виробництва в умовах війни;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вивчення </a:t>
            </a:r>
            <a:r>
              <a:rPr lang="uk-UA" dirty="0"/>
              <a:t>проблем економічного протиборства і живучості економіки;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аналіз </a:t>
            </a:r>
            <a:r>
              <a:rPr lang="uk-UA" dirty="0"/>
              <a:t>економічного забезпечення коаліційної війни;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розробка </a:t>
            </a:r>
            <a:r>
              <a:rPr lang="uk-UA" dirty="0"/>
              <a:t>загальних принципів економічної роботи у військах;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дослідження </a:t>
            </a:r>
            <a:r>
              <a:rPr lang="uk-UA" dirty="0"/>
              <a:t>проблем управління військовою економікою. </a:t>
            </a:r>
          </a:p>
        </p:txBody>
      </p:sp>
    </p:spTree>
    <p:extLst>
      <p:ext uri="{BB962C8B-B14F-4D97-AF65-F5344CB8AC3E}">
        <p14:creationId xmlns:p14="http://schemas.microsoft.com/office/powerpoint/2010/main" val="1439475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2722" y="310930"/>
            <a:ext cx="93603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/>
              <a:t>Конкретна </a:t>
            </a:r>
            <a:r>
              <a:rPr lang="uk-UA" b="1" dirty="0"/>
              <a:t>військова економіка і військове господарство </a:t>
            </a:r>
            <a:r>
              <a:rPr lang="uk-UA" dirty="0"/>
              <a:t>включає </a:t>
            </a:r>
            <a:r>
              <a:rPr lang="uk-UA" b="1" dirty="0"/>
              <a:t>3 підсистеми: </a:t>
            </a:r>
            <a:endParaRPr lang="uk-UA" b="1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галузеві </a:t>
            </a:r>
            <a:r>
              <a:rPr lang="uk-UA" dirty="0"/>
              <a:t>конкретно-економічні знання; </a:t>
            </a:r>
            <a:endParaRPr lang="uk-UA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спеціальні </a:t>
            </a:r>
            <a:r>
              <a:rPr lang="uk-UA" dirty="0"/>
              <a:t>конкретно-економічні знання;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історичні </a:t>
            </a:r>
            <a:r>
              <a:rPr lang="uk-UA" dirty="0"/>
              <a:t>військово-економічні знання.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12722" y="2065256"/>
            <a:ext cx="111792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/>
              <a:t>До галузевих конкретних військово-економічних знань </a:t>
            </a:r>
            <a:r>
              <a:rPr lang="uk-UA" b="1" dirty="0" smtClean="0"/>
              <a:t>належать: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економіка </a:t>
            </a:r>
            <a:r>
              <a:rPr lang="uk-UA" dirty="0"/>
              <a:t>Збройних Сил; </a:t>
            </a:r>
            <a:endParaRPr lang="uk-UA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економіка </a:t>
            </a:r>
            <a:r>
              <a:rPr lang="uk-UA" dirty="0"/>
              <a:t>галузей оборонної промисловості;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економіка </a:t>
            </a:r>
            <a:r>
              <a:rPr lang="uk-UA" dirty="0"/>
              <a:t>військового </a:t>
            </a:r>
            <a:r>
              <a:rPr lang="uk-UA" dirty="0" smtClean="0"/>
              <a:t>будівництва;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економіка </a:t>
            </a:r>
            <a:r>
              <a:rPr lang="uk-UA" dirty="0"/>
              <a:t>військового транспорту і зв’язку;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економіка </a:t>
            </a:r>
            <a:r>
              <a:rPr lang="uk-UA" dirty="0"/>
              <a:t>військових науково-дослідних та </a:t>
            </a:r>
            <a:r>
              <a:rPr lang="uk-UA" dirty="0" err="1"/>
              <a:t>дослідноконструкторських</a:t>
            </a:r>
            <a:r>
              <a:rPr lang="uk-UA" dirty="0"/>
              <a:t> робіт;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економіка </a:t>
            </a:r>
            <a:r>
              <a:rPr lang="uk-UA" dirty="0"/>
              <a:t>експлуатації та ремонту військової техніки;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економіка </a:t>
            </a:r>
            <a:r>
              <a:rPr lang="uk-UA" dirty="0"/>
              <a:t>цивільної оборони.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2065256"/>
            <a:ext cx="12192000" cy="0"/>
          </a:xfrm>
          <a:prstGeom prst="line">
            <a:avLst/>
          </a:prstGeom>
          <a:ln w="381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002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0856" y="467855"/>
            <a:ext cx="1040218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/>
              <a:t>Спеціальні конкретні військово-економічні знання включають: </a:t>
            </a:r>
            <a:endParaRPr lang="uk-UA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фінанси </a:t>
            </a:r>
            <a:r>
              <a:rPr lang="uk-UA" dirty="0"/>
              <a:t>Збройних Сил; </a:t>
            </a:r>
            <a:endParaRPr lang="uk-UA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військово-економічний </a:t>
            </a:r>
            <a:r>
              <a:rPr lang="uk-UA" dirty="0"/>
              <a:t>аналіз; </a:t>
            </a:r>
            <a:endParaRPr lang="uk-UA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військово-економічне </a:t>
            </a:r>
            <a:r>
              <a:rPr lang="uk-UA" dirty="0"/>
              <a:t>планування; </a:t>
            </a:r>
            <a:endParaRPr lang="uk-UA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військово-економічну </a:t>
            </a:r>
            <a:r>
              <a:rPr lang="uk-UA" dirty="0"/>
              <a:t>географію;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військово-економічну </a:t>
            </a:r>
            <a:r>
              <a:rPr lang="uk-UA" dirty="0"/>
              <a:t>статистику;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військово-економічну </a:t>
            </a:r>
            <a:r>
              <a:rPr lang="uk-UA" dirty="0"/>
              <a:t>інформатику.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0856" y="3966796"/>
            <a:ext cx="1069989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/>
              <a:t>Історичні військово-економічні знання поділяються на: </a:t>
            </a:r>
            <a:endParaRPr lang="uk-UA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історію </a:t>
            </a:r>
            <a:r>
              <a:rPr lang="uk-UA" dirty="0"/>
              <a:t>військово-економічної думки; </a:t>
            </a:r>
            <a:endParaRPr lang="uk-UA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історію </a:t>
            </a:r>
            <a:r>
              <a:rPr lang="uk-UA" dirty="0"/>
              <a:t>військового господарства. </a:t>
            </a:r>
          </a:p>
        </p:txBody>
      </p:sp>
    </p:spTree>
    <p:extLst>
      <p:ext uri="{BB962C8B-B14F-4D97-AF65-F5344CB8AC3E}">
        <p14:creationId xmlns:p14="http://schemas.microsoft.com/office/powerpoint/2010/main" val="2000891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1380" y="690997"/>
            <a:ext cx="103337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/>
              <a:t>Поряд із загальними економічними законами військова економіка має низку специфічних законів і закономірностей: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закон </a:t>
            </a:r>
            <a:r>
              <a:rPr lang="uk-UA" dirty="0"/>
              <a:t>виробництва додаткового продукту для задоволення військових потреб;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закон </a:t>
            </a:r>
            <a:r>
              <a:rPr lang="uk-UA" dirty="0"/>
              <a:t>першочергового виробництва вирішальних засобів збройної боротьби;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закон </a:t>
            </a:r>
            <a:r>
              <a:rPr lang="uk-UA" dirty="0"/>
              <a:t>залежності виробництва засобів збройної боротьби від науково-технічного прогресу; </a:t>
            </a:r>
            <a:endParaRPr lang="uk-UA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dirty="0" smtClean="0"/>
              <a:t>закон </a:t>
            </a:r>
            <a:r>
              <a:rPr lang="uk-UA" dirty="0"/>
              <a:t>взаємозв’язку виробничих секторів військового </a:t>
            </a:r>
            <a:r>
              <a:rPr lang="uk-UA" dirty="0" smtClean="0"/>
              <a:t>виробництва.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541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73573" y="3666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/>
              <a:t>Військово-економічний потенціал національної економіки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8256" y="1388635"/>
            <a:ext cx="10913809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/>
              <a:t>Військово-економічний потенціал </a:t>
            </a:r>
            <a:r>
              <a:rPr lang="uk-UA" dirty="0" smtClean="0"/>
              <a:t>- </a:t>
            </a:r>
            <a:r>
              <a:rPr lang="ru-RU" dirty="0" err="1" smtClean="0"/>
              <a:t>частка</a:t>
            </a:r>
            <a:r>
              <a:rPr lang="ru-RU" dirty="0" smtClean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потенціалу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виражає</a:t>
            </a:r>
            <a:r>
              <a:rPr lang="ru-RU" dirty="0"/>
              <a:t> </a:t>
            </a:r>
            <a:r>
              <a:rPr lang="ru-RU" dirty="0" err="1"/>
              <a:t>військово-економічні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направлені</a:t>
            </a:r>
            <a:r>
              <a:rPr lang="ru-RU" dirty="0"/>
              <a:t> на </a:t>
            </a:r>
            <a:r>
              <a:rPr lang="ru-RU" dirty="0" err="1"/>
              <a:t>задоволення</a:t>
            </a:r>
            <a:r>
              <a:rPr lang="ru-RU" dirty="0"/>
              <a:t> </a:t>
            </a:r>
            <a:r>
              <a:rPr lang="ru-RU" dirty="0" err="1"/>
              <a:t>матеріальних</a:t>
            </a:r>
            <a:r>
              <a:rPr lang="ru-RU" dirty="0"/>
              <a:t> потреб та на </a:t>
            </a:r>
            <a:r>
              <a:rPr lang="ru-RU" dirty="0" err="1"/>
              <a:t>комплектування</a:t>
            </a:r>
            <a:r>
              <a:rPr lang="ru-RU" dirty="0"/>
              <a:t> </a:t>
            </a:r>
            <a:r>
              <a:rPr lang="ru-RU" dirty="0" err="1"/>
              <a:t>збройних</a:t>
            </a:r>
            <a:r>
              <a:rPr lang="ru-RU" dirty="0"/>
              <a:t> сил для </a:t>
            </a:r>
            <a:r>
              <a:rPr lang="ru-RU" dirty="0" err="1"/>
              <a:t>ведення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: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26338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0103" y="1285172"/>
            <a:ext cx="111202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 err="1" smtClean="0"/>
              <a:t>Відновлення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реконструкція</a:t>
            </a:r>
            <a:r>
              <a:rPr lang="ru-RU" dirty="0"/>
              <a:t> </a:t>
            </a:r>
            <a:r>
              <a:rPr lang="ru-RU" dirty="0" err="1"/>
              <a:t>повоєнної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: </a:t>
            </a:r>
            <a:r>
              <a:rPr lang="ru-RU" dirty="0" err="1"/>
              <a:t>наукова</a:t>
            </a:r>
            <a:r>
              <a:rPr lang="ru-RU" dirty="0"/>
              <a:t> </a:t>
            </a:r>
            <a:r>
              <a:rPr lang="ru-RU" dirty="0" err="1"/>
              <a:t>доповідь</a:t>
            </a:r>
            <a:r>
              <a:rPr lang="ru-RU" dirty="0"/>
              <a:t> / НАН </a:t>
            </a:r>
            <a:r>
              <a:rPr lang="ru-RU" dirty="0" err="1"/>
              <a:t>України</a:t>
            </a:r>
            <a:r>
              <a:rPr lang="ru-RU" dirty="0"/>
              <a:t>, ДУ «</a:t>
            </a:r>
            <a:r>
              <a:rPr lang="ru-RU" dirty="0" err="1"/>
              <a:t>Ін</a:t>
            </a:r>
            <a:r>
              <a:rPr lang="ru-RU" dirty="0"/>
              <a:t>-т </a:t>
            </a:r>
            <a:r>
              <a:rPr lang="ru-RU" dirty="0" err="1"/>
              <a:t>екон</a:t>
            </a:r>
            <a:r>
              <a:rPr lang="ru-RU" dirty="0"/>
              <a:t>. та </a:t>
            </a:r>
            <a:r>
              <a:rPr lang="ru-RU" dirty="0" err="1"/>
              <a:t>прогнозув</a:t>
            </a:r>
            <a:r>
              <a:rPr lang="ru-RU" dirty="0"/>
              <a:t>. НАН </a:t>
            </a:r>
            <a:r>
              <a:rPr lang="ru-RU" dirty="0" err="1"/>
              <a:t>України</a:t>
            </a:r>
            <a:r>
              <a:rPr lang="ru-RU" dirty="0"/>
              <a:t>». – </a:t>
            </a:r>
            <a:r>
              <a:rPr lang="ru-RU" dirty="0" err="1"/>
              <a:t>Електрон</a:t>
            </a:r>
            <a:r>
              <a:rPr lang="ru-RU" dirty="0"/>
              <a:t>. </a:t>
            </a:r>
            <a:r>
              <a:rPr lang="ru-RU" dirty="0" err="1"/>
              <a:t>дані</a:t>
            </a:r>
            <a:r>
              <a:rPr lang="ru-RU" dirty="0"/>
              <a:t>. – К., 2022. – 305 с</a:t>
            </a:r>
            <a:r>
              <a:rPr lang="ru-RU" dirty="0" smtClean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dirty="0"/>
              <a:t>Інноваційні основи відновлення та розвитку країн після збройних конфліктів: інноваційний вимір: колективна монографія / за ред. </a:t>
            </a:r>
            <a:r>
              <a:rPr lang="uk-UA" dirty="0" err="1"/>
              <a:t>д.е.н</a:t>
            </a:r>
            <a:r>
              <a:rPr lang="uk-UA" dirty="0"/>
              <a:t>. </a:t>
            </a:r>
            <a:r>
              <a:rPr lang="uk-UA" dirty="0" err="1"/>
              <a:t>Омельяненка</a:t>
            </a:r>
            <a:r>
              <a:rPr lang="uk-UA" dirty="0"/>
              <a:t> В. А. Суми: Інститут стратегій інноваційного розвитку і трансферу знань. 2022. 280 с</a:t>
            </a:r>
            <a:r>
              <a:rPr lang="uk-UA" dirty="0" smtClean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/>
              <a:t>Сарбаш</a:t>
            </a:r>
            <a:r>
              <a:rPr lang="ru-RU" dirty="0"/>
              <a:t> С.М.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конфліктів</a:t>
            </a:r>
            <a:r>
              <a:rPr lang="ru-RU" dirty="0"/>
              <a:t> на </a:t>
            </a:r>
            <a:r>
              <a:rPr lang="ru-RU" dirty="0" err="1"/>
              <a:t>економічний</a:t>
            </a:r>
            <a:r>
              <a:rPr lang="ru-RU" dirty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. </a:t>
            </a:r>
            <a:r>
              <a:rPr lang="en-US" dirty="0" smtClean="0"/>
              <a:t>Economic </a:t>
            </a:r>
            <a:r>
              <a:rPr lang="en-US" dirty="0"/>
              <a:t>journal Odessa polytechnic </a:t>
            </a:r>
            <a:r>
              <a:rPr lang="en-US" dirty="0" smtClean="0"/>
              <a:t>university</a:t>
            </a:r>
            <a:r>
              <a:rPr lang="uk-UA" dirty="0" smtClean="0"/>
              <a:t>. </a:t>
            </a:r>
            <a:r>
              <a:rPr lang="en-US" dirty="0" smtClean="0"/>
              <a:t>№</a:t>
            </a:r>
            <a:r>
              <a:rPr lang="en-US" dirty="0"/>
              <a:t>2(24), </a:t>
            </a:r>
            <a:r>
              <a:rPr lang="en-US" dirty="0" smtClean="0"/>
              <a:t>2023</a:t>
            </a:r>
            <a:r>
              <a:rPr lang="uk-UA" dirty="0" smtClean="0"/>
              <a:t>. </a:t>
            </a:r>
            <a:r>
              <a:rPr lang="en-US" u="sng" dirty="0">
                <a:hlinkClick r:id="rId2"/>
              </a:rPr>
              <a:t>https://</a:t>
            </a:r>
            <a:r>
              <a:rPr lang="en-US" u="sng" dirty="0" smtClean="0">
                <a:hlinkClick r:id="rId2"/>
              </a:rPr>
              <a:t>economics.net.ua/ejopu/2023/No2/56.pdf</a:t>
            </a:r>
            <a:endParaRPr lang="uk-UA" u="sng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dirty="0"/>
              <a:t>The Economics of Conflict and Peace / </a:t>
            </a:r>
            <a:r>
              <a:rPr lang="en-US" dirty="0" err="1"/>
              <a:t>Silwal</a:t>
            </a:r>
            <a:r>
              <a:rPr lang="en-US" dirty="0"/>
              <a:t>, </a:t>
            </a:r>
            <a:r>
              <a:rPr lang="en-US" dirty="0" err="1"/>
              <a:t>Shikha</a:t>
            </a:r>
            <a:r>
              <a:rPr lang="en-US" dirty="0"/>
              <a:t> Basnet, </a:t>
            </a:r>
            <a:r>
              <a:rPr lang="en-US" dirty="0" err="1"/>
              <a:t>Anderton</a:t>
            </a:r>
            <a:r>
              <a:rPr lang="en-US" dirty="0"/>
              <a:t>, Charles H., </a:t>
            </a:r>
            <a:r>
              <a:rPr lang="en-US" dirty="0" err="1"/>
              <a:t>Brauer</a:t>
            </a:r>
            <a:r>
              <a:rPr lang="en-US" dirty="0"/>
              <a:t>, </a:t>
            </a:r>
            <a:r>
              <a:rPr lang="en-US" dirty="0" err="1"/>
              <a:t>Jurgen</a:t>
            </a:r>
            <a:r>
              <a:rPr lang="en-US" dirty="0"/>
              <a:t> et al. Cambridge Books, Cambridge University Press, </a:t>
            </a:r>
            <a:r>
              <a:rPr lang="en-US" dirty="0" smtClean="0"/>
              <a:t>2021</a:t>
            </a:r>
            <a:endParaRPr lang="uk-UA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dirty="0" err="1"/>
              <a:t>Brauer</a:t>
            </a:r>
            <a:r>
              <a:rPr lang="en-US" dirty="0"/>
              <a:t> J. Conflict and Peace Economics: Retrospective and Prospective Reflections on Concepts, Theories, and Data / J. </a:t>
            </a:r>
            <a:r>
              <a:rPr lang="en-US" dirty="0" err="1"/>
              <a:t>Brauer</a:t>
            </a:r>
            <a:r>
              <a:rPr lang="en-US" dirty="0"/>
              <a:t>, </a:t>
            </a:r>
            <a:r>
              <a:rPr lang="en-US" dirty="0" err="1"/>
              <a:t>Ch.H</a:t>
            </a:r>
            <a:r>
              <a:rPr lang="en-US" dirty="0"/>
              <a:t>. </a:t>
            </a:r>
            <a:r>
              <a:rPr lang="en-US" dirty="0" err="1"/>
              <a:t>Anderton</a:t>
            </a:r>
            <a:r>
              <a:rPr lang="en-US" dirty="0"/>
              <a:t> // </a:t>
            </a:r>
            <a:r>
              <a:rPr lang="en-US" dirty="0" err="1"/>
              <a:t>Defence</a:t>
            </a:r>
            <a:r>
              <a:rPr lang="en-US" dirty="0"/>
              <a:t> and Peace Economics. – 2020. – Volume 31, Issue 4. – P. 444.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3647769" y="639097"/>
            <a:ext cx="490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Література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27942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країна опинилася на четвертому місці в рейтингу найпотужніших армій Європи  – АрміяIn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8" y="763230"/>
            <a:ext cx="5313637" cy="402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Україна опинилася на четвертому місці в рейтингу найпотужніших армій Європи  – АрміяIn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721" y="763230"/>
            <a:ext cx="5512749" cy="418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48" y="782824"/>
            <a:ext cx="8073665" cy="47847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66453" y="136493"/>
            <a:ext cx="8042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Структура </a:t>
            </a:r>
            <a:r>
              <a:rPr lang="ru-RU" b="1" dirty="0" err="1"/>
              <a:t>глобальних</a:t>
            </a:r>
            <a:r>
              <a:rPr lang="ru-RU" b="1" dirty="0"/>
              <a:t> </a:t>
            </a:r>
            <a:r>
              <a:rPr lang="ru-RU" b="1" dirty="0" err="1"/>
              <a:t>економічних</a:t>
            </a:r>
            <a:r>
              <a:rPr lang="ru-RU" b="1" dirty="0"/>
              <a:t> </a:t>
            </a:r>
            <a:r>
              <a:rPr lang="ru-RU" b="1" dirty="0" err="1"/>
              <a:t>наслідків</a:t>
            </a:r>
            <a:r>
              <a:rPr lang="ru-RU" b="1" dirty="0"/>
              <a:t> </a:t>
            </a:r>
            <a:r>
              <a:rPr lang="ru-RU" b="1" dirty="0" err="1"/>
              <a:t>конфліктів</a:t>
            </a:r>
            <a:r>
              <a:rPr lang="ru-RU" b="1" dirty="0"/>
              <a:t> та </a:t>
            </a:r>
            <a:r>
              <a:rPr lang="ru-RU" b="1" dirty="0" err="1"/>
              <a:t>насильства</a:t>
            </a:r>
            <a:r>
              <a:rPr lang="ru-RU" b="1" dirty="0"/>
              <a:t>, млрд. дол. США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4113343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85" y="1781294"/>
            <a:ext cx="8802328" cy="27054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2697" y="7362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/>
              <a:t>Аналіз</a:t>
            </a:r>
            <a:r>
              <a:rPr lang="ru-RU" b="1" dirty="0"/>
              <a:t> статистики </a:t>
            </a:r>
            <a:r>
              <a:rPr lang="ru-RU" b="1" dirty="0" err="1"/>
              <a:t>досліджень</a:t>
            </a:r>
            <a:r>
              <a:rPr lang="ru-RU" b="1" dirty="0"/>
              <a:t> </a:t>
            </a:r>
            <a:r>
              <a:rPr lang="ru-RU" b="1" dirty="0" err="1"/>
              <a:t>співвідношення</a:t>
            </a:r>
            <a:r>
              <a:rPr lang="ru-RU" b="1" dirty="0"/>
              <a:t> </a:t>
            </a:r>
            <a:r>
              <a:rPr lang="ru-RU" b="1" dirty="0" err="1"/>
              <a:t>військових</a:t>
            </a:r>
            <a:r>
              <a:rPr lang="ru-RU" b="1" dirty="0"/>
              <a:t> </a:t>
            </a:r>
            <a:r>
              <a:rPr lang="ru-RU" b="1" dirty="0" err="1"/>
              <a:t>витрат</a:t>
            </a:r>
            <a:r>
              <a:rPr lang="ru-RU" b="1" dirty="0"/>
              <a:t> і </a:t>
            </a:r>
            <a:r>
              <a:rPr lang="ru-RU" b="1" dirty="0" err="1"/>
              <a:t>економічного</a:t>
            </a:r>
            <a:r>
              <a:rPr lang="ru-RU" b="1" dirty="0"/>
              <a:t> </a:t>
            </a:r>
            <a:r>
              <a:rPr lang="ru-RU" b="1" dirty="0" err="1"/>
              <a:t>зростання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581028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2386" y="421628"/>
            <a:ext cx="10638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181716"/>
                </a:solidFill>
                <a:latin typeface="Noto Sans"/>
              </a:rPr>
              <a:t>Аналізуючи</a:t>
            </a:r>
            <a:r>
              <a:rPr lang="ru-RU" dirty="0">
                <a:solidFill>
                  <a:srgbClr val="181716"/>
                </a:solidFill>
                <a:latin typeface="Noto Sans"/>
              </a:rPr>
              <a:t> </a:t>
            </a:r>
            <a:r>
              <a:rPr lang="ru-RU" dirty="0" err="1">
                <a:solidFill>
                  <a:srgbClr val="181716"/>
                </a:solidFill>
                <a:latin typeface="Noto Sans"/>
              </a:rPr>
              <a:t>багатосторонні</a:t>
            </a:r>
            <a:r>
              <a:rPr lang="ru-RU" dirty="0">
                <a:solidFill>
                  <a:srgbClr val="181716"/>
                </a:solidFill>
                <a:latin typeface="Noto Sans"/>
              </a:rPr>
              <a:t> </a:t>
            </a:r>
            <a:r>
              <a:rPr lang="ru-RU" dirty="0" err="1">
                <a:solidFill>
                  <a:srgbClr val="181716"/>
                </a:solidFill>
                <a:latin typeface="Noto Sans"/>
              </a:rPr>
              <a:t>наслідки</a:t>
            </a:r>
            <a:r>
              <a:rPr lang="ru-RU" dirty="0">
                <a:solidFill>
                  <a:srgbClr val="181716"/>
                </a:solidFill>
                <a:latin typeface="Noto Sans"/>
              </a:rPr>
              <a:t> </a:t>
            </a:r>
            <a:r>
              <a:rPr lang="ru-RU" dirty="0" err="1">
                <a:solidFill>
                  <a:srgbClr val="181716"/>
                </a:solidFill>
                <a:latin typeface="Noto Sans"/>
              </a:rPr>
              <a:t>війни</a:t>
            </a:r>
            <a:r>
              <a:rPr lang="ru-RU" dirty="0">
                <a:solidFill>
                  <a:srgbClr val="181716"/>
                </a:solidFill>
                <a:latin typeface="Noto Sans"/>
              </a:rPr>
              <a:t> в </a:t>
            </a:r>
            <a:r>
              <a:rPr lang="ru-RU" dirty="0" err="1">
                <a:solidFill>
                  <a:srgbClr val="181716"/>
                </a:solidFill>
                <a:latin typeface="Noto Sans"/>
              </a:rPr>
              <a:t>Україні</a:t>
            </a:r>
            <a:r>
              <a:rPr lang="ru-RU" dirty="0">
                <a:solidFill>
                  <a:srgbClr val="181716"/>
                </a:solidFill>
                <a:latin typeface="Noto Sans"/>
              </a:rPr>
              <a:t>, </a:t>
            </a:r>
            <a:r>
              <a:rPr lang="ru-RU" dirty="0" err="1">
                <a:solidFill>
                  <a:srgbClr val="181716"/>
                </a:solidFill>
                <a:latin typeface="Noto Sans"/>
              </a:rPr>
              <a:t>можна</a:t>
            </a:r>
            <a:r>
              <a:rPr lang="ru-RU" dirty="0">
                <a:solidFill>
                  <a:srgbClr val="181716"/>
                </a:solidFill>
                <a:latin typeface="Noto Sans"/>
              </a:rPr>
              <a:t> </a:t>
            </a:r>
            <a:r>
              <a:rPr lang="ru-RU" dirty="0" err="1">
                <a:solidFill>
                  <a:srgbClr val="181716"/>
                </a:solidFill>
                <a:latin typeface="Noto Sans"/>
              </a:rPr>
              <a:t>визначити</a:t>
            </a:r>
            <a:r>
              <a:rPr lang="ru-RU" dirty="0">
                <a:solidFill>
                  <a:srgbClr val="181716"/>
                </a:solidFill>
                <a:latin typeface="Noto Sans"/>
              </a:rPr>
              <a:t> три </a:t>
            </a:r>
            <a:r>
              <a:rPr lang="ru-RU" dirty="0" err="1">
                <a:solidFill>
                  <a:srgbClr val="181716"/>
                </a:solidFill>
                <a:latin typeface="Noto Sans"/>
              </a:rPr>
              <a:t>аспекти</a:t>
            </a:r>
            <a:r>
              <a:rPr lang="ru-RU" dirty="0">
                <a:solidFill>
                  <a:srgbClr val="181716"/>
                </a:solidFill>
                <a:latin typeface="Noto Sans"/>
              </a:rPr>
              <a:t>: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32386" y="1366372"/>
            <a:ext cx="6153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1716"/>
                </a:solidFill>
                <a:latin typeface="Noto Sans"/>
              </a:rPr>
              <a:t>1.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Зростання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цін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 на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біржові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товари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 й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тиску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інфляції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32385" y="1987950"/>
            <a:ext cx="10638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81716"/>
                </a:solidFill>
                <a:latin typeface="Noto Sans"/>
              </a:rPr>
              <a:t>2.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Порушення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 в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торгівлі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 та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ланцюгах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постачання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між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сусідніми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 </a:t>
            </a:r>
            <a:r>
              <a:rPr lang="ru-RU" b="1" dirty="0" err="1">
                <a:solidFill>
                  <a:srgbClr val="181716"/>
                </a:solidFill>
                <a:latin typeface="Noto Sans"/>
              </a:rPr>
              <a:t>країнами</a:t>
            </a:r>
            <a:r>
              <a:rPr lang="ru-RU" b="1" dirty="0">
                <a:solidFill>
                  <a:srgbClr val="181716"/>
                </a:solidFill>
                <a:latin typeface="Noto Sans"/>
              </a:rPr>
              <a:t>.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32385" y="2609528"/>
            <a:ext cx="5765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181716"/>
                </a:solidFill>
                <a:latin typeface="Noto Sans"/>
              </a:rPr>
              <a:t>3. Зменшення впевненості бізнесу та інвесторів.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4178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271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1" y="176981"/>
            <a:ext cx="10185606" cy="55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60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967" y="0"/>
            <a:ext cx="8670238" cy="57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94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953" y="93305"/>
            <a:ext cx="8108707" cy="55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80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315" y="78658"/>
            <a:ext cx="8640699" cy="562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82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58" y="69087"/>
            <a:ext cx="8175523" cy="572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7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954" y="119889"/>
            <a:ext cx="8290451" cy="56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008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Житомирська політехніка">
      <a:dk1>
        <a:srgbClr val="224D83"/>
      </a:dk1>
      <a:lt1>
        <a:sysClr val="window" lastClr="FFFFFF"/>
      </a:lt1>
      <a:dk2>
        <a:srgbClr val="FFFFFF"/>
      </a:dk2>
      <a:lt2>
        <a:srgbClr val="224D8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Житомирська політехніка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1094</Words>
  <Application>Microsoft Office PowerPoint</Application>
  <PresentationFormat>Широкоэкранный</PresentationFormat>
  <Paragraphs>79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Aptos</vt:lpstr>
      <vt:lpstr>Arial</vt:lpstr>
      <vt:lpstr>Montserrat</vt:lpstr>
      <vt:lpstr>Montserrat ExtraBold</vt:lpstr>
      <vt:lpstr>Noto Sans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Новосьолов Іван Володимирович</dc:creator>
  <cp:lastModifiedBy>Пользователь Windows</cp:lastModifiedBy>
  <cp:revision>44</cp:revision>
  <dcterms:created xsi:type="dcterms:W3CDTF">2023-01-12T09:20:21Z</dcterms:created>
  <dcterms:modified xsi:type="dcterms:W3CDTF">2024-04-06T15:31:24Z</dcterms:modified>
</cp:coreProperties>
</file>