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6" r:id="rId6"/>
    <p:sldId id="265" r:id="rId7"/>
    <p:sldId id="267" r:id="rId8"/>
    <p:sldId id="260" r:id="rId9"/>
    <p:sldId id="264" r:id="rId10"/>
    <p:sldId id="263" r:id="rId11"/>
    <p:sldId id="26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62892-ABAF-484E-A767-4B9659883D9F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98135-D742-4289-A28D-735251B8C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528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0A7FF919-3D7D-4D7B-8642-848AF8986782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1F459CF9-758F-4B3A-A450-81A7088427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898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FF919-3D7D-4D7B-8642-848AF8986782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59CF9-758F-4B3A-A450-81A7088427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19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A7FF919-3D7D-4D7B-8642-848AF8986782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F459CF9-758F-4B3A-A450-81A7088427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170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A7FF919-3D7D-4D7B-8642-848AF8986782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F459CF9-758F-4B3A-A450-81A70884271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2246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A7FF919-3D7D-4D7B-8642-848AF8986782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F459CF9-758F-4B3A-A450-81A7088427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068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FF919-3D7D-4D7B-8642-848AF8986782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59CF9-758F-4B3A-A450-81A7088427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979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FF919-3D7D-4D7B-8642-848AF8986782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59CF9-758F-4B3A-A450-81A7088427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637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FF919-3D7D-4D7B-8642-848AF8986782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59CF9-758F-4B3A-A450-81A7088427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886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A7FF919-3D7D-4D7B-8642-848AF8986782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F459CF9-758F-4B3A-A450-81A7088427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586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FF919-3D7D-4D7B-8642-848AF8986782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59CF9-758F-4B3A-A450-81A7088427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597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A7FF919-3D7D-4D7B-8642-848AF8986782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F459CF9-758F-4B3A-A450-81A7088427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708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FF919-3D7D-4D7B-8642-848AF8986782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59CF9-758F-4B3A-A450-81A7088427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230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FF919-3D7D-4D7B-8642-848AF8986782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59CF9-758F-4B3A-A450-81A7088427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021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FF919-3D7D-4D7B-8642-848AF8986782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59CF9-758F-4B3A-A450-81A7088427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354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FF919-3D7D-4D7B-8642-848AF8986782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59CF9-758F-4B3A-A450-81A7088427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864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FF919-3D7D-4D7B-8642-848AF8986782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59CF9-758F-4B3A-A450-81A7088427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01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FF919-3D7D-4D7B-8642-848AF8986782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59CF9-758F-4B3A-A450-81A7088427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324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FF919-3D7D-4D7B-8642-848AF8986782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59CF9-758F-4B3A-A450-81A7088427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505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dirty="0" smtClean="0"/>
              <a:t>осадові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uk-UA" sz="5400" dirty="0" smtClean="0"/>
              <a:t>гірські породи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084614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4215" y="409433"/>
            <a:ext cx="8610600" cy="733568"/>
          </a:xfrm>
        </p:spPr>
        <p:txBody>
          <a:bodyPr>
            <a:normAutofit fontScale="90000"/>
          </a:bodyPr>
          <a:lstStyle/>
          <a:p>
            <a:r>
              <a:rPr lang="uk-UA" dirty="0"/>
              <a:t>Каустобіоліти</a:t>
            </a:r>
            <a:r>
              <a:rPr lang="uk-UA" sz="6600" dirty="0"/>
              <a:t/>
            </a:r>
            <a:br>
              <a:rPr lang="uk-UA" sz="6600" dirty="0"/>
            </a:br>
            <a:r>
              <a:rPr lang="uk-UA" sz="2700" cap="none" dirty="0"/>
              <a:t>(горючі корисні копалини органічного походження)</a:t>
            </a: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2830" y="1433015"/>
            <a:ext cx="4817660" cy="47856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dirty="0" smtClean="0"/>
              <a:t>Утворення </a:t>
            </a:r>
            <a:r>
              <a:rPr lang="uk-UA" sz="2400" b="1" dirty="0"/>
              <a:t>вугілля</a:t>
            </a:r>
            <a:r>
              <a:rPr lang="uk-UA" sz="2400" dirty="0"/>
              <a:t> можна розділити на два етапи: </a:t>
            </a:r>
            <a:endParaRPr lang="uk-UA" sz="2400" dirty="0" smtClean="0"/>
          </a:p>
          <a:p>
            <a:r>
              <a:rPr lang="uk-UA" sz="2400" dirty="0" smtClean="0"/>
              <a:t>формування торфу, </a:t>
            </a:r>
          </a:p>
          <a:p>
            <a:r>
              <a:rPr lang="uk-UA" sz="2400" dirty="0" smtClean="0"/>
              <a:t>власне </a:t>
            </a:r>
            <a:r>
              <a:rPr lang="uk-UA" sz="2400" dirty="0"/>
              <a:t>процес перетворення торфу на вугілля. </a:t>
            </a:r>
            <a:endParaRPr lang="uk-UA" sz="2400" dirty="0" smtClean="0"/>
          </a:p>
          <a:p>
            <a:pPr marL="0" indent="0">
              <a:buNone/>
            </a:pPr>
            <a:r>
              <a:rPr lang="uk-UA" sz="2400" dirty="0" smtClean="0"/>
              <a:t>Для </a:t>
            </a:r>
            <a:r>
              <a:rPr lang="uk-UA" sz="2400" dirty="0"/>
              <a:t>процесу утворення вугілля необхідні: високий тиск, висока температура і великий проміжок часу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 descr="образование угля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500" y="1433015"/>
            <a:ext cx="6469039" cy="47856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5239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636293" y="505065"/>
            <a:ext cx="9296400" cy="695937"/>
          </a:xfrm>
        </p:spPr>
        <p:txBody>
          <a:bodyPr>
            <a:normAutofit fontScale="90000"/>
          </a:bodyPr>
          <a:lstStyle/>
          <a:p>
            <a:r>
              <a:rPr lang="uk-UA" sz="4800" dirty="0"/>
              <a:t>Каустобіоліти</a:t>
            </a:r>
            <a:br>
              <a:rPr lang="uk-UA" sz="4800" dirty="0"/>
            </a:br>
            <a:r>
              <a:rPr lang="uk-UA" sz="2700" cap="none" dirty="0"/>
              <a:t>(горючі корисні копалини органічного походження)</a:t>
            </a:r>
            <a:endParaRPr lang="ru-RU" sz="27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0" y="1555845"/>
            <a:ext cx="5964073" cy="459929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b="1" dirty="0" smtClean="0"/>
              <a:t>Утворення нафти</a:t>
            </a:r>
            <a:r>
              <a:rPr lang="uk-UA" dirty="0"/>
              <a:t> </a:t>
            </a:r>
            <a:r>
              <a:rPr lang="uk-UA" dirty="0" smtClean="0"/>
              <a:t>досить тривалий процес, який зайняв, за різними оцінками, від 50 до 350 млн  років. Живі організми після смерті опускалися на дно стародавніх морів і заток і покривалися мулом, піском і шарами наступних відкладів. Ці відклади поступово </a:t>
            </a:r>
            <a:r>
              <a:rPr lang="uk-UA" dirty="0" err="1" smtClean="0"/>
              <a:t>ущільнювалися</a:t>
            </a:r>
            <a:r>
              <a:rPr lang="uk-UA" dirty="0" smtClean="0"/>
              <a:t>, зневоднювалися та опускалися все нижче. При цьому тиск і температура в цих відкладах збільшувалися. Під впливом анаеробних бактерій (тобто бактерій, здатних жити без доступу кисню) з органічної речовини стали утворюватися вуглеводні, які збиралися у маленькі маслянисті крапельки.</a:t>
            </a:r>
            <a:endParaRPr lang="uk-UA" dirty="0"/>
          </a:p>
        </p:txBody>
      </p:sp>
      <p:pic>
        <p:nvPicPr>
          <p:cNvPr id="9" name="Объект 8" descr="образование нефти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073" y="1419367"/>
            <a:ext cx="5968620" cy="47357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946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9499" y="203531"/>
            <a:ext cx="8610600" cy="1293028"/>
          </a:xfrm>
        </p:spPr>
        <p:txBody>
          <a:bodyPr>
            <a:normAutofit/>
          </a:bodyPr>
          <a:lstStyle/>
          <a:p>
            <a:r>
              <a:rPr lang="uk-UA" sz="2800" dirty="0"/>
              <a:t>Осадові гірські </a:t>
            </a:r>
            <a:r>
              <a:rPr lang="uk-UA" sz="2800" dirty="0" smtClean="0"/>
              <a:t>породи</a:t>
            </a:r>
            <a:br>
              <a:rPr lang="uk-UA" sz="2800" dirty="0" smtClean="0"/>
            </a:br>
            <a:r>
              <a:rPr lang="uk-UA" sz="2400" cap="none" dirty="0"/>
              <a:t>утворюються шляхом осадження і накопичення мінералів на поверхні земної </a:t>
            </a:r>
            <a:r>
              <a:rPr lang="uk-UA" sz="2400" cap="none" dirty="0" smtClean="0"/>
              <a:t>кори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496559"/>
            <a:ext cx="4831307" cy="53614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/>
              <a:t>Осадові гірські породи поділяють на чотири генетичні групи </a:t>
            </a:r>
            <a:endParaRPr lang="uk-UA" dirty="0" smtClean="0"/>
          </a:p>
          <a:p>
            <a:pPr algn="just"/>
            <a:r>
              <a:rPr lang="uk-UA" i="1" dirty="0" smtClean="0"/>
              <a:t>уламкові</a:t>
            </a:r>
            <a:r>
              <a:rPr lang="uk-UA" i="1" dirty="0"/>
              <a:t> </a:t>
            </a:r>
            <a:r>
              <a:rPr lang="uk-UA" dirty="0" smtClean="0">
                <a:sym typeface="Symbol" panose="05050102010706020507" pitchFamily="18" charset="2"/>
              </a:rPr>
              <a:t></a:t>
            </a:r>
            <a:r>
              <a:rPr lang="uk-UA" dirty="0"/>
              <a:t> продукти фізичного вивітрювання (груба фаза розсіювання мінеральної маси);</a:t>
            </a:r>
            <a:endParaRPr lang="ru-RU" dirty="0"/>
          </a:p>
          <a:p>
            <a:pPr algn="just"/>
            <a:r>
              <a:rPr lang="uk-UA" i="1" dirty="0" smtClean="0"/>
              <a:t>глинисті</a:t>
            </a:r>
            <a:r>
              <a:rPr lang="uk-UA" i="1" dirty="0"/>
              <a:t> </a:t>
            </a:r>
            <a:r>
              <a:rPr lang="uk-UA" dirty="0">
                <a:sym typeface="Symbol" panose="05050102010706020507" pitchFamily="18" charset="2"/>
              </a:rPr>
              <a:t>  </a:t>
            </a:r>
            <a:r>
              <a:rPr lang="uk-UA" dirty="0"/>
              <a:t> продукти фізичного або хімічного вивітрювання, а також коагуляції колоїдних розчинів (найдрібніша фаза розсіювання речовини);</a:t>
            </a:r>
            <a:endParaRPr lang="ru-RU" dirty="0"/>
          </a:p>
          <a:p>
            <a:pPr algn="just"/>
            <a:r>
              <a:rPr lang="uk-UA" i="1" dirty="0" smtClean="0"/>
              <a:t>хемогенні</a:t>
            </a:r>
            <a:r>
              <a:rPr lang="uk-UA" i="1" dirty="0"/>
              <a:t> </a:t>
            </a:r>
            <a:r>
              <a:rPr lang="uk-UA" dirty="0">
                <a:sym typeface="Symbol" panose="05050102010706020507" pitchFamily="18" charset="2"/>
              </a:rPr>
              <a:t>  </a:t>
            </a:r>
            <a:r>
              <a:rPr lang="uk-UA" dirty="0"/>
              <a:t> випадають з води;</a:t>
            </a:r>
            <a:endParaRPr lang="ru-RU" dirty="0"/>
          </a:p>
          <a:p>
            <a:pPr algn="just"/>
            <a:r>
              <a:rPr lang="uk-UA" i="1" dirty="0" smtClean="0"/>
              <a:t>органогенні</a:t>
            </a:r>
            <a:r>
              <a:rPr lang="uk-UA" i="1" dirty="0"/>
              <a:t> </a:t>
            </a:r>
            <a:r>
              <a:rPr lang="uk-UA" dirty="0">
                <a:sym typeface="Symbol" panose="05050102010706020507" pitchFamily="18" charset="2"/>
              </a:rPr>
              <a:t>  </a:t>
            </a:r>
            <a:r>
              <a:rPr lang="uk-UA" dirty="0"/>
              <a:t> утворюються за участю рослинних і тваринних організмів.</a:t>
            </a:r>
            <a:endParaRPr lang="ru-RU" dirty="0"/>
          </a:p>
          <a:p>
            <a:endParaRPr lang="ru-RU" dirty="0"/>
          </a:p>
        </p:txBody>
      </p:sp>
      <p:pic>
        <p:nvPicPr>
          <p:cNvPr id="7" name="Объект 6" descr="Виды осадочных.pn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307" y="1496558"/>
            <a:ext cx="7360693" cy="52590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5793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6794" y="133886"/>
            <a:ext cx="8610600" cy="1293028"/>
          </a:xfrm>
        </p:spPr>
        <p:txBody>
          <a:bodyPr>
            <a:normAutofit fontScale="90000"/>
          </a:bodyPr>
          <a:lstStyle/>
          <a:p>
            <a:r>
              <a:rPr lang="uk-UA" dirty="0"/>
              <a:t>Уламкові гірські породи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3100" cap="none" dirty="0" smtClean="0"/>
              <a:t>утворені </a:t>
            </a:r>
            <a:r>
              <a:rPr lang="uk-UA" sz="3100" cap="none" dirty="0"/>
              <a:t>при руйнуванні різних гірських порід</a:t>
            </a:r>
            <a:endParaRPr lang="ru-RU" sz="3100" cap="none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-33836" y="1305014"/>
            <a:ext cx="3718731" cy="5042848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 smtClean="0"/>
              <a:t>Складені </a:t>
            </a:r>
            <a:r>
              <a:rPr lang="uk-UA" dirty="0"/>
              <a:t>переважно уламками стійких до вивітрювання мінералів </a:t>
            </a:r>
            <a:r>
              <a:rPr lang="uk-UA" dirty="0" smtClean="0"/>
              <a:t>і порід</a:t>
            </a:r>
            <a:r>
              <a:rPr lang="uk-UA" dirty="0"/>
              <a:t> різного розміру:</a:t>
            </a:r>
            <a:endParaRPr lang="ru-RU" dirty="0"/>
          </a:p>
          <a:p>
            <a:pPr lvl="0"/>
            <a:r>
              <a:rPr lang="uk-UA" dirty="0"/>
              <a:t>великі </a:t>
            </a:r>
            <a:r>
              <a:rPr lang="uk-UA" dirty="0" smtClean="0"/>
              <a:t>метрові уламки утворюють брили і валуни</a:t>
            </a:r>
            <a:r>
              <a:rPr lang="uk-UA" dirty="0"/>
              <a:t>;</a:t>
            </a:r>
            <a:endParaRPr lang="ru-RU" dirty="0"/>
          </a:p>
          <a:p>
            <a:pPr lvl="0"/>
            <a:r>
              <a:rPr lang="uk-UA" dirty="0"/>
              <a:t>сантиметрові </a:t>
            </a:r>
            <a:r>
              <a:rPr lang="uk-UA" dirty="0" smtClean="0">
                <a:sym typeface="Symbol" panose="05050102010706020507" pitchFamily="18" charset="2"/>
              </a:rPr>
              <a:t></a:t>
            </a:r>
            <a:r>
              <a:rPr lang="uk-UA" dirty="0">
                <a:sym typeface="Symbol" panose="05050102010706020507" pitchFamily="18" charset="2"/>
              </a:rPr>
              <a:t> </a:t>
            </a:r>
            <a:r>
              <a:rPr lang="uk-UA" dirty="0" smtClean="0"/>
              <a:t>щебінь, гальку</a:t>
            </a:r>
            <a:r>
              <a:rPr lang="uk-UA" dirty="0"/>
              <a:t>, гравій;</a:t>
            </a:r>
            <a:endParaRPr lang="ru-RU" dirty="0"/>
          </a:p>
          <a:p>
            <a:pPr lvl="0"/>
            <a:r>
              <a:rPr lang="uk-UA" dirty="0" smtClean="0"/>
              <a:t>міліметрові частинки</a:t>
            </a:r>
            <a:r>
              <a:rPr lang="uk-UA" dirty="0"/>
              <a:t> </a:t>
            </a:r>
            <a:r>
              <a:rPr lang="uk-UA" dirty="0" smtClean="0">
                <a:sym typeface="Symbol" panose="05050102010706020507" pitchFamily="18" charset="2"/>
              </a:rPr>
              <a:t></a:t>
            </a:r>
            <a:r>
              <a:rPr lang="uk-UA" dirty="0"/>
              <a:t> пісок.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 descr="глыбы 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089" y="1273160"/>
            <a:ext cx="2857500" cy="237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Валуны 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895" y="3673460"/>
            <a:ext cx="285750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Щебень 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492" y="1301735"/>
            <a:ext cx="2857500" cy="24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Галька 2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767" y="3673460"/>
            <a:ext cx="2857500" cy="239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Гравий 2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089" y="1301601"/>
            <a:ext cx="2857500" cy="240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Объект 14" descr="Песок 2.jpg"/>
          <p:cNvPicPr>
            <a:picLocks noGrp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814" y="3654276"/>
            <a:ext cx="2857500" cy="2447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3901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1510" y="477770"/>
            <a:ext cx="8610600" cy="723233"/>
          </a:xfrm>
        </p:spPr>
        <p:txBody>
          <a:bodyPr>
            <a:normAutofit/>
          </a:bodyPr>
          <a:lstStyle/>
          <a:p>
            <a:r>
              <a:rPr lang="uk-UA" sz="3600" dirty="0"/>
              <a:t>Уламкові </a:t>
            </a:r>
            <a:r>
              <a:rPr lang="uk-UA" sz="3600" dirty="0" smtClean="0"/>
              <a:t>породи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2" y="1528549"/>
            <a:ext cx="6619165" cy="5329451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Уламки різного розміру можуть з'єднуватися, «склеюватися» між собою. Породи у цьому випадку стають монолітними і твердими. </a:t>
            </a:r>
            <a:endParaRPr lang="uk-UA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19163" y="1528549"/>
            <a:ext cx="5572836" cy="5329451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Так із піску утворюється </a:t>
            </a:r>
            <a:r>
              <a:rPr lang="uk-UA" dirty="0" smtClean="0"/>
              <a:t>пісковик, з </a:t>
            </a:r>
            <a:r>
              <a:rPr lang="uk-UA" dirty="0" smtClean="0"/>
              <a:t>грубоуламкових порід утворюються конгломерат, брекчія.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 descr="песчаник 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65" y="3047539"/>
            <a:ext cx="3452884" cy="3025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7775" y="3047539"/>
            <a:ext cx="4314764" cy="31652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4204" y="3047539"/>
            <a:ext cx="3814110" cy="276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847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373" y="150224"/>
            <a:ext cx="8610600" cy="1293028"/>
          </a:xfrm>
        </p:spPr>
        <p:txBody>
          <a:bodyPr>
            <a:normAutofit/>
          </a:bodyPr>
          <a:lstStyle/>
          <a:p>
            <a:r>
              <a:rPr lang="uk-UA" sz="3600" b="1" dirty="0"/>
              <a:t>Глинисті породи</a:t>
            </a:r>
            <a:endParaRPr lang="ru-RU" sz="36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443252"/>
            <a:ext cx="12191999" cy="5414748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містять </a:t>
            </a:r>
            <a:r>
              <a:rPr lang="uk-UA" dirty="0"/>
              <a:t>дуже дрібні частинки, які у сухому стані утворюють пил. Однак якщо глинисті породи намочити водою, частки міцно зчіплюються одна з одною та перетворюються на вологу пластичну масу.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 descr="глина 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271"/>
            <a:ext cx="4517409" cy="2982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6130" y="2054521"/>
            <a:ext cx="3565236" cy="28933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8635" y="4862781"/>
            <a:ext cx="5042534" cy="173628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7505" y="2443909"/>
            <a:ext cx="423862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851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2203" y="286602"/>
            <a:ext cx="8610600" cy="1008797"/>
          </a:xfrm>
        </p:spPr>
        <p:txBody>
          <a:bodyPr>
            <a:normAutofit/>
          </a:bodyPr>
          <a:lstStyle/>
          <a:p>
            <a:r>
              <a:rPr lang="uk-UA" sz="3600" b="1" dirty="0" smtClean="0"/>
              <a:t>Хемогенні породи</a:t>
            </a:r>
            <a:endParaRPr lang="ru-RU" sz="36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" y="1414641"/>
            <a:ext cx="5997572" cy="823912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Утворюються з хімічних речовин, що випали з води на дно водойм.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172200" y="1414641"/>
            <a:ext cx="6019800" cy="823912"/>
          </a:xfrm>
        </p:spPr>
        <p:txBody>
          <a:bodyPr>
            <a:normAutofit fontScale="92500"/>
          </a:bodyPr>
          <a:lstStyle/>
          <a:p>
            <a:r>
              <a:rPr lang="uk-UA" sz="2600" dirty="0" smtClean="0"/>
              <a:t>Найбільш поширеними породами цієї групи є різноманітні </a:t>
            </a:r>
            <a:r>
              <a:rPr lang="uk-UA" sz="2600" b="1" dirty="0" smtClean="0"/>
              <a:t>солі </a:t>
            </a:r>
            <a:r>
              <a:rPr lang="uk-UA" sz="2600" dirty="0" smtClean="0"/>
              <a:t>та </a:t>
            </a:r>
            <a:r>
              <a:rPr lang="uk-UA" sz="2600" b="1" dirty="0" smtClean="0"/>
              <a:t>гіпс</a:t>
            </a:r>
            <a:r>
              <a:rPr lang="uk-UA" sz="2600" dirty="0" smtClean="0"/>
              <a:t>.</a:t>
            </a:r>
          </a:p>
        </p:txBody>
      </p:sp>
      <p:pic>
        <p:nvPicPr>
          <p:cNvPr id="9" name="Объект 8" descr="Образование соли_1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7793"/>
            <a:ext cx="6172199" cy="304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Объект 9" descr="Каменная соль 2.jpg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357794"/>
            <a:ext cx="2714506" cy="2241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Калийная соль 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706" y="2357793"/>
            <a:ext cx="2659299" cy="2241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гипс 2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453" y="4599294"/>
            <a:ext cx="2398595" cy="22225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9896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1259" y="368588"/>
            <a:ext cx="8610600" cy="859711"/>
          </a:xfrm>
        </p:spPr>
        <p:txBody>
          <a:bodyPr>
            <a:normAutofit/>
          </a:bodyPr>
          <a:lstStyle/>
          <a:p>
            <a:r>
              <a:rPr lang="uk-UA" sz="3600" b="1" dirty="0"/>
              <a:t>Хемогенні породи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09907" y="2490259"/>
            <a:ext cx="3562034" cy="32963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833" y="2490259"/>
            <a:ext cx="4170074" cy="324431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759" y="2060811"/>
            <a:ext cx="4170074" cy="372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07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7391" y="644100"/>
            <a:ext cx="8610600" cy="1293028"/>
          </a:xfrm>
        </p:spPr>
        <p:txBody>
          <a:bodyPr>
            <a:normAutofit fontScale="90000"/>
          </a:bodyPr>
          <a:lstStyle/>
          <a:p>
            <a:r>
              <a:rPr lang="uk-UA" sz="3600" dirty="0" smtClean="0"/>
              <a:t>Органогенні (Біогенні) породи</a:t>
            </a:r>
            <a:r>
              <a:rPr lang="uk-UA" sz="3600" dirty="0"/>
              <a:t/>
            </a:r>
            <a:br>
              <a:rPr lang="uk-UA" sz="3600" dirty="0"/>
            </a:br>
            <a:r>
              <a:rPr lang="uk-UA" sz="3600" dirty="0" smtClean="0"/>
              <a:t> </a:t>
            </a:r>
            <a:r>
              <a:rPr lang="uk-UA" sz="3600" dirty="0"/>
              <a:t/>
            </a:r>
            <a:br>
              <a:rPr lang="uk-UA" sz="3600" dirty="0"/>
            </a:b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569493"/>
            <a:ext cx="6096000" cy="5288507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/>
              <a:t>утворені із залишків рослин і тварин, що накопичилися на дні морів, озер, боліт</a:t>
            </a:r>
          </a:p>
          <a:p>
            <a:pPr marL="0" indent="0" algn="just">
              <a:buNone/>
            </a:pPr>
            <a:endParaRPr lang="uk-UA" dirty="0"/>
          </a:p>
          <a:p>
            <a:pPr marL="0" indent="0" algn="just">
              <a:buNone/>
            </a:pPr>
            <a:endParaRPr lang="uk-UA" dirty="0" smtClean="0"/>
          </a:p>
          <a:p>
            <a:pPr marL="0" indent="0" algn="just">
              <a:buNone/>
            </a:pPr>
            <a:endParaRPr lang="uk-UA" dirty="0"/>
          </a:p>
          <a:p>
            <a:pPr marL="0" indent="0" algn="just">
              <a:buNone/>
            </a:pPr>
            <a:endParaRPr lang="uk-UA" dirty="0" smtClean="0"/>
          </a:p>
          <a:p>
            <a:pPr marL="0" indent="0" algn="just">
              <a:buNone/>
            </a:pPr>
            <a:endParaRPr lang="uk-UA" dirty="0"/>
          </a:p>
          <a:p>
            <a:pPr marL="0" indent="0" algn="just">
              <a:buNone/>
            </a:pPr>
            <a:endParaRPr lang="uk-UA" dirty="0" smtClean="0"/>
          </a:p>
          <a:p>
            <a:pPr marL="0" indent="0" algn="just">
              <a:buNone/>
            </a:pPr>
            <a:endParaRPr lang="uk-UA" dirty="0"/>
          </a:p>
          <a:p>
            <a:pPr marL="0" indent="0" algn="ctr">
              <a:buNone/>
            </a:pPr>
            <a:r>
              <a:rPr lang="uk-UA" sz="1800" b="1" i="1" dirty="0" smtClean="0"/>
              <a:t>крейда </a:t>
            </a:r>
            <a:r>
              <a:rPr lang="uk-UA" sz="1800" b="1" i="1" dirty="0"/>
              <a:t>під </a:t>
            </a:r>
            <a:r>
              <a:rPr lang="uk-UA" sz="1800" b="1" i="1" dirty="0" smtClean="0"/>
              <a:t>мікроскопом</a:t>
            </a:r>
            <a:endParaRPr lang="ru-RU" sz="1800" b="1" i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569493"/>
            <a:ext cx="6019800" cy="5288507"/>
          </a:xfrm>
        </p:spPr>
        <p:txBody>
          <a:bodyPr>
            <a:normAutofit/>
          </a:bodyPr>
          <a:lstStyle/>
          <a:p>
            <a:pPr algn="just"/>
            <a:r>
              <a:rPr lang="uk-UA" dirty="0"/>
              <a:t>зі скелетів і панцирів тварин утворюються </a:t>
            </a:r>
            <a:r>
              <a:rPr lang="uk-UA" dirty="0" smtClean="0"/>
              <a:t>вапняк</a:t>
            </a:r>
            <a:r>
              <a:rPr lang="uk-UA" dirty="0"/>
              <a:t> і крейда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 algn="ctr">
              <a:buNone/>
            </a:pPr>
            <a:r>
              <a:rPr lang="uk-UA" sz="1800" b="1" i="1" dirty="0" smtClean="0"/>
              <a:t>вапняк-черепашник </a:t>
            </a:r>
            <a:r>
              <a:rPr lang="uk-UA" sz="1800" b="1" i="1" dirty="0" smtClean="0"/>
              <a:t>під мікроскопом</a:t>
            </a:r>
            <a:endParaRPr lang="ru-RU" sz="1800" b="1" i="1" dirty="0"/>
          </a:p>
        </p:txBody>
      </p:sp>
      <p:pic>
        <p:nvPicPr>
          <p:cNvPr id="5" name="Рисунок 4" descr="мел под микроскопом 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91" y="2745261"/>
            <a:ext cx="5715000" cy="260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известня под микроскопом 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991" y="2440461"/>
            <a:ext cx="5715000" cy="2905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4181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2800" y="395884"/>
            <a:ext cx="8610600" cy="914301"/>
          </a:xfrm>
        </p:spPr>
        <p:txBody>
          <a:bodyPr>
            <a:normAutofit fontScale="90000"/>
          </a:bodyPr>
          <a:lstStyle/>
          <a:p>
            <a:r>
              <a:rPr lang="uk-UA" dirty="0"/>
              <a:t>Каустобіоліти</a:t>
            </a:r>
            <a:r>
              <a:rPr lang="uk-UA" sz="8800" dirty="0"/>
              <a:t/>
            </a:r>
            <a:br>
              <a:rPr lang="uk-UA" sz="8800" dirty="0"/>
            </a:br>
            <a:r>
              <a:rPr lang="uk-UA" sz="2700" cap="none" dirty="0"/>
              <a:t>(горючі корисні копалини органічного походження)</a:t>
            </a: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705971"/>
            <a:ext cx="5535304" cy="5152030"/>
          </a:xfrm>
        </p:spPr>
        <p:txBody>
          <a:bodyPr/>
          <a:lstStyle/>
          <a:p>
            <a:pPr marL="0" indent="0" algn="just">
              <a:buNone/>
            </a:pPr>
            <a:r>
              <a:rPr lang="uk-UA" sz="2400" b="1" dirty="0" smtClean="0"/>
              <a:t>Утворення торфу</a:t>
            </a:r>
            <a:r>
              <a:rPr lang="uk-UA" sz="2400" dirty="0" smtClean="0"/>
              <a:t> з відмирання болотної рослинності відбувається досить повільно. </a:t>
            </a:r>
          </a:p>
          <a:p>
            <a:pPr marL="0" indent="0" algn="just">
              <a:buNone/>
            </a:pPr>
            <a:endParaRPr lang="uk-UA" sz="2400" dirty="0" smtClean="0"/>
          </a:p>
          <a:p>
            <a:pPr marL="0" indent="0" algn="just">
              <a:buNone/>
            </a:pPr>
            <a:r>
              <a:rPr lang="uk-UA" sz="2400" dirty="0" smtClean="0"/>
              <a:t>Шар торфу в один метр утворюється приблизно протягом 30</a:t>
            </a:r>
            <a:r>
              <a:rPr lang="uk-UA" sz="2400" dirty="0"/>
              <a:t>-</a:t>
            </a:r>
            <a:r>
              <a:rPr lang="uk-UA" sz="2400" dirty="0" smtClean="0"/>
              <a:t>50 років.</a:t>
            </a:r>
            <a:endParaRPr lang="uk-UA" dirty="0"/>
          </a:p>
        </p:txBody>
      </p:sp>
      <p:pic>
        <p:nvPicPr>
          <p:cNvPr id="5" name="Объект 4" descr="Образование торфа 2.pn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304" y="1310185"/>
            <a:ext cx="6428096" cy="5547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1610440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310</TotalTime>
  <Words>138</Words>
  <Application>Microsoft Office PowerPoint</Application>
  <PresentationFormat>Широкоэкранный</PresentationFormat>
  <Paragraphs>52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Symbol</vt:lpstr>
      <vt:lpstr>След самолета</vt:lpstr>
      <vt:lpstr>осадові</vt:lpstr>
      <vt:lpstr>Осадові гірські породи утворюються шляхом осадження і накопичення мінералів на поверхні земної кори</vt:lpstr>
      <vt:lpstr>Уламкові гірські породи  утворені при руйнуванні різних гірських порід</vt:lpstr>
      <vt:lpstr>Уламкові породи</vt:lpstr>
      <vt:lpstr>Глинисті породи</vt:lpstr>
      <vt:lpstr>Хемогенні породи</vt:lpstr>
      <vt:lpstr>Хемогенні породи</vt:lpstr>
      <vt:lpstr>Органогенні (Біогенні) породи   </vt:lpstr>
      <vt:lpstr>Каустобіоліти (горючі корисні копалини органічного походження)</vt:lpstr>
      <vt:lpstr>Каустобіоліти (горючі корисні копалини органічного походження)</vt:lpstr>
      <vt:lpstr>Каустобіоліти (горючі корисні копалини органічного походження)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осадові</dc:title>
  <dc:creator>Пользователь Windows</dc:creator>
  <cp:lastModifiedBy>Пользователь Windows</cp:lastModifiedBy>
  <cp:revision>24</cp:revision>
  <dcterms:created xsi:type="dcterms:W3CDTF">2020-04-26T04:53:47Z</dcterms:created>
  <dcterms:modified xsi:type="dcterms:W3CDTF">2020-04-26T10:21:24Z</dcterms:modified>
</cp:coreProperties>
</file>