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64" y="-9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71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28281"/>
            <a:ext cx="14630400" cy="8229600"/>
          </a:xfrm>
          <a:prstGeom prst="rect">
            <a:avLst/>
          </a:prstGeom>
          <a:solidFill>
            <a:srgbClr val="F7EDE9"/>
          </a:solidFill>
          <a:ln/>
        </p:spPr>
      </p:sp>
      <p:sp>
        <p:nvSpPr>
          <p:cNvPr id="4" name="Text 2"/>
          <p:cNvSpPr/>
          <p:nvPr/>
        </p:nvSpPr>
        <p:spPr>
          <a:xfrm>
            <a:off x="833199" y="1656993"/>
            <a:ext cx="7477601" cy="355402"/>
          </a:xfrm>
          <a:prstGeom prst="rect">
            <a:avLst/>
          </a:prstGeom>
          <a:noFill/>
          <a:ln/>
        </p:spPr>
        <p:txBody>
          <a:bodyPr wrap="none" rtlCol="0" anchor="t"/>
          <a:lstStyle/>
          <a:p>
            <a:pPr marL="0" indent="0">
              <a:lnSpc>
                <a:spcPts val="2799"/>
              </a:lnSpc>
              <a:buNone/>
            </a:pPr>
            <a:endParaRPr lang="en-US" sz="1750" dirty="0"/>
          </a:p>
        </p:txBody>
      </p:sp>
      <p:sp>
        <p:nvSpPr>
          <p:cNvPr id="5" name="Text 3"/>
          <p:cNvSpPr/>
          <p:nvPr/>
        </p:nvSpPr>
        <p:spPr>
          <a:xfrm>
            <a:off x="1010901" y="1273669"/>
            <a:ext cx="7299900" cy="3344825"/>
          </a:xfrm>
          <a:prstGeom prst="rect">
            <a:avLst/>
          </a:prstGeom>
          <a:noFill/>
          <a:ln/>
        </p:spPr>
        <p:txBody>
          <a:bodyPr wrap="square" rtlCol="0" anchor="t"/>
          <a:lstStyle/>
          <a:p>
            <a:pPr marL="0" indent="0">
              <a:lnSpc>
                <a:spcPts val="6561"/>
              </a:lnSpc>
              <a:buNone/>
            </a:pPr>
            <a:r>
              <a:rPr lang="en-US" sz="5249" b="1" dirty="0">
                <a:solidFill>
                  <a:srgbClr val="443728"/>
                </a:solidFill>
                <a:latin typeface="Crimson Pro" pitchFamily="34" charset="0"/>
                <a:ea typeface="Crimson Pro" pitchFamily="34" charset="-122"/>
                <a:cs typeface="Crimson Pro" pitchFamily="34" charset="-120"/>
              </a:rPr>
              <a:t>Introducing a New Quick-Service Restaurant Concept: Taste Valley</a:t>
            </a:r>
            <a:endParaRPr lang="en-US" sz="5249" dirty="0"/>
          </a:p>
        </p:txBody>
      </p:sp>
      <p:sp>
        <p:nvSpPr>
          <p:cNvPr id="6" name="Text 4"/>
          <p:cNvSpPr/>
          <p:nvPr/>
        </p:nvSpPr>
        <p:spPr>
          <a:xfrm>
            <a:off x="833199" y="5067419"/>
            <a:ext cx="7477601"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Welcome to Taste Valley, where the mountains meet your taste buds. Our restaurant concept offers a unique blend of local, organic, and international flavours, all in one place.</a:t>
            </a:r>
            <a:endParaRPr lang="en-US" sz="1750" dirty="0"/>
          </a:p>
        </p:txBody>
      </p:sp>
      <p:sp>
        <p:nvSpPr>
          <p:cNvPr id="7" name="Shape 5"/>
          <p:cNvSpPr/>
          <p:nvPr/>
        </p:nvSpPr>
        <p:spPr>
          <a:xfrm>
            <a:off x="833199" y="6400205"/>
            <a:ext cx="355402" cy="355402"/>
          </a:xfrm>
          <a:prstGeom prst="roundRect">
            <a:avLst>
              <a:gd name="adj" fmla="val 25726039"/>
            </a:avLst>
          </a:prstGeom>
          <a:noFill/>
          <a:ln w="7620">
            <a:solidFill>
              <a:srgbClr val="FFFFFF"/>
            </a:solidFill>
            <a:prstDash val="solid"/>
          </a:ln>
        </p:spPr>
      </p:sp>
      <p:sp>
        <p:nvSpPr>
          <p:cNvPr id="9" name="Text 6"/>
          <p:cNvSpPr/>
          <p:nvPr/>
        </p:nvSpPr>
        <p:spPr>
          <a:xfrm>
            <a:off x="1299686" y="6383536"/>
            <a:ext cx="3200400" cy="388858"/>
          </a:xfrm>
          <a:prstGeom prst="rect">
            <a:avLst/>
          </a:prstGeom>
          <a:noFill/>
          <a:ln/>
        </p:spPr>
        <p:txBody>
          <a:bodyPr wrap="none" rtlCol="0" anchor="t"/>
          <a:lstStyle/>
          <a:p>
            <a:pPr marL="0" indent="0" algn="l">
              <a:lnSpc>
                <a:spcPts val="3062"/>
              </a:lnSpc>
              <a:buNone/>
            </a:pPr>
            <a:endParaRPr lang="en-US" sz="2187" dirty="0"/>
          </a:p>
        </p:txBody>
      </p:sp>
      <p:pic>
        <p:nvPicPr>
          <p:cNvPr id="10" name="Image 1"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w="13811">
            <a:solidFill>
              <a:srgbClr val="E5E0DF"/>
            </a:solidFill>
            <a:prstDash val="solid"/>
          </a:ln>
        </p:spPr>
      </p:sp>
      <p:sp>
        <p:nvSpPr>
          <p:cNvPr id="4" name="Text 2"/>
          <p:cNvSpPr/>
          <p:nvPr/>
        </p:nvSpPr>
        <p:spPr>
          <a:xfrm>
            <a:off x="2037993" y="1157288"/>
            <a:ext cx="10554414" cy="1388745"/>
          </a:xfrm>
          <a:prstGeom prst="rect">
            <a:avLst/>
          </a:prstGeom>
          <a:noFill/>
          <a:ln/>
        </p:spPr>
        <p:txBody>
          <a:bodyPr wrap="squar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Our Target Markets and Market Segmentation</a:t>
            </a:r>
            <a:endParaRPr lang="en-US" sz="4374" dirty="0"/>
          </a:p>
        </p:txBody>
      </p:sp>
      <p:sp>
        <p:nvSpPr>
          <p:cNvPr id="5" name="Shape 3"/>
          <p:cNvSpPr/>
          <p:nvPr/>
        </p:nvSpPr>
        <p:spPr>
          <a:xfrm>
            <a:off x="2037993" y="2990374"/>
            <a:ext cx="5166122" cy="1752124"/>
          </a:xfrm>
          <a:prstGeom prst="roundRect">
            <a:avLst>
              <a:gd name="adj" fmla="val 5707"/>
            </a:avLst>
          </a:prstGeom>
          <a:solidFill>
            <a:srgbClr val="EBE2E0"/>
          </a:solidFill>
          <a:ln w="13811">
            <a:solidFill>
              <a:srgbClr val="D7C5C1"/>
            </a:solidFill>
            <a:prstDash val="solid"/>
          </a:ln>
        </p:spPr>
      </p:sp>
      <p:sp>
        <p:nvSpPr>
          <p:cNvPr id="6" name="Text 4"/>
          <p:cNvSpPr/>
          <p:nvPr/>
        </p:nvSpPr>
        <p:spPr>
          <a:xfrm>
            <a:off x="2273975" y="3226356"/>
            <a:ext cx="2221944"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Millennials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7" name="Text 5"/>
          <p:cNvSpPr/>
          <p:nvPr/>
        </p:nvSpPr>
        <p:spPr>
          <a:xfrm>
            <a:off x="2273975" y="3795713"/>
            <a:ext cx="4694158" cy="710803"/>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Aged 18-34, they are always on the go and looking for quick, delicious meals.</a:t>
            </a:r>
            <a:endParaRPr lang="en-US" sz="1750" dirty="0"/>
          </a:p>
        </p:txBody>
      </p:sp>
      <p:sp>
        <p:nvSpPr>
          <p:cNvPr id="8" name="Shape 6"/>
          <p:cNvSpPr/>
          <p:nvPr/>
        </p:nvSpPr>
        <p:spPr>
          <a:xfrm>
            <a:off x="7426285" y="2990374"/>
            <a:ext cx="5166122" cy="1752124"/>
          </a:xfrm>
          <a:prstGeom prst="roundRect">
            <a:avLst>
              <a:gd name="adj" fmla="val 5707"/>
            </a:avLst>
          </a:prstGeom>
          <a:solidFill>
            <a:srgbClr val="EBE2E0"/>
          </a:solidFill>
          <a:ln w="13811">
            <a:solidFill>
              <a:srgbClr val="D7C5C1"/>
            </a:solidFill>
            <a:prstDash val="solid"/>
          </a:ln>
        </p:spPr>
      </p:sp>
      <p:sp>
        <p:nvSpPr>
          <p:cNvPr id="9" name="Text 7"/>
          <p:cNvSpPr/>
          <p:nvPr/>
        </p:nvSpPr>
        <p:spPr>
          <a:xfrm>
            <a:off x="7662267" y="3226356"/>
            <a:ext cx="2221944"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Families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0" name="Text 8"/>
          <p:cNvSpPr/>
          <p:nvPr/>
        </p:nvSpPr>
        <p:spPr>
          <a:xfrm>
            <a:off x="7662267" y="3795713"/>
            <a:ext cx="4694158" cy="710803"/>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Parents looking for healthy options for their kids without sacrificing taste.</a:t>
            </a:r>
            <a:endParaRPr lang="en-US" sz="1750" dirty="0"/>
          </a:p>
        </p:txBody>
      </p:sp>
      <p:sp>
        <p:nvSpPr>
          <p:cNvPr id="11" name="Shape 9"/>
          <p:cNvSpPr/>
          <p:nvPr/>
        </p:nvSpPr>
        <p:spPr>
          <a:xfrm>
            <a:off x="2037993" y="4964668"/>
            <a:ext cx="5166122" cy="2107525"/>
          </a:xfrm>
          <a:prstGeom prst="roundRect">
            <a:avLst>
              <a:gd name="adj" fmla="val 4744"/>
            </a:avLst>
          </a:prstGeom>
          <a:solidFill>
            <a:srgbClr val="EBE2E0"/>
          </a:solidFill>
          <a:ln w="13811">
            <a:solidFill>
              <a:srgbClr val="D7C5C1"/>
            </a:solidFill>
            <a:prstDash val="solid"/>
          </a:ln>
        </p:spPr>
      </p:sp>
      <p:sp>
        <p:nvSpPr>
          <p:cNvPr id="12" name="Text 10"/>
          <p:cNvSpPr/>
          <p:nvPr/>
        </p:nvSpPr>
        <p:spPr>
          <a:xfrm>
            <a:off x="2273975" y="5200650"/>
            <a:ext cx="2221944"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Tourists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3" name="Text 11"/>
          <p:cNvSpPr/>
          <p:nvPr/>
        </p:nvSpPr>
        <p:spPr>
          <a:xfrm>
            <a:off x="2273975" y="5770007"/>
            <a:ext cx="4694158" cy="710803"/>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Travellers eager to explore local cuisine while taking a break from fast food chains.</a:t>
            </a:r>
            <a:endParaRPr lang="en-US" sz="1750" dirty="0"/>
          </a:p>
        </p:txBody>
      </p:sp>
      <p:sp>
        <p:nvSpPr>
          <p:cNvPr id="14" name="Shape 12"/>
          <p:cNvSpPr/>
          <p:nvPr/>
        </p:nvSpPr>
        <p:spPr>
          <a:xfrm>
            <a:off x="7426285" y="4964668"/>
            <a:ext cx="5166122" cy="2107525"/>
          </a:xfrm>
          <a:prstGeom prst="roundRect">
            <a:avLst>
              <a:gd name="adj" fmla="val 4744"/>
            </a:avLst>
          </a:prstGeom>
          <a:solidFill>
            <a:srgbClr val="EBE2E0"/>
          </a:solidFill>
          <a:ln w="13811">
            <a:solidFill>
              <a:srgbClr val="D7C5C1"/>
            </a:solidFill>
            <a:prstDash val="solid"/>
          </a:ln>
        </p:spPr>
      </p:sp>
      <p:sp>
        <p:nvSpPr>
          <p:cNvPr id="15" name="Text 13"/>
          <p:cNvSpPr/>
          <p:nvPr/>
        </p:nvSpPr>
        <p:spPr>
          <a:xfrm>
            <a:off x="7662267" y="5200650"/>
            <a:ext cx="2221944"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Foodies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6" name="Text 14"/>
          <p:cNvSpPr/>
          <p:nvPr/>
        </p:nvSpPr>
        <p:spPr>
          <a:xfrm>
            <a:off x="7662267" y="5770007"/>
            <a:ext cx="4694158"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People who appreciate quality food and enjoy discovering new flavours and culinary traditions.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w="13811">
            <a:solidFill>
              <a:srgbClr val="E5E0DF"/>
            </a:solidFill>
            <a:prstDash val="solid"/>
          </a:ln>
        </p:spPr>
      </p:sp>
      <p:sp>
        <p:nvSpPr>
          <p:cNvPr id="4" name="Text 2"/>
          <p:cNvSpPr/>
          <p:nvPr/>
        </p:nvSpPr>
        <p:spPr>
          <a:xfrm>
            <a:off x="2037993" y="998934"/>
            <a:ext cx="606552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Our Unique Selling Points</a:t>
            </a:r>
            <a:endParaRPr lang="en-US" sz="4374" dirty="0"/>
          </a:p>
        </p:txBody>
      </p:sp>
      <p:sp>
        <p:nvSpPr>
          <p:cNvPr id="5" name="Shape 3"/>
          <p:cNvSpPr/>
          <p:nvPr/>
        </p:nvSpPr>
        <p:spPr>
          <a:xfrm>
            <a:off x="7293054" y="2137648"/>
            <a:ext cx="44410" cy="5092898"/>
          </a:xfrm>
          <a:prstGeom prst="rect">
            <a:avLst/>
          </a:prstGeom>
          <a:solidFill>
            <a:srgbClr val="D7C5C1"/>
          </a:solidFill>
          <a:ln/>
        </p:spPr>
      </p:sp>
      <p:sp>
        <p:nvSpPr>
          <p:cNvPr id="6" name="Shape 4"/>
          <p:cNvSpPr/>
          <p:nvPr/>
        </p:nvSpPr>
        <p:spPr>
          <a:xfrm>
            <a:off x="7565172" y="2538948"/>
            <a:ext cx="777597" cy="44410"/>
          </a:xfrm>
          <a:prstGeom prst="rect">
            <a:avLst/>
          </a:prstGeom>
          <a:solidFill>
            <a:srgbClr val="D7C5C1"/>
          </a:solidFill>
          <a:ln/>
        </p:spPr>
      </p:sp>
      <p:sp>
        <p:nvSpPr>
          <p:cNvPr id="7" name="Shape 5"/>
          <p:cNvSpPr/>
          <p:nvPr/>
        </p:nvSpPr>
        <p:spPr>
          <a:xfrm>
            <a:off x="7065228" y="2311241"/>
            <a:ext cx="499943" cy="499943"/>
          </a:xfrm>
          <a:prstGeom prst="roundRect">
            <a:avLst>
              <a:gd name="adj" fmla="val 20000"/>
            </a:avLst>
          </a:prstGeom>
          <a:solidFill>
            <a:srgbClr val="EBE2E0"/>
          </a:solidFill>
          <a:ln w="13811">
            <a:solidFill>
              <a:srgbClr val="D7C5C1"/>
            </a:solidFill>
            <a:prstDash val="solid"/>
          </a:ln>
        </p:spPr>
      </p:sp>
      <p:sp>
        <p:nvSpPr>
          <p:cNvPr id="8" name="Text 6"/>
          <p:cNvSpPr/>
          <p:nvPr/>
        </p:nvSpPr>
        <p:spPr>
          <a:xfrm>
            <a:off x="7254180" y="2352913"/>
            <a:ext cx="12192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1</a:t>
            </a:r>
            <a:endParaRPr lang="en-US" sz="2624" dirty="0"/>
          </a:p>
        </p:txBody>
      </p:sp>
      <p:sp>
        <p:nvSpPr>
          <p:cNvPr id="9" name="Text 7"/>
          <p:cNvSpPr/>
          <p:nvPr/>
        </p:nvSpPr>
        <p:spPr>
          <a:xfrm>
            <a:off x="8537258" y="2359819"/>
            <a:ext cx="245364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Local Ingredients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0" name="Text 8"/>
          <p:cNvSpPr/>
          <p:nvPr/>
        </p:nvSpPr>
        <p:spPr>
          <a:xfrm>
            <a:off x="8537258" y="2929176"/>
            <a:ext cx="4055150" cy="1421606"/>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We use only fresh ingredients from local farms and suppliers to offer you the best quality meals with a low carbon footprint.</a:t>
            </a:r>
            <a:endParaRPr lang="en-US" sz="1750" dirty="0"/>
          </a:p>
        </p:txBody>
      </p:sp>
      <p:sp>
        <p:nvSpPr>
          <p:cNvPr id="11" name="Shape 9"/>
          <p:cNvSpPr/>
          <p:nvPr/>
        </p:nvSpPr>
        <p:spPr>
          <a:xfrm>
            <a:off x="6287631" y="3649801"/>
            <a:ext cx="777597" cy="44410"/>
          </a:xfrm>
          <a:prstGeom prst="rect">
            <a:avLst/>
          </a:prstGeom>
          <a:solidFill>
            <a:srgbClr val="D7C5C1"/>
          </a:solidFill>
          <a:ln/>
        </p:spPr>
      </p:sp>
      <p:sp>
        <p:nvSpPr>
          <p:cNvPr id="12" name="Shape 10"/>
          <p:cNvSpPr/>
          <p:nvPr/>
        </p:nvSpPr>
        <p:spPr>
          <a:xfrm>
            <a:off x="7065228" y="3422094"/>
            <a:ext cx="499943" cy="499943"/>
          </a:xfrm>
          <a:prstGeom prst="roundRect">
            <a:avLst>
              <a:gd name="adj" fmla="val 20000"/>
            </a:avLst>
          </a:prstGeom>
          <a:solidFill>
            <a:srgbClr val="EBE2E0"/>
          </a:solidFill>
          <a:ln w="13811">
            <a:solidFill>
              <a:srgbClr val="D7C5C1"/>
            </a:solidFill>
            <a:prstDash val="solid"/>
          </a:ln>
        </p:spPr>
      </p:sp>
      <p:sp>
        <p:nvSpPr>
          <p:cNvPr id="13" name="Text 11"/>
          <p:cNvSpPr/>
          <p:nvPr/>
        </p:nvSpPr>
        <p:spPr>
          <a:xfrm>
            <a:off x="7231320" y="3463766"/>
            <a:ext cx="16764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2</a:t>
            </a:r>
            <a:endParaRPr lang="en-US" sz="2624" dirty="0"/>
          </a:p>
        </p:txBody>
      </p:sp>
      <p:sp>
        <p:nvSpPr>
          <p:cNvPr id="14" name="Text 12"/>
          <p:cNvSpPr/>
          <p:nvPr/>
        </p:nvSpPr>
        <p:spPr>
          <a:xfrm>
            <a:off x="3871198" y="3470672"/>
            <a:ext cx="2221944" cy="347186"/>
          </a:xfrm>
          <a:prstGeom prst="rect">
            <a:avLst/>
          </a:prstGeom>
          <a:noFill/>
          <a:ln/>
        </p:spPr>
        <p:txBody>
          <a:bodyPr wrap="none" rtlCol="0" anchor="t"/>
          <a:lstStyle/>
          <a:p>
            <a:pPr marL="0" indent="0" algn="r">
              <a:lnSpc>
                <a:spcPts val="2734"/>
              </a:lnSpc>
              <a:buNone/>
            </a:pPr>
            <a:r>
              <a:rPr lang="en-US" sz="2187" b="1" dirty="0">
                <a:solidFill>
                  <a:srgbClr val="443728"/>
                </a:solidFill>
                <a:latin typeface="Crimson Pro" pitchFamily="34" charset="0"/>
                <a:ea typeface="Crimson Pro" pitchFamily="34" charset="-122"/>
                <a:cs typeface="Crimson Pro" pitchFamily="34" charset="-120"/>
              </a:rPr>
              <a:t>Customization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5" name="Text 13"/>
          <p:cNvSpPr/>
          <p:nvPr/>
        </p:nvSpPr>
        <p:spPr>
          <a:xfrm>
            <a:off x="2037993" y="4040029"/>
            <a:ext cx="4055150" cy="1777008"/>
          </a:xfrm>
          <a:prstGeom prst="rect">
            <a:avLst/>
          </a:prstGeom>
          <a:noFill/>
          <a:ln/>
        </p:spPr>
        <p:txBody>
          <a:bodyPr wrap="square" rtlCol="0" anchor="t"/>
          <a:lstStyle/>
          <a:p>
            <a:pPr marL="0" indent="0" algn="r">
              <a:lnSpc>
                <a:spcPts val="2799"/>
              </a:lnSpc>
              <a:buNone/>
            </a:pPr>
            <a:r>
              <a:rPr lang="en-US" sz="1750" dirty="0">
                <a:solidFill>
                  <a:srgbClr val="443728"/>
                </a:solidFill>
                <a:latin typeface="Open Sans" pitchFamily="34" charset="0"/>
                <a:ea typeface="Open Sans" pitchFamily="34" charset="-122"/>
                <a:cs typeface="Open Sans" pitchFamily="34" charset="-120"/>
              </a:rPr>
              <a:t>Our online menu allows you to personalize your meal to suit your dietary needs and preferences, whether you're a vegan or an omnivore.</a:t>
            </a:r>
            <a:endParaRPr lang="en-US" sz="1750" dirty="0"/>
          </a:p>
        </p:txBody>
      </p:sp>
      <p:sp>
        <p:nvSpPr>
          <p:cNvPr id="16" name="Shape 14"/>
          <p:cNvSpPr/>
          <p:nvPr/>
        </p:nvSpPr>
        <p:spPr>
          <a:xfrm>
            <a:off x="7565172" y="5196423"/>
            <a:ext cx="777597" cy="44410"/>
          </a:xfrm>
          <a:prstGeom prst="rect">
            <a:avLst/>
          </a:prstGeom>
          <a:solidFill>
            <a:srgbClr val="D7C5C1"/>
          </a:solidFill>
          <a:ln/>
        </p:spPr>
      </p:sp>
      <p:sp>
        <p:nvSpPr>
          <p:cNvPr id="17" name="Shape 15"/>
          <p:cNvSpPr/>
          <p:nvPr/>
        </p:nvSpPr>
        <p:spPr>
          <a:xfrm>
            <a:off x="7065228" y="4968716"/>
            <a:ext cx="499943" cy="499943"/>
          </a:xfrm>
          <a:prstGeom prst="roundRect">
            <a:avLst>
              <a:gd name="adj" fmla="val 20000"/>
            </a:avLst>
          </a:prstGeom>
          <a:solidFill>
            <a:srgbClr val="EBE2E0"/>
          </a:solidFill>
          <a:ln w="13811">
            <a:solidFill>
              <a:srgbClr val="D7C5C1"/>
            </a:solidFill>
            <a:prstDash val="solid"/>
          </a:ln>
        </p:spPr>
      </p:sp>
      <p:sp>
        <p:nvSpPr>
          <p:cNvPr id="18" name="Text 16"/>
          <p:cNvSpPr/>
          <p:nvPr/>
        </p:nvSpPr>
        <p:spPr>
          <a:xfrm>
            <a:off x="7235130" y="5010388"/>
            <a:ext cx="16002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3</a:t>
            </a:r>
            <a:endParaRPr lang="en-US" sz="2624" dirty="0"/>
          </a:p>
        </p:txBody>
      </p:sp>
      <p:sp>
        <p:nvSpPr>
          <p:cNvPr id="19" name="Text 17"/>
          <p:cNvSpPr/>
          <p:nvPr/>
        </p:nvSpPr>
        <p:spPr>
          <a:xfrm>
            <a:off x="8537258" y="5017294"/>
            <a:ext cx="233934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Digital Ordering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20" name="Text 18"/>
          <p:cNvSpPr/>
          <p:nvPr/>
        </p:nvSpPr>
        <p:spPr>
          <a:xfrm>
            <a:off x="8537258" y="5586651"/>
            <a:ext cx="4055150" cy="1066205"/>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Order online through our website or app for a seamless experience and avoid long lines at the restaurant.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w="13811">
            <a:solidFill>
              <a:srgbClr val="E5E0DF"/>
            </a:solidFill>
            <a:prstDash val="solid"/>
          </a:ln>
        </p:spPr>
      </p:sp>
      <p:sp>
        <p:nvSpPr>
          <p:cNvPr id="4" name="Text 2"/>
          <p:cNvSpPr/>
          <p:nvPr/>
        </p:nvSpPr>
        <p:spPr>
          <a:xfrm>
            <a:off x="2037993" y="859512"/>
            <a:ext cx="675132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Our Digital Media Campaign</a:t>
            </a:r>
            <a:endParaRPr lang="en-US" sz="4374" dirty="0"/>
          </a:p>
        </p:txBody>
      </p:sp>
      <p:pic>
        <p:nvPicPr>
          <p:cNvPr id="5" name="Image 0" descr="preencoded.png"/>
          <p:cNvPicPr>
            <a:picLocks noChangeAspect="1"/>
          </p:cNvPicPr>
          <p:nvPr/>
        </p:nvPicPr>
        <p:blipFill>
          <a:blip r:embed="rId3"/>
          <a:stretch>
            <a:fillRect/>
          </a:stretch>
        </p:blipFill>
        <p:spPr>
          <a:xfrm>
            <a:off x="2037993" y="1998226"/>
            <a:ext cx="3295888" cy="2036921"/>
          </a:xfrm>
          <a:prstGeom prst="rect">
            <a:avLst/>
          </a:prstGeom>
        </p:spPr>
      </p:pic>
      <p:sp>
        <p:nvSpPr>
          <p:cNvPr id="6" name="Text 3"/>
          <p:cNvSpPr/>
          <p:nvPr/>
        </p:nvSpPr>
        <p:spPr>
          <a:xfrm>
            <a:off x="2037993" y="4312801"/>
            <a:ext cx="231648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Influencer Program</a:t>
            </a:r>
            <a:endParaRPr lang="en-US" sz="2187" dirty="0"/>
          </a:p>
        </p:txBody>
      </p:sp>
      <p:sp>
        <p:nvSpPr>
          <p:cNvPr id="7" name="Text 4"/>
          <p:cNvSpPr/>
          <p:nvPr/>
        </p:nvSpPr>
        <p:spPr>
          <a:xfrm>
            <a:off x="2037993" y="4882158"/>
            <a:ext cx="3295888" cy="2132409"/>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We'll partner with local food bloggers and Instagram influencers to showcase our menu and spread the word about our restaurant, using the hashtag #TasteValley.</a:t>
            </a:r>
            <a:endParaRPr lang="en-US" sz="1750" dirty="0"/>
          </a:p>
        </p:txBody>
      </p:sp>
      <p:pic>
        <p:nvPicPr>
          <p:cNvPr id="8" name="Image 1" descr="preencoded.png"/>
          <p:cNvPicPr>
            <a:picLocks noChangeAspect="1"/>
          </p:cNvPicPr>
          <p:nvPr/>
        </p:nvPicPr>
        <p:blipFill>
          <a:blip r:embed="rId4"/>
          <a:stretch>
            <a:fillRect/>
          </a:stretch>
        </p:blipFill>
        <p:spPr>
          <a:xfrm>
            <a:off x="5667137" y="1998226"/>
            <a:ext cx="3296007" cy="2037040"/>
          </a:xfrm>
          <a:prstGeom prst="rect">
            <a:avLst/>
          </a:prstGeom>
        </p:spPr>
      </p:pic>
      <p:sp>
        <p:nvSpPr>
          <p:cNvPr id="9" name="Text 5"/>
          <p:cNvSpPr/>
          <p:nvPr/>
        </p:nvSpPr>
        <p:spPr>
          <a:xfrm>
            <a:off x="5667137" y="4312920"/>
            <a:ext cx="271272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Targeted Facebook Ads</a:t>
            </a:r>
            <a:endParaRPr lang="en-US" sz="2187" dirty="0"/>
          </a:p>
        </p:txBody>
      </p:sp>
      <p:sp>
        <p:nvSpPr>
          <p:cNvPr id="10" name="Text 6"/>
          <p:cNvSpPr/>
          <p:nvPr/>
        </p:nvSpPr>
        <p:spPr>
          <a:xfrm>
            <a:off x="5667137" y="4882277"/>
            <a:ext cx="3296007" cy="2487811"/>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Using Facebook's targeted advertising, we will focus on specific demographics and custom audiences based on interests, behaviours, and location to promote our brand and attract more customers.</a:t>
            </a:r>
            <a:endParaRPr lang="en-US" sz="1750" dirty="0"/>
          </a:p>
        </p:txBody>
      </p:sp>
      <p:pic>
        <p:nvPicPr>
          <p:cNvPr id="11" name="Image 2" descr="preencoded.png"/>
          <p:cNvPicPr>
            <a:picLocks noChangeAspect="1"/>
          </p:cNvPicPr>
          <p:nvPr/>
        </p:nvPicPr>
        <p:blipFill>
          <a:blip r:embed="rId5"/>
          <a:stretch>
            <a:fillRect/>
          </a:stretch>
        </p:blipFill>
        <p:spPr>
          <a:xfrm>
            <a:off x="9296400" y="1998226"/>
            <a:ext cx="3296007" cy="2037040"/>
          </a:xfrm>
          <a:prstGeom prst="rect">
            <a:avLst/>
          </a:prstGeom>
        </p:spPr>
      </p:pic>
      <p:sp>
        <p:nvSpPr>
          <p:cNvPr id="12" name="Text 7"/>
          <p:cNvSpPr/>
          <p:nvPr/>
        </p:nvSpPr>
        <p:spPr>
          <a:xfrm>
            <a:off x="9296400" y="4312920"/>
            <a:ext cx="2221944"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Instagram Stories</a:t>
            </a:r>
            <a:endParaRPr lang="en-US" sz="2187" dirty="0"/>
          </a:p>
        </p:txBody>
      </p:sp>
      <p:sp>
        <p:nvSpPr>
          <p:cNvPr id="13" name="Text 8"/>
          <p:cNvSpPr/>
          <p:nvPr/>
        </p:nvSpPr>
        <p:spPr>
          <a:xfrm>
            <a:off x="9296400" y="4882277"/>
            <a:ext cx="3296007" cy="1777008"/>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We'll post daily on Instagram Stories, sharing behind-the-scenes and daily specials to create a sense of community and encourage engagement.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CFA">
              <a:alpha val="85000"/>
            </a:srgbClr>
          </a:solidFill>
          <a:ln/>
        </p:spPr>
      </p:sp>
      <p:sp>
        <p:nvSpPr>
          <p:cNvPr id="6" name="Text 3"/>
          <p:cNvSpPr/>
          <p:nvPr/>
        </p:nvSpPr>
        <p:spPr>
          <a:xfrm>
            <a:off x="2037993" y="1426726"/>
            <a:ext cx="499110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Our Signature Dishes</a:t>
            </a:r>
            <a:endParaRPr lang="en-US" sz="4374" dirty="0"/>
          </a:p>
        </p:txBody>
      </p:sp>
      <p:sp>
        <p:nvSpPr>
          <p:cNvPr id="7" name="Shape 4"/>
          <p:cNvSpPr/>
          <p:nvPr/>
        </p:nvSpPr>
        <p:spPr>
          <a:xfrm>
            <a:off x="2037993" y="2627948"/>
            <a:ext cx="499943" cy="499943"/>
          </a:xfrm>
          <a:prstGeom prst="roundRect">
            <a:avLst>
              <a:gd name="adj" fmla="val 20000"/>
            </a:avLst>
          </a:prstGeom>
          <a:solidFill>
            <a:srgbClr val="EBE2E0"/>
          </a:solidFill>
          <a:ln w="13811">
            <a:solidFill>
              <a:srgbClr val="D7C5C1"/>
            </a:solidFill>
            <a:prstDash val="solid"/>
          </a:ln>
        </p:spPr>
      </p:sp>
      <p:sp>
        <p:nvSpPr>
          <p:cNvPr id="8" name="Text 5"/>
          <p:cNvSpPr/>
          <p:nvPr/>
        </p:nvSpPr>
        <p:spPr>
          <a:xfrm>
            <a:off x="2226945" y="2669619"/>
            <a:ext cx="12192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1</a:t>
            </a:r>
            <a:endParaRPr lang="en-US" sz="2624" dirty="0"/>
          </a:p>
        </p:txBody>
      </p:sp>
      <p:sp>
        <p:nvSpPr>
          <p:cNvPr id="9" name="Text 6"/>
          <p:cNvSpPr/>
          <p:nvPr/>
        </p:nvSpPr>
        <p:spPr>
          <a:xfrm>
            <a:off x="2760107" y="2704267"/>
            <a:ext cx="249174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The Valley Burger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0" name="Text 7"/>
          <p:cNvSpPr/>
          <p:nvPr/>
        </p:nvSpPr>
        <p:spPr>
          <a:xfrm>
            <a:off x="2760107" y="3273623"/>
            <a:ext cx="4444008" cy="1421606"/>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Our signature burger, featuring hormone-free Black Angus beef topped with bacon, cheddar, pickles, and a chipotle mayo sauce on a brioche bun.</a:t>
            </a:r>
            <a:endParaRPr lang="en-US" sz="1750" dirty="0"/>
          </a:p>
        </p:txBody>
      </p:sp>
      <p:sp>
        <p:nvSpPr>
          <p:cNvPr id="11" name="Shape 8"/>
          <p:cNvSpPr/>
          <p:nvPr/>
        </p:nvSpPr>
        <p:spPr>
          <a:xfrm>
            <a:off x="7426285" y="2627948"/>
            <a:ext cx="499943" cy="499943"/>
          </a:xfrm>
          <a:prstGeom prst="roundRect">
            <a:avLst>
              <a:gd name="adj" fmla="val 20000"/>
            </a:avLst>
          </a:prstGeom>
          <a:solidFill>
            <a:srgbClr val="EBE2E0"/>
          </a:solidFill>
          <a:ln w="13811">
            <a:solidFill>
              <a:srgbClr val="D7C5C1"/>
            </a:solidFill>
            <a:prstDash val="solid"/>
          </a:ln>
        </p:spPr>
      </p:sp>
      <p:sp>
        <p:nvSpPr>
          <p:cNvPr id="12" name="Text 9"/>
          <p:cNvSpPr/>
          <p:nvPr/>
        </p:nvSpPr>
        <p:spPr>
          <a:xfrm>
            <a:off x="7592378" y="2669619"/>
            <a:ext cx="16764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2</a:t>
            </a:r>
            <a:endParaRPr lang="en-US" sz="2624" dirty="0"/>
          </a:p>
        </p:txBody>
      </p:sp>
      <p:sp>
        <p:nvSpPr>
          <p:cNvPr id="13" name="Text 10"/>
          <p:cNvSpPr/>
          <p:nvPr/>
        </p:nvSpPr>
        <p:spPr>
          <a:xfrm>
            <a:off x="8148399" y="2704267"/>
            <a:ext cx="2221944"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Green Bowl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4" name="Text 11"/>
          <p:cNvSpPr/>
          <p:nvPr/>
        </p:nvSpPr>
        <p:spPr>
          <a:xfrm>
            <a:off x="8148399" y="3273623"/>
            <a:ext cx="4444008"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A healthy and fresh bowl featuring a bed of quinoa, grilled veggies, avocado, and a house-made vinaigrette dressing.</a:t>
            </a:r>
            <a:endParaRPr lang="en-US" sz="1750" dirty="0"/>
          </a:p>
        </p:txBody>
      </p:sp>
      <p:sp>
        <p:nvSpPr>
          <p:cNvPr id="15" name="Shape 12"/>
          <p:cNvSpPr/>
          <p:nvPr/>
        </p:nvSpPr>
        <p:spPr>
          <a:xfrm>
            <a:off x="2037993" y="5090993"/>
            <a:ext cx="499943" cy="499943"/>
          </a:xfrm>
          <a:prstGeom prst="roundRect">
            <a:avLst>
              <a:gd name="adj" fmla="val 20000"/>
            </a:avLst>
          </a:prstGeom>
          <a:solidFill>
            <a:srgbClr val="EBE2E0"/>
          </a:solidFill>
          <a:ln w="13811">
            <a:solidFill>
              <a:srgbClr val="D7C5C1"/>
            </a:solidFill>
            <a:prstDash val="solid"/>
          </a:ln>
        </p:spPr>
      </p:sp>
      <p:sp>
        <p:nvSpPr>
          <p:cNvPr id="16" name="Text 13"/>
          <p:cNvSpPr/>
          <p:nvPr/>
        </p:nvSpPr>
        <p:spPr>
          <a:xfrm>
            <a:off x="2207895" y="5132665"/>
            <a:ext cx="16002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3</a:t>
            </a:r>
            <a:endParaRPr lang="en-US" sz="2624" dirty="0"/>
          </a:p>
        </p:txBody>
      </p:sp>
      <p:sp>
        <p:nvSpPr>
          <p:cNvPr id="17" name="Text 14"/>
          <p:cNvSpPr/>
          <p:nvPr/>
        </p:nvSpPr>
        <p:spPr>
          <a:xfrm>
            <a:off x="2760107" y="5167313"/>
            <a:ext cx="2221944"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Truffle Fries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8" name="Text 15"/>
          <p:cNvSpPr/>
          <p:nvPr/>
        </p:nvSpPr>
        <p:spPr>
          <a:xfrm>
            <a:off x="2760107" y="5736669"/>
            <a:ext cx="4444008"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Our golden and crispy fries topped with grated parmesan and truffle oil, a classic favourite with a touch of sophistication.</a:t>
            </a:r>
            <a:endParaRPr lang="en-US" sz="1750" dirty="0"/>
          </a:p>
        </p:txBody>
      </p:sp>
      <p:sp>
        <p:nvSpPr>
          <p:cNvPr id="19" name="Shape 16"/>
          <p:cNvSpPr/>
          <p:nvPr/>
        </p:nvSpPr>
        <p:spPr>
          <a:xfrm>
            <a:off x="7426285" y="5090993"/>
            <a:ext cx="499943" cy="499943"/>
          </a:xfrm>
          <a:prstGeom prst="roundRect">
            <a:avLst>
              <a:gd name="adj" fmla="val 20000"/>
            </a:avLst>
          </a:prstGeom>
          <a:solidFill>
            <a:srgbClr val="EBE2E0"/>
          </a:solidFill>
          <a:ln w="13811">
            <a:solidFill>
              <a:srgbClr val="D7C5C1"/>
            </a:solidFill>
            <a:prstDash val="solid"/>
          </a:ln>
        </p:spPr>
      </p:sp>
      <p:sp>
        <p:nvSpPr>
          <p:cNvPr id="20" name="Text 17"/>
          <p:cNvSpPr/>
          <p:nvPr/>
        </p:nvSpPr>
        <p:spPr>
          <a:xfrm>
            <a:off x="7584758" y="5132665"/>
            <a:ext cx="18288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4</a:t>
            </a:r>
            <a:endParaRPr lang="en-US" sz="2624" dirty="0"/>
          </a:p>
        </p:txBody>
      </p:sp>
      <p:sp>
        <p:nvSpPr>
          <p:cNvPr id="21" name="Text 18"/>
          <p:cNvSpPr/>
          <p:nvPr/>
        </p:nvSpPr>
        <p:spPr>
          <a:xfrm>
            <a:off x="8148399" y="5167313"/>
            <a:ext cx="396240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Seasonal Fresh Squeezed Juice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22" name="Text 19"/>
          <p:cNvSpPr/>
          <p:nvPr/>
        </p:nvSpPr>
        <p:spPr>
          <a:xfrm>
            <a:off x="8148399" y="5736669"/>
            <a:ext cx="4444008"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A refreshing drink, featuring a different local fruit each month - always fresh and never from concentrate.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w="13811">
            <a:solidFill>
              <a:srgbClr val="E5E0DF"/>
            </a:solidFill>
            <a:prstDash val="solid"/>
          </a:ln>
        </p:spPr>
      </p:sp>
      <p:sp>
        <p:nvSpPr>
          <p:cNvPr id="4" name="Text 2"/>
          <p:cNvSpPr/>
          <p:nvPr/>
        </p:nvSpPr>
        <p:spPr>
          <a:xfrm>
            <a:off x="2037993" y="821293"/>
            <a:ext cx="65455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The Taste Valley Experience</a:t>
            </a:r>
            <a:endParaRPr lang="en-US" sz="4374" dirty="0"/>
          </a:p>
        </p:txBody>
      </p:sp>
      <p:sp>
        <p:nvSpPr>
          <p:cNvPr id="5" name="Shape 3"/>
          <p:cNvSpPr/>
          <p:nvPr/>
        </p:nvSpPr>
        <p:spPr>
          <a:xfrm>
            <a:off x="7293054" y="1960007"/>
            <a:ext cx="44410" cy="5448181"/>
          </a:xfrm>
          <a:prstGeom prst="rect">
            <a:avLst/>
          </a:prstGeom>
          <a:solidFill>
            <a:srgbClr val="D7C5C1"/>
          </a:solidFill>
          <a:ln/>
        </p:spPr>
      </p:sp>
      <p:sp>
        <p:nvSpPr>
          <p:cNvPr id="6" name="Shape 4"/>
          <p:cNvSpPr/>
          <p:nvPr/>
        </p:nvSpPr>
        <p:spPr>
          <a:xfrm>
            <a:off x="7565172" y="2361307"/>
            <a:ext cx="777597" cy="44410"/>
          </a:xfrm>
          <a:prstGeom prst="rect">
            <a:avLst/>
          </a:prstGeom>
          <a:solidFill>
            <a:srgbClr val="D7C5C1"/>
          </a:solidFill>
          <a:ln/>
        </p:spPr>
      </p:sp>
      <p:sp>
        <p:nvSpPr>
          <p:cNvPr id="7" name="Shape 5"/>
          <p:cNvSpPr/>
          <p:nvPr/>
        </p:nvSpPr>
        <p:spPr>
          <a:xfrm>
            <a:off x="7065228" y="2133600"/>
            <a:ext cx="499943" cy="499943"/>
          </a:xfrm>
          <a:prstGeom prst="roundRect">
            <a:avLst>
              <a:gd name="adj" fmla="val 20000"/>
            </a:avLst>
          </a:prstGeom>
          <a:solidFill>
            <a:srgbClr val="EBE2E0"/>
          </a:solidFill>
          <a:ln w="13811">
            <a:solidFill>
              <a:srgbClr val="D7C5C1"/>
            </a:solidFill>
            <a:prstDash val="solid"/>
          </a:ln>
        </p:spPr>
      </p:sp>
      <p:sp>
        <p:nvSpPr>
          <p:cNvPr id="8" name="Text 6"/>
          <p:cNvSpPr/>
          <p:nvPr/>
        </p:nvSpPr>
        <p:spPr>
          <a:xfrm>
            <a:off x="7254180" y="2175272"/>
            <a:ext cx="12192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1</a:t>
            </a:r>
            <a:endParaRPr lang="en-US" sz="2624" dirty="0"/>
          </a:p>
        </p:txBody>
      </p:sp>
      <p:sp>
        <p:nvSpPr>
          <p:cNvPr id="9" name="Text 7"/>
          <p:cNvSpPr/>
          <p:nvPr/>
        </p:nvSpPr>
        <p:spPr>
          <a:xfrm>
            <a:off x="8537258" y="2182177"/>
            <a:ext cx="2221944"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Soaring Views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0" name="Text 8"/>
          <p:cNvSpPr/>
          <p:nvPr/>
        </p:nvSpPr>
        <p:spPr>
          <a:xfrm>
            <a:off x="8537258" y="2751534"/>
            <a:ext cx="4055150" cy="1421606"/>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Our restaurant features floor-to-ceiling windows with panoramic views of the mountains and valley, creating an unforgettable ambiance.</a:t>
            </a:r>
            <a:endParaRPr lang="en-US" sz="1750" dirty="0"/>
          </a:p>
        </p:txBody>
      </p:sp>
      <p:sp>
        <p:nvSpPr>
          <p:cNvPr id="11" name="Shape 9"/>
          <p:cNvSpPr/>
          <p:nvPr/>
        </p:nvSpPr>
        <p:spPr>
          <a:xfrm>
            <a:off x="6287631" y="3472160"/>
            <a:ext cx="777597" cy="44410"/>
          </a:xfrm>
          <a:prstGeom prst="rect">
            <a:avLst/>
          </a:prstGeom>
          <a:solidFill>
            <a:srgbClr val="D7C5C1"/>
          </a:solidFill>
          <a:ln/>
        </p:spPr>
      </p:sp>
      <p:sp>
        <p:nvSpPr>
          <p:cNvPr id="12" name="Shape 10"/>
          <p:cNvSpPr/>
          <p:nvPr/>
        </p:nvSpPr>
        <p:spPr>
          <a:xfrm>
            <a:off x="7065228" y="3244453"/>
            <a:ext cx="499943" cy="499943"/>
          </a:xfrm>
          <a:prstGeom prst="roundRect">
            <a:avLst>
              <a:gd name="adj" fmla="val 20000"/>
            </a:avLst>
          </a:prstGeom>
          <a:solidFill>
            <a:srgbClr val="EBE2E0"/>
          </a:solidFill>
          <a:ln w="13811">
            <a:solidFill>
              <a:srgbClr val="D7C5C1"/>
            </a:solidFill>
            <a:prstDash val="solid"/>
          </a:ln>
        </p:spPr>
      </p:sp>
      <p:sp>
        <p:nvSpPr>
          <p:cNvPr id="13" name="Text 11"/>
          <p:cNvSpPr/>
          <p:nvPr/>
        </p:nvSpPr>
        <p:spPr>
          <a:xfrm>
            <a:off x="7231320" y="3286125"/>
            <a:ext cx="16764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2</a:t>
            </a:r>
            <a:endParaRPr lang="en-US" sz="2624" dirty="0"/>
          </a:p>
        </p:txBody>
      </p:sp>
      <p:sp>
        <p:nvSpPr>
          <p:cNvPr id="14" name="Text 12"/>
          <p:cNvSpPr/>
          <p:nvPr/>
        </p:nvSpPr>
        <p:spPr>
          <a:xfrm>
            <a:off x="3769043" y="3293031"/>
            <a:ext cx="2324100" cy="347186"/>
          </a:xfrm>
          <a:prstGeom prst="rect">
            <a:avLst/>
          </a:prstGeom>
          <a:noFill/>
          <a:ln/>
        </p:spPr>
        <p:txBody>
          <a:bodyPr wrap="none" rtlCol="0" anchor="t"/>
          <a:lstStyle/>
          <a:p>
            <a:pPr marL="0" indent="0" algn="r">
              <a:lnSpc>
                <a:spcPts val="2734"/>
              </a:lnSpc>
              <a:buNone/>
            </a:pPr>
            <a:r>
              <a:rPr lang="en-US" sz="2187" b="1" dirty="0">
                <a:solidFill>
                  <a:srgbClr val="443728"/>
                </a:solidFill>
                <a:latin typeface="Crimson Pro" pitchFamily="34" charset="0"/>
                <a:ea typeface="Crimson Pro" pitchFamily="34" charset="-122"/>
                <a:cs typeface="Crimson Pro" pitchFamily="34" charset="-120"/>
              </a:rPr>
              <a:t>Family-Friendly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5" name="Text 13"/>
          <p:cNvSpPr/>
          <p:nvPr/>
        </p:nvSpPr>
        <p:spPr>
          <a:xfrm>
            <a:off x="2037993" y="3862388"/>
            <a:ext cx="4055150" cy="1066205"/>
          </a:xfrm>
          <a:prstGeom prst="rect">
            <a:avLst/>
          </a:prstGeom>
          <a:noFill/>
          <a:ln/>
        </p:spPr>
        <p:txBody>
          <a:bodyPr wrap="square" rtlCol="0" anchor="t"/>
          <a:lstStyle/>
          <a:p>
            <a:pPr marL="0" indent="0" algn="r">
              <a:lnSpc>
                <a:spcPts val="2799"/>
              </a:lnSpc>
              <a:buNone/>
            </a:pPr>
            <a:r>
              <a:rPr lang="en-US" sz="1750" dirty="0">
                <a:solidFill>
                  <a:srgbClr val="443728"/>
                </a:solidFill>
                <a:latin typeface="Open Sans" pitchFamily="34" charset="0"/>
                <a:ea typeface="Open Sans" pitchFamily="34" charset="-122"/>
                <a:cs typeface="Open Sans" pitchFamily="34" charset="-120"/>
              </a:rPr>
              <a:t>We offer a play area for kids, and a calm and stress-free environment for parents.</a:t>
            </a:r>
            <a:endParaRPr lang="en-US" sz="1750" dirty="0"/>
          </a:p>
        </p:txBody>
      </p:sp>
      <p:sp>
        <p:nvSpPr>
          <p:cNvPr id="16" name="Shape 14"/>
          <p:cNvSpPr/>
          <p:nvPr/>
        </p:nvSpPr>
        <p:spPr>
          <a:xfrm>
            <a:off x="7565172" y="5018782"/>
            <a:ext cx="777597" cy="44410"/>
          </a:xfrm>
          <a:prstGeom prst="rect">
            <a:avLst/>
          </a:prstGeom>
          <a:solidFill>
            <a:srgbClr val="D7C5C1"/>
          </a:solidFill>
          <a:ln/>
        </p:spPr>
      </p:sp>
      <p:sp>
        <p:nvSpPr>
          <p:cNvPr id="17" name="Shape 15"/>
          <p:cNvSpPr/>
          <p:nvPr/>
        </p:nvSpPr>
        <p:spPr>
          <a:xfrm>
            <a:off x="7065228" y="4791075"/>
            <a:ext cx="499943" cy="499943"/>
          </a:xfrm>
          <a:prstGeom prst="roundRect">
            <a:avLst>
              <a:gd name="adj" fmla="val 20000"/>
            </a:avLst>
          </a:prstGeom>
          <a:solidFill>
            <a:srgbClr val="EBE2E0"/>
          </a:solidFill>
          <a:ln w="13811">
            <a:solidFill>
              <a:srgbClr val="D7C5C1"/>
            </a:solidFill>
            <a:prstDash val="solid"/>
          </a:ln>
        </p:spPr>
      </p:sp>
      <p:sp>
        <p:nvSpPr>
          <p:cNvPr id="18" name="Text 16"/>
          <p:cNvSpPr/>
          <p:nvPr/>
        </p:nvSpPr>
        <p:spPr>
          <a:xfrm>
            <a:off x="7235130" y="4832747"/>
            <a:ext cx="160020"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3</a:t>
            </a:r>
            <a:endParaRPr lang="en-US" sz="2624" dirty="0"/>
          </a:p>
        </p:txBody>
      </p:sp>
      <p:sp>
        <p:nvSpPr>
          <p:cNvPr id="19" name="Text 17"/>
          <p:cNvSpPr/>
          <p:nvPr/>
        </p:nvSpPr>
        <p:spPr>
          <a:xfrm>
            <a:off x="8537258" y="4839653"/>
            <a:ext cx="2221944"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Sustainability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20" name="Text 18"/>
          <p:cNvSpPr/>
          <p:nvPr/>
        </p:nvSpPr>
        <p:spPr>
          <a:xfrm>
            <a:off x="8537258" y="5409009"/>
            <a:ext cx="4055150" cy="1777008"/>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We compost our food waste, recycle everything we can, and encourage our customers to use environmentally-friendly packaging for take-away orders.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w="13811">
            <a:solidFill>
              <a:srgbClr val="E5E0DF"/>
            </a:solidFill>
            <a:prstDash val="solid"/>
          </a:ln>
        </p:spPr>
      </p:sp>
      <p:sp>
        <p:nvSpPr>
          <p:cNvPr id="4" name="Text 2"/>
          <p:cNvSpPr/>
          <p:nvPr/>
        </p:nvSpPr>
        <p:spPr>
          <a:xfrm>
            <a:off x="2037993" y="681871"/>
            <a:ext cx="5173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The Taste Valley Story</a:t>
            </a:r>
            <a:endParaRPr lang="en-US" sz="4374" dirty="0"/>
          </a:p>
        </p:txBody>
      </p:sp>
      <p:pic>
        <p:nvPicPr>
          <p:cNvPr id="5" name="Image 0" descr="preencoded.png"/>
          <p:cNvPicPr>
            <a:picLocks noChangeAspect="1"/>
          </p:cNvPicPr>
          <p:nvPr/>
        </p:nvPicPr>
        <p:blipFill>
          <a:blip r:embed="rId3"/>
          <a:stretch>
            <a:fillRect/>
          </a:stretch>
        </p:blipFill>
        <p:spPr>
          <a:xfrm>
            <a:off x="2037993" y="1820585"/>
            <a:ext cx="3295888" cy="2036921"/>
          </a:xfrm>
          <a:prstGeom prst="rect">
            <a:avLst/>
          </a:prstGeom>
        </p:spPr>
      </p:pic>
      <p:sp>
        <p:nvSpPr>
          <p:cNvPr id="6" name="Text 3"/>
          <p:cNvSpPr/>
          <p:nvPr/>
        </p:nvSpPr>
        <p:spPr>
          <a:xfrm>
            <a:off x="2037993" y="4135160"/>
            <a:ext cx="2221944"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Local Roots</a:t>
            </a:r>
            <a:endParaRPr lang="en-US" sz="2187" dirty="0"/>
          </a:p>
        </p:txBody>
      </p:sp>
      <p:sp>
        <p:nvSpPr>
          <p:cNvPr id="7" name="Text 4"/>
          <p:cNvSpPr/>
          <p:nvPr/>
        </p:nvSpPr>
        <p:spPr>
          <a:xfrm>
            <a:off x="2037993" y="4704517"/>
            <a:ext cx="3295888" cy="2843213"/>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Taste Valley started as a pop-up food stall in the farmers' market, and grew into a community-driven restaurant that works with local farmers and non-profits to promote healthy, sustainable, and ethical eating.</a:t>
            </a:r>
            <a:endParaRPr lang="en-US" sz="1750" dirty="0"/>
          </a:p>
        </p:txBody>
      </p:sp>
      <p:pic>
        <p:nvPicPr>
          <p:cNvPr id="8" name="Image 1" descr="preencoded.png"/>
          <p:cNvPicPr>
            <a:picLocks noChangeAspect="1"/>
          </p:cNvPicPr>
          <p:nvPr/>
        </p:nvPicPr>
        <p:blipFill>
          <a:blip r:embed="rId4"/>
          <a:stretch>
            <a:fillRect/>
          </a:stretch>
        </p:blipFill>
        <p:spPr>
          <a:xfrm>
            <a:off x="5667137" y="1820585"/>
            <a:ext cx="3296007" cy="2037040"/>
          </a:xfrm>
          <a:prstGeom prst="rect">
            <a:avLst/>
          </a:prstGeom>
        </p:spPr>
      </p:pic>
      <p:sp>
        <p:nvSpPr>
          <p:cNvPr id="9" name="Text 5"/>
          <p:cNvSpPr/>
          <p:nvPr/>
        </p:nvSpPr>
        <p:spPr>
          <a:xfrm>
            <a:off x="5667137" y="4135279"/>
            <a:ext cx="2221944"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Chef-Driven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0" name="Text 6"/>
          <p:cNvSpPr/>
          <p:nvPr/>
        </p:nvSpPr>
        <p:spPr>
          <a:xfrm>
            <a:off x="5667137" y="4704636"/>
            <a:ext cx="3296007" cy="2487811"/>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Our award-winning chef has over 20 years of experience, working in Michelin-starred restaurants around the world, and brings his creativity and passion for flavour to our menu.</a:t>
            </a:r>
            <a:endParaRPr lang="en-US" sz="1750" dirty="0"/>
          </a:p>
        </p:txBody>
      </p:sp>
      <p:pic>
        <p:nvPicPr>
          <p:cNvPr id="11" name="Image 2" descr="preencoded.png"/>
          <p:cNvPicPr>
            <a:picLocks noChangeAspect="1"/>
          </p:cNvPicPr>
          <p:nvPr/>
        </p:nvPicPr>
        <p:blipFill>
          <a:blip r:embed="rId5"/>
          <a:stretch>
            <a:fillRect/>
          </a:stretch>
        </p:blipFill>
        <p:spPr>
          <a:xfrm>
            <a:off x="9296400" y="1820585"/>
            <a:ext cx="3296007" cy="2037040"/>
          </a:xfrm>
          <a:prstGeom prst="rect">
            <a:avLst/>
          </a:prstGeom>
        </p:spPr>
      </p:pic>
      <p:sp>
        <p:nvSpPr>
          <p:cNvPr id="12" name="Text 7"/>
          <p:cNvSpPr/>
          <p:nvPr/>
        </p:nvSpPr>
        <p:spPr>
          <a:xfrm>
            <a:off x="9296400" y="4135279"/>
            <a:ext cx="254508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Customer-Centric </a:t>
            </a:r>
            <a:r>
              <a:rPr lang="en-US" sz="2187" b="1" dirty="0">
                <a:solidFill>
                  <a:srgbClr val="000000"/>
                </a:solidFill>
                <a:latin typeface="Crimson Pro" pitchFamily="34" charset="0"/>
                <a:ea typeface="Crimson Pro" pitchFamily="34" charset="-122"/>
                <a:cs typeface="Crimson Pro" pitchFamily="34" charset="-120"/>
              </a:rPr>
              <a:t>👥</a:t>
            </a:r>
            <a:endParaRPr lang="en-US" sz="2187" dirty="0"/>
          </a:p>
        </p:txBody>
      </p:sp>
      <p:sp>
        <p:nvSpPr>
          <p:cNvPr id="13" name="Text 8"/>
          <p:cNvSpPr/>
          <p:nvPr/>
        </p:nvSpPr>
        <p:spPr>
          <a:xfrm>
            <a:off x="9296400" y="4704636"/>
            <a:ext cx="3296007" cy="2132409"/>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We believe that happy customers make a successful business. We listen to your feedback and strive to offer the best service, pricing, and quality anywhere.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w="13811">
            <a:solidFill>
              <a:srgbClr val="E5E0DF"/>
            </a:solidFill>
            <a:prstDash val="solid"/>
          </a:ln>
        </p:spPr>
      </p:sp>
      <p:sp>
        <p:nvSpPr>
          <p:cNvPr id="4" name="Text 2"/>
          <p:cNvSpPr/>
          <p:nvPr/>
        </p:nvSpPr>
        <p:spPr>
          <a:xfrm>
            <a:off x="2037993" y="1618417"/>
            <a:ext cx="950976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The Future of Quick-Service Restaurants</a:t>
            </a:r>
            <a:endParaRPr lang="en-US" sz="4374" dirty="0"/>
          </a:p>
        </p:txBody>
      </p:sp>
      <p:sp>
        <p:nvSpPr>
          <p:cNvPr id="5" name="Text 3"/>
          <p:cNvSpPr/>
          <p:nvPr/>
        </p:nvSpPr>
        <p:spPr>
          <a:xfrm>
            <a:off x="2037993" y="2868216"/>
            <a:ext cx="4229100" cy="416481"/>
          </a:xfrm>
          <a:prstGeom prst="rect">
            <a:avLst/>
          </a:prstGeom>
          <a:noFill/>
          <a:ln/>
        </p:spPr>
        <p:txBody>
          <a:bodyPr wrap="none" rtlCol="0" anchor="t"/>
          <a:lstStyle/>
          <a:p>
            <a:pPr marL="0" indent="0">
              <a:lnSpc>
                <a:spcPts val="3281"/>
              </a:lnSpc>
              <a:buNone/>
            </a:pPr>
            <a:r>
              <a:rPr lang="en-US" sz="2624" b="1" dirty="0">
                <a:solidFill>
                  <a:srgbClr val="443728"/>
                </a:solidFill>
                <a:latin typeface="Crimson Pro" pitchFamily="34" charset="0"/>
                <a:ea typeface="Crimson Pro" pitchFamily="34" charset="-122"/>
                <a:cs typeface="Crimson Pro" pitchFamily="34" charset="-120"/>
              </a:rPr>
              <a:t>The Rise of Ghost Kitchens </a:t>
            </a:r>
            <a:r>
              <a:rPr lang="en-US" sz="2624" b="1" dirty="0">
                <a:solidFill>
                  <a:srgbClr val="000000"/>
                </a:solidFill>
                <a:latin typeface="Crimson Pro" pitchFamily="34" charset="0"/>
                <a:ea typeface="Crimson Pro" pitchFamily="34" charset="-122"/>
                <a:cs typeface="Crimson Pro" pitchFamily="34" charset="-120"/>
              </a:rPr>
              <a:t>👻</a:t>
            </a:r>
            <a:endParaRPr lang="en-US" sz="2624" dirty="0"/>
          </a:p>
        </p:txBody>
      </p:sp>
      <p:sp>
        <p:nvSpPr>
          <p:cNvPr id="6" name="Text 4"/>
          <p:cNvSpPr/>
          <p:nvPr/>
        </p:nvSpPr>
        <p:spPr>
          <a:xfrm>
            <a:off x="2037993" y="3506867"/>
            <a:ext cx="5006221" cy="1421606"/>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Ghost kitchens, virtual kitchens, dark kitchens - whatever you call them, they represent a new era of food delivery. No storefront, no fuss, just food.</a:t>
            </a:r>
            <a:endParaRPr lang="en-US" sz="1750" dirty="0"/>
          </a:p>
        </p:txBody>
      </p:sp>
      <p:sp>
        <p:nvSpPr>
          <p:cNvPr id="7" name="Text 5"/>
          <p:cNvSpPr/>
          <p:nvPr/>
        </p:nvSpPr>
        <p:spPr>
          <a:xfrm>
            <a:off x="7593806" y="2868216"/>
            <a:ext cx="5006221" cy="832961"/>
          </a:xfrm>
          <a:prstGeom prst="rect">
            <a:avLst/>
          </a:prstGeom>
          <a:noFill/>
          <a:ln/>
        </p:spPr>
        <p:txBody>
          <a:bodyPr wrap="square" rtlCol="0" anchor="t"/>
          <a:lstStyle/>
          <a:p>
            <a:pPr marL="0" indent="0">
              <a:lnSpc>
                <a:spcPts val="3281"/>
              </a:lnSpc>
              <a:buNone/>
            </a:pPr>
            <a:r>
              <a:rPr lang="en-US" sz="2624" b="1" dirty="0">
                <a:solidFill>
                  <a:srgbClr val="443728"/>
                </a:solidFill>
                <a:latin typeface="Crimson Pro" pitchFamily="34" charset="0"/>
                <a:ea typeface="Crimson Pro" pitchFamily="34" charset="-122"/>
                <a:cs typeface="Crimson Pro" pitchFamily="34" charset="-120"/>
              </a:rPr>
              <a:t>The Importance of Sustainability </a:t>
            </a:r>
            <a:r>
              <a:rPr lang="en-US" sz="2624" b="1" dirty="0">
                <a:solidFill>
                  <a:srgbClr val="000000"/>
                </a:solidFill>
                <a:latin typeface="Crimson Pro" pitchFamily="34" charset="0"/>
                <a:ea typeface="Crimson Pro" pitchFamily="34" charset="-122"/>
                <a:cs typeface="Crimson Pro" pitchFamily="34" charset="-120"/>
              </a:rPr>
              <a:t>🌱</a:t>
            </a:r>
            <a:endParaRPr lang="en-US" sz="2624" dirty="0"/>
          </a:p>
        </p:txBody>
      </p:sp>
      <p:sp>
        <p:nvSpPr>
          <p:cNvPr id="8" name="Text 6"/>
          <p:cNvSpPr/>
          <p:nvPr/>
        </p:nvSpPr>
        <p:spPr>
          <a:xfrm>
            <a:off x="7593806" y="3923348"/>
            <a:ext cx="5006221" cy="2487811"/>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Chefs are increasingly mindful of the impact of their work on the planet. From using scraps to composting waste, sustainable thinking is at the heart of the industry. And for good reason - sustainable practices can improve your bottom line and preserve our planet for generations to come.</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693</Words>
  <Application>Microsoft Office PowerPoint</Application>
  <PresentationFormat>Довільний</PresentationFormat>
  <Paragraphs>71</Paragraphs>
  <Slides>8</Slides>
  <Notes>8</Notes>
  <HiddenSlides>0</HiddenSlides>
  <MMClips>0</MMClips>
  <ScaleCrop>false</ScaleCrop>
  <HeadingPairs>
    <vt:vector size="4" baseType="variant">
      <vt:variant>
        <vt:lpstr>Тема</vt:lpstr>
      </vt:variant>
      <vt:variant>
        <vt:i4>1</vt:i4>
      </vt:variant>
      <vt:variant>
        <vt:lpstr>Заголовки слайдів</vt:lpstr>
      </vt:variant>
      <vt:variant>
        <vt:i4>8</vt:i4>
      </vt:variant>
    </vt:vector>
  </HeadingPairs>
  <TitlesOfParts>
    <vt:vector size="9" baseType="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Пользователь</cp:lastModifiedBy>
  <cp:revision>4</cp:revision>
  <dcterms:created xsi:type="dcterms:W3CDTF">2023-10-03T16:54:53Z</dcterms:created>
  <dcterms:modified xsi:type="dcterms:W3CDTF">2024-10-14T23:52:51Z</dcterms:modified>
</cp:coreProperties>
</file>