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8" r:id="rId4"/>
    <p:sldId id="299" r:id="rId5"/>
    <p:sldId id="314" r:id="rId6"/>
    <p:sldId id="272" r:id="rId7"/>
    <p:sldId id="316" r:id="rId8"/>
    <p:sldId id="366" r:id="rId9"/>
    <p:sldId id="330" r:id="rId10"/>
    <p:sldId id="331" r:id="rId11"/>
    <p:sldId id="332" r:id="rId12"/>
    <p:sldId id="333" r:id="rId13"/>
    <p:sldId id="340" r:id="rId14"/>
    <p:sldId id="341" r:id="rId15"/>
    <p:sldId id="342" r:id="rId16"/>
    <p:sldId id="269" r:id="rId17"/>
    <p:sldId id="270" r:id="rId18"/>
    <p:sldId id="271" r:id="rId19"/>
    <p:sldId id="367" r:id="rId20"/>
    <p:sldId id="368" r:id="rId21"/>
    <p:sldId id="369" r:id="rId22"/>
    <p:sldId id="370" r:id="rId23"/>
    <p:sldId id="371" r:id="rId24"/>
    <p:sldId id="372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43" autoAdjust="0"/>
  </p:normalViewPr>
  <p:slideViewPr>
    <p:cSldViewPr snapToGrid="0">
      <p:cViewPr varScale="1">
        <p:scale>
          <a:sx n="45" d="100"/>
          <a:sy n="45" d="100"/>
        </p:scale>
        <p:origin x="5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C792B-C3F6-4FCA-AEA6-8B047A00194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EFFFBEC-4D4D-4365-8AB1-80E1F9B1773C}">
      <dgm:prSet phldrT="[Текст]" phldr="1"/>
      <dgm:spPr/>
      <dgm:t>
        <a:bodyPr/>
        <a:lstStyle/>
        <a:p>
          <a:endParaRPr lang="uk-UA" dirty="0"/>
        </a:p>
      </dgm:t>
    </dgm:pt>
    <dgm:pt modelId="{5EEE99B1-79BC-4055-B0B0-56F845895BD6}" type="parTrans" cxnId="{E4FE8367-F2CD-45B8-A353-8F5134DF1BD0}">
      <dgm:prSet/>
      <dgm:spPr/>
      <dgm:t>
        <a:bodyPr/>
        <a:lstStyle/>
        <a:p>
          <a:endParaRPr lang="uk-UA"/>
        </a:p>
      </dgm:t>
    </dgm:pt>
    <dgm:pt modelId="{ACAEFED4-20B1-4DDE-8906-198478934670}" type="sibTrans" cxnId="{E4FE8367-F2CD-45B8-A353-8F5134DF1BD0}">
      <dgm:prSet/>
      <dgm:spPr/>
      <dgm:t>
        <a:bodyPr/>
        <a:lstStyle/>
        <a:p>
          <a:endParaRPr lang="uk-UA"/>
        </a:p>
      </dgm:t>
    </dgm:pt>
    <dgm:pt modelId="{41F59682-45FA-4F22-B4BB-A4DC01403FC1}">
      <dgm:prSet phldrT="[Текст]"/>
      <dgm:spPr/>
      <dgm:t>
        <a:bodyPr/>
        <a:lstStyle/>
        <a:p>
          <a:pPr>
            <a:buFont typeface="+mj-lt"/>
            <a:buNone/>
          </a:pPr>
          <a:r>
            <a:rPr lang="uk-UA" dirty="0"/>
            <a:t>   злочин вчинено </a:t>
          </a:r>
          <a:r>
            <a:rPr lang="uk-UA" dirty="0" err="1"/>
            <a:t>топпосадовцями</a:t>
          </a:r>
          <a:endParaRPr lang="uk-UA" dirty="0"/>
        </a:p>
      </dgm:t>
    </dgm:pt>
    <dgm:pt modelId="{5E95527D-AC48-4813-8962-B891EC771579}" type="parTrans" cxnId="{5AF4F611-B9A7-4279-B2F4-E29C9A5D1F9F}">
      <dgm:prSet/>
      <dgm:spPr/>
      <dgm:t>
        <a:bodyPr/>
        <a:lstStyle/>
        <a:p>
          <a:endParaRPr lang="uk-UA"/>
        </a:p>
      </dgm:t>
    </dgm:pt>
    <dgm:pt modelId="{6BC39593-538A-4836-A771-ACE397DC52AE}" type="sibTrans" cxnId="{5AF4F611-B9A7-4279-B2F4-E29C9A5D1F9F}">
      <dgm:prSet/>
      <dgm:spPr/>
      <dgm:t>
        <a:bodyPr/>
        <a:lstStyle/>
        <a:p>
          <a:endParaRPr lang="uk-UA"/>
        </a:p>
      </dgm:t>
    </dgm:pt>
    <dgm:pt modelId="{0D716395-D4D3-4840-B993-D59F2FC4A90D}">
      <dgm:prSet phldrT="[Текст]" phldr="1"/>
      <dgm:spPr/>
      <dgm:t>
        <a:bodyPr/>
        <a:lstStyle/>
        <a:p>
          <a:endParaRPr lang="uk-UA" dirty="0"/>
        </a:p>
      </dgm:t>
    </dgm:pt>
    <dgm:pt modelId="{C5CF9509-D332-4463-B5DD-303490BDF84D}" type="parTrans" cxnId="{F4934D08-D807-4837-A88B-BF074FD742AB}">
      <dgm:prSet/>
      <dgm:spPr/>
      <dgm:t>
        <a:bodyPr/>
        <a:lstStyle/>
        <a:p>
          <a:endParaRPr lang="uk-UA"/>
        </a:p>
      </dgm:t>
    </dgm:pt>
    <dgm:pt modelId="{FFCD0228-3893-4089-B297-94BD9F4D1F8B}" type="sibTrans" cxnId="{F4934D08-D807-4837-A88B-BF074FD742AB}">
      <dgm:prSet/>
      <dgm:spPr/>
      <dgm:t>
        <a:bodyPr/>
        <a:lstStyle/>
        <a:p>
          <a:endParaRPr lang="uk-UA"/>
        </a:p>
      </dgm:t>
    </dgm:pt>
    <dgm:pt modelId="{E69F5090-171F-4D19-ADDD-8E48D8E2A62C}">
      <dgm:prSet phldrT="[Текст]"/>
      <dgm:spPr/>
      <dgm:t>
        <a:bodyPr/>
        <a:lstStyle/>
        <a:p>
          <a:pPr>
            <a:buFont typeface="+mj-lt"/>
            <a:buNone/>
          </a:pPr>
          <a:r>
            <a:rPr lang="uk-UA" dirty="0"/>
            <a:t>  розмір предмета злочину або завданої ним шкоди в 500 і більше разів перевищує розмір прожиткового мінімуму для працездатних осіб, встановленого законом на час вчинення злочину, якщо злочин вчинено публічним службовцем</a:t>
          </a:r>
        </a:p>
      </dgm:t>
    </dgm:pt>
    <dgm:pt modelId="{38993C8A-2E58-4EA0-ADB3-BBD3C6DC0FE7}" type="parTrans" cxnId="{D9F6F101-C5F9-499E-B530-903BC73A4A82}">
      <dgm:prSet/>
      <dgm:spPr/>
      <dgm:t>
        <a:bodyPr/>
        <a:lstStyle/>
        <a:p>
          <a:endParaRPr lang="uk-UA"/>
        </a:p>
      </dgm:t>
    </dgm:pt>
    <dgm:pt modelId="{E2374BF2-0507-43F4-8E73-BBD9D85124D5}" type="sibTrans" cxnId="{D9F6F101-C5F9-499E-B530-903BC73A4A82}">
      <dgm:prSet/>
      <dgm:spPr/>
      <dgm:t>
        <a:bodyPr/>
        <a:lstStyle/>
        <a:p>
          <a:endParaRPr lang="uk-UA"/>
        </a:p>
      </dgm:t>
    </dgm:pt>
    <dgm:pt modelId="{CB6FC9D9-8F2F-4744-A27A-02B8BAC62B1D}">
      <dgm:prSet phldrT="[Текст]"/>
      <dgm:spPr/>
      <dgm:t>
        <a:bodyPr/>
        <a:lstStyle/>
        <a:p>
          <a:pPr>
            <a:buFont typeface="+mj-lt"/>
            <a:buNone/>
          </a:pPr>
          <a:r>
            <a:rPr lang="uk-UA" dirty="0"/>
            <a:t>  підкуп службової особи або вплив на прийняття нею рішення, вчинений щодо службової особи іноземної держави або </a:t>
          </a:r>
          <a:r>
            <a:rPr lang="uk-UA" dirty="0" err="1"/>
            <a:t>топпосадовців</a:t>
          </a:r>
          <a:r>
            <a:rPr lang="uk-UA" dirty="0"/>
            <a:t>.</a:t>
          </a:r>
          <a:endParaRPr lang="uk-UA" b="1" dirty="0"/>
        </a:p>
      </dgm:t>
    </dgm:pt>
    <dgm:pt modelId="{AFAA17E0-97FC-40D3-BAF9-61E63CC344E6}" type="sibTrans" cxnId="{EDE8980E-2D01-4805-B5E5-434B0A6AAB0D}">
      <dgm:prSet/>
      <dgm:spPr/>
      <dgm:t>
        <a:bodyPr/>
        <a:lstStyle/>
        <a:p>
          <a:endParaRPr lang="uk-UA"/>
        </a:p>
      </dgm:t>
    </dgm:pt>
    <dgm:pt modelId="{FBF665C9-C2B7-4E3E-ADC2-38D44D762340}" type="parTrans" cxnId="{EDE8980E-2D01-4805-B5E5-434B0A6AAB0D}">
      <dgm:prSet/>
      <dgm:spPr/>
      <dgm:t>
        <a:bodyPr/>
        <a:lstStyle/>
        <a:p>
          <a:endParaRPr lang="uk-UA"/>
        </a:p>
      </dgm:t>
    </dgm:pt>
    <dgm:pt modelId="{294F5FA3-CE42-40CB-A058-42C07F1966C2}">
      <dgm:prSet phldrT="[Текст]" phldr="1"/>
      <dgm:spPr/>
      <dgm:t>
        <a:bodyPr/>
        <a:lstStyle/>
        <a:p>
          <a:endParaRPr lang="uk-UA" dirty="0"/>
        </a:p>
      </dgm:t>
    </dgm:pt>
    <dgm:pt modelId="{A9FEB322-531E-4A45-B322-4AE14F2CE2F6}" type="sibTrans" cxnId="{6944821B-1A54-43C5-B29F-513286A913E3}">
      <dgm:prSet/>
      <dgm:spPr/>
      <dgm:t>
        <a:bodyPr/>
        <a:lstStyle/>
        <a:p>
          <a:endParaRPr lang="uk-UA"/>
        </a:p>
      </dgm:t>
    </dgm:pt>
    <dgm:pt modelId="{1218C2CA-6829-4254-9212-DEFD0F5ECA88}" type="parTrans" cxnId="{6944821B-1A54-43C5-B29F-513286A913E3}">
      <dgm:prSet/>
      <dgm:spPr/>
      <dgm:t>
        <a:bodyPr/>
        <a:lstStyle/>
        <a:p>
          <a:endParaRPr lang="uk-UA"/>
        </a:p>
      </dgm:t>
    </dgm:pt>
    <dgm:pt modelId="{95E7F01E-FC20-4A0C-9532-B8EFD904E802}" type="pres">
      <dgm:prSet presAssocID="{5D9C792B-C3F6-4FCA-AEA6-8B047A001944}" presName="Name0" presStyleCnt="0">
        <dgm:presLayoutVars>
          <dgm:dir/>
          <dgm:resizeHandles val="exact"/>
        </dgm:presLayoutVars>
      </dgm:prSet>
      <dgm:spPr/>
    </dgm:pt>
    <dgm:pt modelId="{8578C7C9-951F-4B70-B3DF-048B37EB272A}" type="pres">
      <dgm:prSet presAssocID="{3EFFFBEC-4D4D-4365-8AB1-80E1F9B1773C}" presName="composite" presStyleCnt="0"/>
      <dgm:spPr/>
    </dgm:pt>
    <dgm:pt modelId="{13D5FB3F-847E-432B-A202-738DE46B6855}" type="pres">
      <dgm:prSet presAssocID="{3EFFFBEC-4D4D-4365-8AB1-80E1F9B1773C}" presName="rect1" presStyleLbl="trAlignAcc1" presStyleIdx="0" presStyleCnt="3" custScaleX="75909">
        <dgm:presLayoutVars>
          <dgm:bulletEnabled val="1"/>
        </dgm:presLayoutVars>
      </dgm:prSet>
      <dgm:spPr/>
    </dgm:pt>
    <dgm:pt modelId="{F7645089-E43E-4501-9D59-3A3611F2A23D}" type="pres">
      <dgm:prSet presAssocID="{3EFFFBEC-4D4D-4365-8AB1-80E1F9B1773C}" presName="rect2" presStyleLbl="fgImgPlace1" presStyleIdx="0" presStyleCnt="3"/>
      <dgm:spPr/>
    </dgm:pt>
    <dgm:pt modelId="{EF93F15A-3B09-47B8-AB6E-C801C64BE9FC}" type="pres">
      <dgm:prSet presAssocID="{ACAEFED4-20B1-4DDE-8906-198478934670}" presName="sibTrans" presStyleCnt="0"/>
      <dgm:spPr/>
    </dgm:pt>
    <dgm:pt modelId="{1A63C9E9-4013-4A31-829F-530E37059800}" type="pres">
      <dgm:prSet presAssocID="{0D716395-D4D3-4840-B993-D59F2FC4A90D}" presName="composite" presStyleCnt="0"/>
      <dgm:spPr/>
    </dgm:pt>
    <dgm:pt modelId="{B5CC4B31-5198-4B02-8838-7889998BA169}" type="pres">
      <dgm:prSet presAssocID="{0D716395-D4D3-4840-B993-D59F2FC4A90D}" presName="rect1" presStyleLbl="trAlignAcc1" presStyleIdx="1" presStyleCnt="3" custScaleX="72681">
        <dgm:presLayoutVars>
          <dgm:bulletEnabled val="1"/>
        </dgm:presLayoutVars>
      </dgm:prSet>
      <dgm:spPr/>
    </dgm:pt>
    <dgm:pt modelId="{7F130613-1E09-413D-8149-C3F6EE018686}" type="pres">
      <dgm:prSet presAssocID="{0D716395-D4D3-4840-B993-D59F2FC4A90D}" presName="rect2" presStyleLbl="fgImgPlace1" presStyleIdx="1" presStyleCnt="3"/>
      <dgm:spPr/>
    </dgm:pt>
    <dgm:pt modelId="{31BB2F71-F92D-481F-8EB2-690E046ACB88}" type="pres">
      <dgm:prSet presAssocID="{FFCD0228-3893-4089-B297-94BD9F4D1F8B}" presName="sibTrans" presStyleCnt="0"/>
      <dgm:spPr/>
    </dgm:pt>
    <dgm:pt modelId="{FA67EBF8-08A5-4536-8AB8-5AD5F44B3BF1}" type="pres">
      <dgm:prSet presAssocID="{294F5FA3-CE42-40CB-A058-42C07F1966C2}" presName="composite" presStyleCnt="0"/>
      <dgm:spPr/>
    </dgm:pt>
    <dgm:pt modelId="{3DAD3270-8F6B-4B13-A899-E607DFD053FD}" type="pres">
      <dgm:prSet presAssocID="{294F5FA3-CE42-40CB-A058-42C07F1966C2}" presName="rect1" presStyleLbl="trAlignAcc1" presStyleIdx="2" presStyleCnt="3">
        <dgm:presLayoutVars>
          <dgm:bulletEnabled val="1"/>
        </dgm:presLayoutVars>
      </dgm:prSet>
      <dgm:spPr/>
    </dgm:pt>
    <dgm:pt modelId="{61C3331F-0F3D-41FC-9929-CBE958CB30F8}" type="pres">
      <dgm:prSet presAssocID="{294F5FA3-CE42-40CB-A058-42C07F1966C2}" presName="rect2" presStyleLbl="fgImgPlace1" presStyleIdx="2" presStyleCnt="3"/>
      <dgm:spPr/>
    </dgm:pt>
  </dgm:ptLst>
  <dgm:cxnLst>
    <dgm:cxn modelId="{D9F6F101-C5F9-499E-B530-903BC73A4A82}" srcId="{0D716395-D4D3-4840-B993-D59F2FC4A90D}" destId="{E69F5090-171F-4D19-ADDD-8E48D8E2A62C}" srcOrd="0" destOrd="0" parTransId="{38993C8A-2E58-4EA0-ADB3-BBD3C6DC0FE7}" sibTransId="{E2374BF2-0507-43F4-8E73-BBD9D85124D5}"/>
    <dgm:cxn modelId="{F4934D08-D807-4837-A88B-BF074FD742AB}" srcId="{5D9C792B-C3F6-4FCA-AEA6-8B047A001944}" destId="{0D716395-D4D3-4840-B993-D59F2FC4A90D}" srcOrd="1" destOrd="0" parTransId="{C5CF9509-D332-4463-B5DD-303490BDF84D}" sibTransId="{FFCD0228-3893-4089-B297-94BD9F4D1F8B}"/>
    <dgm:cxn modelId="{CEABF80B-1AFA-4DF9-8A03-753BB764421C}" type="presOf" srcId="{E69F5090-171F-4D19-ADDD-8E48D8E2A62C}" destId="{B5CC4B31-5198-4B02-8838-7889998BA169}" srcOrd="0" destOrd="1" presId="urn:microsoft.com/office/officeart/2008/layout/PictureStrips"/>
    <dgm:cxn modelId="{EDE8980E-2D01-4805-B5E5-434B0A6AAB0D}" srcId="{294F5FA3-CE42-40CB-A058-42C07F1966C2}" destId="{CB6FC9D9-8F2F-4744-A27A-02B8BAC62B1D}" srcOrd="0" destOrd="0" parTransId="{FBF665C9-C2B7-4E3E-ADC2-38D44D762340}" sibTransId="{AFAA17E0-97FC-40D3-BAF9-61E63CC344E6}"/>
    <dgm:cxn modelId="{5AF4F611-B9A7-4279-B2F4-E29C9A5D1F9F}" srcId="{3EFFFBEC-4D4D-4365-8AB1-80E1F9B1773C}" destId="{41F59682-45FA-4F22-B4BB-A4DC01403FC1}" srcOrd="0" destOrd="0" parTransId="{5E95527D-AC48-4813-8962-B891EC771579}" sibTransId="{6BC39593-538A-4836-A771-ACE397DC52AE}"/>
    <dgm:cxn modelId="{6944821B-1A54-43C5-B29F-513286A913E3}" srcId="{5D9C792B-C3F6-4FCA-AEA6-8B047A001944}" destId="{294F5FA3-CE42-40CB-A058-42C07F1966C2}" srcOrd="2" destOrd="0" parTransId="{1218C2CA-6829-4254-9212-DEFD0F5ECA88}" sibTransId="{A9FEB322-531E-4A45-B322-4AE14F2CE2F6}"/>
    <dgm:cxn modelId="{4D60833D-FAAF-42CE-8974-FAE91F61A5FB}" type="presOf" srcId="{CB6FC9D9-8F2F-4744-A27A-02B8BAC62B1D}" destId="{3DAD3270-8F6B-4B13-A899-E607DFD053FD}" srcOrd="0" destOrd="1" presId="urn:microsoft.com/office/officeart/2008/layout/PictureStrips"/>
    <dgm:cxn modelId="{E4FE8367-F2CD-45B8-A353-8F5134DF1BD0}" srcId="{5D9C792B-C3F6-4FCA-AEA6-8B047A001944}" destId="{3EFFFBEC-4D4D-4365-8AB1-80E1F9B1773C}" srcOrd="0" destOrd="0" parTransId="{5EEE99B1-79BC-4055-B0B0-56F845895BD6}" sibTransId="{ACAEFED4-20B1-4DDE-8906-198478934670}"/>
    <dgm:cxn modelId="{6B7AEE4F-250B-4282-BA09-3C04AC94A390}" type="presOf" srcId="{5D9C792B-C3F6-4FCA-AEA6-8B047A001944}" destId="{95E7F01E-FC20-4A0C-9532-B8EFD904E802}" srcOrd="0" destOrd="0" presId="urn:microsoft.com/office/officeart/2008/layout/PictureStrips"/>
    <dgm:cxn modelId="{C8DEC7C3-6615-4DAA-8E20-80480EE09A97}" type="presOf" srcId="{3EFFFBEC-4D4D-4365-8AB1-80E1F9B1773C}" destId="{13D5FB3F-847E-432B-A202-738DE46B6855}" srcOrd="0" destOrd="0" presId="urn:microsoft.com/office/officeart/2008/layout/PictureStrips"/>
    <dgm:cxn modelId="{1B8BC9D8-2091-410A-86A4-45DB64CDE5F5}" type="presOf" srcId="{0D716395-D4D3-4840-B993-D59F2FC4A90D}" destId="{B5CC4B31-5198-4B02-8838-7889998BA169}" srcOrd="0" destOrd="0" presId="urn:microsoft.com/office/officeart/2008/layout/PictureStrips"/>
    <dgm:cxn modelId="{1EE7CEE6-4028-4A5B-BBB1-435C8F7F87F0}" type="presOf" srcId="{41F59682-45FA-4F22-B4BB-A4DC01403FC1}" destId="{13D5FB3F-847E-432B-A202-738DE46B6855}" srcOrd="0" destOrd="1" presId="urn:microsoft.com/office/officeart/2008/layout/PictureStrips"/>
    <dgm:cxn modelId="{EA7153EF-9C99-4AD4-B923-9BD87BF78EB8}" type="presOf" srcId="{294F5FA3-CE42-40CB-A058-42C07F1966C2}" destId="{3DAD3270-8F6B-4B13-A899-E607DFD053FD}" srcOrd="0" destOrd="0" presId="urn:microsoft.com/office/officeart/2008/layout/PictureStrips"/>
    <dgm:cxn modelId="{2F8144A2-AEEA-457F-A310-038E738EE67E}" type="presParOf" srcId="{95E7F01E-FC20-4A0C-9532-B8EFD904E802}" destId="{8578C7C9-951F-4B70-B3DF-048B37EB272A}" srcOrd="0" destOrd="0" presId="urn:microsoft.com/office/officeart/2008/layout/PictureStrips"/>
    <dgm:cxn modelId="{BE1DEBA0-69CC-4E96-8535-FC4F586AE41C}" type="presParOf" srcId="{8578C7C9-951F-4B70-B3DF-048B37EB272A}" destId="{13D5FB3F-847E-432B-A202-738DE46B6855}" srcOrd="0" destOrd="0" presId="urn:microsoft.com/office/officeart/2008/layout/PictureStrips"/>
    <dgm:cxn modelId="{6A92AF59-E1B8-4FED-95D0-C5623E926FAB}" type="presParOf" srcId="{8578C7C9-951F-4B70-B3DF-048B37EB272A}" destId="{F7645089-E43E-4501-9D59-3A3611F2A23D}" srcOrd="1" destOrd="0" presId="urn:microsoft.com/office/officeart/2008/layout/PictureStrips"/>
    <dgm:cxn modelId="{C65D831D-6998-4ECC-B000-3DB7390F4EE3}" type="presParOf" srcId="{95E7F01E-FC20-4A0C-9532-B8EFD904E802}" destId="{EF93F15A-3B09-47B8-AB6E-C801C64BE9FC}" srcOrd="1" destOrd="0" presId="urn:microsoft.com/office/officeart/2008/layout/PictureStrips"/>
    <dgm:cxn modelId="{C50E4D2E-A851-4972-A155-8979755509BF}" type="presParOf" srcId="{95E7F01E-FC20-4A0C-9532-B8EFD904E802}" destId="{1A63C9E9-4013-4A31-829F-530E37059800}" srcOrd="2" destOrd="0" presId="urn:microsoft.com/office/officeart/2008/layout/PictureStrips"/>
    <dgm:cxn modelId="{75E4BB56-700A-41EB-88B0-90EDAED87E81}" type="presParOf" srcId="{1A63C9E9-4013-4A31-829F-530E37059800}" destId="{B5CC4B31-5198-4B02-8838-7889998BA169}" srcOrd="0" destOrd="0" presId="urn:microsoft.com/office/officeart/2008/layout/PictureStrips"/>
    <dgm:cxn modelId="{89049169-8FFB-4FA1-B4C4-8415412B14D9}" type="presParOf" srcId="{1A63C9E9-4013-4A31-829F-530E37059800}" destId="{7F130613-1E09-413D-8149-C3F6EE018686}" srcOrd="1" destOrd="0" presId="urn:microsoft.com/office/officeart/2008/layout/PictureStrips"/>
    <dgm:cxn modelId="{876FFD52-5215-4657-B64E-CF6C24E9A254}" type="presParOf" srcId="{95E7F01E-FC20-4A0C-9532-B8EFD904E802}" destId="{31BB2F71-F92D-481F-8EB2-690E046ACB88}" srcOrd="3" destOrd="0" presId="urn:microsoft.com/office/officeart/2008/layout/PictureStrips"/>
    <dgm:cxn modelId="{3622ECC5-2A6B-46DC-B8E4-85E57EFF5E7B}" type="presParOf" srcId="{95E7F01E-FC20-4A0C-9532-B8EFD904E802}" destId="{FA67EBF8-08A5-4536-8AB8-5AD5F44B3BF1}" srcOrd="4" destOrd="0" presId="urn:microsoft.com/office/officeart/2008/layout/PictureStrips"/>
    <dgm:cxn modelId="{2FD14BD0-0B2A-4400-9C06-DF2507464DB9}" type="presParOf" srcId="{FA67EBF8-08A5-4536-8AB8-5AD5F44B3BF1}" destId="{3DAD3270-8F6B-4B13-A899-E607DFD053FD}" srcOrd="0" destOrd="0" presId="urn:microsoft.com/office/officeart/2008/layout/PictureStrips"/>
    <dgm:cxn modelId="{8DE5352E-293D-4656-B989-4B981C068ACE}" type="presParOf" srcId="{FA67EBF8-08A5-4536-8AB8-5AD5F44B3BF1}" destId="{61C3331F-0F3D-41FC-9929-CBE958CB30F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5FB3F-847E-432B-A202-738DE46B6855}">
      <dsp:nvSpPr>
        <dsp:cNvPr id="0" name=""/>
        <dsp:cNvSpPr/>
      </dsp:nvSpPr>
      <dsp:spPr>
        <a:xfrm>
          <a:off x="1314355" y="285256"/>
          <a:ext cx="4564535" cy="18791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787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uk-UA" sz="1200" kern="1200" dirty="0"/>
            <a:t>   злочин вчинено </a:t>
          </a:r>
          <a:r>
            <a:rPr lang="uk-UA" sz="1200" kern="1200" dirty="0" err="1"/>
            <a:t>топпосадовцями</a:t>
          </a:r>
          <a:endParaRPr lang="uk-UA" sz="1200" kern="1200" dirty="0"/>
        </a:p>
      </dsp:txBody>
      <dsp:txXfrm>
        <a:off x="1314355" y="285256"/>
        <a:ext cx="4564535" cy="1879115"/>
      </dsp:txXfrm>
    </dsp:sp>
    <dsp:sp modelId="{F7645089-E43E-4501-9D59-3A3611F2A23D}">
      <dsp:nvSpPr>
        <dsp:cNvPr id="0" name=""/>
        <dsp:cNvSpPr/>
      </dsp:nvSpPr>
      <dsp:spPr>
        <a:xfrm>
          <a:off x="339490" y="13829"/>
          <a:ext cx="1315380" cy="197307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C4B31-5198-4B02-8838-7889998BA169}">
      <dsp:nvSpPr>
        <dsp:cNvPr id="0" name=""/>
        <dsp:cNvSpPr/>
      </dsp:nvSpPr>
      <dsp:spPr>
        <a:xfrm>
          <a:off x="7189978" y="285256"/>
          <a:ext cx="4370430" cy="18791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787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uk-UA" sz="1200" kern="1200" dirty="0"/>
            <a:t>  розмір предмета злочину або завданої ним шкоди в 500 і більше разів перевищує розмір прожиткового мінімуму для працездатних осіб, встановленого законом на час вчинення злочину, якщо злочин вчинено публічним службовцем</a:t>
          </a:r>
        </a:p>
      </dsp:txBody>
      <dsp:txXfrm>
        <a:off x="7189978" y="285256"/>
        <a:ext cx="4370430" cy="1879115"/>
      </dsp:txXfrm>
    </dsp:sp>
    <dsp:sp modelId="{7F130613-1E09-413D-8149-C3F6EE018686}">
      <dsp:nvSpPr>
        <dsp:cNvPr id="0" name=""/>
        <dsp:cNvSpPr/>
      </dsp:nvSpPr>
      <dsp:spPr>
        <a:xfrm>
          <a:off x="6118061" y="13829"/>
          <a:ext cx="1315380" cy="197307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D3270-8F6B-4B13-A899-E607DFD053FD}">
      <dsp:nvSpPr>
        <dsp:cNvPr id="0" name=""/>
        <dsp:cNvSpPr/>
      </dsp:nvSpPr>
      <dsp:spPr>
        <a:xfrm>
          <a:off x="3068640" y="2650853"/>
          <a:ext cx="6013168" cy="18791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787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uk-UA" sz="1200" kern="1200" dirty="0"/>
            <a:t>  підкуп службової особи або вплив на прийняття нею рішення, вчинений щодо службової особи іноземної держави або </a:t>
          </a:r>
          <a:r>
            <a:rPr lang="uk-UA" sz="1200" kern="1200" dirty="0" err="1"/>
            <a:t>топпосадовців</a:t>
          </a:r>
          <a:r>
            <a:rPr lang="uk-UA" sz="1200" kern="1200" dirty="0"/>
            <a:t>.</a:t>
          </a:r>
          <a:endParaRPr lang="uk-UA" sz="1200" b="1" kern="1200" dirty="0"/>
        </a:p>
      </dsp:txBody>
      <dsp:txXfrm>
        <a:off x="3068640" y="2650853"/>
        <a:ext cx="6013168" cy="1879115"/>
      </dsp:txXfrm>
    </dsp:sp>
    <dsp:sp modelId="{61C3331F-0F3D-41FC-9929-CBE958CB30F8}">
      <dsp:nvSpPr>
        <dsp:cNvPr id="0" name=""/>
        <dsp:cNvSpPr/>
      </dsp:nvSpPr>
      <dsp:spPr>
        <a:xfrm>
          <a:off x="2818091" y="2379426"/>
          <a:ext cx="1315380" cy="197307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6731-09A0-4A83-8B9A-F012465A3A64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499B9-4A6A-49A7-A470-08B13C64C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67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7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499B9-4A6A-49A7-A470-08B13C64C2B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51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499B9-4A6A-49A7-A470-08B13C64C2B5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981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499B9-4A6A-49A7-A470-08B13C64C2B5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25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499B9-4A6A-49A7-A470-08B13C64C2B5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45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6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5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0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6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Під час створення спеціалізованих антикорупційних органів, які запобігають корупції та розслідують її, було зрозуміло, що необхідно також створити спеціалізований суд. Закон України «Про судоустрій і статус суддів» надав 12 місяців на утворення суду, і цей строк закінчувався 14 червня 2019 року.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3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5020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7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20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2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883C19-EC0B-F5B5-3520-45CB8039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635"/>
            <a:ext cx="8261729" cy="1639938"/>
          </a:xfrm>
          <a:custGeom>
            <a:avLst/>
            <a:gdLst>
              <a:gd name="connsiteX0" fmla="*/ 0 w 8353169"/>
              <a:gd name="connsiteY0" fmla="*/ 0 h 1639938"/>
              <a:gd name="connsiteX1" fmla="*/ 693683 w 8353169"/>
              <a:gd name="connsiteY1" fmla="*/ 0 h 1639938"/>
              <a:gd name="connsiteX2" fmla="*/ 826338 w 8353169"/>
              <a:gd name="connsiteY2" fmla="*/ 0 h 1639938"/>
              <a:gd name="connsiteX3" fmla="*/ 8353169 w 8353169"/>
              <a:gd name="connsiteY3" fmla="*/ 0 h 1639938"/>
              <a:gd name="connsiteX4" fmla="*/ 8049138 w 8353169"/>
              <a:gd name="connsiteY4" fmla="*/ 1639938 h 1639938"/>
              <a:gd name="connsiteX5" fmla="*/ 826338 w 8353169"/>
              <a:gd name="connsiteY5" fmla="*/ 1639938 h 1639938"/>
              <a:gd name="connsiteX6" fmla="*/ 693683 w 8353169"/>
              <a:gd name="connsiteY6" fmla="*/ 1639938 h 1639938"/>
              <a:gd name="connsiteX7" fmla="*/ 0 w 8353169"/>
              <a:gd name="connsiteY7" fmla="*/ 1639938 h 16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169" h="1639938">
                <a:moveTo>
                  <a:pt x="0" y="0"/>
                </a:moveTo>
                <a:lnTo>
                  <a:pt x="693683" y="0"/>
                </a:lnTo>
                <a:lnTo>
                  <a:pt x="826338" y="0"/>
                </a:lnTo>
                <a:lnTo>
                  <a:pt x="8353169" y="0"/>
                </a:lnTo>
                <a:lnTo>
                  <a:pt x="8049138" y="1639938"/>
                </a:lnTo>
                <a:lnTo>
                  <a:pt x="826338" y="1639938"/>
                </a:lnTo>
                <a:lnTo>
                  <a:pt x="693683" y="1639938"/>
                </a:lnTo>
                <a:lnTo>
                  <a:pt x="0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2907792"/>
            <a:ext cx="2952599" cy="1781642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5B022C-E8CF-07D5-65AC-D3D3D5CC77A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8615" y="0"/>
            <a:ext cx="1000226" cy="4036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3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411815-04EC-3B42-4164-952C5338885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5226" y="0"/>
            <a:ext cx="826338" cy="34527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>
            <a:extLst>
              <a:ext uri="{FF2B5EF4-FFF2-40B4-BE49-F238E27FC236}">
                <a16:creationId xmlns:a16="http://schemas.microsoft.com/office/drawing/2014/main" id="{F6C27894-E7FC-B60E-EF80-41F0D47C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" y="2770632"/>
            <a:ext cx="3383280" cy="35392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65CDB64-A6D6-6F40-CFD6-29E72D8AB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032" y="0"/>
            <a:ext cx="7876033" cy="685800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C50E73C-A08D-5560-7A59-B04AB6C271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6C42DAA-CA98-405C-5B3D-03942AF60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4230E47-E1DF-D844-BA20-327CF9A268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0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2918" y="0"/>
            <a:ext cx="5329082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22EF1F-9171-ABED-A2E4-337828259D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547104" y="0"/>
            <a:ext cx="1375201" cy="6091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FC5A20C1-8893-A2F6-4C6B-F6904680250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32CEF04-5959-D52F-CB9C-8B1CE0EF96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7E0A1F8-599A-4E42-C71C-F5631D7CC7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1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43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4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4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2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5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89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57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67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kon.rada.gov.ua/laws/show/2341-14#n170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0450D-2DE5-419E-9CDA-17F8694B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655" y="1408176"/>
            <a:ext cx="9418320" cy="4041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Тема 6. </a:t>
            </a:r>
            <a:r>
              <a:rPr lang="ru-RU" dirty="0" err="1"/>
              <a:t>Терористичні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безпеці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025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27492D-37F8-4137-8663-04BC9FE384C8}"/>
              </a:ext>
            </a:extLst>
          </p:cNvPr>
          <p:cNvSpPr txBox="1"/>
          <p:nvPr/>
        </p:nvSpPr>
        <p:spPr>
          <a:xfrm>
            <a:off x="438150" y="338745"/>
            <a:ext cx="108042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Підслідність Національного антикорупційного бюро України визначається залежно  від характеру корупційного злочину, розміру завданої шкоди та суб’єкта злочину (високопосадовці або окремі службові особи). Детективи НАБУ здійснюють досудове розслідування корупційних злочинів, а також суміжних злочинів, зокрема таких, як протиправне заволодіння майном підприємства, установи чи організації; відмивання доходів, одержаних злочинним шляхом; та видання нормативно-правових актів, що зменшують надходження бюджету або збільшують витрати бюджету всупереч закону.</a:t>
            </a:r>
          </a:p>
          <a:p>
            <a:endParaRPr lang="uk-UA" sz="1400" dirty="0"/>
          </a:p>
          <a:p>
            <a:endParaRPr lang="uk-UA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FCFD4-09B1-4569-8A0E-40C636DE1F6E}"/>
              </a:ext>
            </a:extLst>
          </p:cNvPr>
          <p:cNvSpPr txBox="1"/>
          <p:nvPr/>
        </p:nvSpPr>
        <p:spPr>
          <a:xfrm>
            <a:off x="1687146" y="2369999"/>
            <a:ext cx="1120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НАБУ </a:t>
            </a:r>
            <a:r>
              <a:rPr lang="ru-RU" b="1" dirty="0" err="1">
                <a:solidFill>
                  <a:srgbClr val="FF0000"/>
                </a:solidFill>
              </a:rPr>
              <a:t>має</a:t>
            </a:r>
            <a:r>
              <a:rPr lang="ru-RU" b="1" dirty="0">
                <a:solidFill>
                  <a:srgbClr val="FF0000"/>
                </a:solidFill>
              </a:rPr>
              <a:t> право </a:t>
            </a:r>
            <a:r>
              <a:rPr lang="ru-RU" b="1" dirty="0" err="1">
                <a:solidFill>
                  <a:srgbClr val="FF0000"/>
                </a:solidFill>
              </a:rPr>
              <a:t>розслідувати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злочини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>
                <a:solidFill>
                  <a:srgbClr val="FF0000"/>
                </a:solidFill>
              </a:rPr>
              <a:t> є </a:t>
            </a:r>
            <a:r>
              <a:rPr lang="ru-RU" b="1" dirty="0" err="1">
                <a:solidFill>
                  <a:srgbClr val="FF0000"/>
                </a:solidFill>
              </a:rPr>
              <a:t>хоча</a:t>
            </a:r>
            <a:r>
              <a:rPr lang="ru-RU" b="1" dirty="0">
                <a:solidFill>
                  <a:srgbClr val="FF0000"/>
                </a:solidFill>
              </a:rPr>
              <a:t> б одна з таких умов: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99F5C2D-2C32-4971-AE6A-6AC2D27AF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261638"/>
              </p:ext>
            </p:extLst>
          </p:nvPr>
        </p:nvGraphicFramePr>
        <p:xfrm>
          <a:off x="-298939" y="2706501"/>
          <a:ext cx="11899900" cy="454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Графіка 12" descr="Business Growth with solid fill">
            <a:extLst>
              <a:ext uri="{FF2B5EF4-FFF2-40B4-BE49-F238E27FC236}">
                <a16:creationId xmlns:a16="http://schemas.microsoft.com/office/drawing/2014/main" id="{5BA115F8-4AC8-4A1B-947C-51C328149B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900" y="2807107"/>
            <a:ext cx="914400" cy="914400"/>
          </a:xfrm>
          <a:prstGeom prst="rect">
            <a:avLst/>
          </a:prstGeom>
        </p:spPr>
      </p:pic>
      <p:pic>
        <p:nvPicPr>
          <p:cNvPr id="15" name="Графіка 14" descr="Money with solid fill">
            <a:extLst>
              <a:ext uri="{FF2B5EF4-FFF2-40B4-BE49-F238E27FC236}">
                <a16:creationId xmlns:a16="http://schemas.microsoft.com/office/drawing/2014/main" id="{6C92B6DB-B7F9-476F-9081-F96576C0C9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42050" y="2799897"/>
            <a:ext cx="914400" cy="914400"/>
          </a:xfrm>
          <a:prstGeom prst="rect">
            <a:avLst/>
          </a:prstGeom>
        </p:spPr>
      </p:pic>
      <p:pic>
        <p:nvPicPr>
          <p:cNvPr id="17" name="Графіка 16" descr="Handshake with solid fill">
            <a:extLst>
              <a:ext uri="{FF2B5EF4-FFF2-40B4-BE49-F238E27FC236}">
                <a16:creationId xmlns:a16="http://schemas.microsoft.com/office/drawing/2014/main" id="{75C153A1-6FCB-47BB-B616-16992F7B2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36008" y="56048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E7A1E54-666A-4B96-AF30-EAE4B100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600925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Спеціалізована антикорупційна прокуратура</a:t>
            </a:r>
          </a:p>
        </p:txBody>
      </p:sp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9F00EA92-30CE-4D19-9B79-8EF7185EF66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5060" r="15060"/>
          <a:stretch>
            <a:fillRect/>
          </a:stretch>
        </p:blipFill>
        <p:spPr>
          <a:xfrm>
            <a:off x="5128719" y="1246984"/>
            <a:ext cx="5801409" cy="4677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01A341-B884-49CA-BD4A-1BD7921D41B4}"/>
              </a:ext>
            </a:extLst>
          </p:cNvPr>
          <p:cNvSpPr txBox="1"/>
          <p:nvPr/>
        </p:nvSpPr>
        <p:spPr>
          <a:xfrm>
            <a:off x="1116812" y="1886527"/>
            <a:ext cx="38385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Створена як самостійний структурний підрозділ Офісу Генерального прокурора.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Прокурори САП здійснюють процесуальне керівництво, нагляд за досудовим розслідуванням та оперативно-розшуковою діяльністю НАБУ, а також підтримують державне обвинувачення у Вищому антикорупційному суді у провадженнях, які належать до підслідності НАБУ.</a:t>
            </a:r>
          </a:p>
        </p:txBody>
      </p:sp>
    </p:spTree>
    <p:extLst>
      <p:ext uri="{BB962C8B-B14F-4D97-AF65-F5344CB8AC3E}">
        <p14:creationId xmlns:p14="http://schemas.microsoft.com/office/powerpoint/2010/main" val="200819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4DF108-74CC-419E-8646-B681B2FA8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4" r="46771"/>
          <a:stretch/>
        </p:blipFill>
        <p:spPr>
          <a:xfrm>
            <a:off x="570211" y="1582614"/>
            <a:ext cx="4084626" cy="395470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E2592B6-03B9-4F8B-A567-88840916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278270"/>
            <a:ext cx="9418320" cy="95543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АРМА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BEADA-553A-4C2B-9837-E7111FB4AB8B}"/>
              </a:ext>
            </a:extLst>
          </p:cNvPr>
          <p:cNvSpPr txBox="1"/>
          <p:nvPr/>
        </p:nvSpPr>
        <p:spPr>
          <a:xfrm>
            <a:off x="4921250" y="278270"/>
            <a:ext cx="62391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Національне</a:t>
            </a:r>
            <a:r>
              <a:rPr lang="ru-RU" sz="2400" b="1" dirty="0"/>
              <a:t> агентство </a:t>
            </a:r>
            <a:r>
              <a:rPr lang="ru-RU" sz="2400" b="1" dirty="0" err="1"/>
              <a:t>України</a:t>
            </a:r>
            <a:r>
              <a:rPr lang="ru-RU" sz="2400" b="1" dirty="0"/>
              <a:t> з </a:t>
            </a:r>
            <a:r>
              <a:rPr lang="ru-RU" sz="2400" b="1" dirty="0" err="1"/>
              <a:t>питань</a:t>
            </a:r>
            <a:r>
              <a:rPr lang="ru-RU" sz="2400" b="1" dirty="0"/>
              <a:t> </a:t>
            </a:r>
            <a:r>
              <a:rPr lang="ru-RU" sz="2400" b="1" dirty="0" err="1"/>
              <a:t>виявлення</a:t>
            </a:r>
            <a:r>
              <a:rPr lang="ru-RU" sz="2400" b="1" dirty="0"/>
              <a:t>, </a:t>
            </a:r>
            <a:r>
              <a:rPr lang="ru-RU" sz="2400" b="1" dirty="0" err="1"/>
              <a:t>розшуку</a:t>
            </a:r>
            <a:r>
              <a:rPr lang="ru-RU" sz="2400" b="1" dirty="0"/>
              <a:t> та </a:t>
            </a:r>
            <a:r>
              <a:rPr lang="ru-RU" sz="2400" b="1" dirty="0" err="1"/>
              <a:t>управління</a:t>
            </a:r>
            <a:r>
              <a:rPr lang="ru-RU" sz="2400" b="1" dirty="0"/>
              <a:t> активами, </a:t>
            </a:r>
            <a:r>
              <a:rPr lang="ru-RU" sz="2400" b="1" dirty="0" err="1"/>
              <a:t>одержаними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корупційних</a:t>
            </a:r>
            <a:r>
              <a:rPr lang="ru-RU" sz="2400" b="1" dirty="0"/>
              <a:t> та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злочинів</a:t>
            </a:r>
            <a:r>
              <a:rPr lang="ru-RU" sz="2400" b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скорочено</a:t>
            </a:r>
            <a:r>
              <a:rPr lang="ru-RU" sz="2000" dirty="0"/>
              <a:t> – АРМА).</a:t>
            </a:r>
            <a:endParaRPr lang="uk-UA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1536A-C644-4D06-B387-5FCB564488D6}"/>
              </a:ext>
            </a:extLst>
          </p:cNvPr>
          <p:cNvSpPr txBox="1"/>
          <p:nvPr/>
        </p:nvSpPr>
        <p:spPr>
          <a:xfrm>
            <a:off x="4921249" y="2017134"/>
            <a:ext cx="62391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Його утворення як центрального органу виконавчої влади передбачено Законом України від 2015 року та постановою Кабінету Міністрів України від 2016 року.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dirty="0"/>
              <a:t>До повноважень АРМА належать </a:t>
            </a:r>
            <a:r>
              <a:rPr lang="uk-UA" sz="2000" dirty="0"/>
              <a:t>формування та реалізація державної політики у сфері виявлення та розшуку активів, одержаних від корупційних правопорушень, які можуть бути арештовані, а також здійснення управління такими активами (допоки вони під арештом). АРМА не здійснює досудового розслідування корупційних злочинів. Водночас його діяльність є важливою для ефективного розслідування таких кримінальних проваджень. </a:t>
            </a:r>
          </a:p>
        </p:txBody>
      </p:sp>
    </p:spTree>
    <p:extLst>
      <p:ext uri="{BB962C8B-B14F-4D97-AF65-F5344CB8AC3E}">
        <p14:creationId xmlns:p14="http://schemas.microsoft.com/office/powerpoint/2010/main" val="216500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16533-4E51-4122-9857-1CDD152F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47" y="96130"/>
            <a:ext cx="9692640" cy="1325562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Вищий антикорупційний суд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1EADCB-3CDA-4E68-B8DB-F6F492E1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1713654"/>
            <a:ext cx="9335790" cy="4581637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Спеціалізованим</a:t>
            </a:r>
            <a:r>
              <a:rPr lang="ru-RU" sz="2800" dirty="0"/>
              <a:t> </a:t>
            </a:r>
            <a:r>
              <a:rPr lang="ru-RU" sz="2800" dirty="0" err="1"/>
              <a:t>антикорупційним</a:t>
            </a:r>
            <a:r>
              <a:rPr lang="ru-RU" sz="2800" dirty="0"/>
              <a:t> органом </a:t>
            </a:r>
            <a:r>
              <a:rPr lang="ru-RU" sz="2800" dirty="0" err="1"/>
              <a:t>призначеним</a:t>
            </a:r>
            <a:r>
              <a:rPr lang="ru-RU" sz="2800" dirty="0"/>
              <a:t> до </a:t>
            </a:r>
            <a:r>
              <a:rPr lang="ru-RU" sz="2800" dirty="0" err="1"/>
              <a:t>притягнення</a:t>
            </a:r>
            <a:r>
              <a:rPr lang="ru-RU" sz="2800" dirty="0"/>
              <a:t> до </a:t>
            </a:r>
            <a:r>
              <a:rPr lang="ru-RU" sz="2800" dirty="0" err="1"/>
              <a:t>відповідальності</a:t>
            </a:r>
            <a:r>
              <a:rPr lang="ru-RU" sz="2800" dirty="0"/>
              <a:t> є </a:t>
            </a:r>
            <a:r>
              <a:rPr lang="ru-RU" sz="2800" dirty="0" err="1"/>
              <a:t>Вищий</a:t>
            </a:r>
            <a:r>
              <a:rPr lang="ru-RU" sz="2800" dirty="0"/>
              <a:t> </a:t>
            </a:r>
            <a:r>
              <a:rPr lang="ru-RU" sz="2800" dirty="0" err="1"/>
              <a:t>антикорупційний</a:t>
            </a:r>
            <a:r>
              <a:rPr lang="ru-RU" sz="2800" dirty="0"/>
              <a:t> суд.</a:t>
            </a:r>
          </a:p>
          <a:p>
            <a:r>
              <a:rPr lang="uk-UA" sz="2800" dirty="0"/>
              <a:t>Під час створення спеціалізованих антикорупційних органів, які запобігають корупції та розслідують її, було зрозуміло, що необхідно також створити спеціалізований суд. </a:t>
            </a:r>
          </a:p>
          <a:p>
            <a:r>
              <a:rPr lang="uk-UA" sz="2800" dirty="0"/>
              <a:t>Закон України «Про судоустрій і статус суддів» надав 12 місяців на утворення суду, і цей строк закінчувався 14 червня 2019 року.</a:t>
            </a:r>
          </a:p>
          <a:p>
            <a:pPr algn="just"/>
            <a:endParaRPr lang="uk-UA" sz="280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5B21E9A-FADD-4AF8-8299-803A3D36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1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id="{C3DE4371-2E51-4CBE-9110-B92682C279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91" r="16203" b="-1"/>
          <a:stretch/>
        </p:blipFill>
        <p:spPr>
          <a:xfrm>
            <a:off x="4074289" y="1"/>
            <a:ext cx="8117711" cy="6858000"/>
          </a:xfrm>
        </p:spPr>
      </p:pic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E4D5A11-FD6B-4FEB-A48F-5F4C1EC415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rmAutofit lnSpcReduction="10000"/>
          </a:bodyPr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67EFF-51CF-4AB8-B3EC-8DF0BE69A602}"/>
              </a:ext>
            </a:extLst>
          </p:cNvPr>
          <p:cNvSpPr txBox="1"/>
          <p:nvPr/>
        </p:nvSpPr>
        <p:spPr>
          <a:xfrm>
            <a:off x="330306" y="575738"/>
            <a:ext cx="428799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червні </a:t>
            </a:r>
            <a:r>
              <a:rPr lang="uk-UA" b="1" dirty="0">
                <a:solidFill>
                  <a:srgbClr val="FF0000"/>
                </a:solidFill>
              </a:rPr>
              <a:t>2018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року було прийнято спеціальний </a:t>
            </a:r>
            <a:r>
              <a:rPr lang="uk-UA" b="1" dirty="0">
                <a:solidFill>
                  <a:srgbClr val="FF0000"/>
                </a:solidFill>
              </a:rPr>
              <a:t>Закон «Про Вищий антикорупційний суд»</a:t>
            </a:r>
            <a:r>
              <a:rPr lang="uk-UA" dirty="0">
                <a:solidFill>
                  <a:srgbClr val="FF0000"/>
                </a:solidFill>
              </a:rPr>
              <a:t>, </a:t>
            </a:r>
            <a:r>
              <a:rPr lang="uk-UA" dirty="0"/>
              <a:t>за яким ВАКС мав розпочати роботу лише після призначення щонайменше 35 суддів, зокрема 10 суддів Апеляційної палати.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ВАКС розпочав свою роботу через рік після прийняття Закону, якраз у </a:t>
            </a:r>
            <a:r>
              <a:rPr lang="uk-UA" b="1" dirty="0">
                <a:solidFill>
                  <a:srgbClr val="FF0000"/>
                </a:solidFill>
              </a:rPr>
              <a:t>2019-му.</a:t>
            </a:r>
          </a:p>
          <a:p>
            <a:pPr algn="just"/>
            <a:endParaRPr lang="uk-UA" dirty="0"/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ВАКС є вищим спеціалізованим судом у системі судоустрою України. </a:t>
            </a:r>
            <a:r>
              <a:rPr lang="uk-UA" dirty="0"/>
              <a:t>Він здійснює розгляд проваджень про корупційні злочини, які розслідувало НАБУ, а також судовий</a:t>
            </a:r>
          </a:p>
          <a:p>
            <a:pPr algn="just"/>
            <a:r>
              <a:rPr lang="uk-UA" dirty="0"/>
              <a:t>контроль за діяльністю НАБУ через слідчих суддів.</a:t>
            </a:r>
          </a:p>
          <a:p>
            <a:pPr algn="just"/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129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5D6909E-D81A-4B5C-8CE8-AAC506C6B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rmAutofit lnSpcReduction="10000"/>
          </a:bodyPr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Місце для зображення 12">
            <a:extLst>
              <a:ext uri="{FF2B5EF4-FFF2-40B4-BE49-F238E27FC236}">
                <a16:creationId xmlns:a16="http://schemas.microsoft.com/office/drawing/2014/main" id="{A8659D04-E84B-4EB0-AB9B-D1E2B67DA0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9602" r="29602"/>
          <a:stretch>
            <a:fillRect/>
          </a:stretch>
        </p:blipFill>
        <p:spPr/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39EF23-BAFF-416D-9B01-1D4C4C1D61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88"/>
          <a:stretch/>
        </p:blipFill>
        <p:spPr>
          <a:xfrm>
            <a:off x="497711" y="92075"/>
            <a:ext cx="5503984" cy="6765925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288FC6B-A96B-4ED3-9732-77E7FA76F16C}"/>
              </a:ext>
            </a:extLst>
          </p:cNvPr>
          <p:cNvSpPr/>
          <p:nvPr/>
        </p:nvSpPr>
        <p:spPr>
          <a:xfrm>
            <a:off x="497711" y="6562846"/>
            <a:ext cx="532436" cy="33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7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0A7C8-C3A5-4FAD-BFA4-0A677AAA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Кримінально-правова протидія терористичним загрозам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01DD4A-A090-4375-94EA-64E596C4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1" y="1713655"/>
            <a:ext cx="8017595" cy="73152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Законодавство</a:t>
            </a:r>
            <a:r>
              <a:rPr lang="ru-RU" sz="2400" b="1" dirty="0"/>
              <a:t> у </a:t>
            </a:r>
            <a:r>
              <a:rPr lang="ru-RU" sz="2400" b="1" dirty="0" err="1"/>
              <a:t>сфері</a:t>
            </a:r>
            <a:r>
              <a:rPr lang="ru-RU" sz="2400" b="1" dirty="0"/>
              <a:t> </a:t>
            </a:r>
            <a:r>
              <a:rPr lang="ru-RU" sz="2400" b="1" dirty="0" err="1"/>
              <a:t>боротьби</a:t>
            </a:r>
            <a:r>
              <a:rPr lang="ru-RU" sz="2400" b="1" dirty="0"/>
              <a:t> з </a:t>
            </a:r>
            <a:r>
              <a:rPr lang="ru-RU" sz="2400" b="1" dirty="0" err="1"/>
              <a:t>тероризмом</a:t>
            </a:r>
            <a:endParaRPr lang="ru-RU" sz="2400" b="1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2D96B5-35B5-4126-8F98-4DA3B82F9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871" y="2726268"/>
            <a:ext cx="9084396" cy="3765972"/>
          </a:xfrm>
        </p:spPr>
        <p:txBody>
          <a:bodyPr/>
          <a:lstStyle/>
          <a:p>
            <a:pPr algn="just"/>
            <a:r>
              <a:rPr lang="ru-RU" sz="2800" dirty="0" err="1"/>
              <a:t>Українське</a:t>
            </a:r>
            <a:r>
              <a:rPr lang="ru-RU" sz="2800" dirty="0"/>
              <a:t> </a:t>
            </a:r>
            <a:r>
              <a:rPr lang="ru-RU" sz="2800" dirty="0" err="1"/>
              <a:t>законодавство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 </a:t>
            </a:r>
            <a:r>
              <a:rPr lang="ru-RU" sz="2800" dirty="0" err="1"/>
              <a:t>Кримінальний</a:t>
            </a:r>
            <a:r>
              <a:rPr lang="ru-RU" sz="2800" dirty="0"/>
              <a:t> кодекс </a:t>
            </a:r>
            <a:r>
              <a:rPr lang="ru-RU" sz="2800" dirty="0" err="1"/>
              <a:t>України</a:t>
            </a:r>
            <a:r>
              <a:rPr lang="ru-RU" sz="2800" dirty="0"/>
              <a:t> та Закон </a:t>
            </a:r>
            <a:r>
              <a:rPr lang="ru-RU" sz="2800" dirty="0" err="1"/>
              <a:t>України</a:t>
            </a:r>
            <a:r>
              <a:rPr lang="ru-RU" sz="2800" dirty="0"/>
              <a:t> "Про </a:t>
            </a:r>
            <a:r>
              <a:rPr lang="ru-RU" sz="2800" dirty="0" err="1"/>
              <a:t>боротьбу</a:t>
            </a:r>
            <a:r>
              <a:rPr lang="ru-RU" sz="2800" dirty="0"/>
              <a:t> з </a:t>
            </a:r>
            <a:r>
              <a:rPr lang="ru-RU" sz="2800" dirty="0" err="1"/>
              <a:t>тероризмом</a:t>
            </a:r>
            <a:r>
              <a:rPr lang="ru-RU" sz="2800" dirty="0"/>
              <a:t>", </a:t>
            </a:r>
            <a:r>
              <a:rPr lang="ru-RU" sz="2800" dirty="0" err="1"/>
              <a:t>визначає</a:t>
            </a:r>
            <a:r>
              <a:rPr lang="ru-RU" sz="2800" dirty="0"/>
              <a:t> </a:t>
            </a:r>
            <a:r>
              <a:rPr lang="ru-RU" sz="2800" dirty="0" err="1"/>
              <a:t>правові</a:t>
            </a:r>
            <a:r>
              <a:rPr lang="ru-RU" sz="2800" dirty="0"/>
              <a:t> засади </a:t>
            </a:r>
            <a:r>
              <a:rPr lang="ru-RU" sz="2800" dirty="0" err="1"/>
              <a:t>протидії</a:t>
            </a:r>
            <a:r>
              <a:rPr lang="ru-RU" sz="2800" dirty="0"/>
              <a:t> </a:t>
            </a:r>
            <a:r>
              <a:rPr lang="ru-RU" sz="2800" dirty="0" err="1"/>
              <a:t>терористичним</a:t>
            </a:r>
            <a:r>
              <a:rPr lang="ru-RU" sz="2800" dirty="0"/>
              <a:t> </a:t>
            </a:r>
            <a:r>
              <a:rPr lang="ru-RU" sz="2800" dirty="0" err="1"/>
              <a:t>загрозам</a:t>
            </a:r>
            <a:r>
              <a:rPr lang="ru-RU" sz="2800" dirty="0"/>
              <a:t>. </a:t>
            </a:r>
            <a:r>
              <a:rPr lang="ru-RU" sz="2800" dirty="0" err="1"/>
              <a:t>Однак</a:t>
            </a:r>
            <a:r>
              <a:rPr lang="ru-RU" sz="2800" dirty="0"/>
              <a:t>, </a:t>
            </a:r>
            <a:r>
              <a:rPr lang="ru-RU" sz="2800" dirty="0" err="1"/>
              <a:t>ефективність</a:t>
            </a:r>
            <a:r>
              <a:rPr lang="ru-RU" sz="2800" dirty="0"/>
              <a:t> </a:t>
            </a:r>
            <a:r>
              <a:rPr lang="ru-RU" sz="2800" dirty="0" err="1"/>
              <a:t>застосування</a:t>
            </a:r>
            <a:r>
              <a:rPr lang="ru-RU" sz="2800" dirty="0"/>
              <a:t> </a:t>
            </a:r>
            <a:r>
              <a:rPr lang="ru-RU" sz="2800" dirty="0" err="1"/>
              <a:t>кримінального</a:t>
            </a:r>
            <a:r>
              <a:rPr lang="ru-RU" sz="2800" dirty="0"/>
              <a:t> </a:t>
            </a:r>
            <a:r>
              <a:rPr lang="ru-RU" sz="2800" dirty="0" err="1"/>
              <a:t>законодавства</a:t>
            </a:r>
            <a:r>
              <a:rPr lang="ru-RU" sz="2800" dirty="0"/>
              <a:t> </a:t>
            </a:r>
            <a:r>
              <a:rPr lang="ru-RU" sz="2800" dirty="0" err="1"/>
              <a:t>потребує</a:t>
            </a:r>
            <a:r>
              <a:rPr lang="ru-RU" sz="2800" dirty="0"/>
              <a:t> </a:t>
            </a:r>
            <a:r>
              <a:rPr lang="ru-RU" sz="2800" dirty="0" err="1"/>
              <a:t>постійного</a:t>
            </a:r>
            <a:r>
              <a:rPr lang="ru-RU" sz="2800" dirty="0"/>
              <a:t> </a:t>
            </a:r>
            <a:r>
              <a:rPr lang="ru-RU" sz="2800" dirty="0" err="1"/>
              <a:t>аналізу</a:t>
            </a:r>
            <a:r>
              <a:rPr lang="ru-RU" sz="2800" dirty="0"/>
              <a:t> та </a:t>
            </a:r>
            <a:r>
              <a:rPr lang="ru-RU" sz="2800" dirty="0" err="1"/>
              <a:t>вдосконалення</a:t>
            </a:r>
            <a:r>
              <a:rPr lang="ru-RU" sz="28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855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A95348-3AE8-47A7-88A7-00F84C2F3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3796" y="228600"/>
            <a:ext cx="8833796" cy="640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EA88AF-5D8C-4E33-9EF2-C6EA007663E3}"/>
              </a:ext>
            </a:extLst>
          </p:cNvPr>
          <p:cNvSpPr txBox="1"/>
          <p:nvPr/>
        </p:nvSpPr>
        <p:spPr>
          <a:xfrm>
            <a:off x="5266267" y="936010"/>
            <a:ext cx="53848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FF0000"/>
                </a:solidFill>
              </a:rPr>
              <a:t>Тероризм </a:t>
            </a:r>
            <a:r>
              <a:rPr lang="uk-UA" sz="2000" dirty="0"/>
              <a:t>- суспільно небезпечна діяльність, яка полягає у свідомому, цілеспрямованому застосуванні насильства шляхом захоплення заручників, підпалів, убивств, тортур, залякування населення та органів влади або вчинення інших посягань на життя чи здоров'я ні в чому не винних людей або погрози вчинення злочинних дій з метою досягнення злочинних цілей.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i="0" dirty="0">
                <a:solidFill>
                  <a:srgbClr val="FF0000"/>
                </a:solidFill>
                <a:effectLst/>
              </a:rPr>
              <a:t>Терористичний акт </a:t>
            </a:r>
            <a:r>
              <a:rPr lang="uk-UA" sz="2000" b="0" i="0" dirty="0">
                <a:solidFill>
                  <a:srgbClr val="333333"/>
                </a:solidFill>
                <a:effectLst/>
              </a:rPr>
              <a:t>- злочинне діяння у формі застосування зброї, вчинення вибуху, підпалу чи інших дій, </a:t>
            </a:r>
            <a:r>
              <a:rPr lang="uk-UA" sz="2000" b="0" i="0" dirty="0">
                <a:effectLst/>
              </a:rPr>
              <a:t>відповідальність за які передбачена </a:t>
            </a:r>
            <a:r>
              <a:rPr lang="uk-UA" sz="20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статтею 258</a:t>
            </a:r>
            <a:r>
              <a:rPr lang="uk-UA" sz="2000" b="0" i="0" dirty="0">
                <a:effectLst/>
              </a:rPr>
              <a:t> Кримінального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кодексу України.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752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95AC5-D62C-4121-A3F9-F9B7F1A3E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3" y="977501"/>
            <a:ext cx="10168128" cy="45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8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1E038B-1EFA-495F-B5E7-0FB33E80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05" y="508000"/>
            <a:ext cx="10117328" cy="6079067"/>
          </a:xfrm>
        </p:spPr>
        <p:txBody>
          <a:bodyPr/>
          <a:lstStyle/>
          <a:p>
            <a:pPr algn="just"/>
            <a:r>
              <a:rPr lang="uk-UA" sz="2400" dirty="0"/>
              <a:t>Тероризм є однією з найбільш небезпечних загроз сучасного світу, що спрямована на дестабілізацію суспільства та залякування населення. Його прояви можуть мати як внутрішній, так і зовнішній характер, включаючи політичний, релігійний та ідеологічний аспекти. В Україні тероризм становить серйозну загрозу національній безпеці, особливо в умовах гібридної війни та зовнішньої агресії.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</a:rPr>
              <a:t>Кримінальна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відповідальність</a:t>
            </a:r>
            <a:r>
              <a:rPr lang="ru-RU" sz="2400" b="1" dirty="0">
                <a:solidFill>
                  <a:srgbClr val="FF0000"/>
                </a:solidFill>
              </a:rPr>
              <a:t> за </a:t>
            </a:r>
            <a:r>
              <a:rPr lang="ru-RU" sz="2400" b="1" dirty="0" err="1">
                <a:solidFill>
                  <a:srgbClr val="FF0000"/>
                </a:solidFill>
              </a:rPr>
              <a:t>терористичну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діяльність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uk-UA" sz="2400" dirty="0"/>
              <a:t>Стаття 258 КК України – визначає терористичний акт, його ознаки та відповідальність.</a:t>
            </a:r>
          </a:p>
          <a:p>
            <a:pPr algn="just"/>
            <a:r>
              <a:rPr lang="uk-UA" sz="2400" dirty="0"/>
              <a:t>Стаття 258-1 – створення терористичної групи або організації.</a:t>
            </a:r>
          </a:p>
          <a:p>
            <a:pPr algn="just"/>
            <a:r>
              <a:rPr lang="uk-UA" sz="2400" dirty="0"/>
              <a:t>Стаття 258-2 – публічні заклики до вчинення терористичного акту.</a:t>
            </a:r>
          </a:p>
          <a:p>
            <a:pPr algn="just"/>
            <a:r>
              <a:rPr lang="uk-UA" sz="2400" dirty="0"/>
              <a:t>Стаття 258-3 – фінансування тероризму.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101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A7A89-69A3-4472-9A09-E082D7BB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965C64-72C8-4CAD-8FD2-B4F1BB12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tabLst>
                <a:tab pos="268288" algn="l"/>
              </a:tabLst>
            </a:pPr>
            <a:r>
              <a:rPr lang="ru-RU" sz="3200" dirty="0"/>
              <a:t>1.	</a:t>
            </a:r>
            <a:r>
              <a:rPr lang="ru-RU" sz="3200" dirty="0" err="1"/>
              <a:t>Антикорупційна</a:t>
            </a:r>
            <a:r>
              <a:rPr lang="ru-RU" sz="3200" dirty="0"/>
              <a:t> </a:t>
            </a:r>
            <a:r>
              <a:rPr lang="ru-RU" sz="3200" dirty="0" err="1"/>
              <a:t>безпека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endParaRPr lang="ru-RU" sz="3200" dirty="0"/>
          </a:p>
          <a:p>
            <a:pPr marL="0" indent="0" algn="just">
              <a:buNone/>
              <a:tabLst>
                <a:tab pos="268288" algn="l"/>
              </a:tabLst>
            </a:pPr>
            <a:r>
              <a:rPr lang="ru-RU" sz="3200" dirty="0"/>
              <a:t>2.	</a:t>
            </a:r>
            <a:r>
              <a:rPr lang="ru-RU" sz="3200" dirty="0" err="1"/>
              <a:t>Кримінально-правова</a:t>
            </a:r>
            <a:r>
              <a:rPr lang="ru-RU" sz="3200" dirty="0"/>
              <a:t> </a:t>
            </a:r>
            <a:r>
              <a:rPr lang="ru-RU" sz="3200" dirty="0" err="1"/>
              <a:t>протидія</a:t>
            </a:r>
            <a:r>
              <a:rPr lang="ru-RU" sz="3200" dirty="0"/>
              <a:t> </a:t>
            </a:r>
            <a:r>
              <a:rPr lang="ru-RU" sz="3200" dirty="0" err="1"/>
              <a:t>терористичним</a:t>
            </a:r>
            <a:r>
              <a:rPr lang="ru-RU" sz="3200" dirty="0"/>
              <a:t> </a:t>
            </a:r>
            <a:r>
              <a:rPr lang="ru-RU" sz="3200" dirty="0" err="1"/>
              <a:t>загрозам</a:t>
            </a:r>
            <a:endParaRPr lang="ru-RU" sz="3200" dirty="0"/>
          </a:p>
          <a:p>
            <a:pPr marL="0" indent="0" algn="just">
              <a:buNone/>
              <a:tabLst>
                <a:tab pos="268288" algn="l"/>
              </a:tabLst>
            </a:pPr>
            <a:r>
              <a:rPr lang="ru-RU" sz="3200" dirty="0"/>
              <a:t>3.	</a:t>
            </a:r>
            <a:r>
              <a:rPr lang="ru-RU" sz="3200" dirty="0" err="1"/>
              <a:t>Терористичні</a:t>
            </a:r>
            <a:r>
              <a:rPr lang="ru-RU" sz="3200" dirty="0"/>
              <a:t> </a:t>
            </a:r>
            <a:r>
              <a:rPr lang="ru-RU" sz="3200" dirty="0" err="1"/>
              <a:t>організації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279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B2ACF-42F3-495D-B26D-B020219C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Державна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політика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сфері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боротьби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тероризмом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1966F8-32CA-4047-AB6E-837553EE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471" y="1981200"/>
            <a:ext cx="9321461" cy="474133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Протидія тероризму в Україні здійснюється комплексними заходами, що охоплюють правові, оперативні та профілактичні механізми. Основними державними органами, які здійснюють боротьбу з терористичними загрозами, є:</a:t>
            </a:r>
          </a:p>
          <a:p>
            <a:pPr algn="just"/>
            <a:r>
              <a:rPr lang="uk-UA" dirty="0"/>
              <a:t>Служба безпеки України (СБУ) – основний суб’єкт антитерористичної діяльності.</a:t>
            </a:r>
          </a:p>
          <a:p>
            <a:pPr algn="just"/>
            <a:r>
              <a:rPr lang="uk-UA" dirty="0"/>
              <a:t>Міністерство внутрішніх справ (МВС) – виконує функції запобігання та ліквідації терористичних актів.</a:t>
            </a:r>
          </a:p>
          <a:p>
            <a:pPr algn="just"/>
            <a:r>
              <a:rPr lang="uk-UA" dirty="0"/>
              <a:t>Національна поліція та Національна гвардія – забезпечують охорону громадського порядку в зонах підвищеної терористичної загрози.</a:t>
            </a:r>
          </a:p>
          <a:p>
            <a:pPr algn="just"/>
            <a:r>
              <a:rPr lang="uk-UA" dirty="0"/>
              <a:t>Рада національної безпеки і оборони (РНБО) – координує стратегічні заходи боротьби з тероризмом.</a:t>
            </a:r>
          </a:p>
        </p:txBody>
      </p:sp>
    </p:spTree>
    <p:extLst>
      <p:ext uri="{BB962C8B-B14F-4D97-AF65-F5344CB8AC3E}">
        <p14:creationId xmlns:p14="http://schemas.microsoft.com/office/powerpoint/2010/main" val="138645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9E0A-B5A7-4AF6-A347-C1E5DB86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Міжнародне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співробітництво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сфері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боротьби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тероризмом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836B3D-CF73-4E56-8F6A-2D492E3A7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1" y="1828799"/>
            <a:ext cx="9262532" cy="4487333"/>
          </a:xfrm>
        </p:spPr>
        <p:txBody>
          <a:bodyPr/>
          <a:lstStyle/>
          <a:p>
            <a:pPr algn="just"/>
            <a:r>
              <a:rPr lang="uk-UA" sz="3200" dirty="0"/>
              <a:t>Україна активно співпрацює з міжнародними партнерами, такими як ООН, НАТО, ЄС та Інтерпол, для обміну інформацією, навчання спеціалістів та вдосконалення механізмів протидії тероризму. Особливу увагу приділяють протидії фінансуванню тероризму та запобіганню радикалізації населення.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720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73B63-362D-42C4-A0AC-96D92463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2" y="15082"/>
            <a:ext cx="9692640" cy="1325562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Терористичні організації в Україні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B4AD56-667C-4351-93D0-1E9BB9A7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092" y="1811866"/>
            <a:ext cx="9473861" cy="4351337"/>
          </a:xfrm>
        </p:spPr>
        <p:txBody>
          <a:bodyPr>
            <a:noAutofit/>
          </a:bodyPr>
          <a:lstStyle/>
          <a:p>
            <a:r>
              <a:rPr lang="uk-UA" sz="2400" dirty="0"/>
              <a:t>Сепаратистські та терористичні угруповання</a:t>
            </a:r>
          </a:p>
          <a:p>
            <a:r>
              <a:rPr lang="uk-UA" sz="2400" dirty="0"/>
              <a:t>Внаслідок військової агресії Російської Федерації в Україні з’явилися незаконні збройні формування, що діють як терористичні організації. Найбільш відомими є:</a:t>
            </a:r>
          </a:p>
          <a:p>
            <a:r>
              <a:rPr lang="uk-UA" sz="2400" dirty="0"/>
              <a:t>«ДНР» та «ЛНР» – незаконні збройні формування, визнані в Україні терористичними організаціями. Вони здійснюють воєнні злочини, саботаж, диверсії та залякування місцевого населення.</a:t>
            </a:r>
          </a:p>
          <a:p>
            <a:r>
              <a:rPr lang="uk-UA" sz="2400" dirty="0"/>
              <a:t>Проросійські радикальні групи – займаються дестабілізацією ситуації в регіонах, організацією терактів та інформаційною війною.</a:t>
            </a:r>
          </a:p>
        </p:txBody>
      </p:sp>
    </p:spTree>
    <p:extLst>
      <p:ext uri="{BB962C8B-B14F-4D97-AF65-F5344CB8AC3E}">
        <p14:creationId xmlns:p14="http://schemas.microsoft.com/office/powerpoint/2010/main" val="3158066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0F0A-C2F9-49E6-A5D5-6B1363B9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72" y="399626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Методи діяльності терористичних угруповань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6386D6-8723-4852-8093-D8401E47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38" y="2032000"/>
            <a:ext cx="9692639" cy="4663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sz="2800" b="1" dirty="0"/>
              <a:t>Фізичний терор</a:t>
            </a:r>
            <a:r>
              <a:rPr lang="uk-UA" sz="2800" dirty="0"/>
              <a:t> – викрадення, вбивства, тортури.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800" b="1" dirty="0"/>
              <a:t>Інформаційно-психологічний вплив</a:t>
            </a:r>
            <a:r>
              <a:rPr lang="uk-UA" sz="2800" dirty="0"/>
              <a:t> – поширення пропаганди та дезінформації.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800" b="1" dirty="0" err="1"/>
              <a:t>Кібертероризм</a:t>
            </a:r>
            <a:r>
              <a:rPr lang="uk-UA" sz="2800" dirty="0"/>
              <a:t> – атаки на критичну інфраструктуру.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800" b="1" dirty="0"/>
              <a:t>Фінансування через тіньові схеми</a:t>
            </a:r>
            <a:r>
              <a:rPr lang="uk-UA" sz="2800" dirty="0"/>
              <a:t> – торгівля зброєю, наркотиками та нелегальними ресурсами.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744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92AE6-E4D2-46D9-B3D9-0D4D0A3E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06" y="365760"/>
            <a:ext cx="9692640" cy="132556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Запобігання діяльності терористичних організацій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F4CB19-31B5-48E0-B014-0CBC9505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1879600"/>
            <a:ext cx="10295465" cy="4859867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Протидія терористичним організаціям передбачає комплекс заходів: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Оперативна розвідка та ліквідація загроз – виявлення та знешкодження терористичних осередків.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Кримінальне переслідування – притягнення до відповідальності осіб, причетних до терористичної діяльності.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Посилення контролю за фінансовими потоками – блокування рахунків, конфіскація активів.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Інформаційна боротьба – протидія пропаганді та радикалізації громадян.</a:t>
            </a:r>
          </a:p>
        </p:txBody>
      </p:sp>
    </p:spTree>
    <p:extLst>
      <p:ext uri="{BB962C8B-B14F-4D97-AF65-F5344CB8AC3E}">
        <p14:creationId xmlns:p14="http://schemas.microsoft.com/office/powerpoint/2010/main" val="2944445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E08708-04F4-416B-AFAD-A2B28BD31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-406400"/>
            <a:ext cx="9418320" cy="404164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7606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0F334-6839-4F1E-8F9F-5AA0D0F7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38" y="281093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  <a:latin typeface="+mn-lt"/>
              </a:rPr>
              <a:t>Антикорупційна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+mn-lt"/>
              </a:rPr>
              <a:t>безпека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+mn-lt"/>
              </a:rPr>
              <a:t>України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 як фактор </a:t>
            </a:r>
            <a:r>
              <a:rPr lang="ru-RU" sz="3600" dirty="0" err="1">
                <a:solidFill>
                  <a:srgbClr val="FF0000"/>
                </a:solidFill>
                <a:latin typeface="+mn-lt"/>
              </a:rPr>
              <a:t>протидії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+mn-lt"/>
              </a:rPr>
              <a:t>тероризму</a:t>
            </a:r>
            <a:endParaRPr lang="uk-UA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F5D6A07F-700B-4782-848F-DB49A8DF0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38" y="2185816"/>
            <a:ext cx="4480560" cy="3664650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Корупція є живильним середовищем для тероризму, оскільки сприяє нелегальному фінансуванню, ухиленню від правосуддя та підриву державних інститутів. Аналіз показує, що високий рівень корупції в Україні негативно впливає на національну безпеку.</a:t>
            </a:r>
          </a:p>
          <a:p>
            <a:endParaRPr lang="uk-UA" sz="2400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EDB81A60-23DC-4B2F-88A4-07C885831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8057" y="2185816"/>
            <a:ext cx="5000075" cy="3664650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В Україні існують законодавчі та інституційні механізми антикорупційної політики, такі як Національне антикорупційне бюро (НАБУ) та Спеціалізована антикорупційна прокуратура (САП). Важлива роль відводиться громадськості та міжнародним партнерам у боротьбі з корупцією.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6377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B888-044C-471C-631D-A840EF19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Держави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зобов’язані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забезпечити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наявність</a:t>
            </a:r>
            <a:r>
              <a:rPr lang="ru-RU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A5A5-6AFB-AB74-5763-67CD0C20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1A2AB-DB22-42CC-9044-651C5DBA9084}"/>
              </a:ext>
            </a:extLst>
          </p:cNvPr>
          <p:cNvSpPr txBox="1"/>
          <p:nvPr/>
        </p:nvSpPr>
        <p:spPr>
          <a:xfrm>
            <a:off x="1048512" y="1937086"/>
            <a:ext cx="990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dirty="0" err="1"/>
              <a:t>спеціалізованих</a:t>
            </a:r>
            <a:r>
              <a:rPr lang="ru-RU" sz="4000" dirty="0"/>
              <a:t> </a:t>
            </a:r>
            <a:r>
              <a:rPr lang="ru-RU" sz="4000" dirty="0" err="1"/>
              <a:t>органів</a:t>
            </a:r>
            <a:r>
              <a:rPr lang="ru-RU" sz="4000" dirty="0"/>
              <a:t> </a:t>
            </a:r>
            <a:r>
              <a:rPr lang="ru-RU" sz="4000" dirty="0" err="1"/>
              <a:t>із</a:t>
            </a:r>
            <a:r>
              <a:rPr lang="ru-RU" sz="4000" dirty="0"/>
              <a:t> </a:t>
            </a:r>
            <a:r>
              <a:rPr lang="ru-RU" sz="4000" dirty="0" err="1"/>
              <a:t>запобігання</a:t>
            </a:r>
            <a:r>
              <a:rPr lang="ru-RU" sz="4000" dirty="0"/>
              <a:t> </a:t>
            </a:r>
            <a:r>
              <a:rPr lang="ru-RU" sz="4000" dirty="0" err="1"/>
              <a:t>корупції</a:t>
            </a:r>
            <a:r>
              <a:rPr lang="ru-RU" sz="4000" dirty="0"/>
              <a:t>;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40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dirty="0" err="1"/>
              <a:t>спеціалізованих</a:t>
            </a:r>
            <a:r>
              <a:rPr lang="ru-RU" sz="4000" dirty="0"/>
              <a:t> </a:t>
            </a:r>
            <a:r>
              <a:rPr lang="ru-RU" sz="4000" dirty="0" err="1"/>
              <a:t>органів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осіб</a:t>
            </a:r>
            <a:r>
              <a:rPr lang="ru-RU" sz="4000" dirty="0"/>
              <a:t>, на </a:t>
            </a:r>
            <a:r>
              <a:rPr lang="ru-RU" sz="4000" dirty="0" err="1"/>
              <a:t>яких</a:t>
            </a:r>
            <a:r>
              <a:rPr lang="ru-RU" sz="4000" dirty="0"/>
              <a:t> </a:t>
            </a:r>
            <a:r>
              <a:rPr lang="ru-RU" sz="4000" dirty="0" err="1"/>
              <a:t>покладено</a:t>
            </a:r>
            <a:r>
              <a:rPr lang="ru-RU" sz="4000" dirty="0"/>
              <a:t> </a:t>
            </a:r>
            <a:r>
              <a:rPr lang="ru-RU" sz="4000" dirty="0" err="1"/>
              <a:t>обов’язки</a:t>
            </a:r>
            <a:r>
              <a:rPr lang="ru-RU" sz="4000" dirty="0"/>
              <a:t> з </a:t>
            </a:r>
            <a:r>
              <a:rPr lang="ru-RU" sz="4000" dirty="0" err="1"/>
              <a:t>боротьби</a:t>
            </a:r>
            <a:r>
              <a:rPr lang="ru-RU" sz="4000" dirty="0"/>
              <a:t> </a:t>
            </a:r>
            <a:r>
              <a:rPr lang="ru-RU" sz="4000" dirty="0" err="1"/>
              <a:t>проти</a:t>
            </a:r>
            <a:r>
              <a:rPr lang="ru-RU" sz="4000" dirty="0"/>
              <a:t> </a:t>
            </a:r>
            <a:r>
              <a:rPr lang="ru-RU" sz="4000" dirty="0" err="1"/>
              <a:t>корупції</a:t>
            </a:r>
            <a:r>
              <a:rPr lang="ru-RU" sz="4000" dirty="0"/>
              <a:t> за </a:t>
            </a:r>
            <a:r>
              <a:rPr lang="ru-RU" sz="4000" dirty="0" err="1"/>
              <a:t>допомогою</a:t>
            </a:r>
            <a:r>
              <a:rPr lang="ru-RU" sz="4000" dirty="0"/>
              <a:t> </a:t>
            </a:r>
            <a:r>
              <a:rPr lang="ru-RU" sz="4000" dirty="0" err="1"/>
              <a:t>правоохоронних</a:t>
            </a:r>
            <a:r>
              <a:rPr lang="ru-RU" sz="4000" dirty="0"/>
              <a:t> </a:t>
            </a:r>
            <a:r>
              <a:rPr lang="ru-RU" sz="4000" dirty="0" err="1"/>
              <a:t>заходів</a:t>
            </a:r>
            <a:r>
              <a:rPr lang="ru-RU" sz="4000" dirty="0"/>
              <a:t>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30524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43BE40-4A3E-46A1-855B-321048F9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7" y="914400"/>
            <a:ext cx="10821382" cy="33176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FB16E-79FB-48D1-8834-6A21F871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" y="-9852"/>
            <a:ext cx="9692640" cy="924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Створено Антикорупційні органи в УКРАЇНІ: 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4CFF688-8F39-4708-933D-45609129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76347D-B4D8-46E8-B42D-6930CAECE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11" y="4381282"/>
            <a:ext cx="10664568" cy="14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7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2C241CE-76A0-4EF4-B4C5-89C28610E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784"/>
            <a:ext cx="6413899" cy="6588370"/>
          </a:xfrm>
          <a:prstGeom prst="rect">
            <a:avLst/>
          </a:prstGeom>
        </p:spPr>
      </p:pic>
      <p:sp>
        <p:nvSpPr>
          <p:cNvPr id="5" name="Підзаголовок 6">
            <a:extLst>
              <a:ext uri="{FF2B5EF4-FFF2-40B4-BE49-F238E27FC236}">
                <a16:creationId xmlns:a16="http://schemas.microsoft.com/office/drawing/2014/main" id="{1A95ECDC-BC3B-4B0A-9728-8FC3717E947C}"/>
              </a:ext>
            </a:extLst>
          </p:cNvPr>
          <p:cNvSpPr txBox="1">
            <a:spLocks/>
          </p:cNvSpPr>
          <p:nvPr/>
        </p:nvSpPr>
        <p:spPr>
          <a:xfrm>
            <a:off x="6239386" y="1344371"/>
            <a:ext cx="4457551" cy="223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/>
              <a:t>Національне агентство з питань запобігання корупції є центральним органом виконавчої влади зі спеціальним статусом, який забезпечує формування та реалізує державну антикорупційну політику (Закон України «Про запобігання корупції»).</a:t>
            </a:r>
          </a:p>
        </p:txBody>
      </p:sp>
    </p:spTree>
    <p:extLst>
      <p:ext uri="{BB962C8B-B14F-4D97-AF65-F5344CB8AC3E}">
        <p14:creationId xmlns:p14="http://schemas.microsoft.com/office/powerpoint/2010/main" val="330785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A6D61D-B370-49C8-BD3B-28A3F3196C93}"/>
              </a:ext>
            </a:extLst>
          </p:cNvPr>
          <p:cNvSpPr txBox="1"/>
          <p:nvPr/>
        </p:nvSpPr>
        <p:spPr>
          <a:xfrm>
            <a:off x="0" y="429629"/>
            <a:ext cx="11971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</a:rPr>
              <a:t>НАЗК працює за такими напрямками: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486205-8F5A-46AB-8DF2-08B799D3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760"/>
            <a:ext cx="5307363" cy="48120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C3EFE2-E684-4725-91E9-B85473F2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719" y="1166760"/>
            <a:ext cx="5684991" cy="18472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1EC543-6A7B-4450-AD8A-FF57C5442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310" y="2738251"/>
            <a:ext cx="5876756" cy="3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B57B13B-7CB7-4859-B697-1E35544D64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lnSpcReduction="10000"/>
          </a:bodyPr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A2093D-4A39-44FF-8CB5-14C860D2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2" y="760324"/>
            <a:ext cx="6031818" cy="3975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10C3D2-B6CB-4385-9540-C9E7299C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667" y="760324"/>
            <a:ext cx="5149963" cy="47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1C96A8-0DFC-438D-BF76-0ADE849F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Національне антикорупційне бюро України</a:t>
            </a:r>
          </a:p>
        </p:txBody>
      </p:sp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id="{5FB1A6A1-5F46-4E44-B8A6-A14150DE55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37582" y="1828800"/>
            <a:ext cx="3728887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17C45-52E4-4F5A-AB49-09BA1BDAD51A}"/>
              </a:ext>
            </a:extLst>
          </p:cNvPr>
          <p:cNvSpPr txBox="1"/>
          <p:nvPr/>
        </p:nvSpPr>
        <p:spPr>
          <a:xfrm>
            <a:off x="6243134" y="2136338"/>
            <a:ext cx="459263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Це державний правоохоронний орган, завданням якого є протидія корупційним та іншим кримінальним правопорушенням, які вчинені вищими посадовими особами, уповноваженими на виконання функцій держави або місцевого самоврядування, та становлять загрозу національній безпеці, а також вжиття інших передбачених законом заходів щодо протидії корупції.</a:t>
            </a:r>
          </a:p>
        </p:txBody>
      </p:sp>
    </p:spTree>
    <p:extLst>
      <p:ext uri="{BB962C8B-B14F-4D97-AF65-F5344CB8AC3E}">
        <p14:creationId xmlns:p14="http://schemas.microsoft.com/office/powerpoint/2010/main" val="3678091885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євид">
  <a:themeElements>
    <a:clrScheme name="Крає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Крає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рає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Краєвид</Template>
  <TotalTime>132</TotalTime>
  <Words>1289</Words>
  <Application>Microsoft Office PowerPoint</Application>
  <PresentationFormat>Широкий екран</PresentationFormat>
  <Paragraphs>99</Paragraphs>
  <Slides>25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Times New Roman</vt:lpstr>
      <vt:lpstr>Wingdings</vt:lpstr>
      <vt:lpstr>Wingdings 2</vt:lpstr>
      <vt:lpstr>Краєвид</vt:lpstr>
      <vt:lpstr>Тема 6. Терористичні загрози національній безпеці України  </vt:lpstr>
      <vt:lpstr>План</vt:lpstr>
      <vt:lpstr>Антикорупційна безпека України як фактор протидії тероризму</vt:lpstr>
      <vt:lpstr>Держави зобов’язані забезпечити наявність:</vt:lpstr>
      <vt:lpstr>Створено Антикорупційні органи в УКРАЇНІ: </vt:lpstr>
      <vt:lpstr>Презентація PowerPoint</vt:lpstr>
      <vt:lpstr>Презентація PowerPoint</vt:lpstr>
      <vt:lpstr>Презентація PowerPoint</vt:lpstr>
      <vt:lpstr>Національне антикорупційне бюро України</vt:lpstr>
      <vt:lpstr>Презентація PowerPoint</vt:lpstr>
      <vt:lpstr>Спеціалізована антикорупційна прокуратура</vt:lpstr>
      <vt:lpstr>АРМА</vt:lpstr>
      <vt:lpstr>Вищий антикорупційний суд</vt:lpstr>
      <vt:lpstr>Презентація PowerPoint</vt:lpstr>
      <vt:lpstr>Презентація PowerPoint</vt:lpstr>
      <vt:lpstr>Кримінально-правова протидія терористичним загрозам</vt:lpstr>
      <vt:lpstr>Презентація PowerPoint</vt:lpstr>
      <vt:lpstr>Презентація PowerPoint</vt:lpstr>
      <vt:lpstr>Презентація PowerPoint</vt:lpstr>
      <vt:lpstr>Державна політика у сфері боротьби з тероризмом</vt:lpstr>
      <vt:lpstr>Міжнародне співробітництво у сфері боротьби з тероризмом</vt:lpstr>
      <vt:lpstr>Терористичні організації в Україні</vt:lpstr>
      <vt:lpstr>Методи діяльності терористичних угруповань</vt:lpstr>
      <vt:lpstr>Запобігання діяльності терористичних організацій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Римський статут та воєнні злочини  </dc:title>
  <dc:creator>Admin</dc:creator>
  <cp:lastModifiedBy>Admin</cp:lastModifiedBy>
  <cp:revision>17</cp:revision>
  <dcterms:created xsi:type="dcterms:W3CDTF">2025-03-04T11:14:56Z</dcterms:created>
  <dcterms:modified xsi:type="dcterms:W3CDTF">2025-03-04T13:41:04Z</dcterms:modified>
</cp:coreProperties>
</file>