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4" r:id="rId4"/>
    <p:sldId id="305" r:id="rId5"/>
    <p:sldId id="306" r:id="rId6"/>
    <p:sldId id="307" r:id="rId7"/>
    <p:sldId id="313" r:id="rId8"/>
    <p:sldId id="258" r:id="rId9"/>
    <p:sldId id="308" r:id="rId10"/>
    <p:sldId id="314" r:id="rId11"/>
    <p:sldId id="315" r:id="rId12"/>
    <p:sldId id="316" r:id="rId13"/>
    <p:sldId id="317" r:id="rId14"/>
    <p:sldId id="318" r:id="rId15"/>
    <p:sldId id="319" r:id="rId16"/>
    <p:sldId id="320" r:id="rId17"/>
    <p:sldId id="259" r:id="rId18"/>
    <p:sldId id="311" r:id="rId19"/>
    <p:sldId id="321" r:id="rId20"/>
    <p:sldId id="322" r:id="rId21"/>
    <p:sldId id="323" r:id="rId22"/>
    <p:sldId id="324" r:id="rId23"/>
    <p:sldId id="325" r:id="rId24"/>
    <p:sldId id="326" r:id="rId25"/>
    <p:sldId id="327" r:id="rId26"/>
    <p:sldId id="328" r:id="rId27"/>
    <p:sldId id="260" r:id="rId28"/>
    <p:sldId id="261" r:id="rId29"/>
    <p:sldId id="312" r:id="rId30"/>
    <p:sldId id="262" r:id="rId31"/>
    <p:sldId id="329" r:id="rId32"/>
    <p:sldId id="274" r:id="rId33"/>
    <p:sldId id="330" r:id="rId34"/>
    <p:sldId id="331" r:id="rId35"/>
    <p:sldId id="332" r:id="rId36"/>
    <p:sldId id="333" r:id="rId37"/>
    <p:sldId id="334" r:id="rId38"/>
    <p:sldId id="335" r:id="rId39"/>
    <p:sldId id="336" r:id="rId40"/>
    <p:sldId id="337" r:id="rId41"/>
    <p:sldId id="338" r:id="rId42"/>
    <p:sldId id="339" r:id="rId43"/>
    <p:sldId id="340" r:id="rId44"/>
    <p:sldId id="341" r:id="rId45"/>
    <p:sldId id="342" r:id="rId46"/>
    <p:sldId id="343" r:id="rId47"/>
    <p:sldId id="344" r:id="rId48"/>
    <p:sldId id="345" r:id="rId49"/>
    <p:sldId id="346" r:id="rId50"/>
    <p:sldId id="347" r:id="rId51"/>
    <p:sldId id="348" r:id="rId52"/>
    <p:sldId id="349" r:id="rId53"/>
    <p:sldId id="350" r:id="rId54"/>
    <p:sldId id="351" r:id="rId55"/>
    <p:sldId id="352" r:id="rId56"/>
    <p:sldId id="353" r:id="rId57"/>
    <p:sldId id="354" r:id="rId58"/>
    <p:sldId id="355" r:id="rId59"/>
    <p:sldId id="356" r:id="rId60"/>
    <p:sldId id="357" r:id="rId61"/>
    <p:sldId id="358" r:id="rId62"/>
    <p:sldId id="301" r:id="rId63"/>
    <p:sldId id="361" r:id="rId64"/>
    <p:sldId id="359" r:id="rId65"/>
    <p:sldId id="360" r:id="rId66"/>
  </p:sldIdLst>
  <p:sldSz cx="9144000" cy="5715000" type="screen16x1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14" y="62"/>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75355"/>
            <a:ext cx="7772400" cy="1225021"/>
          </a:xfrm>
        </p:spPr>
        <p:txBody>
          <a:bodyPr/>
          <a:lstStyle/>
          <a:p>
            <a:r>
              <a:rPr lang="ru-RU"/>
              <a:t>Образец заголовка</a:t>
            </a:r>
          </a:p>
        </p:txBody>
      </p:sp>
      <p:sp>
        <p:nvSpPr>
          <p:cNvPr id="3" name="Подзаголовок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6844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163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90500"/>
            <a:ext cx="2057400" cy="406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90500"/>
            <a:ext cx="6019800" cy="406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36107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5332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672417"/>
            <a:ext cx="7772400" cy="1135063"/>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570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6941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567347B-B532-4450-95C7-7FC96E3A1B56}" type="datetimeFigureOut">
              <a:rPr lang="ru-RU" smtClean="0"/>
              <a:t>20.02.2026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0340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567347B-B532-4450-95C7-7FC96E3A1B56}" type="datetimeFigureOut">
              <a:rPr lang="ru-RU" smtClean="0"/>
              <a:t>20.02.2026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2025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67347B-B532-4450-95C7-7FC96E3A1B56}" type="datetimeFigureOut">
              <a:rPr lang="ru-RU" smtClean="0"/>
              <a:t>20.02.2026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26783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27542"/>
            <a:ext cx="3008313" cy="96837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56917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000500"/>
            <a:ext cx="5486400" cy="472282"/>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22452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16DA301-30E3-4338-A71E-7D4580897B67}" type="slidenum">
              <a:rPr lang="ru-RU" smtClean="0"/>
              <a:t>‹#›</a:t>
            </a:fld>
            <a:endParaRPr lang="ru-RU"/>
          </a:p>
        </p:txBody>
      </p:sp>
    </p:spTree>
    <p:extLst>
      <p:ext uri="{BB962C8B-B14F-4D97-AF65-F5344CB8AC3E}">
        <p14:creationId xmlns:p14="http://schemas.microsoft.com/office/powerpoint/2010/main" val="194498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841276"/>
            <a:ext cx="7772400" cy="1225021"/>
          </a:xfrm>
        </p:spPr>
        <p:txBody>
          <a:bodyPr/>
          <a:lstStyle/>
          <a:p>
            <a:pPr algn="r"/>
            <a:r>
              <a:rPr lang="uk-UA" b="1" dirty="0">
                <a:solidFill>
                  <a:schemeClr val="bg1"/>
                </a:solidFill>
              </a:rPr>
              <a:t>Лекція 7</a:t>
            </a:r>
            <a:endParaRPr lang="ru-RU" dirty="0">
              <a:solidFill>
                <a:schemeClr val="bg1"/>
              </a:solidFill>
            </a:endParaRPr>
          </a:p>
        </p:txBody>
      </p:sp>
      <p:sp>
        <p:nvSpPr>
          <p:cNvPr id="3" name="Подзаголовок 2"/>
          <p:cNvSpPr>
            <a:spLocks noGrp="1"/>
          </p:cNvSpPr>
          <p:nvPr>
            <p:ph type="subTitle" idx="1"/>
          </p:nvPr>
        </p:nvSpPr>
        <p:spPr>
          <a:xfrm>
            <a:off x="899592" y="2137420"/>
            <a:ext cx="7484368" cy="2232248"/>
          </a:xfrm>
        </p:spPr>
        <p:txBody>
          <a:bodyPr>
            <a:noAutofit/>
          </a:bodyPr>
          <a:lstStyle/>
          <a:p>
            <a:r>
              <a:rPr lang="ru-RU" sz="3600" b="1" dirty="0" err="1">
                <a:solidFill>
                  <a:schemeClr val="bg1"/>
                </a:solidFill>
              </a:rPr>
              <a:t>Продуктивність</a:t>
            </a:r>
            <a:r>
              <a:rPr lang="ru-RU" sz="3600" b="1" dirty="0">
                <a:solidFill>
                  <a:schemeClr val="bg1"/>
                </a:solidFill>
              </a:rPr>
              <a:t> та </a:t>
            </a:r>
            <a:r>
              <a:rPr lang="ru-RU" sz="3600" b="1" dirty="0" err="1">
                <a:solidFill>
                  <a:schemeClr val="bg1"/>
                </a:solidFill>
              </a:rPr>
              <a:t>економічність</a:t>
            </a:r>
            <a:r>
              <a:rPr lang="ru-RU" sz="3600" b="1" dirty="0">
                <a:solidFill>
                  <a:schemeClr val="bg1"/>
                </a:solidFill>
              </a:rPr>
              <a:t> </a:t>
            </a:r>
            <a:r>
              <a:rPr lang="ru-RU" sz="3600" b="1" dirty="0" err="1">
                <a:solidFill>
                  <a:schemeClr val="bg1"/>
                </a:solidFill>
              </a:rPr>
              <a:t>механічної</a:t>
            </a:r>
            <a:r>
              <a:rPr lang="ru-RU" sz="3600" b="1" dirty="0">
                <a:solidFill>
                  <a:schemeClr val="bg1"/>
                </a:solidFill>
              </a:rPr>
              <a:t> </a:t>
            </a:r>
            <a:r>
              <a:rPr lang="ru-RU" sz="3600" b="1" dirty="0" err="1">
                <a:solidFill>
                  <a:schemeClr val="bg1"/>
                </a:solidFill>
              </a:rPr>
              <a:t>обробк</a:t>
            </a:r>
            <a:r>
              <a:rPr lang="uk-UA" sz="3600" b="1" dirty="0">
                <a:solidFill>
                  <a:schemeClr val="bg1"/>
                </a:solidFill>
              </a:rPr>
              <a:t>и заготовок </a:t>
            </a:r>
            <a:r>
              <a:rPr lang="ru-RU" sz="3600" b="1" dirty="0">
                <a:solidFill>
                  <a:schemeClr val="bg1"/>
                </a:solidFill>
              </a:rPr>
              <a:t>деталей</a:t>
            </a:r>
            <a:endParaRPr lang="ru-RU" sz="3600" dirty="0">
              <a:solidFill>
                <a:schemeClr val="bg1"/>
              </a:solidFill>
            </a:endParaRPr>
          </a:p>
        </p:txBody>
      </p:sp>
    </p:spTree>
    <p:extLst>
      <p:ext uri="{BB962C8B-B14F-4D97-AF65-F5344CB8AC3E}">
        <p14:creationId xmlns:p14="http://schemas.microsoft.com/office/powerpoint/2010/main" val="3090326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9268"/>
            <a:ext cx="8229600" cy="4335868"/>
          </a:xfrm>
        </p:spPr>
        <p:txBody>
          <a:bodyPr>
            <a:normAutofit fontScale="77500" lnSpcReduction="20000"/>
          </a:bodyPr>
          <a:lstStyle/>
          <a:p>
            <a:pPr marL="0" indent="358775" algn="just">
              <a:buNone/>
            </a:pPr>
            <a:r>
              <a:rPr lang="uk-UA">
                <a:solidFill>
                  <a:schemeClr val="bg1"/>
                </a:solidFill>
              </a:rPr>
              <a:t>Перед розрахунком норми часу проводиться аналіз структури операції, що нормується, з метою її покращення шляхом: виключення з її складу всіх зайвих прийомів і рухів, без яких робота може бути успішно виконана; скорочення шляху всіх рухів рук, ніг і корпусу робітника; заміни стомлюючих прийомів роботи більш легкими; забезпечення виконання ручних прийомів роботи під час автоматичної подачі; вивільнення робітника від виконання підсобних робіт по піднесенню матеріалів, інструмента, заготовок і по заточуванню інструмента; застосування багатомісних пристроїв; прогресивних режимів різання; використання досвіду по скороченню затрат допоміжного часу.</a:t>
            </a:r>
            <a:endParaRPr lang="ru-RU">
              <a:solidFill>
                <a:schemeClr val="bg1"/>
              </a:solidFill>
            </a:endParaRPr>
          </a:p>
        </p:txBody>
      </p:sp>
    </p:spTree>
    <p:extLst>
      <p:ext uri="{BB962C8B-B14F-4D97-AF65-F5344CB8AC3E}">
        <p14:creationId xmlns:p14="http://schemas.microsoft.com/office/powerpoint/2010/main" val="2478761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1333500"/>
            <a:ext cx="7704856" cy="3771636"/>
          </a:xfrm>
        </p:spPr>
        <p:txBody>
          <a:bodyPr>
            <a:normAutofit fontScale="85000" lnSpcReduction="20000"/>
          </a:bodyPr>
          <a:lstStyle/>
          <a:p>
            <a:pPr marL="0" indent="358775" algn="just">
              <a:buNone/>
            </a:pPr>
            <a:r>
              <a:rPr lang="uk-UA">
                <a:solidFill>
                  <a:schemeClr val="bg1"/>
                </a:solidFill>
              </a:rPr>
              <a:t>Норми часу, що визначені аналітичним методом, називаються технічно обґрунтованими чи просто технічними нормами. </a:t>
            </a:r>
          </a:p>
          <a:p>
            <a:pPr marL="0" indent="358775" algn="just">
              <a:buNone/>
            </a:pPr>
            <a:r>
              <a:rPr lang="uk-UA" dirty="0">
                <a:solidFill>
                  <a:schemeClr val="bg1"/>
                </a:solidFill>
              </a:rPr>
              <a:t>Технічно обґрунтована норма часу – це час, необхідний для виконання одиниці роботи, встановлений розрахунком, виходячи з раціонального використання в даних умовах виробництва праці робітника (живої праці) і знарядь праці (уречевленої праці) із врахуванням виробничого досвіду.</a:t>
            </a:r>
            <a:endParaRPr lang="ru-RU">
              <a:solidFill>
                <a:schemeClr val="bg1"/>
              </a:solidFill>
            </a:endParaRPr>
          </a:p>
        </p:txBody>
      </p:sp>
    </p:spTree>
    <p:extLst>
      <p:ext uri="{BB962C8B-B14F-4D97-AF65-F5344CB8AC3E}">
        <p14:creationId xmlns:p14="http://schemas.microsoft.com/office/powerpoint/2010/main" val="1661788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7260"/>
            <a:ext cx="8229600" cy="4407876"/>
          </a:xfrm>
        </p:spPr>
        <p:txBody>
          <a:bodyPr>
            <a:normAutofit fontScale="70000" lnSpcReduction="20000"/>
          </a:bodyPr>
          <a:lstStyle/>
          <a:p>
            <a:pPr marL="0" indent="358775" algn="just">
              <a:buNone/>
            </a:pPr>
            <a:r>
              <a:rPr lang="uk-UA" dirty="0">
                <a:solidFill>
                  <a:schemeClr val="bg1"/>
                </a:solidFill>
              </a:rPr>
              <a:t>Технічно обґрунтована норма часу встановлюється із врахуванням наявності раціонального технологічного процесу, правильної для даних виробничих умов організації праці та виконання роботи робітником відповідної кваліфікації, продуктивність праці якого вища середньої продуктивності праці робітників на аналогічній роботі. При цьому під правильною організацією праці розуміється: </a:t>
            </a:r>
            <a:endParaRPr lang="ru-RU">
              <a:solidFill>
                <a:schemeClr val="bg1"/>
              </a:solidFill>
            </a:endParaRPr>
          </a:p>
          <a:p>
            <a:pPr lvl="0" algn="just"/>
            <a:r>
              <a:rPr lang="uk-UA">
                <a:solidFill>
                  <a:schemeClr val="bg1"/>
                </a:solidFill>
              </a:rPr>
              <a:t>економічно доцільне в даних умовах відокремлення основної роботи від підготовчої та допоміжної; </a:t>
            </a:r>
            <a:endParaRPr lang="ru-RU">
              <a:solidFill>
                <a:schemeClr val="bg1"/>
              </a:solidFill>
            </a:endParaRPr>
          </a:p>
          <a:p>
            <a:pPr lvl="0" algn="just"/>
            <a:r>
              <a:rPr lang="uk-UA">
                <a:solidFill>
                  <a:schemeClr val="bg1"/>
                </a:solidFill>
              </a:rPr>
              <a:t>раціональна організація робочих місць та їх систематичне обслуговування, виходячи з даних виробничих умов; </a:t>
            </a:r>
            <a:endParaRPr lang="ru-RU">
              <a:solidFill>
                <a:schemeClr val="bg1"/>
              </a:solidFill>
            </a:endParaRPr>
          </a:p>
          <a:p>
            <a:pPr algn="just"/>
            <a:r>
              <a:rPr lang="uk-UA">
                <a:solidFill>
                  <a:schemeClr val="bg1"/>
                </a:solidFill>
              </a:rPr>
              <a:t>раціональне виконання трудових дій робітника; нормальні санітарно-гігієнічні умови роботи (освітлення, опалювання, вентиляція) і техніка безпеки.</a:t>
            </a:r>
            <a:endParaRPr lang="ru-RU" dirty="0">
              <a:solidFill>
                <a:schemeClr val="bg1"/>
              </a:solidFill>
            </a:endParaRPr>
          </a:p>
        </p:txBody>
      </p:sp>
    </p:spTree>
    <p:extLst>
      <p:ext uri="{BB962C8B-B14F-4D97-AF65-F5344CB8AC3E}">
        <p14:creationId xmlns:p14="http://schemas.microsoft.com/office/powerpoint/2010/main" val="3805422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5292"/>
            <a:ext cx="8229600" cy="4119844"/>
          </a:xfrm>
        </p:spPr>
        <p:txBody>
          <a:bodyPr>
            <a:normAutofit fontScale="77500" lnSpcReduction="20000"/>
          </a:bodyPr>
          <a:lstStyle/>
          <a:p>
            <a:pPr marL="0" indent="358775" algn="just">
              <a:buNone/>
            </a:pPr>
            <a:r>
              <a:rPr lang="uk-UA">
                <a:solidFill>
                  <a:schemeClr val="bg1"/>
                </a:solidFill>
              </a:rPr>
              <a:t>Призначення технічної норми часу не обмежується визначенням оплати за працю та її продуктивність. </a:t>
            </a:r>
            <a:r>
              <a:rPr lang="uk-UA" dirty="0">
                <a:solidFill>
                  <a:schemeClr val="bg1"/>
                </a:solidFill>
              </a:rPr>
              <a:t>Технічні норми служать основою для визначення потрібної кількості і завантаження обладнання, виробничої потужності ділянок і </a:t>
            </a:r>
            <a:r>
              <a:rPr lang="uk-UA" dirty="0" err="1">
                <a:solidFill>
                  <a:schemeClr val="bg1"/>
                </a:solidFill>
              </a:rPr>
              <a:t>цехів</a:t>
            </a:r>
            <a:r>
              <a:rPr lang="uk-UA" dirty="0">
                <a:solidFill>
                  <a:schemeClr val="bg1"/>
                </a:solidFill>
              </a:rPr>
              <a:t>, розрахунку показників праці та по заробітній платі, а також є основою оперативного (календарного) планування.</a:t>
            </a:r>
            <a:endParaRPr lang="ru-RU">
              <a:solidFill>
                <a:schemeClr val="bg1"/>
              </a:solidFill>
            </a:endParaRPr>
          </a:p>
          <a:p>
            <a:pPr marL="0" indent="358775" algn="just">
              <a:buNone/>
            </a:pPr>
            <a:r>
              <a:rPr lang="uk-UA">
                <a:solidFill>
                  <a:schemeClr val="bg1"/>
                </a:solidFill>
              </a:rPr>
              <a:t>З розвитком техніки, технології та організації виробництва, із зростанням енергоозброєності робітника і підвищенням його культурного рівня норми часу повинні коректуватись у бік їх оптимізації із врахуванням зростаючої продуктивності праці.</a:t>
            </a:r>
            <a:endParaRPr lang="ru-RU">
              <a:solidFill>
                <a:schemeClr val="bg1"/>
              </a:solidFill>
            </a:endParaRPr>
          </a:p>
        </p:txBody>
      </p:sp>
    </p:spTree>
    <p:extLst>
      <p:ext uri="{BB962C8B-B14F-4D97-AF65-F5344CB8AC3E}">
        <p14:creationId xmlns:p14="http://schemas.microsoft.com/office/powerpoint/2010/main" val="2011038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62500" lnSpcReduction="20000"/>
          </a:bodyPr>
          <a:lstStyle/>
          <a:p>
            <a:pPr marL="0" indent="358775" algn="just">
              <a:buNone/>
            </a:pPr>
            <a:r>
              <a:rPr lang="uk-UA" b="1">
                <a:solidFill>
                  <a:schemeClr val="bg1"/>
                </a:solidFill>
              </a:rPr>
              <a:t>Дослідно-статистичний метод</a:t>
            </a:r>
            <a:r>
              <a:rPr lang="uk-UA">
                <a:solidFill>
                  <a:schemeClr val="bg1"/>
                </a:solidFill>
              </a:rPr>
              <a:t> нормування застосовується в умовах одиничного і дрібносерійного виробництв, на відміну від технічного нормування не передбачає аналітичного розрахунку трудомісткості окремих елементів виконуваної роботи та їх підсумовування. </a:t>
            </a:r>
            <a:r>
              <a:rPr lang="uk-UA" dirty="0">
                <a:solidFill>
                  <a:schemeClr val="bg1"/>
                </a:solidFill>
              </a:rPr>
              <a:t>Норма часу встановлюється на всю операцію в цілому шляхом співставлення з нормами і фактичною трудомісткістю виконання в минулому аналогічної роботи.      </a:t>
            </a:r>
            <a:endParaRPr lang="ru-RU">
              <a:solidFill>
                <a:schemeClr val="bg1"/>
              </a:solidFill>
            </a:endParaRPr>
          </a:p>
          <a:p>
            <a:pPr marL="0" indent="358775" algn="just">
              <a:buNone/>
            </a:pPr>
            <a:r>
              <a:rPr lang="uk-UA">
                <a:solidFill>
                  <a:schemeClr val="bg1"/>
                </a:solidFill>
              </a:rPr>
              <a:t>Статистичні дані про фактичну трудомісткість аналогічних операцій у минулому і власний досвід нормувальників і майстрів є основою цього методу нормування. </a:t>
            </a:r>
            <a:r>
              <a:rPr lang="uk-UA" dirty="0">
                <a:solidFill>
                  <a:schemeClr val="bg1"/>
                </a:solidFill>
              </a:rPr>
              <a:t>Внаслідок того, що фактичні затрати часу і фактичний виробіток у минулому відображають недоліки в технології та організації праці і виробництва, що існували в той час, </a:t>
            </a:r>
            <a:r>
              <a:rPr lang="uk-UA" dirty="0" err="1">
                <a:solidFill>
                  <a:schemeClr val="bg1"/>
                </a:solidFill>
              </a:rPr>
              <a:t>досвідно</a:t>
            </a:r>
            <a:r>
              <a:rPr lang="uk-UA" dirty="0">
                <a:solidFill>
                  <a:schemeClr val="bg1"/>
                </a:solidFill>
              </a:rPr>
              <a:t>-статистичні норми узаконюють їх на майбутнє. </a:t>
            </a:r>
            <a:endParaRPr lang="ru-RU">
              <a:solidFill>
                <a:schemeClr val="bg1"/>
              </a:solidFill>
            </a:endParaRPr>
          </a:p>
          <a:p>
            <a:pPr marL="0" indent="358775" algn="just">
              <a:buNone/>
            </a:pPr>
            <a:r>
              <a:rPr lang="uk-UA">
                <a:solidFill>
                  <a:schemeClr val="bg1"/>
                </a:solidFill>
              </a:rPr>
              <a:t>Ці норми не мають під собою технічної та розрахункової бази і, як правило, є заниженими і не відповідають задачам виявлення резервів виробництва і підвищення продуктивності праці. </a:t>
            </a:r>
            <a:r>
              <a:rPr lang="uk-UA" dirty="0">
                <a:solidFill>
                  <a:schemeClr val="bg1"/>
                </a:solidFill>
              </a:rPr>
              <a:t>У зв’язку з цим однією з найважливіших і невідкладних задач машинобудівного виробництва є важливим перехід від </a:t>
            </a:r>
            <a:r>
              <a:rPr lang="uk-UA" dirty="0" err="1">
                <a:solidFill>
                  <a:schemeClr val="bg1"/>
                </a:solidFill>
              </a:rPr>
              <a:t>досвідно</a:t>
            </a:r>
            <a:r>
              <a:rPr lang="uk-UA" dirty="0">
                <a:solidFill>
                  <a:schemeClr val="bg1"/>
                </a:solidFill>
              </a:rPr>
              <a:t>-статистичного нормування до технічного.</a:t>
            </a:r>
            <a:endParaRPr lang="ru-RU">
              <a:solidFill>
                <a:schemeClr val="bg1"/>
              </a:solidFill>
            </a:endParaRPr>
          </a:p>
        </p:txBody>
      </p:sp>
    </p:spTree>
    <p:extLst>
      <p:ext uri="{BB962C8B-B14F-4D97-AF65-F5344CB8AC3E}">
        <p14:creationId xmlns:p14="http://schemas.microsoft.com/office/powerpoint/2010/main" val="112574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70000" lnSpcReduction="20000"/>
          </a:bodyPr>
          <a:lstStyle/>
          <a:p>
            <a:pPr marL="0" indent="358775" algn="just">
              <a:buNone/>
            </a:pPr>
            <a:r>
              <a:rPr lang="uk-UA">
                <a:solidFill>
                  <a:schemeClr val="bg1"/>
                </a:solidFill>
              </a:rPr>
              <a:t>На відміну від досвідно-статистичних норм технічні норми:</a:t>
            </a:r>
            <a:endParaRPr lang="ru-RU">
              <a:solidFill>
                <a:schemeClr val="bg1"/>
              </a:solidFill>
            </a:endParaRPr>
          </a:p>
          <a:p>
            <a:pPr marL="0" indent="358775" algn="just">
              <a:buNone/>
            </a:pPr>
            <a:r>
              <a:rPr lang="uk-UA">
                <a:solidFill>
                  <a:schemeClr val="bg1"/>
                </a:solidFill>
              </a:rPr>
              <a:t>1) передбачають використання виробничого досвіду, можливо більш повного використання існуючих засобів виробництва і робочого часу, оскільки вони встановлені виходячи з раціонально побудованих технологічних і трудових процесів; вони визначають продуктивність праці вище середнього досягнутого рівня і тому є прогресивними;</a:t>
            </a:r>
            <a:endParaRPr lang="ru-RU">
              <a:solidFill>
                <a:schemeClr val="bg1"/>
              </a:solidFill>
            </a:endParaRPr>
          </a:p>
          <a:p>
            <a:pPr marL="0" indent="358775" algn="just">
              <a:buNone/>
            </a:pPr>
            <a:r>
              <a:rPr lang="uk-UA">
                <a:solidFill>
                  <a:schemeClr val="bg1"/>
                </a:solidFill>
              </a:rPr>
              <a:t>2) при аналітичному методі нормування і використанні нормативів норми однорідні за жорсткістю, що виключає появу невиправдано високої чи надто низької оплати праці, що в обох випадках призводить до дезорганізації виробництва;</a:t>
            </a:r>
            <a:endParaRPr lang="ru-RU">
              <a:solidFill>
                <a:schemeClr val="bg1"/>
              </a:solidFill>
            </a:endParaRPr>
          </a:p>
          <a:p>
            <a:pPr marL="0" indent="358775" algn="just">
              <a:buNone/>
            </a:pPr>
            <a:r>
              <a:rPr lang="uk-UA">
                <a:solidFill>
                  <a:schemeClr val="bg1"/>
                </a:solidFill>
              </a:rPr>
              <a:t>3) введення об’єктивних і технічно обґрунтованих розрахункових норм усуває конфлікти і суперечки про правильність норм, що має місце при досвідно-статистичному нормуванні.</a:t>
            </a:r>
            <a:endParaRPr lang="ru-RU">
              <a:solidFill>
                <a:schemeClr val="bg1"/>
              </a:solidFill>
            </a:endParaRPr>
          </a:p>
        </p:txBody>
      </p:sp>
    </p:spTree>
    <p:extLst>
      <p:ext uri="{BB962C8B-B14F-4D97-AF65-F5344CB8AC3E}">
        <p14:creationId xmlns:p14="http://schemas.microsoft.com/office/powerpoint/2010/main" val="1971878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pPr marL="0" indent="358775" algn="just">
              <a:buNone/>
            </a:pPr>
            <a:r>
              <a:rPr lang="uk-UA">
                <a:solidFill>
                  <a:schemeClr val="bg1"/>
                </a:solidFill>
              </a:rPr>
              <a:t>В умовах одиничного і дрібносерійного виробництв економічно недоцільно поділяти операції на диференційовані елементи для визначення норм часу. </a:t>
            </a:r>
            <a:r>
              <a:rPr lang="uk-UA" dirty="0">
                <a:solidFill>
                  <a:schemeClr val="bg1"/>
                </a:solidFill>
              </a:rPr>
              <a:t>В цьому випадку визначення норм часу проводиться за збільшеними нормативами (на технологічні переходи) або за типовими нормами, складеними аналітичним методом для типових технологічних процесів. Методи збільшеного нормування, що базуються на нормативах і типових нормах і складені аналітичним методом, також є методами  технічного нормування.</a:t>
            </a:r>
            <a:endParaRPr lang="ru-RU">
              <a:solidFill>
                <a:schemeClr val="bg1"/>
              </a:solidFill>
            </a:endParaRPr>
          </a:p>
        </p:txBody>
      </p:sp>
    </p:spTree>
    <p:extLst>
      <p:ext uri="{BB962C8B-B14F-4D97-AF65-F5344CB8AC3E}">
        <p14:creationId xmlns:p14="http://schemas.microsoft.com/office/powerpoint/2010/main" val="2453624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1" algn="ctr" rtl="0">
              <a:spcBef>
                <a:spcPct val="0"/>
              </a:spcBef>
            </a:pPr>
            <a:r>
              <a:rPr lang="uk-UA" sz="2800" b="1" dirty="0">
                <a:solidFill>
                  <a:schemeClr val="bg1"/>
                </a:solidFill>
              </a:rPr>
              <a:t>9.2.2. Класифікація затрат робочого часу</a:t>
            </a:r>
            <a:endParaRPr lang="ru-RU" sz="2800" dirty="0">
              <a:solidFill>
                <a:schemeClr val="bg1"/>
              </a:solidFill>
              <a:latin typeface="+mn-lt"/>
            </a:endParaRPr>
          </a:p>
        </p:txBody>
      </p:sp>
      <p:sp>
        <p:nvSpPr>
          <p:cNvPr id="3" name="Объект 2"/>
          <p:cNvSpPr>
            <a:spLocks noGrp="1"/>
          </p:cNvSpPr>
          <p:nvPr>
            <p:ph idx="1"/>
          </p:nvPr>
        </p:nvSpPr>
        <p:spPr>
          <a:xfrm>
            <a:off x="251520" y="985292"/>
            <a:ext cx="8640960" cy="4464496"/>
          </a:xfrm>
        </p:spPr>
        <p:txBody>
          <a:bodyPr>
            <a:noAutofit/>
          </a:bodyPr>
          <a:lstStyle/>
          <a:p>
            <a:pPr marL="0" indent="358775" algn="just">
              <a:spcBef>
                <a:spcPts val="0"/>
              </a:spcBef>
              <a:buNone/>
            </a:pPr>
            <a:r>
              <a:rPr lang="uk-UA" sz="2000" dirty="0">
                <a:solidFill>
                  <a:schemeClr val="bg1"/>
                </a:solidFill>
              </a:rPr>
              <a:t>Затрати робочого часу протягом робочого дня (за винятком обідньої перерви) поділяються на затрати, що нормуються і ті що не нормуються.</a:t>
            </a:r>
            <a:endParaRPr lang="ru-RU" sz="2000" dirty="0">
              <a:solidFill>
                <a:schemeClr val="bg1"/>
              </a:solidFill>
            </a:endParaRPr>
          </a:p>
          <a:p>
            <a:pPr marL="0" indent="0" algn="just">
              <a:spcBef>
                <a:spcPts val="0"/>
              </a:spcBef>
              <a:buNone/>
            </a:pPr>
            <a:r>
              <a:rPr lang="uk-UA" sz="2000" dirty="0">
                <a:solidFill>
                  <a:schemeClr val="bg1"/>
                </a:solidFill>
              </a:rPr>
              <a:t>     До затрат що нормуються відносять затрати які необхідні для виконання заданої роботи, і тому вони включаються до складу норми часу.</a:t>
            </a:r>
            <a:endParaRPr lang="ru-RU" sz="2000" dirty="0">
              <a:solidFill>
                <a:schemeClr val="bg1"/>
              </a:solidFill>
            </a:endParaRPr>
          </a:p>
          <a:p>
            <a:pPr marL="0" indent="0" algn="just">
              <a:spcBef>
                <a:spcPts val="0"/>
              </a:spcBef>
              <a:buNone/>
            </a:pPr>
            <a:r>
              <a:rPr lang="uk-UA" sz="2000" dirty="0">
                <a:solidFill>
                  <a:schemeClr val="bg1"/>
                </a:solidFill>
              </a:rPr>
              <a:t>     До затрат робочого часу, які не нормуються і не включаються до складу норми, відносять: </a:t>
            </a:r>
            <a:endParaRPr lang="ru-RU" sz="2000" dirty="0">
              <a:solidFill>
                <a:schemeClr val="bg1"/>
              </a:solidFill>
            </a:endParaRPr>
          </a:p>
          <a:p>
            <a:pPr lvl="0" algn="just">
              <a:spcBef>
                <a:spcPts val="0"/>
              </a:spcBef>
              <a:buFont typeface="Wingdings" panose="05000000000000000000" pitchFamily="2" charset="2"/>
              <a:buChar char="Ø"/>
            </a:pPr>
            <a:r>
              <a:rPr lang="uk-UA" sz="2000" dirty="0">
                <a:solidFill>
                  <a:schemeClr val="bg1"/>
                </a:solidFill>
              </a:rPr>
              <a:t>втрати робочого часу (втрати часу внаслідок виконання робітником випадкової та непродуктивної роботи, такої, наприклад, як ходіння за майстром, </a:t>
            </a:r>
            <a:r>
              <a:rPr lang="uk-UA" sz="2000" dirty="0" err="1">
                <a:solidFill>
                  <a:schemeClr val="bg1"/>
                </a:solidFill>
              </a:rPr>
              <a:t>наладником</a:t>
            </a:r>
            <a:r>
              <a:rPr lang="uk-UA" sz="2000" dirty="0">
                <a:solidFill>
                  <a:schemeClr val="bg1"/>
                </a:solidFill>
              </a:rPr>
              <a:t>, документацією, інструментом, транспортними засобами, матеріалами тощо; </a:t>
            </a:r>
            <a:endParaRPr lang="ru-RU" sz="2000" dirty="0">
              <a:solidFill>
                <a:schemeClr val="bg1"/>
              </a:solidFill>
            </a:endParaRPr>
          </a:p>
          <a:p>
            <a:pPr lvl="0" algn="just">
              <a:spcBef>
                <a:spcPts val="0"/>
              </a:spcBef>
              <a:buFont typeface="Wingdings" panose="05000000000000000000" pitchFamily="2" charset="2"/>
              <a:buChar char="Ø"/>
            </a:pPr>
            <a:r>
              <a:rPr lang="uk-UA" sz="2000" dirty="0">
                <a:solidFill>
                  <a:schemeClr val="bg1"/>
                </a:solidFill>
              </a:rPr>
              <a:t>перерви в роботі з організаційних і технологічних причин, пов’язаних з простоями в очікуванні роботи, крана, підсобного робітника, креслення, інструмента, з простоями через відсутність електроенергії тощо; </a:t>
            </a:r>
            <a:endParaRPr lang="ru-RU" sz="2000" dirty="0">
              <a:solidFill>
                <a:schemeClr val="bg1"/>
              </a:solidFill>
            </a:endParaRPr>
          </a:p>
          <a:p>
            <a:pPr lvl="0" algn="just">
              <a:spcBef>
                <a:spcPts val="0"/>
              </a:spcBef>
              <a:buFont typeface="Wingdings" panose="05000000000000000000" pitchFamily="2" charset="2"/>
              <a:buChar char="Ø"/>
            </a:pPr>
            <a:r>
              <a:rPr lang="uk-UA" sz="2000" dirty="0">
                <a:solidFill>
                  <a:schemeClr val="bg1"/>
                </a:solidFill>
              </a:rPr>
              <a:t>втрати з вини робітника у зв’язку із запізненням і несвоєчасним залишенням робочого місця, сторонніми розмовами тощо).</a:t>
            </a:r>
            <a:endParaRPr lang="ru-RU" sz="2000" dirty="0">
              <a:solidFill>
                <a:schemeClr val="bg1"/>
              </a:solidFill>
            </a:endParaRPr>
          </a:p>
        </p:txBody>
      </p:sp>
    </p:spTree>
    <p:extLst>
      <p:ext uri="{BB962C8B-B14F-4D97-AF65-F5344CB8AC3E}">
        <p14:creationId xmlns:p14="http://schemas.microsoft.com/office/powerpoint/2010/main" val="3255414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13284"/>
            <a:ext cx="8363272" cy="3960440"/>
          </a:xfrm>
        </p:spPr>
        <p:txBody>
          <a:bodyPr>
            <a:normAutofit fontScale="92500" lnSpcReduction="20000"/>
          </a:bodyPr>
          <a:lstStyle/>
          <a:p>
            <a:pPr marL="0" indent="358775" algn="just">
              <a:buNone/>
            </a:pPr>
            <a:r>
              <a:rPr lang="uk-UA" dirty="0">
                <a:solidFill>
                  <a:schemeClr val="bg1"/>
                </a:solidFill>
              </a:rPr>
              <a:t> Затрати робочого часу, що нормуються, поділяються на </a:t>
            </a:r>
            <a:r>
              <a:rPr lang="uk-UA" dirty="0" err="1">
                <a:solidFill>
                  <a:schemeClr val="bg1"/>
                </a:solidFill>
              </a:rPr>
              <a:t>підготовчо</a:t>
            </a:r>
            <a:r>
              <a:rPr lang="uk-UA" dirty="0">
                <a:solidFill>
                  <a:schemeClr val="bg1"/>
                </a:solidFill>
              </a:rPr>
              <a:t>-заключний час, оперативний час, час на обслуговування робочого місця і час на перерви на відпочинок і особисті потреби робітника.</a:t>
            </a:r>
          </a:p>
          <a:p>
            <a:pPr marL="0" indent="358775" algn="just">
              <a:buNone/>
            </a:pPr>
            <a:r>
              <a:rPr lang="uk-UA" dirty="0">
                <a:solidFill>
                  <a:schemeClr val="bg1"/>
                </a:solidFill>
              </a:rPr>
              <a:t>Норма </a:t>
            </a:r>
            <a:r>
              <a:rPr lang="uk-UA" b="1" dirty="0" err="1">
                <a:solidFill>
                  <a:schemeClr val="bg1"/>
                </a:solidFill>
              </a:rPr>
              <a:t>підготовчо</a:t>
            </a:r>
            <a:r>
              <a:rPr lang="uk-UA" b="1" dirty="0">
                <a:solidFill>
                  <a:schemeClr val="bg1"/>
                </a:solidFill>
              </a:rPr>
              <a:t>-заключного часу</a:t>
            </a:r>
            <a:r>
              <a:rPr lang="uk-UA" dirty="0">
                <a:solidFill>
                  <a:schemeClr val="bg1"/>
                </a:solidFill>
              </a:rPr>
              <a:t> </a:t>
            </a:r>
            <a:r>
              <a:rPr lang="uk-UA" b="1" dirty="0" err="1">
                <a:solidFill>
                  <a:schemeClr val="bg1"/>
                </a:solidFill>
              </a:rPr>
              <a:t>Т</a:t>
            </a:r>
            <a:r>
              <a:rPr lang="uk-UA" b="1" baseline="-25000" dirty="0" err="1">
                <a:solidFill>
                  <a:schemeClr val="bg1"/>
                </a:solidFill>
              </a:rPr>
              <a:t>п</a:t>
            </a:r>
            <a:r>
              <a:rPr lang="uk-UA" b="1" baseline="-25000" dirty="0">
                <a:solidFill>
                  <a:schemeClr val="bg1"/>
                </a:solidFill>
              </a:rPr>
              <a:t>-з</a:t>
            </a:r>
            <a:r>
              <a:rPr lang="uk-UA" dirty="0">
                <a:solidFill>
                  <a:schemeClr val="bg1"/>
                </a:solidFill>
              </a:rPr>
              <a:t> – це норма часу на підготовку робітників і засобів виробництва до виконання технологічної операції та приведення їх у початковий стан після її закінчення.</a:t>
            </a:r>
            <a:endParaRPr lang="ru-RU" dirty="0">
              <a:solidFill>
                <a:schemeClr val="bg1"/>
              </a:solidFill>
            </a:endParaRPr>
          </a:p>
        </p:txBody>
      </p:sp>
    </p:spTree>
    <p:extLst>
      <p:ext uri="{BB962C8B-B14F-4D97-AF65-F5344CB8AC3E}">
        <p14:creationId xmlns:p14="http://schemas.microsoft.com/office/powerpoint/2010/main" val="218520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968552"/>
          </a:xfrm>
        </p:spPr>
        <p:txBody>
          <a:bodyPr>
            <a:normAutofit fontScale="62500" lnSpcReduction="20000"/>
          </a:bodyPr>
          <a:lstStyle/>
          <a:p>
            <a:pPr marL="0" indent="358775" algn="just">
              <a:buNone/>
            </a:pPr>
            <a:r>
              <a:rPr lang="uk-UA" dirty="0">
                <a:solidFill>
                  <a:schemeClr val="bg1"/>
                </a:solidFill>
              </a:rPr>
              <a:t>Норма </a:t>
            </a:r>
            <a:r>
              <a:rPr lang="uk-UA" dirty="0" err="1">
                <a:solidFill>
                  <a:schemeClr val="bg1"/>
                </a:solidFill>
              </a:rPr>
              <a:t>підготовчо</a:t>
            </a:r>
            <a:r>
              <a:rPr lang="uk-UA" dirty="0">
                <a:solidFill>
                  <a:schemeClr val="bg1"/>
                </a:solidFill>
              </a:rPr>
              <a:t>-заключного часу включає затрати часу на підготовку до заданої роботи і виконання дій, пов’язаних з її закінченням. До складу </a:t>
            </a:r>
            <a:r>
              <a:rPr lang="uk-UA" dirty="0" err="1">
                <a:solidFill>
                  <a:schemeClr val="bg1"/>
                </a:solidFill>
              </a:rPr>
              <a:t>підготовчо</a:t>
            </a:r>
            <a:r>
              <a:rPr lang="uk-UA" dirty="0">
                <a:solidFill>
                  <a:schemeClr val="bg1"/>
                </a:solidFill>
              </a:rPr>
              <a:t>-заключного часу входять затрати часу на:</a:t>
            </a:r>
            <a:endParaRPr lang="ru-RU" dirty="0">
              <a:solidFill>
                <a:schemeClr val="bg1"/>
              </a:solidFill>
            </a:endParaRPr>
          </a:p>
          <a:p>
            <a:pPr algn="just"/>
            <a:r>
              <a:rPr lang="uk-UA" dirty="0">
                <a:solidFill>
                  <a:schemeClr val="bg1"/>
                </a:solidFill>
              </a:rPr>
              <a:t>а) отримання матеріалів, інструментів, пристроїв, технологічної документації і наряду на роботу;</a:t>
            </a:r>
            <a:endParaRPr lang="ru-RU">
              <a:solidFill>
                <a:schemeClr val="bg1"/>
              </a:solidFill>
            </a:endParaRPr>
          </a:p>
          <a:p>
            <a:pPr algn="just"/>
            <a:r>
              <a:rPr lang="uk-UA">
                <a:solidFill>
                  <a:schemeClr val="bg1"/>
                </a:solidFill>
              </a:rPr>
              <a:t>б) ознайомлення з роботою, технологічною документацією, кресленням, одержання необхідного інструктажу;</a:t>
            </a:r>
            <a:endParaRPr lang="ru-RU">
              <a:solidFill>
                <a:schemeClr val="bg1"/>
              </a:solidFill>
            </a:endParaRPr>
          </a:p>
          <a:p>
            <a:pPr algn="just"/>
            <a:r>
              <a:rPr lang="uk-UA">
                <a:solidFill>
                  <a:schemeClr val="bg1"/>
                </a:solidFill>
              </a:rPr>
              <a:t>в) установлення інструментів, пристроїв, налагодження обладнання на відповідний режим роботи;</a:t>
            </a:r>
            <a:endParaRPr lang="ru-RU">
              <a:solidFill>
                <a:schemeClr val="bg1"/>
              </a:solidFill>
            </a:endParaRPr>
          </a:p>
          <a:p>
            <a:pPr algn="just"/>
            <a:r>
              <a:rPr lang="uk-UA">
                <a:solidFill>
                  <a:schemeClr val="bg1"/>
                </a:solidFill>
              </a:rPr>
              <a:t>г) зняття пристроїв та інструмента;</a:t>
            </a:r>
            <a:endParaRPr lang="ru-RU">
              <a:solidFill>
                <a:schemeClr val="bg1"/>
              </a:solidFill>
            </a:endParaRPr>
          </a:p>
          <a:p>
            <a:pPr algn="just"/>
            <a:r>
              <a:rPr lang="uk-UA">
                <a:solidFill>
                  <a:schemeClr val="bg1"/>
                </a:solidFill>
              </a:rPr>
              <a:t>д) здавання готової продукції, залишків матеріалів, пристроїв, інструмента, технологічної документації та наряду на роботу.</a:t>
            </a:r>
          </a:p>
          <a:p>
            <a:pPr marL="0" indent="358775" algn="just">
              <a:buNone/>
            </a:pPr>
            <a:r>
              <a:rPr lang="uk-UA" dirty="0" err="1">
                <a:solidFill>
                  <a:schemeClr val="bg1"/>
                </a:solidFill>
              </a:rPr>
              <a:t>Підготовчо</a:t>
            </a:r>
            <a:r>
              <a:rPr lang="uk-UA" dirty="0">
                <a:solidFill>
                  <a:schemeClr val="bg1"/>
                </a:solidFill>
              </a:rPr>
              <a:t>-заключний час витрачається один раз на партію оброблюваних заготовок, що виготовляються без перерви за даним робочим нарядом, і не залежить від кількості заготовок в цій партії. При нормуванні величина </a:t>
            </a:r>
            <a:r>
              <a:rPr lang="uk-UA" dirty="0" err="1">
                <a:solidFill>
                  <a:schemeClr val="bg1"/>
                </a:solidFill>
              </a:rPr>
              <a:t>підготовчо</a:t>
            </a:r>
            <a:r>
              <a:rPr lang="uk-UA" dirty="0">
                <a:solidFill>
                  <a:schemeClr val="bg1"/>
                </a:solidFill>
              </a:rPr>
              <a:t>-заключного часу визначається за нормативами із врахуванням типорозміру верстата, пристрою, конструкції та маси оброблюваної заготовки тощо.</a:t>
            </a:r>
            <a:endParaRPr lang="ru-RU" dirty="0">
              <a:solidFill>
                <a:schemeClr val="bg1"/>
              </a:solidFill>
            </a:endParaRPr>
          </a:p>
        </p:txBody>
      </p:sp>
    </p:spTree>
    <p:extLst>
      <p:ext uri="{BB962C8B-B14F-4D97-AF65-F5344CB8AC3E}">
        <p14:creationId xmlns:p14="http://schemas.microsoft.com/office/powerpoint/2010/main" val="1317464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79" y="2328269"/>
            <a:ext cx="8507288" cy="952500"/>
          </a:xfrm>
        </p:spPr>
        <p:txBody>
          <a:bodyPr>
            <a:noAutofit/>
          </a:bodyPr>
          <a:lstStyle/>
          <a:p>
            <a:pPr indent="534988"/>
            <a:r>
              <a:rPr lang="uk-UA" sz="3600" b="1" dirty="0">
                <a:solidFill>
                  <a:schemeClr val="bg1"/>
                </a:solidFill>
              </a:rPr>
              <a:t>9.1. Продуктивність та собівартість обробки</a:t>
            </a:r>
            <a:endParaRPr lang="ru-RU" sz="3600" dirty="0">
              <a:solidFill>
                <a:schemeClr val="bg1"/>
              </a:solidFill>
            </a:endParaRPr>
          </a:p>
        </p:txBody>
      </p:sp>
      <p:sp>
        <p:nvSpPr>
          <p:cNvPr id="3" name="Объект 2"/>
          <p:cNvSpPr>
            <a:spLocks noGrp="1"/>
          </p:cNvSpPr>
          <p:nvPr>
            <p:ph idx="1"/>
          </p:nvPr>
        </p:nvSpPr>
        <p:spPr>
          <a:xfrm>
            <a:off x="454297" y="3721596"/>
            <a:ext cx="8435280" cy="1216234"/>
          </a:xfrm>
        </p:spPr>
        <p:txBody>
          <a:bodyPr>
            <a:noAutofit/>
          </a:bodyPr>
          <a:lstStyle/>
          <a:p>
            <a:pPr marL="0" indent="358775" algn="just">
              <a:spcBef>
                <a:spcPts val="0"/>
              </a:spcBef>
              <a:buNone/>
            </a:pPr>
            <a:r>
              <a:rPr lang="uk-UA" sz="2400" dirty="0">
                <a:solidFill>
                  <a:schemeClr val="bg1"/>
                </a:solidFill>
              </a:rPr>
              <a:t>Продуктивність та собівартість обробки заготовок істотно залежить від пред’явлених вимог точності та шорсткості поверхонь деталей, що виготовляються.</a:t>
            </a:r>
            <a:endParaRPr lang="ru-RU" sz="2400" dirty="0">
              <a:solidFill>
                <a:schemeClr val="bg1"/>
              </a:solidFill>
            </a:endParaRPr>
          </a:p>
        </p:txBody>
      </p:sp>
      <p:sp>
        <p:nvSpPr>
          <p:cNvPr id="4" name="Прямоугольник 3"/>
          <p:cNvSpPr/>
          <p:nvPr/>
        </p:nvSpPr>
        <p:spPr>
          <a:xfrm>
            <a:off x="437819" y="410170"/>
            <a:ext cx="8301608" cy="1569660"/>
          </a:xfrm>
          <a:prstGeom prst="rect">
            <a:avLst/>
          </a:prstGeom>
        </p:spPr>
        <p:txBody>
          <a:bodyPr wrap="square">
            <a:spAutoFit/>
          </a:bodyPr>
          <a:lstStyle/>
          <a:p>
            <a:pPr indent="358775" algn="just"/>
            <a:r>
              <a:rPr lang="ru-RU" sz="2400" dirty="0" err="1">
                <a:solidFill>
                  <a:schemeClr val="bg1"/>
                </a:solidFill>
              </a:rPr>
              <a:t>Продуктивність</a:t>
            </a:r>
            <a:r>
              <a:rPr lang="ru-RU" sz="2400" dirty="0">
                <a:solidFill>
                  <a:schemeClr val="bg1"/>
                </a:solidFill>
              </a:rPr>
              <a:t> та </a:t>
            </a:r>
            <a:r>
              <a:rPr lang="ru-RU" sz="2400" dirty="0" err="1">
                <a:solidFill>
                  <a:schemeClr val="bg1"/>
                </a:solidFill>
              </a:rPr>
              <a:t>економічність</a:t>
            </a:r>
            <a:r>
              <a:rPr lang="ru-RU" sz="2400" dirty="0">
                <a:solidFill>
                  <a:schemeClr val="bg1"/>
                </a:solidFill>
              </a:rPr>
              <a:t> </a:t>
            </a:r>
            <a:r>
              <a:rPr lang="ru-RU" sz="2400" dirty="0" err="1">
                <a:solidFill>
                  <a:schemeClr val="bg1"/>
                </a:solidFill>
              </a:rPr>
              <a:t>механічної</a:t>
            </a:r>
            <a:r>
              <a:rPr lang="ru-RU" sz="2400" dirty="0">
                <a:solidFill>
                  <a:schemeClr val="bg1"/>
                </a:solidFill>
              </a:rPr>
              <a:t> </a:t>
            </a:r>
            <a:r>
              <a:rPr lang="ru-RU" sz="2400" dirty="0" err="1">
                <a:solidFill>
                  <a:schemeClr val="bg1"/>
                </a:solidFill>
              </a:rPr>
              <a:t>обробки</a:t>
            </a:r>
            <a:r>
              <a:rPr lang="ru-RU" sz="2400" dirty="0">
                <a:solidFill>
                  <a:schemeClr val="bg1"/>
                </a:solidFill>
              </a:rPr>
              <a:t> деталей </a:t>
            </a:r>
            <a:r>
              <a:rPr lang="ru-RU" sz="2400" dirty="0" err="1">
                <a:solidFill>
                  <a:schemeClr val="bg1"/>
                </a:solidFill>
              </a:rPr>
              <a:t>залежить</a:t>
            </a:r>
            <a:r>
              <a:rPr lang="ru-RU" sz="2400" dirty="0">
                <a:solidFill>
                  <a:schemeClr val="bg1"/>
                </a:solidFill>
              </a:rPr>
              <a:t> </a:t>
            </a:r>
            <a:r>
              <a:rPr lang="ru-RU" sz="2400" dirty="0" err="1">
                <a:solidFill>
                  <a:schemeClr val="bg1"/>
                </a:solidFill>
              </a:rPr>
              <a:t>від</a:t>
            </a:r>
            <a:r>
              <a:rPr lang="ru-RU" sz="2400" dirty="0">
                <a:solidFill>
                  <a:schemeClr val="bg1"/>
                </a:solidFill>
              </a:rPr>
              <a:t> </a:t>
            </a:r>
            <a:r>
              <a:rPr lang="ru-RU" sz="2400" dirty="0" err="1">
                <a:solidFill>
                  <a:schemeClr val="bg1"/>
                </a:solidFill>
              </a:rPr>
              <a:t>багатьох</a:t>
            </a:r>
            <a:r>
              <a:rPr lang="ru-RU" sz="2400" dirty="0">
                <a:solidFill>
                  <a:schemeClr val="bg1"/>
                </a:solidFill>
              </a:rPr>
              <a:t> </a:t>
            </a:r>
            <a:r>
              <a:rPr lang="ru-RU" sz="2400" dirty="0" err="1">
                <a:solidFill>
                  <a:schemeClr val="bg1"/>
                </a:solidFill>
              </a:rPr>
              <a:t>факторів</a:t>
            </a:r>
            <a:r>
              <a:rPr lang="ru-RU" sz="2400" dirty="0">
                <a:solidFill>
                  <a:schemeClr val="bg1"/>
                </a:solidFill>
              </a:rPr>
              <a:t>, </a:t>
            </a:r>
            <a:r>
              <a:rPr lang="ru-RU" sz="2400" dirty="0" err="1">
                <a:solidFill>
                  <a:schemeClr val="bg1"/>
                </a:solidFill>
              </a:rPr>
              <a:t>головні</a:t>
            </a:r>
            <a:r>
              <a:rPr lang="ru-RU" sz="2400" dirty="0">
                <a:solidFill>
                  <a:schemeClr val="bg1"/>
                </a:solidFill>
              </a:rPr>
              <a:t> з </a:t>
            </a:r>
            <a:r>
              <a:rPr lang="ru-RU" sz="2400" dirty="0" err="1">
                <a:solidFill>
                  <a:schemeClr val="bg1"/>
                </a:solidFill>
              </a:rPr>
              <a:t>яких</a:t>
            </a:r>
            <a:r>
              <a:rPr lang="ru-RU" sz="2400" dirty="0">
                <a:solidFill>
                  <a:schemeClr val="bg1"/>
                </a:solidFill>
              </a:rPr>
              <a:t> – </a:t>
            </a:r>
            <a:r>
              <a:rPr lang="ru-RU" sz="2400" dirty="0" err="1">
                <a:solidFill>
                  <a:schemeClr val="bg1"/>
                </a:solidFill>
              </a:rPr>
              <a:t>матеріаломісткість</a:t>
            </a:r>
            <a:r>
              <a:rPr lang="ru-RU" sz="2400" dirty="0">
                <a:solidFill>
                  <a:schemeClr val="bg1"/>
                </a:solidFill>
              </a:rPr>
              <a:t> та </a:t>
            </a:r>
            <a:r>
              <a:rPr lang="ru-RU" sz="2400" dirty="0" err="1">
                <a:solidFill>
                  <a:schemeClr val="bg1"/>
                </a:solidFill>
              </a:rPr>
              <a:t>трудомісткість</a:t>
            </a:r>
            <a:r>
              <a:rPr lang="ru-RU" sz="2400" dirty="0">
                <a:solidFill>
                  <a:schemeClr val="bg1"/>
                </a:solidFill>
              </a:rPr>
              <a:t>. </a:t>
            </a:r>
            <a:r>
              <a:rPr lang="ru-RU" sz="2400" dirty="0" err="1">
                <a:solidFill>
                  <a:schemeClr val="bg1"/>
                </a:solidFill>
              </a:rPr>
              <a:t>Далі</a:t>
            </a:r>
            <a:r>
              <a:rPr lang="ru-RU" sz="2400" dirty="0">
                <a:solidFill>
                  <a:schemeClr val="bg1"/>
                </a:solidFill>
              </a:rPr>
              <a:t> </a:t>
            </a:r>
            <a:r>
              <a:rPr lang="ru-RU" sz="2400" dirty="0" err="1">
                <a:solidFill>
                  <a:schemeClr val="bg1"/>
                </a:solidFill>
              </a:rPr>
              <a:t>розглянемо</a:t>
            </a:r>
            <a:r>
              <a:rPr lang="ru-RU" sz="2400" dirty="0">
                <a:solidFill>
                  <a:schemeClr val="bg1"/>
                </a:solidFill>
              </a:rPr>
              <a:t> </a:t>
            </a:r>
            <a:r>
              <a:rPr lang="ru-RU" sz="2400" dirty="0" err="1">
                <a:solidFill>
                  <a:schemeClr val="bg1"/>
                </a:solidFill>
              </a:rPr>
              <a:t>більш</a:t>
            </a:r>
            <a:r>
              <a:rPr lang="ru-RU" sz="2400" dirty="0">
                <a:solidFill>
                  <a:schemeClr val="bg1"/>
                </a:solidFill>
              </a:rPr>
              <a:t> детально </a:t>
            </a:r>
            <a:r>
              <a:rPr lang="ru-RU" sz="2400" dirty="0" err="1">
                <a:solidFill>
                  <a:schemeClr val="bg1"/>
                </a:solidFill>
              </a:rPr>
              <a:t>ці</a:t>
            </a:r>
            <a:r>
              <a:rPr lang="ru-RU" sz="2400" dirty="0">
                <a:solidFill>
                  <a:schemeClr val="bg1"/>
                </a:solidFill>
              </a:rPr>
              <a:t> </a:t>
            </a:r>
            <a:r>
              <a:rPr lang="ru-RU" sz="2400" dirty="0" err="1">
                <a:solidFill>
                  <a:schemeClr val="bg1"/>
                </a:solidFill>
              </a:rPr>
              <a:t>фактори</a:t>
            </a:r>
            <a:endParaRPr lang="ru-RU" sz="2400" dirty="0">
              <a:solidFill>
                <a:schemeClr val="bg1"/>
              </a:solidFill>
            </a:endParaRPr>
          </a:p>
        </p:txBody>
      </p:sp>
    </p:spTree>
    <p:extLst>
      <p:ext uri="{BB962C8B-B14F-4D97-AF65-F5344CB8AC3E}">
        <p14:creationId xmlns:p14="http://schemas.microsoft.com/office/powerpoint/2010/main" val="221879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4968552"/>
          </a:xfrm>
        </p:spPr>
        <p:txBody>
          <a:bodyPr>
            <a:normAutofit fontScale="70000" lnSpcReduction="20000"/>
          </a:bodyPr>
          <a:lstStyle/>
          <a:p>
            <a:pPr marL="0" indent="358775" algn="just">
              <a:buNone/>
            </a:pPr>
            <a:r>
              <a:rPr lang="uk-UA" b="1">
                <a:solidFill>
                  <a:schemeClr val="bg1"/>
                </a:solidFill>
              </a:rPr>
              <a:t>Норма оперативного часу</a:t>
            </a:r>
            <a:r>
              <a:rPr lang="uk-UA">
                <a:solidFill>
                  <a:schemeClr val="bg1"/>
                </a:solidFill>
              </a:rPr>
              <a:t> </a:t>
            </a:r>
            <a:r>
              <a:rPr lang="uk-UA" b="1">
                <a:solidFill>
                  <a:schemeClr val="bg1"/>
                </a:solidFill>
              </a:rPr>
              <a:t>Т</a:t>
            </a:r>
            <a:r>
              <a:rPr lang="uk-UA" b="1" baseline="-25000">
                <a:solidFill>
                  <a:schemeClr val="bg1"/>
                </a:solidFill>
              </a:rPr>
              <a:t>оп</a:t>
            </a:r>
            <a:r>
              <a:rPr lang="uk-UA" baseline="-25000">
                <a:solidFill>
                  <a:schemeClr val="bg1"/>
                </a:solidFill>
              </a:rPr>
              <a:t> </a:t>
            </a:r>
            <a:r>
              <a:rPr lang="uk-UA">
                <a:solidFill>
                  <a:schemeClr val="bg1"/>
                </a:solidFill>
              </a:rPr>
              <a:t>– це норма часу на виконання технологічної операції, яка складається з суми норм основного часу </a:t>
            </a:r>
            <a:r>
              <a:rPr lang="uk-UA" b="1">
                <a:solidFill>
                  <a:schemeClr val="bg1"/>
                </a:solidFill>
              </a:rPr>
              <a:t>Т</a:t>
            </a:r>
            <a:r>
              <a:rPr lang="uk-UA" b="1" baseline="-25000">
                <a:solidFill>
                  <a:schemeClr val="bg1"/>
                </a:solidFill>
              </a:rPr>
              <a:t>о</a:t>
            </a:r>
            <a:r>
              <a:rPr lang="uk-UA" baseline="-25000">
                <a:solidFill>
                  <a:schemeClr val="bg1"/>
                </a:solidFill>
              </a:rPr>
              <a:t> </a:t>
            </a:r>
            <a:r>
              <a:rPr lang="uk-UA">
                <a:solidFill>
                  <a:schemeClr val="bg1"/>
                </a:solidFill>
              </a:rPr>
              <a:t>і допоміжного часу </a:t>
            </a:r>
            <a:r>
              <a:rPr lang="uk-UA" b="1">
                <a:solidFill>
                  <a:schemeClr val="bg1"/>
                </a:solidFill>
              </a:rPr>
              <a:t>Т</a:t>
            </a:r>
            <a:r>
              <a:rPr lang="uk-UA" b="1" baseline="-25000">
                <a:solidFill>
                  <a:schemeClr val="bg1"/>
                </a:solidFill>
              </a:rPr>
              <a:t>д</a:t>
            </a:r>
            <a:r>
              <a:rPr lang="uk-UA">
                <a:solidFill>
                  <a:schemeClr val="bg1"/>
                </a:solidFill>
              </a:rPr>
              <a:t>, що не перекриває основний час, тобто </a:t>
            </a:r>
            <a:endParaRPr lang="ru-RU">
              <a:solidFill>
                <a:schemeClr val="bg1"/>
              </a:solidFill>
            </a:endParaRPr>
          </a:p>
          <a:p>
            <a:pPr marL="0" indent="358775" algn="just">
              <a:buNone/>
            </a:pPr>
            <a:r>
              <a:rPr lang="uk-UA" b="1">
                <a:solidFill>
                  <a:schemeClr val="bg1"/>
                </a:solidFill>
              </a:rPr>
              <a:t>                                    Т</a:t>
            </a:r>
            <a:r>
              <a:rPr lang="uk-UA" b="1" baseline="-25000">
                <a:solidFill>
                  <a:schemeClr val="bg1"/>
                </a:solidFill>
              </a:rPr>
              <a:t>оп </a:t>
            </a:r>
            <a:r>
              <a:rPr lang="uk-UA" b="1">
                <a:solidFill>
                  <a:schemeClr val="bg1"/>
                </a:solidFill>
              </a:rPr>
              <a:t>= Т</a:t>
            </a:r>
            <a:r>
              <a:rPr lang="uk-UA" b="1" baseline="-25000">
                <a:solidFill>
                  <a:schemeClr val="bg1"/>
                </a:solidFill>
              </a:rPr>
              <a:t>о</a:t>
            </a:r>
            <a:r>
              <a:rPr lang="uk-UA" b="1">
                <a:solidFill>
                  <a:schemeClr val="bg1"/>
                </a:solidFill>
              </a:rPr>
              <a:t> + Т</a:t>
            </a:r>
            <a:r>
              <a:rPr lang="uk-UA" b="1" baseline="-25000">
                <a:solidFill>
                  <a:schemeClr val="bg1"/>
                </a:solidFill>
              </a:rPr>
              <a:t>д</a:t>
            </a:r>
            <a:r>
              <a:rPr lang="uk-UA">
                <a:solidFill>
                  <a:schemeClr val="bg1"/>
                </a:solidFill>
              </a:rPr>
              <a:t>.</a:t>
            </a:r>
            <a:endParaRPr lang="ru-RU">
              <a:solidFill>
                <a:schemeClr val="bg1"/>
              </a:solidFill>
            </a:endParaRPr>
          </a:p>
          <a:p>
            <a:pPr marL="0" indent="358775" algn="just">
              <a:buNone/>
            </a:pPr>
            <a:r>
              <a:rPr lang="uk-UA">
                <a:solidFill>
                  <a:schemeClr val="bg1"/>
                </a:solidFill>
              </a:rPr>
              <a:t>Затрати оперативного часу на виконання технологічної операції повторюються з кожною одиницею виробу або через строго певне їх число.</a:t>
            </a:r>
            <a:endParaRPr lang="ru-RU">
              <a:solidFill>
                <a:schemeClr val="bg1"/>
              </a:solidFill>
            </a:endParaRPr>
          </a:p>
          <a:p>
            <a:pPr marL="0" indent="358775" algn="just">
              <a:buNone/>
            </a:pPr>
            <a:r>
              <a:rPr lang="uk-UA">
                <a:solidFill>
                  <a:schemeClr val="bg1"/>
                </a:solidFill>
              </a:rPr>
              <a:t>Норма основного часу </a:t>
            </a:r>
            <a:r>
              <a:rPr lang="uk-UA" b="1">
                <a:solidFill>
                  <a:schemeClr val="bg1"/>
                </a:solidFill>
              </a:rPr>
              <a:t>Т</a:t>
            </a:r>
            <a:r>
              <a:rPr lang="uk-UA" b="1" baseline="-25000">
                <a:solidFill>
                  <a:schemeClr val="bg1"/>
                </a:solidFill>
              </a:rPr>
              <a:t>о</a:t>
            </a:r>
            <a:r>
              <a:rPr lang="uk-UA" b="1">
                <a:solidFill>
                  <a:schemeClr val="bg1"/>
                </a:solidFill>
              </a:rPr>
              <a:t> </a:t>
            </a:r>
            <a:r>
              <a:rPr lang="uk-UA">
                <a:solidFill>
                  <a:schemeClr val="bg1"/>
                </a:solidFill>
              </a:rPr>
              <a:t>– це норма часу на досягнення безпосередньої мети даної технологічної операції чи переходу за якісною і (чи) кількісною зміною предмета праці.</a:t>
            </a:r>
            <a:endParaRPr lang="ru-RU">
              <a:solidFill>
                <a:schemeClr val="bg1"/>
              </a:solidFill>
            </a:endParaRPr>
          </a:p>
          <a:p>
            <a:pPr marL="0" indent="358775" algn="just">
              <a:buNone/>
            </a:pPr>
            <a:r>
              <a:rPr lang="uk-UA">
                <a:solidFill>
                  <a:schemeClr val="bg1"/>
                </a:solidFill>
              </a:rPr>
              <a:t>Основний (технологічний) час </a:t>
            </a:r>
            <a:r>
              <a:rPr lang="uk-UA" b="1">
                <a:solidFill>
                  <a:schemeClr val="bg1"/>
                </a:solidFill>
              </a:rPr>
              <a:t>Т</a:t>
            </a:r>
            <a:r>
              <a:rPr lang="uk-UA" b="1" baseline="-25000">
                <a:solidFill>
                  <a:schemeClr val="bg1"/>
                </a:solidFill>
              </a:rPr>
              <a:t>о</a:t>
            </a:r>
            <a:r>
              <a:rPr lang="uk-UA">
                <a:solidFill>
                  <a:schemeClr val="bg1"/>
                </a:solidFill>
              </a:rPr>
              <a:t> представляє собою час, протягом якого змінюються розміри і форми заготовки, зовнішній вигляд і шорсткість поверхні або взаємне положення окремих частин складальної одиниці де вони закріплюються тощо. </a:t>
            </a:r>
            <a:r>
              <a:rPr lang="uk-UA" dirty="0">
                <a:solidFill>
                  <a:schemeClr val="bg1"/>
                </a:solidFill>
              </a:rPr>
              <a:t>Основний час може бути машинним, машинно-ручним, ручним.</a:t>
            </a:r>
            <a:endParaRPr lang="ru-RU">
              <a:solidFill>
                <a:schemeClr val="bg1"/>
              </a:solidFill>
            </a:endParaRPr>
          </a:p>
          <a:p>
            <a:pPr marL="0" indent="0">
              <a:buNone/>
            </a:pPr>
            <a:endParaRPr lang="ru-RU" dirty="0"/>
          </a:p>
        </p:txBody>
      </p:sp>
    </p:spTree>
    <p:extLst>
      <p:ext uri="{BB962C8B-B14F-4D97-AF65-F5344CB8AC3E}">
        <p14:creationId xmlns:p14="http://schemas.microsoft.com/office/powerpoint/2010/main" val="31327038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4551892"/>
          </a:xfrm>
        </p:spPr>
        <p:txBody>
          <a:bodyPr>
            <a:normAutofit fontScale="40000" lnSpcReduction="20000"/>
          </a:bodyPr>
          <a:lstStyle/>
          <a:p>
            <a:pPr marL="0" indent="358775" algn="just">
              <a:buNone/>
            </a:pPr>
            <a:r>
              <a:rPr lang="uk-UA" sz="4200">
                <a:solidFill>
                  <a:schemeClr val="bg1"/>
                </a:solidFill>
              </a:rPr>
              <a:t>При всіх верстатних роботах основний час визначається відношенням величини шляху, пройденого обробним інструментом, до його хвилинної подачі.</a:t>
            </a:r>
            <a:endParaRPr lang="ru-RU" sz="4200">
              <a:solidFill>
                <a:schemeClr val="bg1"/>
              </a:solidFill>
            </a:endParaRPr>
          </a:p>
          <a:p>
            <a:pPr marL="0" indent="0" algn="just">
              <a:buNone/>
            </a:pPr>
            <a:r>
              <a:rPr lang="uk-UA" sz="4200">
                <a:solidFill>
                  <a:schemeClr val="bg1"/>
                </a:solidFill>
              </a:rPr>
              <a:t>         Для токарних, свердлильних, різенарізних робіт, зенкерування, розвертання і фрезерування основний (машинний) час визначається у відповідності </a:t>
            </a:r>
            <a:r>
              <a:rPr lang="uk-UA" sz="4200" b="1" i="1">
                <a:solidFill>
                  <a:schemeClr val="bg1"/>
                </a:solidFill>
              </a:rPr>
              <a:t>з рисунком</a:t>
            </a:r>
            <a:r>
              <a:rPr lang="uk-UA" sz="4200">
                <a:solidFill>
                  <a:schemeClr val="bg1"/>
                </a:solidFill>
              </a:rPr>
              <a:t> за формулами:</a:t>
            </a:r>
            <a:endParaRPr lang="ru-RU" sz="4200">
              <a:solidFill>
                <a:schemeClr val="bg1"/>
              </a:solidFill>
            </a:endParaRPr>
          </a:p>
          <a:p>
            <a:pPr marL="0" indent="0" algn="ctr">
              <a:buNone/>
            </a:pPr>
            <a:r>
              <a:rPr lang="uk-UA" sz="4200" b="1">
                <a:solidFill>
                  <a:schemeClr val="bg1"/>
                </a:solidFill>
              </a:rPr>
              <a:t>          Т</a:t>
            </a:r>
            <a:r>
              <a:rPr lang="uk-UA" sz="4200" b="1" baseline="-25000">
                <a:solidFill>
                  <a:schemeClr val="bg1"/>
                </a:solidFill>
              </a:rPr>
              <a:t>О</a:t>
            </a:r>
            <a:r>
              <a:rPr lang="uk-UA" sz="4200" b="1">
                <a:solidFill>
                  <a:schemeClr val="bg1"/>
                </a:solidFill>
              </a:rPr>
              <a:t> = Т</a:t>
            </a:r>
            <a:r>
              <a:rPr lang="uk-UA" sz="4200" b="1" baseline="-25000">
                <a:solidFill>
                  <a:schemeClr val="bg1"/>
                </a:solidFill>
              </a:rPr>
              <a:t>М</a:t>
            </a:r>
            <a:r>
              <a:rPr lang="uk-UA" sz="4200" b="1">
                <a:solidFill>
                  <a:schemeClr val="bg1"/>
                </a:solidFill>
              </a:rPr>
              <a:t> = Ɩ×і / </a:t>
            </a:r>
            <a:r>
              <a:rPr lang="en-US" sz="4200" b="1">
                <a:solidFill>
                  <a:schemeClr val="bg1"/>
                </a:solidFill>
              </a:rPr>
              <a:t>S</a:t>
            </a:r>
            <a:r>
              <a:rPr lang="uk-UA" sz="4200" b="1" baseline="-25000">
                <a:solidFill>
                  <a:schemeClr val="bg1"/>
                </a:solidFill>
              </a:rPr>
              <a:t>ХВ</a:t>
            </a:r>
            <a:r>
              <a:rPr lang="uk-UA" sz="4200" b="1">
                <a:solidFill>
                  <a:schemeClr val="bg1"/>
                </a:solidFill>
              </a:rPr>
              <a:t> =</a:t>
            </a:r>
            <a:r>
              <a:rPr lang="uk-UA" sz="4200">
                <a:solidFill>
                  <a:schemeClr val="bg1"/>
                </a:solidFill>
              </a:rPr>
              <a:t> </a:t>
            </a:r>
            <a:r>
              <a:rPr lang="uk-UA" sz="4200" b="1">
                <a:solidFill>
                  <a:schemeClr val="bg1"/>
                </a:solidFill>
              </a:rPr>
              <a:t>Ɩ×і /</a:t>
            </a:r>
            <a:r>
              <a:rPr lang="en-US" sz="4200" b="1">
                <a:solidFill>
                  <a:schemeClr val="bg1"/>
                </a:solidFill>
              </a:rPr>
              <a:t>nS</a:t>
            </a:r>
            <a:r>
              <a:rPr lang="uk-UA" sz="4200" b="1">
                <a:solidFill>
                  <a:schemeClr val="bg1"/>
                </a:solidFill>
              </a:rPr>
              <a:t> = Ɩ×</a:t>
            </a:r>
            <a:r>
              <a:rPr lang="en-US" sz="4200" b="1">
                <a:solidFill>
                  <a:schemeClr val="bg1"/>
                </a:solidFill>
              </a:rPr>
              <a:t>Z </a:t>
            </a:r>
            <a:r>
              <a:rPr lang="uk-UA" sz="4200" b="1">
                <a:solidFill>
                  <a:schemeClr val="bg1"/>
                </a:solidFill>
              </a:rPr>
              <a:t>/ </a:t>
            </a:r>
            <a:r>
              <a:rPr lang="en-US" sz="4200" b="1">
                <a:solidFill>
                  <a:schemeClr val="bg1"/>
                </a:solidFill>
              </a:rPr>
              <a:t>nSt</a:t>
            </a:r>
            <a:r>
              <a:rPr lang="uk-UA" sz="4200" b="1">
                <a:solidFill>
                  <a:schemeClr val="bg1"/>
                </a:solidFill>
              </a:rPr>
              <a:t>.</a:t>
            </a:r>
            <a:endParaRPr lang="ru-RU" sz="4200">
              <a:solidFill>
                <a:schemeClr val="bg1"/>
              </a:solidFill>
            </a:endParaRPr>
          </a:p>
          <a:p>
            <a:pPr marL="0" indent="0" algn="ctr">
              <a:buNone/>
            </a:pPr>
            <a:r>
              <a:rPr lang="uk-UA" sz="4200" b="1">
                <a:solidFill>
                  <a:schemeClr val="bg1"/>
                </a:solidFill>
              </a:rPr>
              <a:t>         Ɩ = </a:t>
            </a:r>
            <a:r>
              <a:rPr lang="en-US" sz="4200" b="1">
                <a:solidFill>
                  <a:schemeClr val="bg1"/>
                </a:solidFill>
              </a:rPr>
              <a:t>L</a:t>
            </a:r>
            <a:r>
              <a:rPr lang="ru-RU" sz="4200" b="1">
                <a:solidFill>
                  <a:schemeClr val="bg1"/>
                </a:solidFill>
              </a:rPr>
              <a:t> + Ɩ</a:t>
            </a:r>
            <a:r>
              <a:rPr lang="ru-RU" sz="4200" b="1" baseline="-25000">
                <a:solidFill>
                  <a:schemeClr val="bg1"/>
                </a:solidFill>
              </a:rPr>
              <a:t>1</a:t>
            </a:r>
            <a:r>
              <a:rPr lang="ru-RU" sz="4200" b="1">
                <a:solidFill>
                  <a:schemeClr val="bg1"/>
                </a:solidFill>
              </a:rPr>
              <a:t> + Ɩ</a:t>
            </a:r>
            <a:r>
              <a:rPr lang="ru-RU" sz="4200" b="1" baseline="-25000">
                <a:solidFill>
                  <a:schemeClr val="bg1"/>
                </a:solidFill>
              </a:rPr>
              <a:t>2</a:t>
            </a:r>
            <a:r>
              <a:rPr lang="ru-RU" sz="4200" b="1">
                <a:solidFill>
                  <a:schemeClr val="bg1"/>
                </a:solidFill>
              </a:rPr>
              <a:t> </a:t>
            </a:r>
            <a:r>
              <a:rPr lang="ru-RU" sz="4200">
                <a:solidFill>
                  <a:schemeClr val="bg1"/>
                </a:solidFill>
              </a:rPr>
              <a:t>,</a:t>
            </a:r>
          </a:p>
          <a:p>
            <a:pPr marL="0" indent="0">
              <a:buNone/>
            </a:pPr>
            <a:r>
              <a:rPr lang="ru-RU" sz="4200" dirty="0">
                <a:solidFill>
                  <a:schemeClr val="bg1"/>
                </a:solidFill>
              </a:rPr>
              <a:t>де    </a:t>
            </a:r>
            <a:r>
              <a:rPr lang="ru-RU" sz="4200" b="1" dirty="0" err="1">
                <a:solidFill>
                  <a:schemeClr val="bg1"/>
                </a:solidFill>
              </a:rPr>
              <a:t>Т</a:t>
            </a:r>
            <a:r>
              <a:rPr lang="ru-RU" sz="4200" b="1" baseline="-25000" dirty="0" err="1">
                <a:solidFill>
                  <a:schemeClr val="bg1"/>
                </a:solidFill>
              </a:rPr>
              <a:t>м</a:t>
            </a:r>
            <a:r>
              <a:rPr lang="ru-RU" sz="4200" b="1" dirty="0">
                <a:solidFill>
                  <a:schemeClr val="bg1"/>
                </a:solidFill>
              </a:rPr>
              <a:t> </a:t>
            </a:r>
            <a:r>
              <a:rPr lang="ru-RU" sz="4200" dirty="0">
                <a:solidFill>
                  <a:schemeClr val="bg1"/>
                </a:solidFill>
              </a:rPr>
              <a:t>– </a:t>
            </a:r>
            <a:r>
              <a:rPr lang="ru-RU" sz="4200" dirty="0" err="1">
                <a:solidFill>
                  <a:schemeClr val="bg1"/>
                </a:solidFill>
              </a:rPr>
              <a:t>машинний</a:t>
            </a:r>
            <a:r>
              <a:rPr lang="ru-RU" sz="4200" dirty="0">
                <a:solidFill>
                  <a:schemeClr val="bg1"/>
                </a:solidFill>
              </a:rPr>
              <a:t> час, </a:t>
            </a:r>
            <a:r>
              <a:rPr lang="ru-RU" sz="4200" dirty="0" err="1">
                <a:solidFill>
                  <a:schemeClr val="bg1"/>
                </a:solidFill>
              </a:rPr>
              <a:t>хв</a:t>
            </a:r>
            <a:r>
              <a:rPr lang="ru-RU" sz="4200" dirty="0">
                <a:solidFill>
                  <a:schemeClr val="bg1"/>
                </a:solidFill>
              </a:rPr>
              <a:t>;</a:t>
            </a:r>
          </a:p>
          <a:p>
            <a:pPr marL="0" indent="0">
              <a:buNone/>
            </a:pPr>
            <a:r>
              <a:rPr lang="uk-UA" sz="4200" b="1">
                <a:solidFill>
                  <a:schemeClr val="bg1"/>
                </a:solidFill>
              </a:rPr>
              <a:t>         Ɩ</a:t>
            </a:r>
            <a:r>
              <a:rPr lang="uk-UA" sz="4200" baseline="-25000">
                <a:solidFill>
                  <a:schemeClr val="bg1"/>
                </a:solidFill>
              </a:rPr>
              <a:t>       </a:t>
            </a:r>
            <a:r>
              <a:rPr lang="ru-RU" sz="4200">
                <a:solidFill>
                  <a:schemeClr val="bg1"/>
                </a:solidFill>
              </a:rPr>
              <a:t>– довжина шляху</a:t>
            </a:r>
            <a:r>
              <a:rPr lang="uk-UA" sz="4200">
                <a:solidFill>
                  <a:schemeClr val="bg1"/>
                </a:solidFill>
              </a:rPr>
              <a:t> роботи</a:t>
            </a:r>
            <a:r>
              <a:rPr lang="ru-RU" sz="4200">
                <a:solidFill>
                  <a:schemeClr val="bg1"/>
                </a:solidFill>
              </a:rPr>
              <a:t> інструмента, мм;</a:t>
            </a:r>
          </a:p>
          <a:p>
            <a:pPr marL="0" indent="0">
              <a:buNone/>
            </a:pPr>
            <a:r>
              <a:rPr lang="uk-UA" sz="4200" b="1">
                <a:solidFill>
                  <a:schemeClr val="bg1"/>
                </a:solidFill>
              </a:rPr>
              <a:t>         </a:t>
            </a:r>
            <a:r>
              <a:rPr lang="en-US" sz="4200" b="1">
                <a:solidFill>
                  <a:schemeClr val="bg1"/>
                </a:solidFill>
              </a:rPr>
              <a:t>L</a:t>
            </a:r>
            <a:r>
              <a:rPr lang="en-US" sz="4200">
                <a:solidFill>
                  <a:schemeClr val="bg1"/>
                </a:solidFill>
              </a:rPr>
              <a:t>    </a:t>
            </a:r>
            <a:r>
              <a:rPr lang="ru-RU" sz="4200">
                <a:solidFill>
                  <a:schemeClr val="bg1"/>
                </a:solidFill>
              </a:rPr>
              <a:t>– довжина оброблюваної поверхні, мм;</a:t>
            </a:r>
          </a:p>
          <a:p>
            <a:pPr marL="0" indent="0">
              <a:buNone/>
            </a:pPr>
            <a:r>
              <a:rPr lang="uk-UA" sz="4200">
                <a:solidFill>
                  <a:schemeClr val="bg1"/>
                </a:solidFill>
              </a:rPr>
              <a:t>         </a:t>
            </a:r>
            <a:r>
              <a:rPr lang="uk-UA" sz="4200" b="1">
                <a:solidFill>
                  <a:schemeClr val="bg1"/>
                </a:solidFill>
              </a:rPr>
              <a:t>Ɩ</a:t>
            </a:r>
            <a:r>
              <a:rPr lang="uk-UA" sz="4200" b="1" baseline="-25000">
                <a:solidFill>
                  <a:schemeClr val="bg1"/>
                </a:solidFill>
              </a:rPr>
              <a:t>1</a:t>
            </a:r>
            <a:r>
              <a:rPr lang="uk-UA" sz="4200">
                <a:solidFill>
                  <a:schemeClr val="bg1"/>
                </a:solidFill>
              </a:rPr>
              <a:t>  </a:t>
            </a:r>
            <a:r>
              <a:rPr lang="ru-RU" sz="4200">
                <a:solidFill>
                  <a:schemeClr val="bg1"/>
                </a:solidFill>
              </a:rPr>
              <a:t>– величина врізання інструмента, мм;</a:t>
            </a:r>
          </a:p>
          <a:p>
            <a:pPr marL="0" indent="0">
              <a:buNone/>
            </a:pPr>
            <a:r>
              <a:rPr lang="uk-UA" sz="4200">
                <a:solidFill>
                  <a:schemeClr val="bg1"/>
                </a:solidFill>
              </a:rPr>
              <a:t>         </a:t>
            </a:r>
            <a:r>
              <a:rPr lang="uk-UA" sz="4200" b="1">
                <a:solidFill>
                  <a:schemeClr val="bg1"/>
                </a:solidFill>
              </a:rPr>
              <a:t>Ɩ</a:t>
            </a:r>
            <a:r>
              <a:rPr lang="uk-UA" sz="4200" b="1" baseline="-25000">
                <a:solidFill>
                  <a:schemeClr val="bg1"/>
                </a:solidFill>
              </a:rPr>
              <a:t>2</a:t>
            </a:r>
            <a:r>
              <a:rPr lang="uk-UA" sz="4200">
                <a:solidFill>
                  <a:schemeClr val="bg1"/>
                </a:solidFill>
              </a:rPr>
              <a:t>   </a:t>
            </a:r>
            <a:r>
              <a:rPr lang="ru-RU" sz="4200">
                <a:solidFill>
                  <a:schemeClr val="bg1"/>
                </a:solidFill>
              </a:rPr>
              <a:t>– величина переб</a:t>
            </a:r>
            <a:r>
              <a:rPr lang="uk-UA" sz="4200">
                <a:solidFill>
                  <a:schemeClr val="bg1"/>
                </a:solidFill>
              </a:rPr>
              <a:t>ігу </a:t>
            </a:r>
            <a:r>
              <a:rPr lang="ru-RU" sz="4200">
                <a:solidFill>
                  <a:schemeClr val="bg1"/>
                </a:solidFill>
              </a:rPr>
              <a:t>інструмента, мм;</a:t>
            </a:r>
          </a:p>
          <a:p>
            <a:pPr marL="0" indent="0">
              <a:buNone/>
            </a:pPr>
            <a:r>
              <a:rPr lang="uk-UA" sz="4200">
                <a:solidFill>
                  <a:schemeClr val="bg1"/>
                </a:solidFill>
              </a:rPr>
              <a:t>        </a:t>
            </a:r>
            <a:r>
              <a:rPr lang="uk-UA" sz="4200" b="1">
                <a:solidFill>
                  <a:schemeClr val="bg1"/>
                </a:solidFill>
              </a:rPr>
              <a:t> </a:t>
            </a:r>
            <a:r>
              <a:rPr lang="en-US" sz="4200" b="1">
                <a:solidFill>
                  <a:schemeClr val="bg1"/>
                </a:solidFill>
              </a:rPr>
              <a:t>i</a:t>
            </a:r>
            <a:r>
              <a:rPr lang="en-US" sz="4200">
                <a:solidFill>
                  <a:schemeClr val="bg1"/>
                </a:solidFill>
              </a:rPr>
              <a:t> </a:t>
            </a:r>
            <a:r>
              <a:rPr lang="uk-UA" sz="4200">
                <a:solidFill>
                  <a:schemeClr val="bg1"/>
                </a:solidFill>
              </a:rPr>
              <a:t>    </a:t>
            </a:r>
            <a:r>
              <a:rPr lang="ru-RU" sz="4200">
                <a:solidFill>
                  <a:schemeClr val="bg1"/>
                </a:solidFill>
              </a:rPr>
              <a:t>– число </a:t>
            </a:r>
            <a:r>
              <a:rPr lang="uk-UA" sz="4200">
                <a:solidFill>
                  <a:schemeClr val="bg1"/>
                </a:solidFill>
              </a:rPr>
              <a:t>про</a:t>
            </a:r>
            <a:r>
              <a:rPr lang="ru-RU" sz="4200">
                <a:solidFill>
                  <a:schemeClr val="bg1"/>
                </a:solidFill>
              </a:rPr>
              <a:t>ходів</a:t>
            </a:r>
            <a:r>
              <a:rPr lang="uk-UA" sz="4200">
                <a:solidFill>
                  <a:schemeClr val="bg1"/>
                </a:solidFill>
              </a:rPr>
              <a:t> інструмента</a:t>
            </a:r>
            <a:r>
              <a:rPr lang="ru-RU" sz="4200">
                <a:solidFill>
                  <a:schemeClr val="bg1"/>
                </a:solidFill>
              </a:rPr>
              <a:t>;</a:t>
            </a:r>
          </a:p>
          <a:p>
            <a:pPr marL="0" indent="0">
              <a:buNone/>
            </a:pPr>
            <a:r>
              <a:rPr lang="uk-UA" sz="4200">
                <a:solidFill>
                  <a:schemeClr val="bg1"/>
                </a:solidFill>
              </a:rPr>
              <a:t>         </a:t>
            </a:r>
            <a:r>
              <a:rPr lang="en-US" sz="4200" b="1">
                <a:solidFill>
                  <a:schemeClr val="bg1"/>
                </a:solidFill>
              </a:rPr>
              <a:t>S</a:t>
            </a:r>
            <a:r>
              <a:rPr lang="ru-RU" sz="4200" b="1" baseline="-25000">
                <a:solidFill>
                  <a:schemeClr val="bg1"/>
                </a:solidFill>
              </a:rPr>
              <a:t>хв</a:t>
            </a:r>
            <a:r>
              <a:rPr lang="ru-RU" sz="4200" baseline="-25000">
                <a:solidFill>
                  <a:schemeClr val="bg1"/>
                </a:solidFill>
              </a:rPr>
              <a:t> </a:t>
            </a:r>
            <a:r>
              <a:rPr lang="ru-RU" sz="4200">
                <a:solidFill>
                  <a:schemeClr val="bg1"/>
                </a:solidFill>
              </a:rPr>
              <a:t>– подача, мм/хв (хвилинна подача);</a:t>
            </a:r>
          </a:p>
          <a:p>
            <a:pPr marL="0" indent="0">
              <a:buNone/>
            </a:pPr>
            <a:r>
              <a:rPr lang="uk-UA" sz="4200">
                <a:solidFill>
                  <a:schemeClr val="bg1"/>
                </a:solidFill>
              </a:rPr>
              <a:t>         </a:t>
            </a:r>
            <a:r>
              <a:rPr lang="en-US" sz="4200" b="1">
                <a:solidFill>
                  <a:schemeClr val="bg1"/>
                </a:solidFill>
              </a:rPr>
              <a:t>N </a:t>
            </a:r>
            <a:r>
              <a:rPr lang="en-US" sz="4200">
                <a:solidFill>
                  <a:schemeClr val="bg1"/>
                </a:solidFill>
              </a:rPr>
              <a:t> </a:t>
            </a:r>
            <a:r>
              <a:rPr lang="ru-RU" sz="4200">
                <a:solidFill>
                  <a:schemeClr val="bg1"/>
                </a:solidFill>
              </a:rPr>
              <a:t> – частота обертання шпинделя чи фрези, об/хв;</a:t>
            </a:r>
          </a:p>
          <a:p>
            <a:pPr marL="0" indent="0">
              <a:buNone/>
            </a:pPr>
            <a:r>
              <a:rPr lang="uk-UA" sz="4200">
                <a:solidFill>
                  <a:schemeClr val="bg1"/>
                </a:solidFill>
              </a:rPr>
              <a:t>        </a:t>
            </a:r>
            <a:r>
              <a:rPr lang="uk-UA" sz="4200" b="1">
                <a:solidFill>
                  <a:schemeClr val="bg1"/>
                </a:solidFill>
              </a:rPr>
              <a:t> </a:t>
            </a:r>
            <a:r>
              <a:rPr lang="en-US" sz="4200" b="1">
                <a:solidFill>
                  <a:schemeClr val="bg1"/>
                </a:solidFill>
              </a:rPr>
              <a:t>S</a:t>
            </a:r>
            <a:r>
              <a:rPr lang="uk-UA" sz="4200" b="1">
                <a:solidFill>
                  <a:schemeClr val="bg1"/>
                </a:solidFill>
              </a:rPr>
              <a:t>   </a:t>
            </a:r>
            <a:r>
              <a:rPr lang="ru-RU" sz="4200">
                <a:solidFill>
                  <a:schemeClr val="bg1"/>
                </a:solidFill>
              </a:rPr>
              <a:t>– подача на один оберт шпинделя чи фрези, мм/об;</a:t>
            </a:r>
          </a:p>
          <a:p>
            <a:pPr marL="0" indent="0">
              <a:buNone/>
            </a:pPr>
            <a:r>
              <a:rPr lang="uk-UA" sz="4200">
                <a:solidFill>
                  <a:schemeClr val="bg1"/>
                </a:solidFill>
              </a:rPr>
              <a:t>         </a:t>
            </a:r>
            <a:r>
              <a:rPr lang="en-US" sz="4200" b="1">
                <a:solidFill>
                  <a:schemeClr val="bg1"/>
                </a:solidFill>
              </a:rPr>
              <a:t>t</a:t>
            </a:r>
            <a:r>
              <a:rPr lang="en-US" sz="4200">
                <a:solidFill>
                  <a:schemeClr val="bg1"/>
                </a:solidFill>
              </a:rPr>
              <a:t> </a:t>
            </a:r>
            <a:r>
              <a:rPr lang="uk-UA" sz="4200">
                <a:solidFill>
                  <a:schemeClr val="bg1"/>
                </a:solidFill>
              </a:rPr>
              <a:t>   </a:t>
            </a:r>
            <a:r>
              <a:rPr lang="ru-RU" sz="4200">
                <a:solidFill>
                  <a:schemeClr val="bg1"/>
                </a:solidFill>
              </a:rPr>
              <a:t>– глибина різання на сторону, мм;</a:t>
            </a:r>
          </a:p>
          <a:p>
            <a:pPr marL="0" indent="0">
              <a:buNone/>
            </a:pPr>
            <a:r>
              <a:rPr lang="uk-UA" sz="4200">
                <a:solidFill>
                  <a:schemeClr val="bg1"/>
                </a:solidFill>
              </a:rPr>
              <a:t>         </a:t>
            </a:r>
            <a:r>
              <a:rPr lang="en-US" sz="4200" b="1">
                <a:solidFill>
                  <a:schemeClr val="bg1"/>
                </a:solidFill>
              </a:rPr>
              <a:t>Z</a:t>
            </a:r>
            <a:r>
              <a:rPr lang="en-US" sz="4200">
                <a:solidFill>
                  <a:schemeClr val="bg1"/>
                </a:solidFill>
              </a:rPr>
              <a:t> </a:t>
            </a:r>
            <a:r>
              <a:rPr lang="uk-UA" sz="4200">
                <a:solidFill>
                  <a:schemeClr val="bg1"/>
                </a:solidFill>
              </a:rPr>
              <a:t>  </a:t>
            </a:r>
            <a:r>
              <a:rPr lang="ru-RU" sz="4200">
                <a:solidFill>
                  <a:schemeClr val="bg1"/>
                </a:solidFill>
              </a:rPr>
              <a:t>– припуск на сторону, мм.</a:t>
            </a:r>
          </a:p>
          <a:p>
            <a:pPr marL="0" indent="0">
              <a:buNone/>
            </a:pPr>
            <a:endParaRPr lang="ru-RU" dirty="0">
              <a:solidFill>
                <a:schemeClr val="bg1"/>
              </a:solidFill>
            </a:endParaRPr>
          </a:p>
        </p:txBody>
      </p:sp>
    </p:spTree>
    <p:extLst>
      <p:ext uri="{BB962C8B-B14F-4D97-AF65-F5344CB8AC3E}">
        <p14:creationId xmlns:p14="http://schemas.microsoft.com/office/powerpoint/2010/main" val="1041275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657700"/>
            <a:ext cx="8229600" cy="735467"/>
          </a:xfrm>
        </p:spPr>
        <p:txBody>
          <a:bodyPr>
            <a:normAutofit fontScale="92500" lnSpcReduction="20000"/>
          </a:bodyPr>
          <a:lstStyle/>
          <a:p>
            <a:pPr marL="0" indent="0" algn="ctr">
              <a:buNone/>
            </a:pPr>
            <a:r>
              <a:rPr lang="uk-UA" sz="2800" i="1" dirty="0">
                <a:solidFill>
                  <a:schemeClr val="bg1"/>
                </a:solidFill>
              </a:rPr>
              <a:t>а –точіння, б і в – фрезерування, г – свердлування, д -     </a:t>
            </a:r>
            <a:r>
              <a:rPr lang="uk-UA" sz="2800" i="1" dirty="0" err="1">
                <a:solidFill>
                  <a:schemeClr val="bg1"/>
                </a:solidFill>
              </a:rPr>
              <a:t>розвертування</a:t>
            </a:r>
            <a:r>
              <a:rPr lang="uk-UA" sz="2800" i="1" dirty="0">
                <a:solidFill>
                  <a:schemeClr val="bg1"/>
                </a:solidFill>
              </a:rPr>
              <a:t>.</a:t>
            </a:r>
            <a:endParaRPr lang="ru-RU" sz="2800" dirty="0">
              <a:solidFill>
                <a:schemeClr val="bg1"/>
              </a:solidFill>
            </a:endParaRPr>
          </a:p>
        </p:txBody>
      </p:sp>
      <p:pic>
        <p:nvPicPr>
          <p:cNvPr id="4" name="Рисунок 3"/>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1763688" y="431558"/>
            <a:ext cx="5616624" cy="4248472"/>
          </a:xfrm>
          <a:prstGeom prst="rect">
            <a:avLst/>
          </a:prstGeom>
        </p:spPr>
      </p:pic>
    </p:spTree>
    <p:extLst>
      <p:ext uri="{BB962C8B-B14F-4D97-AF65-F5344CB8AC3E}">
        <p14:creationId xmlns:p14="http://schemas.microsoft.com/office/powerpoint/2010/main" val="455964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96544"/>
          </a:xfrm>
        </p:spPr>
        <p:txBody>
          <a:bodyPr>
            <a:normAutofit fontScale="55000" lnSpcReduction="20000"/>
          </a:bodyPr>
          <a:lstStyle/>
          <a:p>
            <a:pPr marL="0" indent="358775" algn="just">
              <a:buNone/>
            </a:pPr>
            <a:r>
              <a:rPr lang="ru-RU" dirty="0">
                <a:solidFill>
                  <a:schemeClr val="bg1"/>
                </a:solidFill>
              </a:rPr>
              <a:t>При </a:t>
            </a:r>
            <a:r>
              <a:rPr lang="ru-RU" dirty="0" err="1">
                <a:solidFill>
                  <a:schemeClr val="bg1"/>
                </a:solidFill>
              </a:rPr>
              <a:t>розрахунку</a:t>
            </a:r>
            <a:r>
              <a:rPr lang="ru-RU" dirty="0">
                <a:solidFill>
                  <a:schemeClr val="bg1"/>
                </a:solidFill>
              </a:rPr>
              <a:t> основного часу за </a:t>
            </a:r>
            <a:r>
              <a:rPr lang="ru-RU" dirty="0" err="1">
                <a:solidFill>
                  <a:schemeClr val="bg1"/>
                </a:solidFill>
              </a:rPr>
              <a:t>наведеними</a:t>
            </a:r>
            <a:r>
              <a:rPr lang="ru-RU" dirty="0">
                <a:solidFill>
                  <a:schemeClr val="bg1"/>
                </a:solidFill>
              </a:rPr>
              <a:t> формулами </a:t>
            </a:r>
            <a:r>
              <a:rPr lang="ru-RU" dirty="0" err="1">
                <a:solidFill>
                  <a:schemeClr val="bg1"/>
                </a:solidFill>
              </a:rPr>
              <a:t>елементи</a:t>
            </a:r>
            <a:r>
              <a:rPr lang="ru-RU" dirty="0">
                <a:solidFill>
                  <a:schemeClr val="bg1"/>
                </a:solidFill>
              </a:rPr>
              <a:t> </a:t>
            </a:r>
            <a:r>
              <a:rPr lang="ru-RU" dirty="0" err="1">
                <a:solidFill>
                  <a:schemeClr val="bg1"/>
                </a:solidFill>
              </a:rPr>
              <a:t>режимів</a:t>
            </a:r>
            <a:r>
              <a:rPr lang="ru-RU" dirty="0">
                <a:solidFill>
                  <a:schemeClr val="bg1"/>
                </a:solidFill>
              </a:rPr>
              <a:t> </a:t>
            </a:r>
            <a:r>
              <a:rPr lang="ru-RU" dirty="0" err="1">
                <a:solidFill>
                  <a:schemeClr val="bg1"/>
                </a:solidFill>
              </a:rPr>
              <a:t>різання</a:t>
            </a:r>
            <a:r>
              <a:rPr lang="ru-RU" dirty="0">
                <a:solidFill>
                  <a:schemeClr val="bg1"/>
                </a:solidFill>
              </a:rPr>
              <a:t> </a:t>
            </a:r>
            <a:r>
              <a:rPr lang="ru-RU" b="1" dirty="0">
                <a:solidFill>
                  <a:schemeClr val="bg1"/>
                </a:solidFill>
              </a:rPr>
              <a:t>V, n, S, t</a:t>
            </a:r>
            <a:r>
              <a:rPr lang="ru-RU" dirty="0">
                <a:solidFill>
                  <a:schemeClr val="bg1"/>
                </a:solidFill>
              </a:rPr>
              <a:t> </a:t>
            </a:r>
            <a:r>
              <a:rPr lang="ru-RU" dirty="0" err="1">
                <a:solidFill>
                  <a:schemeClr val="bg1"/>
                </a:solidFill>
              </a:rPr>
              <a:t>визначаються</a:t>
            </a:r>
            <a:r>
              <a:rPr lang="ru-RU" dirty="0">
                <a:solidFill>
                  <a:schemeClr val="bg1"/>
                </a:solidFill>
              </a:rPr>
              <a:t> за </a:t>
            </a:r>
            <a:r>
              <a:rPr lang="ru-RU" dirty="0" err="1">
                <a:solidFill>
                  <a:schemeClr val="bg1"/>
                </a:solidFill>
              </a:rPr>
              <a:t>відповідними</a:t>
            </a:r>
            <a:r>
              <a:rPr lang="ru-RU" dirty="0">
                <a:solidFill>
                  <a:schemeClr val="bg1"/>
                </a:solidFill>
              </a:rPr>
              <a:t> формулами </a:t>
            </a:r>
            <a:r>
              <a:rPr lang="ru-RU" dirty="0" err="1">
                <a:solidFill>
                  <a:schemeClr val="bg1"/>
                </a:solidFill>
              </a:rPr>
              <a:t>теорії</a:t>
            </a:r>
            <a:r>
              <a:rPr lang="ru-RU" dirty="0">
                <a:solidFill>
                  <a:schemeClr val="bg1"/>
                </a:solidFill>
              </a:rPr>
              <a:t> </a:t>
            </a:r>
            <a:r>
              <a:rPr lang="ru-RU" dirty="0" err="1">
                <a:solidFill>
                  <a:schemeClr val="bg1"/>
                </a:solidFill>
              </a:rPr>
              <a:t>різання</a:t>
            </a:r>
            <a:r>
              <a:rPr lang="ru-RU" dirty="0">
                <a:solidFill>
                  <a:schemeClr val="bg1"/>
                </a:solidFill>
              </a:rPr>
              <a:t> </a:t>
            </a:r>
            <a:r>
              <a:rPr lang="ru-RU" dirty="0" err="1">
                <a:solidFill>
                  <a:schemeClr val="bg1"/>
                </a:solidFill>
              </a:rPr>
              <a:t>або</a:t>
            </a:r>
            <a:r>
              <a:rPr lang="ru-RU" dirty="0">
                <a:solidFill>
                  <a:schemeClr val="bg1"/>
                </a:solidFill>
              </a:rPr>
              <a:t> за </a:t>
            </a:r>
            <a:r>
              <a:rPr lang="ru-RU" dirty="0" err="1">
                <a:solidFill>
                  <a:schemeClr val="bg1"/>
                </a:solidFill>
              </a:rPr>
              <a:t>таблицями</a:t>
            </a:r>
            <a:r>
              <a:rPr lang="ru-RU" dirty="0">
                <a:solidFill>
                  <a:schemeClr val="bg1"/>
                </a:solidFill>
              </a:rPr>
              <a:t> </a:t>
            </a:r>
            <a:r>
              <a:rPr lang="ru-RU" dirty="0" err="1">
                <a:solidFill>
                  <a:schemeClr val="bg1"/>
                </a:solidFill>
              </a:rPr>
              <a:t>нормативів</a:t>
            </a:r>
            <a:r>
              <a:rPr lang="ru-RU" dirty="0">
                <a:solidFill>
                  <a:schemeClr val="bg1"/>
                </a:solidFill>
              </a:rPr>
              <a:t>, </a:t>
            </a:r>
            <a:r>
              <a:rPr lang="ru-RU" dirty="0" err="1">
                <a:solidFill>
                  <a:schemeClr val="bg1"/>
                </a:solidFill>
              </a:rPr>
              <a:t>наведених</a:t>
            </a:r>
            <a:r>
              <a:rPr lang="ru-RU" dirty="0">
                <a:solidFill>
                  <a:schemeClr val="bg1"/>
                </a:solidFill>
              </a:rPr>
              <a:t> у </a:t>
            </a:r>
            <a:r>
              <a:rPr lang="ru-RU" dirty="0" err="1">
                <a:solidFill>
                  <a:schemeClr val="bg1"/>
                </a:solidFill>
              </a:rPr>
              <a:t>довідниковій</a:t>
            </a:r>
            <a:r>
              <a:rPr lang="ru-RU" dirty="0">
                <a:solidFill>
                  <a:schemeClr val="bg1"/>
                </a:solidFill>
              </a:rPr>
              <a:t> </a:t>
            </a:r>
            <a:r>
              <a:rPr lang="ru-RU" dirty="0" err="1">
                <a:solidFill>
                  <a:schemeClr val="bg1"/>
                </a:solidFill>
              </a:rPr>
              <a:t>літературі</a:t>
            </a:r>
            <a:r>
              <a:rPr lang="ru-RU" dirty="0">
                <a:solidFill>
                  <a:schemeClr val="bg1"/>
                </a:solidFill>
              </a:rPr>
              <a:t> і </a:t>
            </a:r>
            <a:r>
              <a:rPr lang="ru-RU" dirty="0" err="1">
                <a:solidFill>
                  <a:schemeClr val="bg1"/>
                </a:solidFill>
              </a:rPr>
              <a:t>нормативних</a:t>
            </a:r>
            <a:r>
              <a:rPr lang="ru-RU" dirty="0">
                <a:solidFill>
                  <a:schemeClr val="bg1"/>
                </a:solidFill>
              </a:rPr>
              <a:t> </a:t>
            </a:r>
            <a:r>
              <a:rPr lang="ru-RU" dirty="0" err="1">
                <a:solidFill>
                  <a:schemeClr val="bg1"/>
                </a:solidFill>
              </a:rPr>
              <a:t>матеріалах</a:t>
            </a:r>
            <a:r>
              <a:rPr lang="ru-RU" dirty="0">
                <a:solidFill>
                  <a:schemeClr val="bg1"/>
                </a:solidFill>
              </a:rPr>
              <a:t> з </a:t>
            </a:r>
            <a:r>
              <a:rPr lang="ru-RU" dirty="0" err="1">
                <a:solidFill>
                  <a:schemeClr val="bg1"/>
                </a:solidFill>
              </a:rPr>
              <a:t>технічного</a:t>
            </a:r>
            <a:r>
              <a:rPr lang="ru-RU" dirty="0">
                <a:solidFill>
                  <a:schemeClr val="bg1"/>
                </a:solidFill>
              </a:rPr>
              <a:t> </a:t>
            </a:r>
            <a:r>
              <a:rPr lang="ru-RU" dirty="0" err="1">
                <a:solidFill>
                  <a:schemeClr val="bg1"/>
                </a:solidFill>
              </a:rPr>
              <a:t>нормування</a:t>
            </a:r>
            <a:r>
              <a:rPr lang="ru-RU" dirty="0">
                <a:solidFill>
                  <a:schemeClr val="bg1"/>
                </a:solidFill>
              </a:rPr>
              <a:t>. </a:t>
            </a:r>
            <a:r>
              <a:rPr lang="uk-UA">
                <a:solidFill>
                  <a:schemeClr val="bg1"/>
                </a:solidFill>
              </a:rPr>
              <a:t>Послідовність розрахунку елементів режимів різання також встановлена цими матеріалами.</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b="1">
                <a:solidFill>
                  <a:schemeClr val="bg1"/>
                </a:solidFill>
              </a:rPr>
              <a:t>Норма допоміжного часу</a:t>
            </a:r>
            <a:r>
              <a:rPr lang="uk-UA">
                <a:solidFill>
                  <a:schemeClr val="bg1"/>
                </a:solidFill>
              </a:rPr>
              <a:t> </a:t>
            </a:r>
            <a:r>
              <a:rPr lang="uk-UA" b="1">
                <a:solidFill>
                  <a:schemeClr val="bg1"/>
                </a:solidFill>
              </a:rPr>
              <a:t>Т</a:t>
            </a:r>
            <a:r>
              <a:rPr lang="uk-UA" b="1" baseline="-25000">
                <a:solidFill>
                  <a:schemeClr val="bg1"/>
                </a:solidFill>
              </a:rPr>
              <a:t>д</a:t>
            </a:r>
            <a:r>
              <a:rPr lang="uk-UA" baseline="-25000">
                <a:solidFill>
                  <a:schemeClr val="bg1"/>
                </a:solidFill>
              </a:rPr>
              <a:t> </a:t>
            </a:r>
            <a:r>
              <a:rPr lang="uk-UA">
                <a:solidFill>
                  <a:schemeClr val="bg1"/>
                </a:solidFill>
              </a:rPr>
              <a:t>представляє собою норму часу на здійснення дій, що дають можливість виконувати основну роботу, яка є метою технологічної операції чи переходу, і які повторюються з кожним виробом чи через певне їх число (встановлення і зняття виробу, вмикання та вимикання верстата, підведення і відведення інструменту чи його переустановлення, якщо це проводиться на кожний виріб чи через певне їх число).</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a:solidFill>
                  <a:schemeClr val="bg1"/>
                </a:solidFill>
              </a:rPr>
              <a:t>Допоміжний час, як правило, ручний, але може бути і машинним. </a:t>
            </a:r>
            <a:r>
              <a:rPr lang="uk-UA" dirty="0">
                <a:solidFill>
                  <a:schemeClr val="bg1"/>
                </a:solidFill>
              </a:rPr>
              <a:t>Допоміжний час визначається підсумовуванням його складових елементів, наведених в таблицях нормативів з технічного нормування. При цьому до його складу включаються затрати часу на встановлення і зняття заготовки, час, пов’язаний з переходом, час на переміщення частин верстата (супорта, каретки), час на зміну режиму роботи верстата та інструмента і час на контрольні вимірювання.</a:t>
            </a:r>
            <a:endParaRPr lang="ru-RU">
              <a:solidFill>
                <a:schemeClr val="bg1"/>
              </a:solidFill>
            </a:endParaRPr>
          </a:p>
        </p:txBody>
      </p:sp>
    </p:spTree>
    <p:extLst>
      <p:ext uri="{BB962C8B-B14F-4D97-AF65-F5344CB8AC3E}">
        <p14:creationId xmlns:p14="http://schemas.microsoft.com/office/powerpoint/2010/main" val="1135620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5212"/>
            <a:ext cx="8229600" cy="5040560"/>
          </a:xfrm>
        </p:spPr>
        <p:txBody>
          <a:bodyPr>
            <a:normAutofit fontScale="62500" lnSpcReduction="20000"/>
          </a:bodyPr>
          <a:lstStyle/>
          <a:p>
            <a:pPr marL="0" indent="358775" algn="just">
              <a:buNone/>
            </a:pPr>
            <a:r>
              <a:rPr lang="uk-UA">
                <a:solidFill>
                  <a:schemeClr val="bg1"/>
                </a:solidFill>
              </a:rPr>
              <a:t>Час на </a:t>
            </a:r>
            <a:r>
              <a:rPr lang="uk-UA" b="1">
                <a:solidFill>
                  <a:schemeClr val="bg1"/>
                </a:solidFill>
              </a:rPr>
              <a:t>встановлення і зняття заготовки</a:t>
            </a:r>
            <a:r>
              <a:rPr lang="uk-UA">
                <a:solidFill>
                  <a:schemeClr val="bg1"/>
                </a:solidFill>
              </a:rPr>
              <a:t> дається в нормативних таблицях на весь комплекс «встановити і зняти заготовку» в залежності від її ваги, типу пристрою, способу базування і закріплення.</a:t>
            </a:r>
            <a:endParaRPr lang="ru-RU">
              <a:solidFill>
                <a:schemeClr val="bg1"/>
              </a:solidFill>
            </a:endParaRPr>
          </a:p>
          <a:p>
            <a:pPr marL="0" indent="358775" algn="just">
              <a:buNone/>
            </a:pPr>
            <a:r>
              <a:rPr lang="uk-UA">
                <a:solidFill>
                  <a:schemeClr val="bg1"/>
                </a:solidFill>
              </a:rPr>
              <a:t>Час, </a:t>
            </a:r>
            <a:r>
              <a:rPr lang="uk-UA" b="1">
                <a:solidFill>
                  <a:schemeClr val="bg1"/>
                </a:solidFill>
              </a:rPr>
              <a:t>пов’язаний з переходом</a:t>
            </a:r>
            <a:r>
              <a:rPr lang="uk-UA">
                <a:solidFill>
                  <a:schemeClr val="bg1"/>
                </a:solidFill>
              </a:rPr>
              <a:t>, включає час на підведення інструмента до заготовки, вмикання і вимикання подачі, відведення інструмента у вихідне положення. </a:t>
            </a:r>
            <a:r>
              <a:rPr lang="uk-UA" dirty="0">
                <a:solidFill>
                  <a:schemeClr val="bg1"/>
                </a:solidFill>
              </a:rPr>
              <a:t>При цьому час на переміщення супорта в комплекс часу, пов’язаного з переходом, не включено і визначається в залежності від довжини переміщення окремого складового допоміжного часу. Також не включено в комплекс часу на перехід і час, що витрачається на зміну режиму роботи верстата та інструмента, який враховується окремою складовою допоміжного часу.</a:t>
            </a:r>
          </a:p>
          <a:p>
            <a:pPr marL="0" indent="358775" algn="just">
              <a:buNone/>
            </a:pPr>
            <a:r>
              <a:rPr lang="uk-UA" b="1" dirty="0">
                <a:solidFill>
                  <a:schemeClr val="bg1"/>
                </a:solidFill>
              </a:rPr>
              <a:t>Час на контрольні вимірювання</a:t>
            </a:r>
            <a:r>
              <a:rPr lang="uk-UA" dirty="0">
                <a:solidFill>
                  <a:schemeClr val="bg1"/>
                </a:solidFill>
              </a:rPr>
              <a:t> встановлюється на процес вимірювання, яке проводиться після виконання верстатником переходу чи операції, і включається в норму тільки в тих випадках, коли воно не може бути перекрите машинним часом. Періодичність контрольних вимірювань залежить від стабільності отримуваних при обробці розмірів, допуску і розмірів обробки, конструкції різального інструмента і способу виконання обробки. В нормативних таблицях наводяться відповідні рекомендації.</a:t>
            </a:r>
            <a:endParaRPr lang="ru-RU">
              <a:solidFill>
                <a:schemeClr val="bg1"/>
              </a:solidFill>
            </a:endParaRPr>
          </a:p>
          <a:p>
            <a:pPr marL="0" indent="0" algn="just">
              <a:buNone/>
            </a:pPr>
            <a:endParaRPr lang="ru-RU" dirty="0">
              <a:solidFill>
                <a:schemeClr val="bg1"/>
              </a:solidFill>
            </a:endParaRPr>
          </a:p>
        </p:txBody>
      </p:sp>
    </p:spTree>
    <p:extLst>
      <p:ext uri="{BB962C8B-B14F-4D97-AF65-F5344CB8AC3E}">
        <p14:creationId xmlns:p14="http://schemas.microsoft.com/office/powerpoint/2010/main" val="3804872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7300"/>
            <a:ext cx="8229600" cy="4176464"/>
          </a:xfrm>
        </p:spPr>
        <p:txBody>
          <a:bodyPr>
            <a:normAutofit fontScale="70000" lnSpcReduction="20000"/>
          </a:bodyPr>
          <a:lstStyle/>
          <a:p>
            <a:pPr marL="0" indent="358775" algn="just">
              <a:buNone/>
            </a:pPr>
            <a:r>
              <a:rPr lang="uk-UA" b="1">
                <a:solidFill>
                  <a:schemeClr val="bg1"/>
                </a:solidFill>
              </a:rPr>
              <a:t>Час на обслуговування робочого місця</a:t>
            </a:r>
            <a:r>
              <a:rPr lang="uk-UA">
                <a:solidFill>
                  <a:schemeClr val="bg1"/>
                </a:solidFill>
              </a:rPr>
              <a:t> </a:t>
            </a:r>
            <a:r>
              <a:rPr lang="uk-UA" b="1">
                <a:solidFill>
                  <a:schemeClr val="bg1"/>
                </a:solidFill>
              </a:rPr>
              <a:t>Т</a:t>
            </a:r>
            <a:r>
              <a:rPr lang="uk-UA" b="1" baseline="-25000">
                <a:solidFill>
                  <a:schemeClr val="bg1"/>
                </a:solidFill>
              </a:rPr>
              <a:t>обс</a:t>
            </a:r>
            <a:r>
              <a:rPr lang="uk-UA">
                <a:solidFill>
                  <a:schemeClr val="bg1"/>
                </a:solidFill>
              </a:rPr>
              <a:t> представляє собою частину штучного часу, що витрачається виконавцем на підтримання засобів технологічного оснащення в працездатному стані і догляду за ним і робочим місцем.  </a:t>
            </a:r>
            <a:r>
              <a:rPr lang="uk-UA" dirty="0">
                <a:solidFill>
                  <a:schemeClr val="bg1"/>
                </a:solidFill>
              </a:rPr>
              <a:t>В умовах масового виробництва, машинних і автоматизованих операцій час обслуговування робочого місця поділяється на час </a:t>
            </a:r>
            <a:r>
              <a:rPr lang="uk-UA" b="1" dirty="0">
                <a:solidFill>
                  <a:schemeClr val="bg1"/>
                </a:solidFill>
              </a:rPr>
              <a:t>технічного</a:t>
            </a:r>
            <a:r>
              <a:rPr lang="uk-UA" dirty="0">
                <a:solidFill>
                  <a:schemeClr val="bg1"/>
                </a:solidFill>
              </a:rPr>
              <a:t> і </a:t>
            </a:r>
            <a:r>
              <a:rPr lang="uk-UA" b="1" dirty="0">
                <a:solidFill>
                  <a:schemeClr val="bg1"/>
                </a:solidFill>
              </a:rPr>
              <a:t>організаційного </a:t>
            </a:r>
            <a:r>
              <a:rPr lang="uk-UA" dirty="0">
                <a:solidFill>
                  <a:schemeClr val="bg1"/>
                </a:solidFill>
              </a:rPr>
              <a:t>обслуговування.</a:t>
            </a:r>
          </a:p>
          <a:p>
            <a:pPr marL="0" indent="358775" algn="just">
              <a:buNone/>
            </a:pPr>
            <a:r>
              <a:rPr lang="uk-UA" b="1" dirty="0">
                <a:solidFill>
                  <a:schemeClr val="bg1"/>
                </a:solidFill>
              </a:rPr>
              <a:t>Час технічного обслуговування</a:t>
            </a:r>
            <a:r>
              <a:rPr lang="uk-UA" dirty="0">
                <a:solidFill>
                  <a:schemeClr val="bg1"/>
                </a:solidFill>
              </a:rPr>
              <a:t> </a:t>
            </a:r>
            <a:r>
              <a:rPr lang="uk-UA" b="1" dirty="0" err="1">
                <a:solidFill>
                  <a:schemeClr val="bg1"/>
                </a:solidFill>
              </a:rPr>
              <a:t>Т</a:t>
            </a:r>
            <a:r>
              <a:rPr lang="uk-UA" b="1" baseline="-25000" dirty="0" err="1">
                <a:solidFill>
                  <a:schemeClr val="bg1"/>
                </a:solidFill>
              </a:rPr>
              <a:t>тех</a:t>
            </a:r>
            <a:r>
              <a:rPr lang="uk-UA" dirty="0">
                <a:solidFill>
                  <a:schemeClr val="bg1"/>
                </a:solidFill>
              </a:rPr>
              <a:t> – це час, що витрачається на догляд за робочим місцем (обладнанням) протягом даної конкретної роботи (зміна притуплених інструментів, регулювання інструментів і підналагодження обладнання в процесі роботи, змітання стружки тощо). Час технічного обслуговування визначається у відсотках до основного часу.</a:t>
            </a:r>
            <a:endParaRPr lang="ru-RU">
              <a:solidFill>
                <a:schemeClr val="bg1"/>
              </a:solidFill>
            </a:endParaRPr>
          </a:p>
        </p:txBody>
      </p:sp>
    </p:spTree>
    <p:extLst>
      <p:ext uri="{BB962C8B-B14F-4D97-AF65-F5344CB8AC3E}">
        <p14:creationId xmlns:p14="http://schemas.microsoft.com/office/powerpoint/2010/main" val="2417200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5252"/>
            <a:ext cx="8229600" cy="4752528"/>
          </a:xfrm>
        </p:spPr>
        <p:txBody>
          <a:bodyPr>
            <a:noAutofit/>
          </a:bodyPr>
          <a:lstStyle/>
          <a:p>
            <a:pPr marL="0" indent="358775" algn="just">
              <a:spcBef>
                <a:spcPts val="0"/>
              </a:spcBef>
              <a:buNone/>
            </a:pPr>
            <a:r>
              <a:rPr lang="uk-UA" sz="2000" b="1">
                <a:solidFill>
                  <a:schemeClr val="bg1"/>
                </a:solidFill>
              </a:rPr>
              <a:t>Час організаційного обслуговування Т</a:t>
            </a:r>
            <a:r>
              <a:rPr lang="uk-UA" sz="2000" b="1" baseline="-25000">
                <a:solidFill>
                  <a:schemeClr val="bg1"/>
                </a:solidFill>
              </a:rPr>
              <a:t>орг</a:t>
            </a:r>
            <a:r>
              <a:rPr lang="uk-UA" sz="2000" baseline="-25000">
                <a:solidFill>
                  <a:schemeClr val="bg1"/>
                </a:solidFill>
              </a:rPr>
              <a:t> </a:t>
            </a:r>
            <a:r>
              <a:rPr lang="uk-UA" sz="2000">
                <a:solidFill>
                  <a:schemeClr val="bg1"/>
                </a:solidFill>
              </a:rPr>
              <a:t>– це час, що витрачається на догляд за робочим місцем протягом робочої зміни (час на розкладання і прибирання інструмента на початку і в кінці зміни, час на огляд і випробовування обладнання, час на його змащування і очищення тощо). </a:t>
            </a:r>
            <a:r>
              <a:rPr lang="uk-UA" sz="2000" dirty="0">
                <a:solidFill>
                  <a:schemeClr val="bg1"/>
                </a:solidFill>
              </a:rPr>
              <a:t>Час організаційного обслуговування визначається у відсотках до </a:t>
            </a:r>
            <a:r>
              <a:rPr lang="uk-UA" sz="2000" b="1" dirty="0">
                <a:solidFill>
                  <a:schemeClr val="bg1"/>
                </a:solidFill>
              </a:rPr>
              <a:t>оперативного часу</a:t>
            </a:r>
            <a:r>
              <a:rPr lang="uk-UA" sz="2000" dirty="0">
                <a:solidFill>
                  <a:schemeClr val="bg1"/>
                </a:solidFill>
              </a:rPr>
              <a:t>.</a:t>
            </a:r>
          </a:p>
          <a:p>
            <a:pPr marL="0" indent="358775" algn="just">
              <a:spcBef>
                <a:spcPts val="0"/>
              </a:spcBef>
              <a:buNone/>
            </a:pPr>
            <a:r>
              <a:rPr lang="uk-UA" sz="2000" b="1" dirty="0">
                <a:solidFill>
                  <a:schemeClr val="bg1"/>
                </a:solidFill>
              </a:rPr>
              <a:t>Час на особисті потреби</a:t>
            </a:r>
            <a:r>
              <a:rPr lang="uk-UA" sz="2000" dirty="0">
                <a:solidFill>
                  <a:schemeClr val="bg1"/>
                </a:solidFill>
              </a:rPr>
              <a:t> </a:t>
            </a:r>
            <a:r>
              <a:rPr lang="uk-UA" sz="2000" b="1" dirty="0" err="1">
                <a:solidFill>
                  <a:schemeClr val="bg1"/>
                </a:solidFill>
              </a:rPr>
              <a:t>Т</a:t>
            </a:r>
            <a:r>
              <a:rPr lang="uk-UA" sz="2000" b="1" baseline="-25000" dirty="0" err="1">
                <a:solidFill>
                  <a:schemeClr val="bg1"/>
                </a:solidFill>
              </a:rPr>
              <a:t>відп</a:t>
            </a:r>
            <a:r>
              <a:rPr lang="uk-UA" sz="2000" dirty="0">
                <a:solidFill>
                  <a:schemeClr val="bg1"/>
                </a:solidFill>
              </a:rPr>
              <a:t> – це частина штучного часу, що витрачається людиною на особисті потреби і (при втомливих роботах) на додатковий відпочинок. Він передбачається для всіх видів робіт (крім безперервних) і визначається у відсотках до оперативного часу. Звичайно цей час не перевищує 2 % від тривалості робочої зміни. На роботах фізично важких, особливо втомливих, які відрізняються великим вантажообігом або проводяться прискореним темпом, крім того передбачається додатковий час на перерви для відпочинку.</a:t>
            </a:r>
            <a:endParaRPr lang="ru-RU" sz="2000">
              <a:solidFill>
                <a:schemeClr val="bg1"/>
              </a:solidFill>
            </a:endParaRPr>
          </a:p>
        </p:txBody>
      </p:sp>
    </p:spTree>
    <p:extLst>
      <p:ext uri="{BB962C8B-B14F-4D97-AF65-F5344CB8AC3E}">
        <p14:creationId xmlns:p14="http://schemas.microsoft.com/office/powerpoint/2010/main" val="4088225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2188" y="481237"/>
            <a:ext cx="8229600" cy="432048"/>
          </a:xfrm>
        </p:spPr>
        <p:txBody>
          <a:bodyPr>
            <a:noAutofit/>
          </a:bodyPr>
          <a:lstStyle/>
          <a:p>
            <a:r>
              <a:rPr lang="uk-UA" sz="3600" b="1" dirty="0">
                <a:solidFill>
                  <a:schemeClr val="bg1"/>
                </a:solidFill>
              </a:rPr>
              <a:t>9.2.3. Структура норми часу</a:t>
            </a:r>
            <a:endParaRPr lang="ru-RU" sz="3600" dirty="0">
              <a:solidFill>
                <a:schemeClr val="bg1"/>
              </a:solidFill>
            </a:endParaRPr>
          </a:p>
        </p:txBody>
      </p:sp>
      <p:sp>
        <p:nvSpPr>
          <p:cNvPr id="3" name="Объект 2"/>
          <p:cNvSpPr>
            <a:spLocks noGrp="1"/>
          </p:cNvSpPr>
          <p:nvPr>
            <p:ph idx="1"/>
          </p:nvPr>
        </p:nvSpPr>
        <p:spPr>
          <a:xfrm>
            <a:off x="457200" y="1201316"/>
            <a:ext cx="8229600" cy="4176464"/>
          </a:xfrm>
        </p:spPr>
        <p:txBody>
          <a:bodyPr>
            <a:normAutofit fontScale="62500" lnSpcReduction="20000"/>
          </a:bodyPr>
          <a:lstStyle/>
          <a:p>
            <a:pPr marL="0" indent="358775" algn="just">
              <a:buNone/>
            </a:pPr>
            <a:r>
              <a:rPr lang="uk-UA" b="1" dirty="0">
                <a:solidFill>
                  <a:schemeClr val="bg1"/>
                </a:solidFill>
              </a:rPr>
              <a:t>Норма часу</a:t>
            </a:r>
            <a:r>
              <a:rPr lang="uk-UA" dirty="0">
                <a:solidFill>
                  <a:schemeClr val="bg1"/>
                </a:solidFill>
              </a:rPr>
              <a:t> – це регламентований час на виконання деякого обсягу робіт у певних виробничих умовах одним або декількома виконавцями відповідної кваліфікації. В машинобудуванні норма часу звичайно встановлюється на технологічну операцію.</a:t>
            </a:r>
            <a:endParaRPr lang="ru-RU">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a:solidFill>
                  <a:schemeClr val="bg1"/>
                </a:solidFill>
              </a:rPr>
              <a:t>        </a:t>
            </a:r>
            <a:r>
              <a:rPr lang="uk-UA" b="1" i="1">
                <a:solidFill>
                  <a:schemeClr val="bg1"/>
                </a:solidFill>
              </a:rPr>
              <a:t>Технічно обґрунтована норма часу</a:t>
            </a:r>
            <a:r>
              <a:rPr lang="uk-UA">
                <a:solidFill>
                  <a:schemeClr val="bg1"/>
                </a:solidFill>
              </a:rPr>
              <a:t> </a:t>
            </a:r>
            <a:r>
              <a:rPr lang="uk-UA" b="1">
                <a:solidFill>
                  <a:schemeClr val="bg1"/>
                </a:solidFill>
              </a:rPr>
              <a:t>Т</a:t>
            </a:r>
            <a:r>
              <a:rPr lang="uk-UA" b="1" baseline="-25000">
                <a:solidFill>
                  <a:schemeClr val="bg1"/>
                </a:solidFill>
              </a:rPr>
              <a:t>ш-к </a:t>
            </a:r>
            <a:r>
              <a:rPr lang="uk-UA">
                <a:solidFill>
                  <a:schemeClr val="bg1"/>
                </a:solidFill>
              </a:rPr>
              <a:t>складається з норми підготовчо-заключного часу на партію оброблюваних заготовок і норми штучного часу </a:t>
            </a:r>
            <a:r>
              <a:rPr lang="uk-UA" b="1">
                <a:solidFill>
                  <a:schemeClr val="bg1"/>
                </a:solidFill>
              </a:rPr>
              <a:t>Т</a:t>
            </a:r>
            <a:r>
              <a:rPr lang="uk-UA" b="1" baseline="-25000">
                <a:solidFill>
                  <a:schemeClr val="bg1"/>
                </a:solidFill>
              </a:rPr>
              <a:t>ш</a:t>
            </a:r>
            <a:r>
              <a:rPr lang="uk-UA">
                <a:solidFill>
                  <a:schemeClr val="bg1"/>
                </a:solidFill>
              </a:rPr>
              <a:t>, тобто:</a:t>
            </a:r>
            <a:endParaRPr lang="ru-RU">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a:solidFill>
                  <a:schemeClr val="bg1"/>
                </a:solidFill>
              </a:rPr>
              <a:t>                               </a:t>
            </a:r>
            <a:r>
              <a:rPr lang="uk-UA" b="1">
                <a:solidFill>
                  <a:schemeClr val="bg1"/>
                </a:solidFill>
              </a:rPr>
              <a:t>Т</a:t>
            </a:r>
            <a:r>
              <a:rPr lang="uk-UA" b="1" baseline="-25000">
                <a:solidFill>
                  <a:schemeClr val="bg1"/>
                </a:solidFill>
              </a:rPr>
              <a:t>ш-к </a:t>
            </a:r>
            <a:r>
              <a:rPr lang="uk-UA" b="1">
                <a:solidFill>
                  <a:schemeClr val="bg1"/>
                </a:solidFill>
              </a:rPr>
              <a:t>= Т</a:t>
            </a:r>
            <a:r>
              <a:rPr lang="uk-UA" b="1" baseline="-25000">
                <a:solidFill>
                  <a:schemeClr val="bg1"/>
                </a:solidFill>
              </a:rPr>
              <a:t>ш</a:t>
            </a:r>
            <a:r>
              <a:rPr lang="uk-UA" b="1">
                <a:solidFill>
                  <a:schemeClr val="bg1"/>
                </a:solidFill>
              </a:rPr>
              <a:t> + Т</a:t>
            </a:r>
            <a:r>
              <a:rPr lang="uk-UA" b="1" baseline="-25000">
                <a:solidFill>
                  <a:schemeClr val="bg1"/>
                </a:solidFill>
              </a:rPr>
              <a:t>п-з</a:t>
            </a:r>
            <a:r>
              <a:rPr lang="uk-UA" b="1">
                <a:solidFill>
                  <a:schemeClr val="bg1"/>
                </a:solidFill>
              </a:rPr>
              <a:t>/n</a:t>
            </a:r>
            <a:r>
              <a:rPr lang="uk-UA">
                <a:solidFill>
                  <a:schemeClr val="bg1"/>
                </a:solidFill>
              </a:rPr>
              <a:t>,</a:t>
            </a:r>
            <a:endParaRPr lang="ru-RU">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a:solidFill>
                  <a:schemeClr val="bg1"/>
                </a:solidFill>
              </a:rPr>
              <a:t>де  </a:t>
            </a:r>
            <a:r>
              <a:rPr lang="uk-UA" b="1">
                <a:solidFill>
                  <a:schemeClr val="bg1"/>
                </a:solidFill>
              </a:rPr>
              <a:t>Т</a:t>
            </a:r>
            <a:r>
              <a:rPr lang="uk-UA" b="1" baseline="-25000">
                <a:solidFill>
                  <a:schemeClr val="bg1"/>
                </a:solidFill>
              </a:rPr>
              <a:t>ш-к</a:t>
            </a:r>
            <a:r>
              <a:rPr lang="uk-UA" baseline="-25000">
                <a:solidFill>
                  <a:schemeClr val="bg1"/>
                </a:solidFill>
              </a:rPr>
              <a:t> </a:t>
            </a:r>
            <a:r>
              <a:rPr lang="uk-UA">
                <a:solidFill>
                  <a:schemeClr val="bg1"/>
                </a:solidFill>
              </a:rPr>
              <a:t>– норма штучно-калькуляційного часу (норма часу);</a:t>
            </a:r>
            <a:endParaRPr lang="ru-RU">
              <a:solidFill>
                <a:schemeClr val="bg1"/>
              </a:solidFill>
            </a:endParaRPr>
          </a:p>
          <a:p>
            <a:pPr marL="0" indent="0" algn="just">
              <a:buNone/>
            </a:pPr>
            <a:r>
              <a:rPr lang="uk-UA">
                <a:solidFill>
                  <a:schemeClr val="bg1"/>
                </a:solidFill>
              </a:rPr>
              <a:t>       </a:t>
            </a:r>
            <a:r>
              <a:rPr lang="uk-UA" b="1">
                <a:solidFill>
                  <a:schemeClr val="bg1"/>
                </a:solidFill>
              </a:rPr>
              <a:t>Т</a:t>
            </a:r>
            <a:r>
              <a:rPr lang="uk-UA" b="1" baseline="-25000">
                <a:solidFill>
                  <a:schemeClr val="bg1"/>
                </a:solidFill>
              </a:rPr>
              <a:t>п-з</a:t>
            </a:r>
            <a:r>
              <a:rPr lang="uk-UA" baseline="-25000">
                <a:solidFill>
                  <a:schemeClr val="bg1"/>
                </a:solidFill>
              </a:rPr>
              <a:t> </a:t>
            </a:r>
            <a:r>
              <a:rPr lang="uk-UA">
                <a:solidFill>
                  <a:schemeClr val="bg1"/>
                </a:solidFill>
              </a:rPr>
              <a:t>– підготовчо-заключний час на партію оброблюваних заготовок;</a:t>
            </a:r>
            <a:endParaRPr lang="ru-RU">
              <a:solidFill>
                <a:schemeClr val="bg1"/>
              </a:solidFill>
            </a:endParaRPr>
          </a:p>
          <a:p>
            <a:pPr marL="0" indent="0" algn="just">
              <a:buNone/>
            </a:pPr>
            <a:r>
              <a:rPr lang="uk-UA">
                <a:solidFill>
                  <a:schemeClr val="bg1"/>
                </a:solidFill>
              </a:rPr>
              <a:t>       </a:t>
            </a:r>
            <a:r>
              <a:rPr lang="uk-UA" b="1">
                <a:solidFill>
                  <a:schemeClr val="bg1"/>
                </a:solidFill>
              </a:rPr>
              <a:t>n</a:t>
            </a:r>
            <a:r>
              <a:rPr lang="uk-UA">
                <a:solidFill>
                  <a:schemeClr val="bg1"/>
                </a:solidFill>
              </a:rPr>
              <a:t>    – кількість заготовок в партії, що обробляється.</a:t>
            </a:r>
            <a:endParaRPr lang="ru-RU" dirty="0">
              <a:solidFill>
                <a:schemeClr val="bg1"/>
              </a:solidFill>
            </a:endParaRPr>
          </a:p>
        </p:txBody>
      </p:sp>
    </p:spTree>
    <p:extLst>
      <p:ext uri="{BB962C8B-B14F-4D97-AF65-F5344CB8AC3E}">
        <p14:creationId xmlns:p14="http://schemas.microsoft.com/office/powerpoint/2010/main" val="2254352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70000" lnSpcReduction="20000"/>
          </a:bodyPr>
          <a:lstStyle/>
          <a:p>
            <a:pPr marL="0" indent="358775" algn="just">
              <a:buNone/>
            </a:pPr>
            <a:r>
              <a:rPr lang="uk-UA" b="1" dirty="0">
                <a:solidFill>
                  <a:schemeClr val="bg1"/>
                </a:solidFill>
              </a:rPr>
              <a:t>Норма штучного часу</a:t>
            </a:r>
            <a:r>
              <a:rPr lang="uk-UA" dirty="0">
                <a:solidFill>
                  <a:schemeClr val="bg1"/>
                </a:solidFill>
              </a:rPr>
              <a:t> – це норма часу на виконання обсягу робіт, що дорівнює одиниці нормування. Штучний час може бути визначений як інтервал часу, рівний відношенню циклу виробів, що одночасно виготовляються чи ремонтуються, або рівний календарному часу складальної операції.</a:t>
            </a:r>
            <a:endParaRPr lang="ru-RU" dirty="0">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b="1">
                <a:solidFill>
                  <a:schemeClr val="bg1"/>
                </a:solidFill>
              </a:rPr>
              <a:t>      Цикл технологічної операції</a:t>
            </a:r>
            <a:r>
              <a:rPr lang="uk-UA">
                <a:solidFill>
                  <a:schemeClr val="bg1"/>
                </a:solidFill>
              </a:rPr>
              <a:t> – це інтервал календарного часу від початку до кінця періодично повторюваної технологічної операції незалежно від кількості виробів, що одночасно виготовляються чи ремонтуються.</a:t>
            </a:r>
            <a:endParaRPr lang="ru-RU">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a:solidFill>
                  <a:schemeClr val="bg1"/>
                </a:solidFill>
              </a:rPr>
              <a:t>         При технічному нормуванні норма штучного часу </a:t>
            </a:r>
            <a:r>
              <a:rPr lang="uk-UA" b="1">
                <a:solidFill>
                  <a:schemeClr val="bg1"/>
                </a:solidFill>
              </a:rPr>
              <a:t>T</a:t>
            </a:r>
            <a:r>
              <a:rPr lang="uk-UA" b="1" baseline="-25000">
                <a:solidFill>
                  <a:schemeClr val="bg1"/>
                </a:solidFill>
              </a:rPr>
              <a:t>ш</a:t>
            </a:r>
            <a:r>
              <a:rPr lang="uk-UA" b="1">
                <a:solidFill>
                  <a:schemeClr val="bg1"/>
                </a:solidFill>
              </a:rPr>
              <a:t> </a:t>
            </a:r>
            <a:r>
              <a:rPr lang="uk-UA">
                <a:solidFill>
                  <a:schemeClr val="bg1"/>
                </a:solidFill>
              </a:rPr>
              <a:t>підраховується за формулою:</a:t>
            </a:r>
            <a:endParaRPr lang="ru-RU">
              <a:solidFill>
                <a:schemeClr val="bg1"/>
              </a:solidFill>
            </a:endParaRPr>
          </a:p>
          <a:p>
            <a:pPr marL="0" indent="0" algn="just">
              <a:buNone/>
            </a:pPr>
            <a:r>
              <a:rPr lang="uk-UA">
                <a:solidFill>
                  <a:schemeClr val="bg1"/>
                </a:solidFill>
              </a:rPr>
              <a:t> </a:t>
            </a:r>
            <a:endParaRPr lang="ru-RU">
              <a:solidFill>
                <a:schemeClr val="bg1"/>
              </a:solidFill>
            </a:endParaRPr>
          </a:p>
          <a:p>
            <a:pPr marL="0" indent="0" algn="just">
              <a:buNone/>
            </a:pPr>
            <a:r>
              <a:rPr lang="uk-UA" b="1">
                <a:solidFill>
                  <a:schemeClr val="bg1"/>
                </a:solidFill>
              </a:rPr>
              <a:t>               T</a:t>
            </a:r>
            <a:r>
              <a:rPr lang="uk-UA" b="1" baseline="-25000">
                <a:solidFill>
                  <a:schemeClr val="bg1"/>
                </a:solidFill>
              </a:rPr>
              <a:t>ш</a:t>
            </a:r>
            <a:r>
              <a:rPr lang="uk-UA" b="1">
                <a:solidFill>
                  <a:schemeClr val="bg1"/>
                </a:solidFill>
              </a:rPr>
              <a:t> = Т</a:t>
            </a:r>
            <a:r>
              <a:rPr lang="uk-UA" b="1" baseline="-25000">
                <a:solidFill>
                  <a:schemeClr val="bg1"/>
                </a:solidFill>
              </a:rPr>
              <a:t>о</a:t>
            </a:r>
            <a:r>
              <a:rPr lang="uk-UA" b="1">
                <a:solidFill>
                  <a:schemeClr val="bg1"/>
                </a:solidFill>
              </a:rPr>
              <a:t> + Т</a:t>
            </a:r>
            <a:r>
              <a:rPr lang="uk-UA" b="1" baseline="-25000">
                <a:solidFill>
                  <a:schemeClr val="bg1"/>
                </a:solidFill>
              </a:rPr>
              <a:t>д</a:t>
            </a:r>
            <a:r>
              <a:rPr lang="uk-UA" b="1">
                <a:solidFill>
                  <a:schemeClr val="bg1"/>
                </a:solidFill>
              </a:rPr>
              <a:t> + Т</a:t>
            </a:r>
            <a:r>
              <a:rPr lang="uk-UA" b="1" baseline="-25000">
                <a:solidFill>
                  <a:schemeClr val="bg1"/>
                </a:solidFill>
              </a:rPr>
              <a:t>обс. </a:t>
            </a:r>
            <a:r>
              <a:rPr lang="uk-UA" b="1" dirty="0">
                <a:solidFill>
                  <a:schemeClr val="bg1"/>
                </a:solidFill>
              </a:rPr>
              <a:t>+ </a:t>
            </a:r>
            <a:r>
              <a:rPr lang="uk-UA" b="1" dirty="0" err="1">
                <a:solidFill>
                  <a:schemeClr val="bg1"/>
                </a:solidFill>
              </a:rPr>
              <a:t>Т</a:t>
            </a:r>
            <a:r>
              <a:rPr lang="uk-UA" b="1" baseline="-25000" dirty="0" err="1">
                <a:solidFill>
                  <a:schemeClr val="bg1"/>
                </a:solidFill>
              </a:rPr>
              <a:t>відп</a:t>
            </a:r>
            <a:r>
              <a:rPr lang="uk-UA" b="1" baseline="-25000" dirty="0">
                <a:solidFill>
                  <a:schemeClr val="bg1"/>
                </a:solidFill>
              </a:rPr>
              <a:t>. </a:t>
            </a:r>
            <a:r>
              <a:rPr lang="uk-UA" b="1" dirty="0">
                <a:solidFill>
                  <a:schemeClr val="bg1"/>
                </a:solidFill>
              </a:rPr>
              <a:t>= Т</a:t>
            </a:r>
            <a:r>
              <a:rPr lang="uk-UA" b="1" baseline="-25000" dirty="0">
                <a:solidFill>
                  <a:schemeClr val="bg1"/>
                </a:solidFill>
              </a:rPr>
              <a:t>оп. </a:t>
            </a:r>
            <a:r>
              <a:rPr lang="uk-UA" b="1" dirty="0">
                <a:solidFill>
                  <a:schemeClr val="bg1"/>
                </a:solidFill>
              </a:rPr>
              <a:t>+ </a:t>
            </a:r>
            <a:r>
              <a:rPr lang="uk-UA" b="1" dirty="0" err="1">
                <a:solidFill>
                  <a:schemeClr val="bg1"/>
                </a:solidFill>
              </a:rPr>
              <a:t>Т</a:t>
            </a:r>
            <a:r>
              <a:rPr lang="uk-UA" b="1" baseline="-25000" dirty="0" err="1">
                <a:solidFill>
                  <a:schemeClr val="bg1"/>
                </a:solidFill>
              </a:rPr>
              <a:t>обс</a:t>
            </a:r>
            <a:r>
              <a:rPr lang="uk-UA" b="1" baseline="-25000" dirty="0">
                <a:solidFill>
                  <a:schemeClr val="bg1"/>
                </a:solidFill>
              </a:rPr>
              <a:t>. </a:t>
            </a:r>
            <a:r>
              <a:rPr lang="uk-UA" b="1" dirty="0">
                <a:solidFill>
                  <a:schemeClr val="bg1"/>
                </a:solidFill>
              </a:rPr>
              <a:t>+ </a:t>
            </a:r>
            <a:r>
              <a:rPr lang="uk-UA" b="1" dirty="0" err="1">
                <a:solidFill>
                  <a:schemeClr val="bg1"/>
                </a:solidFill>
              </a:rPr>
              <a:t>Т</a:t>
            </a:r>
            <a:r>
              <a:rPr lang="uk-UA" b="1" baseline="-25000" dirty="0" err="1">
                <a:solidFill>
                  <a:schemeClr val="bg1"/>
                </a:solidFill>
              </a:rPr>
              <a:t>відп</a:t>
            </a:r>
            <a:r>
              <a:rPr lang="uk-UA" b="1" baseline="-25000" dirty="0">
                <a:solidFill>
                  <a:schemeClr val="bg1"/>
                </a:solidFill>
              </a:rPr>
              <a:t>.</a:t>
            </a:r>
            <a:endParaRPr lang="ru-RU">
              <a:solidFill>
                <a:schemeClr val="bg1"/>
              </a:solidFill>
            </a:endParaRPr>
          </a:p>
          <a:p>
            <a:pPr marL="0" indent="0" algn="just">
              <a:buNone/>
            </a:pPr>
            <a:endParaRPr lang="ru-RU" dirty="0">
              <a:solidFill>
                <a:schemeClr val="bg1"/>
              </a:solidFill>
            </a:endParaRPr>
          </a:p>
        </p:txBody>
      </p:sp>
    </p:spTree>
    <p:extLst>
      <p:ext uri="{BB962C8B-B14F-4D97-AF65-F5344CB8AC3E}">
        <p14:creationId xmlns:p14="http://schemas.microsoft.com/office/powerpoint/2010/main" val="2978849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457200" y="337220"/>
                <a:ext cx="8229600" cy="4896544"/>
              </a:xfrm>
            </p:spPr>
            <p:txBody>
              <a:bodyPr>
                <a:noAutofit/>
              </a:bodyPr>
              <a:lstStyle/>
              <a:p>
                <a:pPr marL="0" indent="358775">
                  <a:buNone/>
                </a:pPr>
                <a:r>
                  <a:rPr lang="uk-UA" dirty="0"/>
                  <a:t> </a:t>
                </a:r>
                <a:r>
                  <a:rPr lang="uk-UA" sz="2000" dirty="0">
                    <a:solidFill>
                      <a:schemeClr val="bg1"/>
                    </a:solidFill>
                  </a:rPr>
                  <a:t>В норму штучного часу не включаються затрати часу на роботи, які можуть бути виконані під час автоматичної роботи обладнання, тобто можуть бути перекриті машинним часом.</a:t>
                </a:r>
                <a:endParaRPr lang="ru-RU" sz="2000">
                  <a:solidFill>
                    <a:schemeClr val="bg1"/>
                  </a:solidFill>
                </a:endParaRPr>
              </a:p>
              <a:p>
                <a:pPr marL="0" indent="0">
                  <a:buNone/>
                </a:pPr>
                <a:r>
                  <a:rPr lang="uk-UA" sz="2000">
                    <a:solidFill>
                      <a:schemeClr val="bg1"/>
                    </a:solidFill>
                  </a:rPr>
                  <a:t> </a:t>
                </a:r>
                <a:endParaRPr lang="ru-RU" sz="2000">
                  <a:solidFill>
                    <a:schemeClr val="bg1"/>
                  </a:solidFill>
                </a:endParaRPr>
              </a:p>
              <a:p>
                <a:pPr marL="0" indent="0">
                  <a:buNone/>
                </a:pPr>
                <a:r>
                  <a:rPr lang="uk-UA" sz="2000">
                    <a:solidFill>
                      <a:schemeClr val="bg1"/>
                    </a:solidFill>
                  </a:rPr>
                  <a:t>         В умовах масового виробництва за норму часу приймається величина норми штучного часу, яка визначається за формулою:</a:t>
                </a:r>
                <a:endParaRPr lang="ru-RU" sz="2000">
                  <a:solidFill>
                    <a:schemeClr val="bg1"/>
                  </a:solidFill>
                </a:endParaRPr>
              </a:p>
              <a:p>
                <a:pPr marL="0" indent="0">
                  <a:buNone/>
                </a:pPr>
                <a:r>
                  <a:rPr lang="uk-UA" sz="2000">
                    <a:solidFill>
                      <a:schemeClr val="bg1"/>
                    </a:solidFill>
                  </a:rPr>
                  <a:t> </a:t>
                </a:r>
                <a:r>
                  <a:rPr lang="uk-UA" sz="2000" b="1">
                    <a:solidFill>
                      <a:schemeClr val="bg1"/>
                    </a:solidFill>
                  </a:rPr>
                  <a:t>                        Т</a:t>
                </a:r>
                <a:r>
                  <a:rPr lang="uk-UA" sz="2000" b="1" baseline="-25000">
                    <a:solidFill>
                      <a:schemeClr val="bg1"/>
                    </a:solidFill>
                  </a:rPr>
                  <a:t>ш </a:t>
                </a:r>
                <a:r>
                  <a:rPr lang="uk-UA" sz="2000" b="1">
                    <a:solidFill>
                      <a:schemeClr val="bg1"/>
                    </a:solidFill>
                  </a:rPr>
                  <a:t>= Т</a:t>
                </a:r>
                <a:r>
                  <a:rPr lang="uk-UA" sz="2000" b="1" baseline="-25000">
                    <a:solidFill>
                      <a:schemeClr val="bg1"/>
                    </a:solidFill>
                  </a:rPr>
                  <a:t>о </a:t>
                </a:r>
                <a:r>
                  <a:rPr lang="uk-UA" sz="2000" b="1">
                    <a:solidFill>
                      <a:schemeClr val="bg1"/>
                    </a:solidFill>
                  </a:rPr>
                  <a:t>+ Т</a:t>
                </a:r>
                <a:r>
                  <a:rPr lang="uk-UA" sz="2000" b="1" baseline="-25000">
                    <a:solidFill>
                      <a:schemeClr val="bg1"/>
                    </a:solidFill>
                  </a:rPr>
                  <a:t>д </a:t>
                </a:r>
                <a:r>
                  <a:rPr lang="uk-UA" sz="2000" b="1">
                    <a:solidFill>
                      <a:schemeClr val="bg1"/>
                    </a:solidFill>
                  </a:rPr>
                  <a:t>+ Т</a:t>
                </a:r>
                <a:r>
                  <a:rPr lang="uk-UA" sz="2000" b="1" baseline="-25000">
                    <a:solidFill>
                      <a:schemeClr val="bg1"/>
                    </a:solidFill>
                  </a:rPr>
                  <a:t>тех. </a:t>
                </a:r>
                <a:r>
                  <a:rPr lang="uk-UA" sz="2000" b="1" dirty="0">
                    <a:solidFill>
                      <a:schemeClr val="bg1"/>
                    </a:solidFill>
                  </a:rPr>
                  <a:t>+ Т</a:t>
                </a:r>
                <a:r>
                  <a:rPr lang="uk-UA" sz="2000" b="1" baseline="-25000" dirty="0">
                    <a:solidFill>
                      <a:schemeClr val="bg1"/>
                    </a:solidFill>
                  </a:rPr>
                  <a:t>орг. </a:t>
                </a:r>
                <a:r>
                  <a:rPr lang="uk-UA" sz="2000" b="1" dirty="0">
                    <a:solidFill>
                      <a:schemeClr val="bg1"/>
                    </a:solidFill>
                  </a:rPr>
                  <a:t>+ </a:t>
                </a:r>
                <a:r>
                  <a:rPr lang="uk-UA" sz="2000" b="1" dirty="0" err="1">
                    <a:solidFill>
                      <a:schemeClr val="bg1"/>
                    </a:solidFill>
                  </a:rPr>
                  <a:t>Т</a:t>
                </a:r>
                <a:r>
                  <a:rPr lang="uk-UA" sz="2000" b="1" baseline="-25000" dirty="0" err="1">
                    <a:solidFill>
                      <a:schemeClr val="bg1"/>
                    </a:solidFill>
                  </a:rPr>
                  <a:t>відп</a:t>
                </a:r>
                <a:r>
                  <a:rPr lang="uk-UA" sz="2000" b="1" baseline="-25000" dirty="0">
                    <a:solidFill>
                      <a:schemeClr val="bg1"/>
                    </a:solidFill>
                  </a:rPr>
                  <a:t>. </a:t>
                </a:r>
                <a:r>
                  <a:rPr lang="uk-UA" sz="2000" b="1" dirty="0">
                    <a:solidFill>
                      <a:schemeClr val="bg1"/>
                    </a:solidFill>
                  </a:rPr>
                  <a:t>,</a:t>
                </a:r>
                <a:endParaRPr lang="ru-RU" sz="2000">
                  <a:solidFill>
                    <a:schemeClr val="bg1"/>
                  </a:solidFill>
                </a:endParaRPr>
              </a:p>
              <a:p>
                <a:pPr marL="0" indent="0">
                  <a:buNone/>
                </a:pPr>
                <a:r>
                  <a:rPr lang="uk-UA" sz="2000" b="1">
                    <a:solidFill>
                      <a:schemeClr val="bg1"/>
                    </a:solidFill>
                  </a:rPr>
                  <a:t> </a:t>
                </a:r>
                <a:r>
                  <a:rPr lang="uk-UA" sz="2000">
                    <a:solidFill>
                      <a:schemeClr val="bg1"/>
                    </a:solidFill>
                  </a:rPr>
                  <a:t>або</a:t>
                </a:r>
                <a:endParaRPr lang="ru-RU" sz="2000">
                  <a:solidFill>
                    <a:schemeClr val="bg1"/>
                  </a:solidFill>
                </a:endParaRPr>
              </a:p>
              <a:p>
                <a:pPr marL="0" indent="0">
                  <a:buNone/>
                </a:pPr>
                <a:r>
                  <a:rPr lang="uk-UA" sz="2000">
                    <a:solidFill>
                      <a:schemeClr val="bg1"/>
                    </a:solidFill>
                  </a:rPr>
                  <a:t>              </a:t>
                </a:r>
                <a:r>
                  <a:rPr lang="uk-UA" sz="2000" b="1">
                    <a:solidFill>
                      <a:schemeClr val="bg1"/>
                    </a:solidFill>
                  </a:rPr>
                  <a:t>Т</a:t>
                </a:r>
                <a:r>
                  <a:rPr lang="uk-UA" sz="2000" b="1" baseline="-25000">
                    <a:solidFill>
                      <a:schemeClr val="bg1"/>
                    </a:solidFill>
                  </a:rPr>
                  <a:t>ш </a:t>
                </a:r>
                <a:r>
                  <a:rPr lang="uk-UA" sz="2000" b="1">
                    <a:solidFill>
                      <a:schemeClr val="bg1"/>
                    </a:solidFill>
                  </a:rPr>
                  <a:t>= Т</a:t>
                </a:r>
                <a:r>
                  <a:rPr lang="uk-UA" sz="2000" b="1" baseline="-25000">
                    <a:solidFill>
                      <a:schemeClr val="bg1"/>
                    </a:solidFill>
                  </a:rPr>
                  <a:t>о  </a:t>
                </a:r>
                <a:r>
                  <a:rPr lang="uk-UA" sz="2000" b="1">
                    <a:solidFill>
                      <a:schemeClr val="bg1"/>
                    </a:solidFill>
                  </a:rPr>
                  <a:t>+ Т</a:t>
                </a:r>
                <a:r>
                  <a:rPr lang="uk-UA" sz="2000" b="1" baseline="-25000">
                    <a:solidFill>
                      <a:schemeClr val="bg1"/>
                    </a:solidFill>
                  </a:rPr>
                  <a:t>д </a:t>
                </a:r>
                <a:r>
                  <a:rPr lang="uk-UA" sz="2000" b="1">
                    <a:solidFill>
                      <a:schemeClr val="bg1"/>
                    </a:solidFill>
                  </a:rPr>
                  <a:t> + </a:t>
                </a:r>
                <a14:m>
                  <m:oMath xmlns:m="http://schemas.openxmlformats.org/officeDocument/2006/math">
                    <m:f>
                      <m:fPr>
                        <m:ctrlPr>
                          <a:rPr lang="ru-RU" sz="2000" b="1" i="1">
                            <a:solidFill>
                              <a:schemeClr val="bg1"/>
                            </a:solidFill>
                            <a:latin typeface="Cambria Math" panose="02040503050406030204" pitchFamily="18" charset="0"/>
                          </a:rPr>
                        </m:ctrlPr>
                      </m:fPr>
                      <m:num>
                        <m:r>
                          <a:rPr lang="uk-UA" sz="2000" b="1" i="1">
                            <a:solidFill>
                              <a:schemeClr val="bg1"/>
                            </a:solidFill>
                            <a:latin typeface="Cambria Math" panose="02040503050406030204" pitchFamily="18" charset="0"/>
                          </a:rPr>
                          <m:t>втех</m:t>
                        </m:r>
                      </m:num>
                      <m:den>
                        <m:r>
                          <a:rPr lang="uk-UA" sz="2000" b="1" i="1">
                            <a:solidFill>
                              <a:schemeClr val="bg1"/>
                            </a:solidFill>
                            <a:latin typeface="Cambria Math" panose="02040503050406030204" pitchFamily="18" charset="0"/>
                          </a:rPr>
                          <m:t>𝟏𝟎𝟎</m:t>
                        </m:r>
                      </m:den>
                    </m:f>
                  </m:oMath>
                </a14:m>
                <a:r>
                  <a:rPr lang="uk-UA" sz="2000" b="1" dirty="0">
                    <a:solidFill>
                      <a:schemeClr val="bg1"/>
                    </a:solidFill>
                  </a:rPr>
                  <a:t>Т</a:t>
                </a:r>
                <a:r>
                  <a:rPr lang="uk-UA" sz="2000" b="1" baseline="-25000" dirty="0">
                    <a:solidFill>
                      <a:schemeClr val="bg1"/>
                    </a:solidFill>
                  </a:rPr>
                  <a:t>О  </a:t>
                </a:r>
                <a:r>
                  <a:rPr lang="uk-UA" sz="2000" b="1" dirty="0">
                    <a:solidFill>
                      <a:schemeClr val="bg1"/>
                    </a:solidFill>
                  </a:rPr>
                  <a:t>+ </a:t>
                </a:r>
                <a14:m>
                  <m:oMath xmlns:m="http://schemas.openxmlformats.org/officeDocument/2006/math">
                    <m:f>
                      <m:fPr>
                        <m:ctrlPr>
                          <a:rPr lang="ru-RU" sz="2000" b="1" i="1">
                            <a:solidFill>
                              <a:schemeClr val="bg1"/>
                            </a:solidFill>
                            <a:latin typeface="Cambria Math" panose="02040503050406030204" pitchFamily="18" charset="0"/>
                          </a:rPr>
                        </m:ctrlPr>
                      </m:fPr>
                      <m:num>
                        <m:r>
                          <a:rPr lang="uk-UA" sz="2000" b="1">
                            <a:solidFill>
                              <a:schemeClr val="bg1"/>
                            </a:solidFill>
                            <a:latin typeface="Cambria Math" panose="02040503050406030204" pitchFamily="18" charset="0"/>
                          </a:rPr>
                          <m:t>аорг</m:t>
                        </m:r>
                      </m:num>
                      <m:den>
                        <m:r>
                          <a:rPr lang="uk-UA" sz="2000" b="1" i="1">
                            <a:solidFill>
                              <a:schemeClr val="bg1"/>
                            </a:solidFill>
                            <a:latin typeface="Cambria Math" panose="02040503050406030204" pitchFamily="18" charset="0"/>
                          </a:rPr>
                          <m:t>𝟏𝟎𝟎</m:t>
                        </m:r>
                      </m:den>
                    </m:f>
                    <m:r>
                      <a:rPr lang="uk-UA" sz="2000" b="1" i="1">
                        <a:solidFill>
                          <a:schemeClr val="bg1"/>
                        </a:solidFill>
                        <a:latin typeface="Cambria Math" panose="02040503050406030204" pitchFamily="18" charset="0"/>
                      </a:rPr>
                      <m:t> (</m:t>
                    </m:r>
                  </m:oMath>
                </a14:m>
                <a:r>
                  <a:rPr lang="uk-UA" sz="2000" b="1" dirty="0">
                    <a:solidFill>
                      <a:schemeClr val="bg1"/>
                    </a:solidFill>
                  </a:rPr>
                  <a:t>Т</a:t>
                </a:r>
                <a:r>
                  <a:rPr lang="uk-UA" sz="2000" b="1" baseline="-25000" dirty="0">
                    <a:solidFill>
                      <a:schemeClr val="bg1"/>
                    </a:solidFill>
                  </a:rPr>
                  <a:t>О </a:t>
                </a:r>
                <a:r>
                  <a:rPr lang="uk-UA" sz="2000" b="1" dirty="0">
                    <a:solidFill>
                      <a:schemeClr val="bg1"/>
                    </a:solidFill>
                  </a:rPr>
                  <a:t>+ Т</a:t>
                </a:r>
                <a:r>
                  <a:rPr lang="uk-UA" sz="2000" b="1" baseline="-25000" dirty="0">
                    <a:solidFill>
                      <a:schemeClr val="bg1"/>
                    </a:solidFill>
                  </a:rPr>
                  <a:t>Д </a:t>
                </a:r>
                <a:r>
                  <a:rPr lang="uk-UA" sz="2000" b="1" dirty="0">
                    <a:solidFill>
                      <a:schemeClr val="bg1"/>
                    </a:solidFill>
                  </a:rPr>
                  <a:t>) + </a:t>
                </a:r>
                <a14:m>
                  <m:oMath xmlns:m="http://schemas.openxmlformats.org/officeDocument/2006/math">
                    <m:f>
                      <m:fPr>
                        <m:ctrlPr>
                          <a:rPr lang="ru-RU" sz="2000" b="1" i="1">
                            <a:solidFill>
                              <a:schemeClr val="bg1"/>
                            </a:solidFill>
                            <a:latin typeface="Cambria Math" panose="02040503050406030204" pitchFamily="18" charset="0"/>
                          </a:rPr>
                        </m:ctrlPr>
                      </m:fPr>
                      <m:num>
                        <m:r>
                          <a:rPr lang="uk-UA" sz="2000" b="1" i="1">
                            <a:solidFill>
                              <a:schemeClr val="bg1"/>
                            </a:solidFill>
                            <a:latin typeface="Cambria Math" panose="02040503050406030204" pitchFamily="18" charset="0"/>
                          </a:rPr>
                          <m:t>авідп</m:t>
                        </m:r>
                      </m:num>
                      <m:den>
                        <m:r>
                          <a:rPr lang="uk-UA" sz="2000" b="1" i="1">
                            <a:solidFill>
                              <a:schemeClr val="bg1"/>
                            </a:solidFill>
                            <a:latin typeface="Cambria Math" panose="02040503050406030204" pitchFamily="18" charset="0"/>
                          </a:rPr>
                          <m:t>𝟏𝟎𝟎</m:t>
                        </m:r>
                      </m:den>
                    </m:f>
                  </m:oMath>
                </a14:m>
                <a:r>
                  <a:rPr lang="uk-UA" sz="2000" b="1" dirty="0">
                    <a:solidFill>
                      <a:schemeClr val="bg1"/>
                    </a:solidFill>
                  </a:rPr>
                  <a:t> (Т</a:t>
                </a:r>
                <a:r>
                  <a:rPr lang="uk-UA" sz="2000" b="1" baseline="-25000" dirty="0">
                    <a:solidFill>
                      <a:schemeClr val="bg1"/>
                    </a:solidFill>
                  </a:rPr>
                  <a:t>О </a:t>
                </a:r>
                <a:r>
                  <a:rPr lang="uk-UA" sz="2000" b="1" dirty="0">
                    <a:solidFill>
                      <a:schemeClr val="bg1"/>
                    </a:solidFill>
                  </a:rPr>
                  <a:t>+ </a:t>
                </a:r>
                <a:r>
                  <a:rPr lang="uk-UA" sz="2000" b="1" dirty="0" err="1">
                    <a:solidFill>
                      <a:schemeClr val="bg1"/>
                    </a:solidFill>
                  </a:rPr>
                  <a:t>Т</a:t>
                </a:r>
                <a:r>
                  <a:rPr lang="uk-UA" sz="2000" b="1" baseline="-25000" dirty="0" err="1">
                    <a:solidFill>
                      <a:schemeClr val="bg1"/>
                    </a:solidFill>
                  </a:rPr>
                  <a:t>д</a:t>
                </a:r>
                <a:r>
                  <a:rPr lang="uk-UA" sz="2000" b="1" dirty="0">
                    <a:solidFill>
                      <a:schemeClr val="bg1"/>
                    </a:solidFill>
                  </a:rPr>
                  <a:t>).</a:t>
                </a:r>
                <a:endParaRPr lang="ru-RU" sz="2000">
                  <a:solidFill>
                    <a:schemeClr val="bg1"/>
                  </a:solidFill>
                </a:endParaRPr>
              </a:p>
              <a:p>
                <a:pPr marL="0" indent="0">
                  <a:buNone/>
                </a:pPr>
                <a:r>
                  <a:rPr lang="uk-UA" sz="2000" b="1">
                    <a:solidFill>
                      <a:schemeClr val="bg1"/>
                    </a:solidFill>
                  </a:rPr>
                  <a:t> </a:t>
                </a:r>
                <a:r>
                  <a:rPr lang="uk-UA" sz="2000">
                    <a:solidFill>
                      <a:schemeClr val="bg1"/>
                    </a:solidFill>
                  </a:rPr>
                  <a:t>де    </a:t>
                </a:r>
                <a:r>
                  <a:rPr lang="uk-UA" sz="2000" b="1">
                    <a:solidFill>
                      <a:schemeClr val="bg1"/>
                    </a:solidFill>
                  </a:rPr>
                  <a:t>а</a:t>
                </a:r>
                <a:r>
                  <a:rPr lang="uk-UA" sz="2000" b="1" baseline="-25000">
                    <a:solidFill>
                      <a:schemeClr val="bg1"/>
                    </a:solidFill>
                  </a:rPr>
                  <a:t>орг</a:t>
                </a:r>
                <a:r>
                  <a:rPr lang="uk-UA" sz="2000">
                    <a:solidFill>
                      <a:schemeClr val="bg1"/>
                    </a:solidFill>
                  </a:rPr>
                  <a:t>. </a:t>
                </a:r>
                <a:r>
                  <a:rPr lang="uk-UA" sz="2000" dirty="0">
                    <a:solidFill>
                      <a:schemeClr val="bg1"/>
                    </a:solidFill>
                  </a:rPr>
                  <a:t>– відсоток часу на організаційне обслуговування робочого місця;</a:t>
                </a:r>
                <a:endParaRPr lang="ru-RU" sz="2000">
                  <a:solidFill>
                    <a:schemeClr val="bg1"/>
                  </a:solidFill>
                </a:endParaRPr>
              </a:p>
              <a:p>
                <a:pPr marL="0" indent="0">
                  <a:buNone/>
                </a:pPr>
                <a:r>
                  <a:rPr lang="uk-UA" sz="2000">
                    <a:solidFill>
                      <a:schemeClr val="bg1"/>
                    </a:solidFill>
                  </a:rPr>
                  <a:t>         </a:t>
                </a:r>
                <a:r>
                  <a:rPr lang="uk-UA" sz="2000" b="1">
                    <a:solidFill>
                      <a:schemeClr val="bg1"/>
                    </a:solidFill>
                  </a:rPr>
                  <a:t>в</a:t>
                </a:r>
                <a:r>
                  <a:rPr lang="uk-UA" sz="2000" b="1" baseline="-25000">
                    <a:solidFill>
                      <a:schemeClr val="bg1"/>
                    </a:solidFill>
                  </a:rPr>
                  <a:t>тех.</a:t>
                </a:r>
                <a:r>
                  <a:rPr lang="uk-UA" sz="2000" baseline="-25000">
                    <a:solidFill>
                      <a:schemeClr val="bg1"/>
                    </a:solidFill>
                  </a:rPr>
                  <a:t>  </a:t>
                </a:r>
                <a:r>
                  <a:rPr lang="uk-UA" sz="2000" dirty="0">
                    <a:solidFill>
                      <a:schemeClr val="bg1"/>
                    </a:solidFill>
                  </a:rPr>
                  <a:t>– відсоток часу на технічне обслуговування робочого місця;</a:t>
                </a:r>
                <a:endParaRPr lang="ru-RU" sz="2000">
                  <a:solidFill>
                    <a:schemeClr val="bg1"/>
                  </a:solidFill>
                </a:endParaRPr>
              </a:p>
              <a:p>
                <a:pPr marL="0" indent="0">
                  <a:buNone/>
                </a:pPr>
                <a:r>
                  <a:rPr lang="uk-UA" sz="2000">
                    <a:solidFill>
                      <a:schemeClr val="bg1"/>
                    </a:solidFill>
                  </a:rPr>
                  <a:t>         </a:t>
                </a:r>
                <a:r>
                  <a:rPr lang="uk-UA" sz="2000" b="1">
                    <a:solidFill>
                      <a:schemeClr val="bg1"/>
                    </a:solidFill>
                  </a:rPr>
                  <a:t>а</a:t>
                </a:r>
                <a:r>
                  <a:rPr lang="uk-UA" sz="2000" b="1" baseline="-25000">
                    <a:solidFill>
                      <a:schemeClr val="bg1"/>
                    </a:solidFill>
                  </a:rPr>
                  <a:t>відп</a:t>
                </a:r>
                <a:r>
                  <a:rPr lang="uk-UA" sz="2000" baseline="-25000">
                    <a:solidFill>
                      <a:schemeClr val="bg1"/>
                    </a:solidFill>
                  </a:rPr>
                  <a:t>.</a:t>
                </a:r>
                <a:r>
                  <a:rPr lang="uk-UA" sz="2000">
                    <a:solidFill>
                      <a:schemeClr val="bg1"/>
                    </a:solidFill>
                  </a:rPr>
                  <a:t>  </a:t>
                </a:r>
                <a:r>
                  <a:rPr lang="uk-UA" sz="2000" dirty="0">
                    <a:solidFill>
                      <a:schemeClr val="bg1"/>
                    </a:solidFill>
                  </a:rPr>
                  <a:t>– відсоток часу на відпочинок і особисті потреби.</a:t>
                </a:r>
                <a:endParaRPr lang="ru-RU" sz="2000">
                  <a:solidFill>
                    <a:schemeClr val="bg1"/>
                  </a:solidFill>
                </a:endParaRPr>
              </a:p>
              <a:p>
                <a:pPr marL="0" indent="0">
                  <a:buNone/>
                </a:pPr>
                <a:r>
                  <a:rPr lang="uk-UA" sz="2000">
                    <a:solidFill>
                      <a:schemeClr val="bg1"/>
                    </a:solidFill>
                  </a:rPr>
                  <a:t> </a:t>
                </a:r>
                <a:endParaRPr lang="ru-RU" sz="2000" dirty="0">
                  <a:solidFill>
                    <a:schemeClr val="bg1"/>
                  </a:solidFill>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57200" y="337220"/>
                <a:ext cx="8229600" cy="4896544"/>
              </a:xfrm>
              <a:blipFill>
                <a:blip r:embed="rId2"/>
                <a:stretch>
                  <a:fillRect l="-741" b="-1866"/>
                </a:stretch>
              </a:blipFill>
            </p:spPr>
            <p:txBody>
              <a:bodyPr/>
              <a:lstStyle/>
              <a:p>
                <a:r>
                  <a:rPr lang="ru-RU">
                    <a:noFill/>
                  </a:rPr>
                  <a:t> </a:t>
                </a:r>
              </a:p>
            </p:txBody>
          </p:sp>
        </mc:Fallback>
      </mc:AlternateContent>
    </p:spTree>
    <p:extLst>
      <p:ext uri="{BB962C8B-B14F-4D97-AF65-F5344CB8AC3E}">
        <p14:creationId xmlns:p14="http://schemas.microsoft.com/office/powerpoint/2010/main" val="49039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5040560"/>
          </a:xfrm>
        </p:spPr>
        <p:txBody>
          <a:bodyPr>
            <a:normAutofit fontScale="70000" lnSpcReduction="20000"/>
          </a:bodyPr>
          <a:lstStyle/>
          <a:p>
            <a:pPr marL="0" indent="358775" algn="just">
              <a:buNone/>
            </a:pPr>
            <a:r>
              <a:rPr lang="uk-UA" dirty="0">
                <a:solidFill>
                  <a:schemeClr val="bg1"/>
                </a:solidFill>
              </a:rPr>
              <a:t>Зменшення допусків на обробку і висоти </a:t>
            </a:r>
            <a:r>
              <a:rPr lang="uk-UA" dirty="0" err="1">
                <a:solidFill>
                  <a:schemeClr val="bg1"/>
                </a:solidFill>
              </a:rPr>
              <a:t>мікронерівностей</a:t>
            </a:r>
            <a:r>
              <a:rPr lang="uk-UA" dirty="0">
                <a:solidFill>
                  <a:schemeClr val="bg1"/>
                </a:solidFill>
              </a:rPr>
              <a:t> оброблених поверхонь підвищує трудомісткість та собівартість обробки приблизно за законом гіперболи. Це пояснюється тим, що зростає основний час у зв’язку з появою додаткових ходів і зниженням режимів різання, збільшується допоміжний час, пов’язаний з контрольними операціями, встановленням, вивіренням положення заготовки на верстаті, встановленням різального інструмента на розмір (при роботі за методом пробних ходів), застосовуються більш складні та точні, а отже, і більш дорогі верстати, зростають затрати на різальний інструмент і в ряді випадків застосовуються більш дорогі способи обробки.</a:t>
            </a:r>
          </a:p>
          <a:p>
            <a:pPr marL="0" indent="358775" algn="just">
              <a:buNone/>
            </a:pPr>
            <a:r>
              <a:rPr lang="uk-UA" dirty="0">
                <a:solidFill>
                  <a:schemeClr val="bg1"/>
                </a:solidFill>
              </a:rPr>
              <a:t>До основних і найбільш об’єктивних критеріїв доцільності вибору найбільш придатного для даних конкретних умов варіанта обробки належать його </a:t>
            </a:r>
            <a:r>
              <a:rPr lang="uk-UA" b="1" dirty="0">
                <a:solidFill>
                  <a:schemeClr val="bg1"/>
                </a:solidFill>
              </a:rPr>
              <a:t>продуктивність</a:t>
            </a:r>
            <a:r>
              <a:rPr lang="uk-UA" dirty="0">
                <a:solidFill>
                  <a:schemeClr val="bg1"/>
                </a:solidFill>
              </a:rPr>
              <a:t> та </a:t>
            </a:r>
            <a:r>
              <a:rPr lang="uk-UA" b="1" dirty="0">
                <a:solidFill>
                  <a:schemeClr val="bg1"/>
                </a:solidFill>
              </a:rPr>
              <a:t>економічність</a:t>
            </a:r>
            <a:r>
              <a:rPr lang="uk-UA" dirty="0">
                <a:solidFill>
                  <a:schemeClr val="bg1"/>
                </a:solidFill>
              </a:rPr>
              <a:t>. Навіть при обробці заготовок певним способом необхідно встановити економічність застосування того або іншого типорозміру верстата чи технологічного оснащення.</a:t>
            </a:r>
            <a:endParaRPr lang="ru-RU" dirty="0">
              <a:solidFill>
                <a:schemeClr val="bg1"/>
              </a:solidFill>
            </a:endParaRPr>
          </a:p>
        </p:txBody>
      </p:sp>
    </p:spTree>
    <p:extLst>
      <p:ext uri="{BB962C8B-B14F-4D97-AF65-F5344CB8AC3E}">
        <p14:creationId xmlns:p14="http://schemas.microsoft.com/office/powerpoint/2010/main" val="7588603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457200" y="481236"/>
                <a:ext cx="8229600" cy="4896544"/>
              </a:xfrm>
            </p:spPr>
            <p:txBody>
              <a:bodyPr>
                <a:normAutofit fontScale="55000" lnSpcReduction="20000"/>
              </a:bodyPr>
              <a:lstStyle/>
              <a:p>
                <a:pPr marL="0" indent="358775" algn="just">
                  <a:buNone/>
                </a:pPr>
                <a:r>
                  <a:rPr lang="uk-UA" dirty="0">
                    <a:solidFill>
                      <a:schemeClr val="bg1"/>
                    </a:solidFill>
                  </a:rPr>
                  <a:t>У зв’язку з тим, що у одиничному та серійному виробництвах час на обслуговування робочого місця на організаційний і технічний не поділяється, а час на відпочинок і особисті потреби робітника обчислюється у відсотках оперативного часу, формула для підрахунку штучного часу спрощується і набуває вигляду:</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a:solidFill>
                      <a:schemeClr val="bg1"/>
                    </a:solidFill>
                  </a:rPr>
                  <a:t>                           </a:t>
                </a:r>
                <a:r>
                  <a:rPr lang="uk-UA" b="1">
                    <a:solidFill>
                      <a:schemeClr val="bg1"/>
                    </a:solidFill>
                  </a:rPr>
                  <a:t>Т</a:t>
                </a:r>
                <a:r>
                  <a:rPr lang="uk-UA" b="1" baseline="-25000">
                    <a:solidFill>
                      <a:schemeClr val="bg1"/>
                    </a:solidFill>
                  </a:rPr>
                  <a:t>Ш </a:t>
                </a:r>
                <a:r>
                  <a:rPr lang="uk-UA" b="1">
                    <a:solidFill>
                      <a:schemeClr val="bg1"/>
                    </a:solidFill>
                  </a:rPr>
                  <a:t> =  (Т</a:t>
                </a:r>
                <a:r>
                  <a:rPr lang="uk-UA" b="1" baseline="-25000">
                    <a:solidFill>
                      <a:schemeClr val="bg1"/>
                    </a:solidFill>
                  </a:rPr>
                  <a:t>О </a:t>
                </a:r>
                <a:r>
                  <a:rPr lang="uk-UA" b="1">
                    <a:solidFill>
                      <a:schemeClr val="bg1"/>
                    </a:solidFill>
                  </a:rPr>
                  <a:t>+ Т</a:t>
                </a:r>
                <a:r>
                  <a:rPr lang="uk-UA" b="1" baseline="-25000">
                    <a:solidFill>
                      <a:schemeClr val="bg1"/>
                    </a:solidFill>
                  </a:rPr>
                  <a:t>Д</a:t>
                </a:r>
                <a:r>
                  <a:rPr lang="uk-UA" b="1">
                    <a:solidFill>
                      <a:schemeClr val="bg1"/>
                    </a:solidFill>
                  </a:rPr>
                  <a:t>)</a:t>
                </a:r>
                <a:r>
                  <a:rPr lang="uk-UA">
                    <a:solidFill>
                      <a:schemeClr val="bg1"/>
                    </a:solidFill>
                  </a:rPr>
                  <a:t>(</a:t>
                </a:r>
                <a:r>
                  <a:rPr lang="uk-UA" b="1">
                    <a:solidFill>
                      <a:schemeClr val="bg1"/>
                    </a:solidFill>
                  </a:rPr>
                  <a:t>1 + </a:t>
                </a:r>
                <a14:m>
                  <m:oMath xmlns:m="http://schemas.openxmlformats.org/officeDocument/2006/math">
                    <m:f>
                      <m:fPr>
                        <m:ctrlPr>
                          <a:rPr lang="ru-RU" b="1" i="1">
                            <a:solidFill>
                              <a:schemeClr val="bg1"/>
                            </a:solidFill>
                            <a:latin typeface="Cambria Math" panose="02040503050406030204" pitchFamily="18" charset="0"/>
                          </a:rPr>
                        </m:ctrlPr>
                      </m:fPr>
                      <m:num>
                        <m:r>
                          <a:rPr lang="uk-UA">
                            <a:solidFill>
                              <a:schemeClr val="bg1"/>
                            </a:solidFill>
                            <a:latin typeface="Cambria Math" panose="02040503050406030204" pitchFamily="18" charset="0"/>
                          </a:rPr>
                          <m:t>К</m:t>
                        </m:r>
                      </m:num>
                      <m:den>
                        <m:r>
                          <a:rPr lang="uk-UA" b="1" i="1">
                            <a:solidFill>
                              <a:schemeClr val="bg1"/>
                            </a:solidFill>
                            <a:latin typeface="Cambria Math" panose="02040503050406030204" pitchFamily="18" charset="0"/>
                          </a:rPr>
                          <m:t>𝟏𝟎𝟎</m:t>
                        </m:r>
                      </m:den>
                    </m:f>
                  </m:oMath>
                </a14:m>
                <a:r>
                  <a:rPr lang="uk-UA" dirty="0">
                    <a:solidFill>
                      <a:schemeClr val="bg1"/>
                    </a:solidFill>
                  </a:rPr>
                  <a:t>),</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a:solidFill>
                      <a:schemeClr val="bg1"/>
                    </a:solidFill>
                  </a:rPr>
                  <a:t>         де  </a:t>
                </a:r>
                <a:r>
                  <a:rPr lang="uk-UA" b="1">
                    <a:solidFill>
                      <a:schemeClr val="bg1"/>
                    </a:solidFill>
                  </a:rPr>
                  <a:t>К</a:t>
                </a:r>
                <a:r>
                  <a:rPr lang="uk-UA">
                    <a:solidFill>
                      <a:schemeClr val="bg1"/>
                    </a:solidFill>
                  </a:rPr>
                  <a:t> – відсоток оперативного часу на обслуговування робочого місця (технічне та організаційне) і на відпочинок та особисті потреби робітника.</a:t>
                </a:r>
                <a:endParaRPr lang="ru-RU">
                  <a:solidFill>
                    <a:schemeClr val="bg1"/>
                  </a:solidFill>
                </a:endParaRPr>
              </a:p>
              <a:p>
                <a:pPr marL="0" indent="358775" algn="just">
                  <a:buNone/>
                </a:pPr>
                <a:r>
                  <a:rPr lang="uk-UA">
                    <a:solidFill>
                      <a:schemeClr val="bg1"/>
                    </a:solidFill>
                  </a:rPr>
                  <a:t>        Значення коефіцієнтів </a:t>
                </a:r>
                <a:r>
                  <a:rPr lang="uk-UA" b="1">
                    <a:solidFill>
                      <a:schemeClr val="bg1"/>
                    </a:solidFill>
                  </a:rPr>
                  <a:t>а</a:t>
                </a:r>
                <a:r>
                  <a:rPr lang="uk-UA" b="1" baseline="-25000">
                    <a:solidFill>
                      <a:schemeClr val="bg1"/>
                    </a:solidFill>
                  </a:rPr>
                  <a:t>орг</a:t>
                </a:r>
                <a:r>
                  <a:rPr lang="uk-UA">
                    <a:solidFill>
                      <a:schemeClr val="bg1"/>
                    </a:solidFill>
                  </a:rPr>
                  <a:t>, </a:t>
                </a:r>
                <a:r>
                  <a:rPr lang="uk-UA" b="1">
                    <a:solidFill>
                      <a:schemeClr val="bg1"/>
                    </a:solidFill>
                  </a:rPr>
                  <a:t>а</a:t>
                </a:r>
                <a:r>
                  <a:rPr lang="uk-UA" b="1" baseline="-25000">
                    <a:solidFill>
                      <a:schemeClr val="bg1"/>
                    </a:solidFill>
                  </a:rPr>
                  <a:t>відп</a:t>
                </a:r>
                <a:r>
                  <a:rPr lang="uk-UA" baseline="-25000">
                    <a:solidFill>
                      <a:schemeClr val="bg1"/>
                    </a:solidFill>
                  </a:rPr>
                  <a:t>.</a:t>
                </a:r>
                <a:r>
                  <a:rPr lang="uk-UA">
                    <a:solidFill>
                      <a:schemeClr val="bg1"/>
                    </a:solidFill>
                  </a:rPr>
                  <a:t>,</a:t>
                </a:r>
                <a:r>
                  <a:rPr lang="uk-UA" baseline="-25000">
                    <a:solidFill>
                      <a:schemeClr val="bg1"/>
                    </a:solidFill>
                  </a:rPr>
                  <a:t> </a:t>
                </a:r>
                <a:r>
                  <a:rPr lang="uk-UA" b="1">
                    <a:solidFill>
                      <a:schemeClr val="bg1"/>
                    </a:solidFill>
                  </a:rPr>
                  <a:t>в</a:t>
                </a:r>
                <a:r>
                  <a:rPr lang="uk-UA" b="1" baseline="-25000">
                    <a:solidFill>
                      <a:schemeClr val="bg1"/>
                    </a:solidFill>
                  </a:rPr>
                  <a:t>тех</a:t>
                </a:r>
                <a:r>
                  <a:rPr lang="uk-UA">
                    <a:solidFill>
                      <a:schemeClr val="bg1"/>
                    </a:solidFill>
                  </a:rPr>
                  <a:t> і </a:t>
                </a:r>
                <a:r>
                  <a:rPr lang="uk-UA" b="1">
                    <a:solidFill>
                      <a:schemeClr val="bg1"/>
                    </a:solidFill>
                  </a:rPr>
                  <a:t>К</a:t>
                </a:r>
                <a:r>
                  <a:rPr lang="uk-UA">
                    <a:solidFill>
                      <a:schemeClr val="bg1"/>
                    </a:solidFill>
                  </a:rPr>
                  <a:t> приймаються згідно нормативами.</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a:solidFill>
                      <a:schemeClr val="bg1"/>
                    </a:solidFill>
                  </a:rPr>
                  <a:t>        Норма часу на партію заготовок визначається за формулою:</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b="1">
                    <a:solidFill>
                      <a:schemeClr val="bg1"/>
                    </a:solidFill>
                  </a:rPr>
                  <a:t>                                    Т</a:t>
                </a:r>
                <a:r>
                  <a:rPr lang="uk-UA" b="1" baseline="-25000">
                    <a:solidFill>
                      <a:schemeClr val="bg1"/>
                    </a:solidFill>
                  </a:rPr>
                  <a:t>пар</a:t>
                </a:r>
                <a:r>
                  <a:rPr lang="uk-UA" b="1">
                    <a:solidFill>
                      <a:schemeClr val="bg1"/>
                    </a:solidFill>
                  </a:rPr>
                  <a:t> = Т</a:t>
                </a:r>
                <a:r>
                  <a:rPr lang="uk-UA" b="1" baseline="-25000">
                    <a:solidFill>
                      <a:schemeClr val="bg1"/>
                    </a:solidFill>
                  </a:rPr>
                  <a:t>п-з </a:t>
                </a:r>
                <a:r>
                  <a:rPr lang="uk-UA" b="1">
                    <a:solidFill>
                      <a:schemeClr val="bg1"/>
                    </a:solidFill>
                  </a:rPr>
                  <a:t>+ Т</a:t>
                </a:r>
                <a:r>
                  <a:rPr lang="uk-UA" b="1" baseline="-25000">
                    <a:solidFill>
                      <a:schemeClr val="bg1"/>
                    </a:solidFill>
                  </a:rPr>
                  <a:t>шn</a:t>
                </a:r>
                <a:r>
                  <a:rPr lang="uk-UA">
                    <a:solidFill>
                      <a:schemeClr val="bg1"/>
                    </a:solidFill>
                  </a:rPr>
                  <a:t>×</a:t>
                </a:r>
                <a:r>
                  <a:rPr lang="en-US" b="1">
                    <a:solidFill>
                      <a:schemeClr val="bg1"/>
                    </a:solidFill>
                  </a:rPr>
                  <a:t>n </a:t>
                </a:r>
                <a:r>
                  <a:rPr lang="uk-UA">
                    <a:solidFill>
                      <a:schemeClr val="bg1"/>
                    </a:solidFill>
                  </a:rPr>
                  <a:t>,</a:t>
                </a:r>
                <a:endParaRPr lang="ru-RU">
                  <a:solidFill>
                    <a:schemeClr val="bg1"/>
                  </a:solidFill>
                </a:endParaRPr>
              </a:p>
              <a:p>
                <a:pPr marL="0" indent="358775" algn="just">
                  <a:buNone/>
                </a:pPr>
                <a:r>
                  <a:rPr lang="uk-UA">
                    <a:solidFill>
                      <a:schemeClr val="bg1"/>
                    </a:solidFill>
                  </a:rPr>
                  <a:t> </a:t>
                </a:r>
                <a:endParaRPr lang="ru-RU">
                  <a:solidFill>
                    <a:schemeClr val="bg1"/>
                  </a:solidFill>
                </a:endParaRPr>
              </a:p>
              <a:p>
                <a:pPr marL="0" indent="358775" algn="just">
                  <a:buNone/>
                </a:pPr>
                <a:r>
                  <a:rPr lang="uk-UA">
                    <a:solidFill>
                      <a:schemeClr val="bg1"/>
                    </a:solidFill>
                  </a:rPr>
                  <a:t>        де </a:t>
                </a:r>
                <a:r>
                  <a:rPr lang="uk-UA" b="1">
                    <a:solidFill>
                      <a:schemeClr val="bg1"/>
                    </a:solidFill>
                  </a:rPr>
                  <a:t>n </a:t>
                </a:r>
                <a:r>
                  <a:rPr lang="uk-UA">
                    <a:solidFill>
                      <a:schemeClr val="bg1"/>
                    </a:solidFill>
                  </a:rPr>
                  <a:t>– число заготовок в партії, шт.</a:t>
                </a:r>
                <a:endParaRPr lang="ru-RU" dirty="0">
                  <a:solidFill>
                    <a:schemeClr val="bg1"/>
                  </a:solidFill>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57200" y="481236"/>
                <a:ext cx="8229600" cy="4896544"/>
              </a:xfrm>
              <a:blipFill>
                <a:blip r:embed="rId2"/>
                <a:stretch>
                  <a:fillRect l="-593" t="-1743" r="-593"/>
                </a:stretch>
              </a:blipFill>
            </p:spPr>
            <p:txBody>
              <a:bodyPr/>
              <a:lstStyle/>
              <a:p>
                <a:r>
                  <a:rPr lang="ru-RU">
                    <a:noFill/>
                  </a:rPr>
                  <a:t> </a:t>
                </a:r>
              </a:p>
            </p:txBody>
          </p:sp>
        </mc:Fallback>
      </mc:AlternateContent>
    </p:spTree>
    <p:extLst>
      <p:ext uri="{BB962C8B-B14F-4D97-AF65-F5344CB8AC3E}">
        <p14:creationId xmlns:p14="http://schemas.microsoft.com/office/powerpoint/2010/main" val="39175789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9268"/>
            <a:ext cx="8229600" cy="4335868"/>
          </a:xfrm>
        </p:spPr>
        <p:txBody>
          <a:bodyPr>
            <a:normAutofit fontScale="70000" lnSpcReduction="20000"/>
          </a:bodyPr>
          <a:lstStyle/>
          <a:p>
            <a:pPr marL="0" indent="358775" algn="just">
              <a:buNone/>
            </a:pPr>
            <a:r>
              <a:rPr lang="uk-UA">
                <a:solidFill>
                  <a:schemeClr val="bg1"/>
                </a:solidFill>
              </a:rPr>
              <a:t>Норма затрат робочого часу на виготовлення виробів може бути також виражена кількістю продукції, що виготовляється в одиницю часу (зміну, годину). </a:t>
            </a:r>
            <a:r>
              <a:rPr lang="uk-UA" dirty="0">
                <a:solidFill>
                  <a:schemeClr val="bg1"/>
                </a:solidFill>
              </a:rPr>
              <a:t>В цьому випадку вона називається </a:t>
            </a:r>
            <a:r>
              <a:rPr lang="uk-UA" b="1" dirty="0">
                <a:solidFill>
                  <a:schemeClr val="bg1"/>
                </a:solidFill>
              </a:rPr>
              <a:t>нормою виробітку </a:t>
            </a:r>
            <a:r>
              <a:rPr lang="uk-UA" dirty="0">
                <a:solidFill>
                  <a:schemeClr val="bg1"/>
                </a:solidFill>
              </a:rPr>
              <a:t>за певну одиницю робочого часу. Норма виробітку визначається відношенням тривалості робочої зміни (чи години) до норми штучного часу, тобто:</a:t>
            </a:r>
            <a:endParaRPr lang="ru-RU">
              <a:solidFill>
                <a:schemeClr val="bg1"/>
              </a:solidFill>
            </a:endParaRPr>
          </a:p>
          <a:p>
            <a:pPr marL="0" indent="358775" algn="just">
              <a:buNone/>
            </a:pPr>
            <a:r>
              <a:rPr lang="ru-RU" dirty="0">
                <a:solidFill>
                  <a:schemeClr val="bg1"/>
                </a:solidFill>
              </a:rPr>
              <a:t> </a:t>
            </a:r>
          </a:p>
          <a:p>
            <a:pPr marL="0" indent="358775" algn="just">
              <a:buNone/>
            </a:pPr>
            <a:r>
              <a:rPr lang="ru-RU" dirty="0">
                <a:solidFill>
                  <a:schemeClr val="bg1"/>
                </a:solidFill>
              </a:rPr>
              <a:t>                                         </a:t>
            </a:r>
            <a:r>
              <a:rPr lang="uk-UA" b="1">
                <a:solidFill>
                  <a:schemeClr val="bg1"/>
                </a:solidFill>
              </a:rPr>
              <a:t>H</a:t>
            </a:r>
            <a:r>
              <a:rPr lang="uk-UA" b="1" baseline="-25000">
                <a:solidFill>
                  <a:schemeClr val="bg1"/>
                </a:solidFill>
              </a:rPr>
              <a:t>в</a:t>
            </a:r>
            <a:r>
              <a:rPr lang="uk-UA" b="1">
                <a:solidFill>
                  <a:schemeClr val="bg1"/>
                </a:solidFill>
              </a:rPr>
              <a:t> = Т</a:t>
            </a:r>
            <a:r>
              <a:rPr lang="uk-UA" b="1" baseline="-25000">
                <a:solidFill>
                  <a:schemeClr val="bg1"/>
                </a:solidFill>
              </a:rPr>
              <a:t>зм</a:t>
            </a:r>
            <a:r>
              <a:rPr lang="uk-UA" b="1">
                <a:solidFill>
                  <a:schemeClr val="bg1"/>
                </a:solidFill>
              </a:rPr>
              <a:t>/Т</a:t>
            </a:r>
            <a:r>
              <a:rPr lang="uk-UA" b="1" baseline="-25000">
                <a:solidFill>
                  <a:schemeClr val="bg1"/>
                </a:solidFill>
              </a:rPr>
              <a:t>шn</a:t>
            </a:r>
            <a:r>
              <a:rPr lang="uk-UA" b="1">
                <a:solidFill>
                  <a:schemeClr val="bg1"/>
                </a:solidFill>
              </a:rPr>
              <a:t> </a:t>
            </a:r>
            <a:r>
              <a:rPr lang="ru-RU">
                <a:solidFill>
                  <a:schemeClr val="bg1"/>
                </a:solidFill>
              </a:rPr>
              <a:t>,</a:t>
            </a:r>
          </a:p>
          <a:p>
            <a:pPr marL="0" indent="358775" algn="just">
              <a:buNone/>
            </a:pPr>
            <a:r>
              <a:rPr lang="ru-RU" dirty="0">
                <a:solidFill>
                  <a:schemeClr val="bg1"/>
                </a:solidFill>
              </a:rPr>
              <a:t> </a:t>
            </a:r>
          </a:p>
          <a:p>
            <a:pPr marL="0" indent="358775" algn="just">
              <a:buNone/>
            </a:pPr>
            <a:r>
              <a:rPr lang="ru-RU" dirty="0">
                <a:solidFill>
                  <a:schemeClr val="bg1"/>
                </a:solidFill>
              </a:rPr>
              <a:t>       </a:t>
            </a:r>
            <a:r>
              <a:rPr lang="uk-UA">
                <a:solidFill>
                  <a:schemeClr val="bg1"/>
                </a:solidFill>
              </a:rPr>
              <a:t>де </a:t>
            </a:r>
            <a:r>
              <a:rPr lang="ru-RU">
                <a:solidFill>
                  <a:schemeClr val="bg1"/>
                </a:solidFill>
              </a:rPr>
              <a:t>  </a:t>
            </a:r>
            <a:r>
              <a:rPr lang="uk-UA" b="1">
                <a:solidFill>
                  <a:schemeClr val="bg1"/>
                </a:solidFill>
              </a:rPr>
              <a:t>H</a:t>
            </a:r>
            <a:r>
              <a:rPr lang="uk-UA" b="1" baseline="-25000">
                <a:solidFill>
                  <a:schemeClr val="bg1"/>
                </a:solidFill>
              </a:rPr>
              <a:t>в</a:t>
            </a:r>
            <a:r>
              <a:rPr lang="ru-RU">
                <a:solidFill>
                  <a:schemeClr val="bg1"/>
                </a:solidFill>
              </a:rPr>
              <a:t>  </a:t>
            </a:r>
            <a:r>
              <a:rPr lang="uk-UA">
                <a:solidFill>
                  <a:schemeClr val="bg1"/>
                </a:solidFill>
              </a:rPr>
              <a:t>– норма виробітку виробів, шт.;</a:t>
            </a:r>
            <a:endParaRPr lang="ru-RU">
              <a:solidFill>
                <a:schemeClr val="bg1"/>
              </a:solidFill>
            </a:endParaRPr>
          </a:p>
          <a:p>
            <a:pPr marL="0" indent="358775" algn="just">
              <a:buNone/>
            </a:pPr>
            <a:r>
              <a:rPr lang="ru-RU" dirty="0">
                <a:solidFill>
                  <a:schemeClr val="bg1"/>
                </a:solidFill>
              </a:rPr>
              <a:t>               </a:t>
            </a:r>
            <a:r>
              <a:rPr lang="uk-UA" b="1">
                <a:solidFill>
                  <a:schemeClr val="bg1"/>
                </a:solidFill>
              </a:rPr>
              <a:t>Т</a:t>
            </a:r>
            <a:r>
              <a:rPr lang="uk-UA" b="1" baseline="-25000">
                <a:solidFill>
                  <a:schemeClr val="bg1"/>
                </a:solidFill>
              </a:rPr>
              <a:t>зм</a:t>
            </a:r>
            <a:r>
              <a:rPr lang="uk-UA" baseline="-25000">
                <a:solidFill>
                  <a:schemeClr val="bg1"/>
                </a:solidFill>
              </a:rPr>
              <a:t> </a:t>
            </a:r>
            <a:r>
              <a:rPr lang="uk-UA">
                <a:solidFill>
                  <a:schemeClr val="bg1"/>
                </a:solidFill>
              </a:rPr>
              <a:t>– тривалість робочої зміни у хвилинах (годинах).</a:t>
            </a:r>
            <a:endParaRPr lang="ru-RU">
              <a:solidFill>
                <a:schemeClr val="bg1"/>
              </a:solidFill>
            </a:endParaRPr>
          </a:p>
        </p:txBody>
      </p:sp>
    </p:spTree>
    <p:extLst>
      <p:ext uri="{BB962C8B-B14F-4D97-AF65-F5344CB8AC3E}">
        <p14:creationId xmlns:p14="http://schemas.microsoft.com/office/powerpoint/2010/main" val="1469126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8109" y="1190809"/>
            <a:ext cx="8229600" cy="4176464"/>
          </a:xfrm>
        </p:spPr>
        <p:txBody>
          <a:bodyPr>
            <a:noAutofit/>
          </a:bodyPr>
          <a:lstStyle/>
          <a:p>
            <a:pPr marL="0" indent="358775" algn="just">
              <a:buNone/>
            </a:pPr>
            <a:r>
              <a:rPr lang="uk-UA" sz="2000" dirty="0">
                <a:solidFill>
                  <a:schemeClr val="bg1"/>
                </a:solidFill>
              </a:rPr>
              <a:t>При обробці на </a:t>
            </a:r>
            <a:r>
              <a:rPr lang="uk-UA" sz="2000" dirty="0" err="1">
                <a:solidFill>
                  <a:schemeClr val="bg1"/>
                </a:solidFill>
              </a:rPr>
              <a:t>багаторізцевих</a:t>
            </a:r>
            <a:r>
              <a:rPr lang="uk-UA" sz="2000" dirty="0">
                <a:solidFill>
                  <a:schemeClr val="bg1"/>
                </a:solidFill>
              </a:rPr>
              <a:t>, багатошпиндельних і багатопозиційних верстатах і на автоматичних лініях особливості операції накладають на режими різання певні обмеження:</a:t>
            </a:r>
            <a:endParaRPr lang="ru-RU" sz="2000" dirty="0">
              <a:solidFill>
                <a:schemeClr val="bg1"/>
              </a:solidFill>
            </a:endParaRPr>
          </a:p>
          <a:p>
            <a:pPr marL="0" indent="0" algn="just">
              <a:buNone/>
            </a:pPr>
            <a:r>
              <a:rPr lang="uk-UA" sz="2000" dirty="0">
                <a:solidFill>
                  <a:schemeClr val="bg1"/>
                </a:solidFill>
              </a:rPr>
              <a:t>1. Всі інструменти повинні працювати з однаковою подачею в міліметрах на оберт шпинделя чи за один подвійний хід.</a:t>
            </a:r>
            <a:endParaRPr lang="ru-RU" sz="2000" dirty="0">
              <a:solidFill>
                <a:schemeClr val="bg1"/>
              </a:solidFill>
            </a:endParaRPr>
          </a:p>
          <a:p>
            <a:pPr marL="0" indent="0" algn="just">
              <a:buNone/>
            </a:pPr>
            <a:r>
              <a:rPr lang="uk-UA" sz="2000" dirty="0">
                <a:solidFill>
                  <a:schemeClr val="bg1"/>
                </a:solidFill>
              </a:rPr>
              <a:t>2. Довжина ходу для всіх інструментів повинна бути однаковою (вказане обмеження характерне для верстатів, що працюють різцями, закріпленими на одному супорті).</a:t>
            </a:r>
            <a:endParaRPr lang="ru-RU" sz="2000" dirty="0">
              <a:solidFill>
                <a:schemeClr val="bg1"/>
              </a:solidFill>
            </a:endParaRPr>
          </a:p>
          <a:p>
            <a:pPr marL="0" indent="0" algn="just">
              <a:buNone/>
            </a:pPr>
            <a:r>
              <a:rPr lang="uk-UA" sz="2000">
                <a:solidFill>
                  <a:schemeClr val="bg1"/>
                </a:solidFill>
              </a:rPr>
              <a:t>3. </a:t>
            </a:r>
            <a:r>
              <a:rPr lang="uk-UA" sz="2000" dirty="0">
                <a:solidFill>
                  <a:schemeClr val="bg1"/>
                </a:solidFill>
              </a:rPr>
              <a:t>Співвідношення між величинами подач окремих інструментів задане і не може бути змінене (наприклад, при роботі багатошпиндельної свердлильної головки співвідношення між подачами для окремих шпинделів обов’язково повинне бути рівним передаточному відношенню кінематичного ланцюга, що зв’язує усі шпинделі).</a:t>
            </a:r>
            <a:endParaRPr lang="ru-RU" sz="2000">
              <a:solidFill>
                <a:schemeClr val="bg1"/>
              </a:solidFill>
            </a:endParaRPr>
          </a:p>
        </p:txBody>
      </p:sp>
      <p:sp>
        <p:nvSpPr>
          <p:cNvPr id="2" name="Прямоугольник 1"/>
          <p:cNvSpPr/>
          <p:nvPr/>
        </p:nvSpPr>
        <p:spPr>
          <a:xfrm>
            <a:off x="457200" y="236076"/>
            <a:ext cx="8363272" cy="954107"/>
          </a:xfrm>
          <a:prstGeom prst="rect">
            <a:avLst/>
          </a:prstGeom>
        </p:spPr>
        <p:txBody>
          <a:bodyPr wrap="square">
            <a:spAutoFit/>
          </a:bodyPr>
          <a:lstStyle/>
          <a:p>
            <a:pPr algn="ctr"/>
            <a:r>
              <a:rPr lang="ru-RU" sz="2800" b="1" dirty="0">
                <a:solidFill>
                  <a:schemeClr val="bg1"/>
                </a:solidFill>
                <a:latin typeface="Calibri" panose="020F0502020204030204" pitchFamily="34" charset="0"/>
                <a:ea typeface="MS Mincho"/>
              </a:rPr>
              <a:t>9.2.4. </a:t>
            </a:r>
            <a:r>
              <a:rPr lang="ru-RU" sz="2800" b="1" dirty="0" err="1">
                <a:solidFill>
                  <a:schemeClr val="bg1"/>
                </a:solidFill>
                <a:latin typeface="Calibri" panose="020F0502020204030204" pitchFamily="34" charset="0"/>
                <a:ea typeface="MS Mincho"/>
              </a:rPr>
              <a:t>Особливості</a:t>
            </a:r>
            <a:r>
              <a:rPr lang="ru-RU" sz="2800" b="1" dirty="0">
                <a:solidFill>
                  <a:schemeClr val="bg1"/>
                </a:solidFill>
                <a:latin typeface="Calibri" panose="020F0502020204030204" pitchFamily="34" charset="0"/>
                <a:ea typeface="MS Mincho"/>
              </a:rPr>
              <a:t> </a:t>
            </a:r>
            <a:r>
              <a:rPr lang="ru-RU" sz="2800" b="1" dirty="0" err="1">
                <a:solidFill>
                  <a:schemeClr val="bg1"/>
                </a:solidFill>
                <a:latin typeface="Calibri" panose="020F0502020204030204" pitchFamily="34" charset="0"/>
                <a:ea typeface="MS Mincho"/>
              </a:rPr>
              <a:t>нормування</a:t>
            </a:r>
            <a:r>
              <a:rPr lang="ru-RU" sz="2800" b="1" dirty="0">
                <a:solidFill>
                  <a:schemeClr val="bg1"/>
                </a:solidFill>
                <a:latin typeface="Calibri" panose="020F0502020204030204" pitchFamily="34" charset="0"/>
                <a:ea typeface="MS Mincho"/>
              </a:rPr>
              <a:t> </a:t>
            </a:r>
            <a:r>
              <a:rPr lang="ru-RU" sz="2800" b="1" dirty="0" err="1">
                <a:solidFill>
                  <a:schemeClr val="bg1"/>
                </a:solidFill>
                <a:latin typeface="Calibri" panose="020F0502020204030204" pitchFamily="34" charset="0"/>
                <a:ea typeface="MS Mincho"/>
              </a:rPr>
              <a:t>багатоінструментної</a:t>
            </a:r>
            <a:r>
              <a:rPr lang="ru-RU" sz="2800" b="1" dirty="0">
                <a:solidFill>
                  <a:schemeClr val="bg1"/>
                </a:solidFill>
                <a:latin typeface="Calibri" panose="020F0502020204030204" pitchFamily="34" charset="0"/>
                <a:ea typeface="MS Mincho"/>
              </a:rPr>
              <a:t> </a:t>
            </a:r>
            <a:r>
              <a:rPr lang="ru-RU" sz="2800" b="1" dirty="0" err="1">
                <a:solidFill>
                  <a:schemeClr val="bg1"/>
                </a:solidFill>
                <a:latin typeface="Calibri" panose="020F0502020204030204" pitchFamily="34" charset="0"/>
                <a:ea typeface="MS Mincho"/>
              </a:rPr>
              <a:t>обробки</a:t>
            </a:r>
            <a:endParaRPr lang="ru-RU" sz="2800" dirty="0">
              <a:solidFill>
                <a:schemeClr val="bg1"/>
              </a:solidFill>
            </a:endParaRPr>
          </a:p>
        </p:txBody>
      </p:sp>
    </p:spTree>
    <p:extLst>
      <p:ext uri="{BB962C8B-B14F-4D97-AF65-F5344CB8AC3E}">
        <p14:creationId xmlns:p14="http://schemas.microsoft.com/office/powerpoint/2010/main" val="1022854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9308"/>
            <a:ext cx="8229600" cy="3771636"/>
          </a:xfrm>
        </p:spPr>
        <p:txBody>
          <a:bodyPr>
            <a:normAutofit fontScale="62500" lnSpcReduction="20000"/>
          </a:bodyPr>
          <a:lstStyle/>
          <a:p>
            <a:pPr marL="0" indent="0" algn="just">
              <a:buNone/>
            </a:pPr>
            <a:r>
              <a:rPr lang="uk-UA">
                <a:solidFill>
                  <a:schemeClr val="bg1"/>
                </a:solidFill>
              </a:rPr>
              <a:t>4. </a:t>
            </a:r>
            <a:r>
              <a:rPr lang="uk-UA" dirty="0">
                <a:solidFill>
                  <a:schemeClr val="bg1"/>
                </a:solidFill>
              </a:rPr>
              <a:t>Всі інструменти повинні працювати з однією і тією ж частотою обертання шпинделя (наприклад, робота </a:t>
            </a:r>
            <a:r>
              <a:rPr lang="uk-UA" dirty="0" err="1">
                <a:solidFill>
                  <a:schemeClr val="bg1"/>
                </a:solidFill>
              </a:rPr>
              <a:t>багаторізцевих</a:t>
            </a:r>
            <a:r>
              <a:rPr lang="uk-UA" dirty="0">
                <a:solidFill>
                  <a:schemeClr val="bg1"/>
                </a:solidFill>
              </a:rPr>
              <a:t> токарних верстатів, робота декількох фрез, закріплених на одній оправці).</a:t>
            </a:r>
            <a:endParaRPr lang="ru-RU">
              <a:solidFill>
                <a:schemeClr val="bg1"/>
              </a:solidFill>
            </a:endParaRPr>
          </a:p>
          <a:p>
            <a:pPr marL="0" indent="0" algn="just">
              <a:buNone/>
            </a:pPr>
            <a:r>
              <a:rPr lang="uk-UA">
                <a:solidFill>
                  <a:schemeClr val="bg1"/>
                </a:solidFill>
              </a:rPr>
              <a:t>5</a:t>
            </a:r>
            <a:r>
              <a:rPr lang="uk-UA" dirty="0">
                <a:solidFill>
                  <a:schemeClr val="bg1"/>
                </a:solidFill>
              </a:rPr>
              <a:t>. Співвідношення частот обертання шпинделів і окремих інструментів задане і не може бути змінене.</a:t>
            </a:r>
            <a:endParaRPr lang="ru-RU">
              <a:solidFill>
                <a:schemeClr val="bg1"/>
              </a:solidFill>
            </a:endParaRPr>
          </a:p>
          <a:p>
            <a:pPr marL="0" indent="0" algn="just">
              <a:buNone/>
            </a:pPr>
            <a:r>
              <a:rPr lang="uk-UA">
                <a:solidFill>
                  <a:schemeClr val="bg1"/>
                </a:solidFill>
              </a:rPr>
              <a:t>6. </a:t>
            </a:r>
            <a:r>
              <a:rPr lang="uk-UA" dirty="0">
                <a:solidFill>
                  <a:schemeClr val="bg1"/>
                </a:solidFill>
              </a:rPr>
              <a:t>Всі інструменти повинні працювати з однаковою хвилинною подачею.</a:t>
            </a:r>
            <a:endParaRPr lang="ru-RU">
              <a:solidFill>
                <a:schemeClr val="bg1"/>
              </a:solidFill>
            </a:endParaRPr>
          </a:p>
          <a:p>
            <a:pPr marL="0" indent="0" algn="just">
              <a:buNone/>
            </a:pPr>
            <a:r>
              <a:rPr lang="uk-UA">
                <a:solidFill>
                  <a:schemeClr val="bg1"/>
                </a:solidFill>
              </a:rPr>
              <a:t>7. </a:t>
            </a:r>
            <a:r>
              <a:rPr lang="uk-UA" dirty="0">
                <a:solidFill>
                  <a:schemeClr val="bg1"/>
                </a:solidFill>
              </a:rPr>
              <a:t>Всі інструменти повинні працювати з однаковою швидкістю різання (наприклад, при роботі на поздовжньо-стругальних верстатах).</a:t>
            </a:r>
            <a:endParaRPr lang="ru-RU">
              <a:solidFill>
                <a:schemeClr val="bg1"/>
              </a:solidFill>
            </a:endParaRPr>
          </a:p>
          <a:p>
            <a:pPr marL="0" indent="0" algn="just">
              <a:buNone/>
            </a:pPr>
            <a:r>
              <a:rPr lang="uk-UA">
                <a:solidFill>
                  <a:schemeClr val="bg1"/>
                </a:solidFill>
              </a:rPr>
              <a:t>8. </a:t>
            </a:r>
            <a:r>
              <a:rPr lang="uk-UA" dirty="0">
                <a:solidFill>
                  <a:schemeClr val="bg1"/>
                </a:solidFill>
              </a:rPr>
              <a:t>Машинний час інструментів (супортів, агрегатів тощо) повинен бути однаковий (при цьому частоти обертання шпинделів і подачі в мм на оберт і в </a:t>
            </a:r>
            <a:r>
              <a:rPr lang="uk-UA" b="1" dirty="0">
                <a:solidFill>
                  <a:schemeClr val="bg1"/>
                </a:solidFill>
              </a:rPr>
              <a:t>мм</a:t>
            </a:r>
            <a:r>
              <a:rPr lang="uk-UA" dirty="0">
                <a:solidFill>
                  <a:schemeClr val="bg1"/>
                </a:solidFill>
              </a:rPr>
              <a:t> за хвилину можуть бути різними, наприклад нормування автоматичної лінії та багатопозиційних верстатів послідовної дії).</a:t>
            </a:r>
            <a:endParaRPr lang="ru-RU">
              <a:solidFill>
                <a:schemeClr val="bg1"/>
              </a:solidFill>
            </a:endParaRPr>
          </a:p>
          <a:p>
            <a:pPr marL="0" indent="0">
              <a:buNone/>
            </a:pPr>
            <a:endParaRPr lang="ru-RU" dirty="0"/>
          </a:p>
        </p:txBody>
      </p:sp>
    </p:spTree>
    <p:extLst>
      <p:ext uri="{BB962C8B-B14F-4D97-AF65-F5344CB8AC3E}">
        <p14:creationId xmlns:p14="http://schemas.microsoft.com/office/powerpoint/2010/main" val="3916340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828435"/>
          </a:xfrm>
        </p:spPr>
        <p:txBody>
          <a:bodyPr>
            <a:noAutofit/>
          </a:bodyPr>
          <a:lstStyle/>
          <a:p>
            <a:r>
              <a:rPr lang="uk-UA" sz="3600" b="1" dirty="0">
                <a:solidFill>
                  <a:schemeClr val="bg1"/>
                </a:solidFill>
              </a:rPr>
              <a:t>9.2.5. Вплив </a:t>
            </a:r>
            <a:r>
              <a:rPr lang="uk-UA" sz="3600" b="1" dirty="0" err="1">
                <a:solidFill>
                  <a:schemeClr val="bg1"/>
                </a:solidFill>
              </a:rPr>
              <a:t>багатоінструментної</a:t>
            </a:r>
            <a:r>
              <a:rPr lang="uk-UA" sz="3600" b="1" dirty="0">
                <a:solidFill>
                  <a:schemeClr val="bg1"/>
                </a:solidFill>
              </a:rPr>
              <a:t> обробки на режим різання</a:t>
            </a:r>
            <a:endParaRPr lang="ru-RU" sz="3600" dirty="0">
              <a:solidFill>
                <a:schemeClr val="bg1"/>
              </a:solidFill>
            </a:endParaRPr>
          </a:p>
        </p:txBody>
      </p:sp>
      <p:sp>
        <p:nvSpPr>
          <p:cNvPr id="3" name="Объект 2"/>
          <p:cNvSpPr>
            <a:spLocks noGrp="1"/>
          </p:cNvSpPr>
          <p:nvPr>
            <p:ph idx="1"/>
          </p:nvPr>
        </p:nvSpPr>
        <p:spPr>
          <a:xfrm>
            <a:off x="457200" y="1273324"/>
            <a:ext cx="8229600" cy="4320480"/>
          </a:xfrm>
        </p:spPr>
        <p:txBody>
          <a:bodyPr>
            <a:noAutofit/>
          </a:bodyPr>
          <a:lstStyle/>
          <a:p>
            <a:pPr marL="0" indent="358775">
              <a:spcBef>
                <a:spcPts val="0"/>
              </a:spcBef>
              <a:buNone/>
            </a:pPr>
            <a:r>
              <a:rPr lang="uk-UA" sz="1900" b="1" i="1" dirty="0">
                <a:solidFill>
                  <a:schemeClr val="bg1"/>
                </a:solidFill>
              </a:rPr>
              <a:t>Глибина різання</a:t>
            </a:r>
            <a:r>
              <a:rPr lang="uk-UA" sz="1900" dirty="0">
                <a:solidFill>
                  <a:schemeClr val="bg1"/>
                </a:solidFill>
              </a:rPr>
              <a:t> (як і при </a:t>
            </a:r>
            <a:r>
              <a:rPr lang="uk-UA" sz="1900" dirty="0" err="1">
                <a:solidFill>
                  <a:schemeClr val="bg1"/>
                </a:solidFill>
              </a:rPr>
              <a:t>одноінструментній</a:t>
            </a:r>
            <a:r>
              <a:rPr lang="uk-UA" sz="1900" dirty="0">
                <a:solidFill>
                  <a:schemeClr val="bg1"/>
                </a:solidFill>
              </a:rPr>
              <a:t> обробці) визначається припуском. Тут також припуск повинен бути видалений при можливості за один хід, а при підвищених вимогах до точності і шорсткості – за два ходи: чорновий і чистовий.</a:t>
            </a:r>
            <a:endParaRPr lang="ru-RU" sz="1900" dirty="0">
              <a:solidFill>
                <a:schemeClr val="bg1"/>
              </a:solidFill>
            </a:endParaRPr>
          </a:p>
          <a:p>
            <a:pPr marL="0" indent="0">
              <a:spcBef>
                <a:spcPts val="0"/>
              </a:spcBef>
              <a:buNone/>
            </a:pPr>
            <a:r>
              <a:rPr lang="ru-RU" sz="1900" dirty="0">
                <a:solidFill>
                  <a:schemeClr val="bg1"/>
                </a:solidFill>
              </a:rPr>
              <a:t>          </a:t>
            </a:r>
            <a:r>
              <a:rPr lang="uk-UA" sz="1900" dirty="0">
                <a:solidFill>
                  <a:schemeClr val="bg1"/>
                </a:solidFill>
              </a:rPr>
              <a:t>У випадках, коли ходи можуть виконуватись одночасно (наприклад, при обробці на багатопозиційних верстатах), може виявитись доцільною обробка неточних поверхонь за два ходи. Подачі (як і при </a:t>
            </a:r>
            <a:r>
              <a:rPr lang="uk-UA" sz="1900" dirty="0" err="1">
                <a:solidFill>
                  <a:schemeClr val="bg1"/>
                </a:solidFill>
              </a:rPr>
              <a:t>одноінструментній</a:t>
            </a:r>
            <a:r>
              <a:rPr lang="uk-UA" sz="1900" dirty="0">
                <a:solidFill>
                  <a:schemeClr val="bg1"/>
                </a:solidFill>
              </a:rPr>
              <a:t> обробці) повинні бути взяті максимально можливими. Величину подачі тут обмежують:</a:t>
            </a:r>
            <a:endParaRPr lang="ru-RU" sz="1900" dirty="0">
              <a:solidFill>
                <a:schemeClr val="bg1"/>
              </a:solidFill>
            </a:endParaRPr>
          </a:p>
          <a:p>
            <a:pPr marL="0" indent="0">
              <a:spcBef>
                <a:spcPts val="0"/>
              </a:spcBef>
              <a:buNone/>
            </a:pPr>
            <a:r>
              <a:rPr lang="uk-UA" sz="1900" dirty="0">
                <a:solidFill>
                  <a:schemeClr val="bg1"/>
                </a:solidFill>
              </a:rPr>
              <a:t>а) міцність механізмів приводу і подачі верстата;</a:t>
            </a:r>
            <a:endParaRPr lang="ru-RU" sz="1900" dirty="0">
              <a:solidFill>
                <a:schemeClr val="bg1"/>
              </a:solidFill>
            </a:endParaRPr>
          </a:p>
          <a:p>
            <a:pPr marL="0" indent="0">
              <a:spcBef>
                <a:spcPts val="0"/>
              </a:spcBef>
              <a:buNone/>
            </a:pPr>
            <a:r>
              <a:rPr lang="uk-UA" sz="1900" dirty="0">
                <a:solidFill>
                  <a:schemeClr val="bg1"/>
                </a:solidFill>
              </a:rPr>
              <a:t>б) міцність інструмента;</a:t>
            </a:r>
            <a:endParaRPr lang="ru-RU" sz="1900" dirty="0">
              <a:solidFill>
                <a:schemeClr val="bg1"/>
              </a:solidFill>
            </a:endParaRPr>
          </a:p>
          <a:p>
            <a:pPr marL="0" indent="0">
              <a:spcBef>
                <a:spcPts val="0"/>
              </a:spcBef>
              <a:buNone/>
            </a:pPr>
            <a:r>
              <a:rPr lang="uk-UA" sz="1900" dirty="0">
                <a:solidFill>
                  <a:schemeClr val="bg1"/>
                </a:solidFill>
              </a:rPr>
              <a:t>в) міцність заготовки;</a:t>
            </a:r>
            <a:endParaRPr lang="ru-RU" sz="1900" dirty="0">
              <a:solidFill>
                <a:schemeClr val="bg1"/>
              </a:solidFill>
            </a:endParaRPr>
          </a:p>
          <a:p>
            <a:pPr marL="0" indent="0">
              <a:spcBef>
                <a:spcPts val="0"/>
              </a:spcBef>
              <a:buNone/>
            </a:pPr>
            <a:r>
              <a:rPr lang="uk-UA" sz="1900" dirty="0">
                <a:solidFill>
                  <a:schemeClr val="bg1"/>
                </a:solidFill>
              </a:rPr>
              <a:t>г) жорсткість технологічної системи;</a:t>
            </a:r>
            <a:endParaRPr lang="ru-RU" sz="1900" dirty="0">
              <a:solidFill>
                <a:schemeClr val="bg1"/>
              </a:solidFill>
            </a:endParaRPr>
          </a:p>
          <a:p>
            <a:pPr marL="0" indent="0">
              <a:spcBef>
                <a:spcPts val="0"/>
              </a:spcBef>
              <a:buNone/>
            </a:pPr>
            <a:r>
              <a:rPr lang="uk-UA" sz="1900" dirty="0">
                <a:solidFill>
                  <a:schemeClr val="bg1"/>
                </a:solidFill>
              </a:rPr>
              <a:t>д) шорсткість оброблюваної поверхні.</a:t>
            </a:r>
            <a:endParaRPr lang="ru-RU" sz="1900" dirty="0">
              <a:solidFill>
                <a:schemeClr val="bg1"/>
              </a:solidFill>
            </a:endParaRPr>
          </a:p>
        </p:txBody>
      </p:sp>
    </p:spTree>
    <p:extLst>
      <p:ext uri="{BB962C8B-B14F-4D97-AF65-F5344CB8AC3E}">
        <p14:creationId xmlns:p14="http://schemas.microsoft.com/office/powerpoint/2010/main" val="4936374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7220"/>
            <a:ext cx="8568952" cy="5040560"/>
          </a:xfrm>
        </p:spPr>
        <p:txBody>
          <a:bodyPr>
            <a:noAutofit/>
          </a:bodyPr>
          <a:lstStyle/>
          <a:p>
            <a:pPr marL="0" indent="358775" algn="just">
              <a:buNone/>
            </a:pPr>
            <a:r>
              <a:rPr lang="uk-UA" sz="1900" b="1" i="1" u="sng" spc="-20" dirty="0">
                <a:solidFill>
                  <a:schemeClr val="bg1"/>
                </a:solidFill>
              </a:rPr>
              <a:t>Потужність верстата</a:t>
            </a:r>
            <a:r>
              <a:rPr lang="uk-UA" sz="1900" spc="-20" dirty="0">
                <a:solidFill>
                  <a:schemeClr val="bg1"/>
                </a:solidFill>
              </a:rPr>
              <a:t>, </a:t>
            </a:r>
            <a:r>
              <a:rPr lang="uk-UA" sz="1900" spc="-40" dirty="0">
                <a:solidFill>
                  <a:schemeClr val="bg1"/>
                </a:solidFill>
              </a:rPr>
              <a:t>як правило, не обмежує подачу: при нестачі потужності у більшості випадків потрібно знижувати не подачу, а швидкість різання.</a:t>
            </a:r>
            <a:r>
              <a:rPr lang="ru-RU" sz="1900" spc="-40" dirty="0">
                <a:solidFill>
                  <a:schemeClr val="bg1"/>
                </a:solidFill>
              </a:rPr>
              <a:t> </a:t>
            </a:r>
          </a:p>
          <a:p>
            <a:pPr marL="0" indent="0" algn="just">
              <a:buNone/>
            </a:pPr>
            <a:r>
              <a:rPr lang="ru-RU" sz="1900" spc="-20" dirty="0">
                <a:solidFill>
                  <a:schemeClr val="bg1"/>
                </a:solidFill>
              </a:rPr>
              <a:t>    </a:t>
            </a:r>
            <a:r>
              <a:rPr lang="uk-UA" sz="1900" spc="-20" dirty="0">
                <a:solidFill>
                  <a:schemeClr val="bg1"/>
                </a:solidFill>
              </a:rPr>
              <a:t>Якщо конструкція верстата вимушує прийняти для декількох інструментів однакові чи пропорційні подачі, то загальна подача вибирається так, щоб ні для одного інструмента технологічно допустима подача не була перевищена. Це звичайно призводить до зниження подач для всіх інструментів, крім одного.</a:t>
            </a:r>
            <a:endParaRPr lang="ru-RU" sz="1900" spc="-20" dirty="0">
              <a:solidFill>
                <a:schemeClr val="bg1"/>
              </a:solidFill>
            </a:endParaRPr>
          </a:p>
          <a:p>
            <a:pPr marL="0" indent="0" algn="just">
              <a:buNone/>
            </a:pPr>
            <a:r>
              <a:rPr lang="ru-RU" sz="1900" spc="-20" dirty="0">
                <a:solidFill>
                  <a:schemeClr val="bg1"/>
                </a:solidFill>
              </a:rPr>
              <a:t>  </a:t>
            </a:r>
            <a:r>
              <a:rPr lang="uk-UA" sz="1900" spc="-20" dirty="0">
                <a:solidFill>
                  <a:schemeClr val="bg1"/>
                </a:solidFill>
              </a:rPr>
              <a:t>При роботі </a:t>
            </a:r>
            <a:r>
              <a:rPr lang="uk-UA" sz="1900" spc="-20" dirty="0" err="1">
                <a:solidFill>
                  <a:schemeClr val="bg1"/>
                </a:solidFill>
              </a:rPr>
              <a:t>багатосупортних</a:t>
            </a:r>
            <a:r>
              <a:rPr lang="uk-UA" sz="1900" spc="-20" dirty="0">
                <a:solidFill>
                  <a:schemeClr val="bg1"/>
                </a:solidFill>
              </a:rPr>
              <a:t> верстатів (</a:t>
            </a:r>
            <a:r>
              <a:rPr lang="uk-UA" sz="1900" spc="-20" dirty="0" err="1">
                <a:solidFill>
                  <a:schemeClr val="bg1"/>
                </a:solidFill>
              </a:rPr>
              <a:t>багаторізцевих</a:t>
            </a:r>
            <a:r>
              <a:rPr lang="uk-UA" sz="1900" spc="-20" dirty="0">
                <a:solidFill>
                  <a:schemeClr val="bg1"/>
                </a:solidFill>
              </a:rPr>
              <a:t> тощо) робота всіх супортів з технологічно допустимими подачами призвела б до різної тривалості роботи супортів. Якщо немає можливості скоротити час роботи «</a:t>
            </a:r>
            <a:r>
              <a:rPr lang="uk-UA" sz="1900" spc="-20" dirty="0" err="1">
                <a:solidFill>
                  <a:schemeClr val="bg1"/>
                </a:solidFill>
              </a:rPr>
              <a:t>лімітуючого</a:t>
            </a:r>
            <a:r>
              <a:rPr lang="uk-UA" sz="1900" spc="-20" dirty="0">
                <a:solidFill>
                  <a:schemeClr val="bg1"/>
                </a:solidFill>
              </a:rPr>
              <a:t> супорта», який потребує найбільшого часу для своєї роботи, то подачі останніх супортів можуть і повинні бути зниженими. Таке вирівнювання часу роботи супортів оберігає різальний інструмент, не збільшуючи машинного часу. Подача «</a:t>
            </a:r>
            <a:r>
              <a:rPr lang="uk-UA" sz="1900" spc="-20" dirty="0" err="1">
                <a:solidFill>
                  <a:schemeClr val="bg1"/>
                </a:solidFill>
              </a:rPr>
              <a:t>нелімітуючих</a:t>
            </a:r>
            <a:r>
              <a:rPr lang="uk-UA" sz="1900" spc="-20" dirty="0">
                <a:solidFill>
                  <a:schemeClr val="bg1"/>
                </a:solidFill>
              </a:rPr>
              <a:t>» супортів повинна бути знижена до таких величин, при яких час роботи всіх супортів був би однаковим. Проте при цьому необхідно мати на увазі, що для деяких інструментів є не тільки </a:t>
            </a:r>
            <a:r>
              <a:rPr lang="uk-UA" sz="1900" b="1" i="1" spc="-20" dirty="0">
                <a:solidFill>
                  <a:schemeClr val="bg1"/>
                </a:solidFill>
              </a:rPr>
              <a:t>максимум</a:t>
            </a:r>
            <a:r>
              <a:rPr lang="uk-UA" sz="1900" spc="-20" dirty="0">
                <a:solidFill>
                  <a:schemeClr val="bg1"/>
                </a:solidFill>
              </a:rPr>
              <a:t>, але й </a:t>
            </a:r>
            <a:r>
              <a:rPr lang="uk-UA" sz="1900" b="1" i="1" spc="-20" dirty="0">
                <a:solidFill>
                  <a:schemeClr val="bg1"/>
                </a:solidFill>
              </a:rPr>
              <a:t>мінімум</a:t>
            </a:r>
            <a:r>
              <a:rPr lang="uk-UA" sz="1900" spc="-20" dirty="0">
                <a:solidFill>
                  <a:schemeClr val="bg1"/>
                </a:solidFill>
              </a:rPr>
              <a:t> допустимої подачі. Наприклад, при роботі твердосплавних різців на </a:t>
            </a:r>
            <a:r>
              <a:rPr lang="uk-UA" sz="1900" spc="-20" dirty="0" err="1">
                <a:solidFill>
                  <a:schemeClr val="bg1"/>
                </a:solidFill>
              </a:rPr>
              <a:t>багаторізцевих</a:t>
            </a:r>
            <a:r>
              <a:rPr lang="uk-UA" sz="1900" spc="-20" dirty="0">
                <a:solidFill>
                  <a:schemeClr val="bg1"/>
                </a:solidFill>
              </a:rPr>
              <a:t> верстатах не потрібно застосовувати подачі менше 0,04–0,05 мм/об.</a:t>
            </a:r>
            <a:endParaRPr lang="ru-RU" sz="1900" spc="-20" dirty="0">
              <a:solidFill>
                <a:schemeClr val="bg1"/>
              </a:solidFill>
            </a:endParaRPr>
          </a:p>
        </p:txBody>
      </p:sp>
    </p:spTree>
    <p:extLst>
      <p:ext uri="{BB962C8B-B14F-4D97-AF65-F5344CB8AC3E}">
        <p14:creationId xmlns:p14="http://schemas.microsoft.com/office/powerpoint/2010/main" val="42792373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7260"/>
            <a:ext cx="8229600" cy="4407876"/>
          </a:xfrm>
        </p:spPr>
        <p:txBody>
          <a:bodyPr>
            <a:normAutofit fontScale="77500" lnSpcReduction="20000"/>
          </a:bodyPr>
          <a:lstStyle/>
          <a:p>
            <a:pPr marL="0" indent="358775" algn="just">
              <a:buNone/>
            </a:pPr>
            <a:r>
              <a:rPr lang="uk-UA" b="1" i="1" dirty="0">
                <a:solidFill>
                  <a:schemeClr val="bg1"/>
                </a:solidFill>
              </a:rPr>
              <a:t>Недостатня жорсткість</a:t>
            </a:r>
            <a:r>
              <a:rPr lang="uk-UA" dirty="0">
                <a:solidFill>
                  <a:schemeClr val="bg1"/>
                </a:solidFill>
              </a:rPr>
              <a:t> та </a:t>
            </a:r>
            <a:r>
              <a:rPr lang="uk-UA" b="1" i="1" dirty="0">
                <a:solidFill>
                  <a:schemeClr val="bg1"/>
                </a:solidFill>
              </a:rPr>
              <a:t>міцність</a:t>
            </a:r>
            <a:r>
              <a:rPr lang="uk-UA" dirty="0">
                <a:solidFill>
                  <a:schemeClr val="bg1"/>
                </a:solidFill>
              </a:rPr>
              <a:t> верстата часто вимушує знижувати подачі. У зв’язку з цим перевірка прийнятих подач за силовими паспортними даними верстата є обов’язковою.   </a:t>
            </a:r>
            <a:endParaRPr lang="ru-RU" dirty="0">
              <a:solidFill>
                <a:schemeClr val="bg1"/>
              </a:solidFill>
            </a:endParaRPr>
          </a:p>
          <a:p>
            <a:pPr marL="0" indent="358775" algn="just">
              <a:buNone/>
            </a:pPr>
            <a:r>
              <a:rPr lang="uk-UA" b="1" i="1" dirty="0">
                <a:solidFill>
                  <a:schemeClr val="bg1"/>
                </a:solidFill>
              </a:rPr>
              <a:t>Швидкості різання</a:t>
            </a:r>
            <a:r>
              <a:rPr lang="uk-UA" dirty="0">
                <a:solidFill>
                  <a:schemeClr val="bg1"/>
                </a:solidFill>
              </a:rPr>
              <a:t> можуть </a:t>
            </a:r>
            <a:r>
              <a:rPr lang="uk-UA" b="1" i="1" dirty="0">
                <a:solidFill>
                  <a:schemeClr val="bg1"/>
                </a:solidFill>
              </a:rPr>
              <a:t>прийматись однаковими</a:t>
            </a:r>
            <a:r>
              <a:rPr lang="uk-UA" dirty="0">
                <a:solidFill>
                  <a:schemeClr val="bg1"/>
                </a:solidFill>
              </a:rPr>
              <a:t> з </a:t>
            </a:r>
            <a:r>
              <a:rPr lang="uk-UA" dirty="0" err="1">
                <a:solidFill>
                  <a:schemeClr val="bg1"/>
                </a:solidFill>
              </a:rPr>
              <a:t>одноінструментною</a:t>
            </a:r>
            <a:r>
              <a:rPr lang="uk-UA" dirty="0">
                <a:solidFill>
                  <a:schemeClr val="bg1"/>
                </a:solidFill>
              </a:rPr>
              <a:t> обробкою у випадках:</a:t>
            </a:r>
            <a:endParaRPr lang="ru-RU" dirty="0">
              <a:solidFill>
                <a:schemeClr val="bg1"/>
              </a:solidFill>
            </a:endParaRPr>
          </a:p>
          <a:p>
            <a:pPr marL="0" indent="358775" algn="just">
              <a:buNone/>
            </a:pPr>
            <a:r>
              <a:rPr lang="uk-UA" dirty="0">
                <a:solidFill>
                  <a:schemeClr val="bg1"/>
                </a:solidFill>
              </a:rPr>
              <a:t>а) обробки чистовим інструментом, коли зміна швидкості призводить до недопустимого збільшення шорсткості поверхні;</a:t>
            </a:r>
            <a:endParaRPr lang="ru-RU" dirty="0">
              <a:solidFill>
                <a:schemeClr val="bg1"/>
              </a:solidFill>
            </a:endParaRPr>
          </a:p>
          <a:p>
            <a:pPr marL="0" indent="358775" algn="just">
              <a:buNone/>
            </a:pPr>
            <a:r>
              <a:rPr lang="uk-UA" dirty="0">
                <a:solidFill>
                  <a:schemeClr val="bg1"/>
                </a:solidFill>
              </a:rPr>
              <a:t>б) обробки металів, що мають різко виражений оптимум швидкості, відхилення  від якого призводить до різкого падіння стійкості (деякі сталі аустенітного класу).</a:t>
            </a:r>
            <a:endParaRPr lang="ru-RU" dirty="0">
              <a:solidFill>
                <a:schemeClr val="bg1"/>
              </a:solidFill>
            </a:endParaRPr>
          </a:p>
        </p:txBody>
      </p:sp>
    </p:spTree>
    <p:extLst>
      <p:ext uri="{BB962C8B-B14F-4D97-AF65-F5344CB8AC3E}">
        <p14:creationId xmlns:p14="http://schemas.microsoft.com/office/powerpoint/2010/main" val="1312912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4551892"/>
          </a:xfrm>
        </p:spPr>
        <p:txBody>
          <a:bodyPr>
            <a:normAutofit fontScale="70000" lnSpcReduction="20000"/>
          </a:bodyPr>
          <a:lstStyle/>
          <a:p>
            <a:pPr marL="0" indent="358775" algn="just">
              <a:buNone/>
            </a:pPr>
            <a:r>
              <a:rPr lang="uk-UA" b="1" i="1" dirty="0">
                <a:solidFill>
                  <a:schemeClr val="bg1"/>
                </a:solidFill>
              </a:rPr>
              <a:t>Швидкості різання знижуються:</a:t>
            </a:r>
            <a:endParaRPr lang="ru-RU" dirty="0">
              <a:solidFill>
                <a:schemeClr val="bg1"/>
              </a:solidFill>
            </a:endParaRPr>
          </a:p>
          <a:p>
            <a:pPr marL="0" indent="358775" algn="just">
              <a:buNone/>
            </a:pPr>
            <a:r>
              <a:rPr lang="uk-UA" dirty="0">
                <a:solidFill>
                  <a:schemeClr val="bg1"/>
                </a:solidFill>
              </a:rPr>
              <a:t>а) при заданому співвідношенні між швидкостями (обмеження 4, 5, 7 п. 9.2.4);</a:t>
            </a:r>
            <a:endParaRPr lang="ru-RU" dirty="0">
              <a:solidFill>
                <a:schemeClr val="bg1"/>
              </a:solidFill>
            </a:endParaRPr>
          </a:p>
          <a:p>
            <a:pPr marL="0" indent="358775" algn="just">
              <a:buNone/>
            </a:pPr>
            <a:r>
              <a:rPr lang="uk-UA" dirty="0">
                <a:solidFill>
                  <a:schemeClr val="bg1"/>
                </a:solidFill>
              </a:rPr>
              <a:t>б) у випадку, коли інструменти повинні працювати з однаковою хвилиною подачею (обмеження 6 п. 9.2.4) або з однаковим часом (обмеження 8 п. 9.2.4) для забезпечення роботи всіх інструментів з технологічно допустимими подачами в мм/об або в мм/зуб;</a:t>
            </a:r>
            <a:endParaRPr lang="ru-RU" dirty="0">
              <a:solidFill>
                <a:schemeClr val="bg1"/>
              </a:solidFill>
            </a:endParaRPr>
          </a:p>
          <a:p>
            <a:pPr marL="0" indent="358775" algn="just">
              <a:buNone/>
            </a:pPr>
            <a:r>
              <a:rPr lang="uk-UA" dirty="0">
                <a:solidFill>
                  <a:schemeClr val="bg1"/>
                </a:solidFill>
              </a:rPr>
              <a:t>в) при недостатній потужності верстата (при цьому, коли швидкість знижується нижче 40–50 м/хв, іноді доводиться відмовлятись від застосування різців Т5К10, Т15К6 і Т14КВ, які погано працюють при низьких швидкостях);</a:t>
            </a:r>
            <a:endParaRPr lang="ru-RU" dirty="0">
              <a:solidFill>
                <a:schemeClr val="bg1"/>
              </a:solidFill>
            </a:endParaRPr>
          </a:p>
          <a:p>
            <a:pPr marL="0" indent="358775" algn="just">
              <a:buNone/>
            </a:pPr>
            <a:r>
              <a:rPr lang="uk-UA" dirty="0">
                <a:solidFill>
                  <a:schemeClr val="bg1"/>
                </a:solidFill>
              </a:rPr>
              <a:t>г) у зв’язку з необхідністю підвищити стійкість інструментів при</a:t>
            </a:r>
            <a:r>
              <a:rPr lang="ru-RU" dirty="0">
                <a:solidFill>
                  <a:schemeClr val="bg1"/>
                </a:solidFill>
              </a:rPr>
              <a:t>  </a:t>
            </a:r>
            <a:r>
              <a:rPr lang="uk-UA" dirty="0" err="1">
                <a:solidFill>
                  <a:schemeClr val="bg1"/>
                </a:solidFill>
              </a:rPr>
              <a:t>багатоінструментній</a:t>
            </a:r>
            <a:r>
              <a:rPr lang="uk-UA" dirty="0">
                <a:solidFill>
                  <a:schemeClr val="bg1"/>
                </a:solidFill>
              </a:rPr>
              <a:t> обробці.</a:t>
            </a:r>
            <a:endParaRPr lang="ru-RU" dirty="0">
              <a:solidFill>
                <a:schemeClr val="bg1"/>
              </a:solidFill>
            </a:endParaRPr>
          </a:p>
        </p:txBody>
      </p:sp>
    </p:spTree>
    <p:extLst>
      <p:ext uri="{BB962C8B-B14F-4D97-AF65-F5344CB8AC3E}">
        <p14:creationId xmlns:p14="http://schemas.microsoft.com/office/powerpoint/2010/main" val="9110425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96544"/>
          </a:xfrm>
        </p:spPr>
        <p:txBody>
          <a:bodyPr>
            <a:normAutofit fontScale="70000" lnSpcReduction="20000"/>
          </a:bodyPr>
          <a:lstStyle/>
          <a:p>
            <a:pPr marL="0" indent="358775" algn="just">
              <a:buNone/>
            </a:pPr>
            <a:r>
              <a:rPr lang="uk-UA" b="1" i="1" dirty="0">
                <a:solidFill>
                  <a:schemeClr val="bg1"/>
                </a:solidFill>
              </a:rPr>
              <a:t>Швидкість різання може підвищуватись</a:t>
            </a:r>
            <a:r>
              <a:rPr lang="uk-UA" dirty="0">
                <a:solidFill>
                  <a:schemeClr val="bg1"/>
                </a:solidFill>
              </a:rPr>
              <a:t>, якщо всі інструменти повинні працювати з однаковою довжиною ходу (обмеження 2 п. 9.2.4). В цьому випадку для деяких інструментів час різання складає лише частину машинного часу. Це дозволяє підвищити розрахункові швидкості різання для цих інструментів без збільшення розрахункового періоду стійкості.</a:t>
            </a:r>
            <a:endParaRPr lang="ru-RU" dirty="0">
              <a:solidFill>
                <a:schemeClr val="bg1"/>
              </a:solidFill>
            </a:endParaRPr>
          </a:p>
          <a:p>
            <a:pPr marL="0" indent="358775" algn="just">
              <a:buNone/>
            </a:pPr>
            <a:r>
              <a:rPr lang="uk-UA" dirty="0">
                <a:solidFill>
                  <a:schemeClr val="bg1"/>
                </a:solidFill>
              </a:rPr>
              <a:t>Для операцій, ритм яких не зв’язаний з ритмом інших операцій, потрібно прагнути до роботи зі швидкостями і при стійкості інструмента, що забезпечують найменшу собівартість операції.</a:t>
            </a:r>
            <a:endParaRPr lang="ru-RU" dirty="0">
              <a:solidFill>
                <a:schemeClr val="bg1"/>
              </a:solidFill>
            </a:endParaRPr>
          </a:p>
          <a:p>
            <a:pPr marL="0" indent="358775" algn="just">
              <a:buNone/>
            </a:pPr>
            <a:r>
              <a:rPr lang="uk-UA" dirty="0">
                <a:solidFill>
                  <a:schemeClr val="bg1"/>
                </a:solidFill>
              </a:rPr>
              <a:t>У випадках, коли продукція ділянки, цеху чи потокової лінії повинна випускатись комплектно, тобто ритм декількох операцій повинен бути однаковим, для одержання найменшої собівартості продукції необхідно підвищувати (у порівнянні з економічними) швидкості різання для операцій, які є «вузьким» місцем, і знижувати їх для решти операцій. Підвищувати швидкості різання вище швидкостей найбільшого випуску не потрібно.</a:t>
            </a:r>
            <a:endParaRPr lang="ru-RU" dirty="0">
              <a:solidFill>
                <a:schemeClr val="bg1"/>
              </a:solidFill>
            </a:endParaRPr>
          </a:p>
        </p:txBody>
      </p:sp>
    </p:spTree>
    <p:extLst>
      <p:ext uri="{BB962C8B-B14F-4D97-AF65-F5344CB8AC3E}">
        <p14:creationId xmlns:p14="http://schemas.microsoft.com/office/powerpoint/2010/main" val="13788080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a:solidFill>
                  <a:schemeClr val="bg1"/>
                </a:solidFill>
              </a:rPr>
              <a:t>9.3. Технологічні методи підвищення продуктивності та зниження собівартості виробів</a:t>
            </a:r>
            <a:endParaRPr lang="ru-RU" sz="2800" dirty="0">
              <a:solidFill>
                <a:schemeClr val="bg1"/>
              </a:solidFill>
            </a:endParaRPr>
          </a:p>
        </p:txBody>
      </p:sp>
      <p:sp>
        <p:nvSpPr>
          <p:cNvPr id="3" name="Объект 2"/>
          <p:cNvSpPr>
            <a:spLocks noGrp="1"/>
          </p:cNvSpPr>
          <p:nvPr>
            <p:ph idx="1"/>
          </p:nvPr>
        </p:nvSpPr>
        <p:spPr>
          <a:xfrm>
            <a:off x="457200" y="1333500"/>
            <a:ext cx="8229600" cy="4044280"/>
          </a:xfrm>
        </p:spPr>
        <p:txBody>
          <a:bodyPr>
            <a:normAutofit fontScale="62500" lnSpcReduction="20000"/>
          </a:bodyPr>
          <a:lstStyle/>
          <a:p>
            <a:pPr marL="0" indent="358775" algn="just">
              <a:buNone/>
            </a:pPr>
            <a:r>
              <a:rPr lang="uk-UA" dirty="0">
                <a:solidFill>
                  <a:schemeClr val="bg1"/>
                </a:solidFill>
              </a:rPr>
              <a:t>Найсуттєвіше впливає на зниження собівартості машини кількість машин даної моделі, що належить виготовленню. Чим краще в конструкції машини відображено сучасні досягнення, тенденції та перспективи розвитку науки і техніки, тим вищі її техніко-економічні показники, тим за інших рівних умов менше буде її моральне зношування, тим довше у часі, а отже, і в кількості, така машина буде виготовлятись без змін.</a:t>
            </a:r>
            <a:endParaRPr lang="ru-RU" dirty="0">
              <a:solidFill>
                <a:schemeClr val="bg1"/>
              </a:solidFill>
            </a:endParaRPr>
          </a:p>
          <a:p>
            <a:pPr marL="0" indent="358775" algn="just">
              <a:buNone/>
            </a:pPr>
            <a:r>
              <a:rPr lang="uk-UA" dirty="0">
                <a:solidFill>
                  <a:schemeClr val="bg1"/>
                </a:solidFill>
              </a:rPr>
              <a:t> Зі збільшенням кількості машин, що випускаються, змінюється собівартість машини внаслідок зменшення частки затрат живої праці і збільшення частки затрат уречевленої праці при одночасному зниженні їх суми. Пояснюється це тим, що зі збільшенням кількості машин, що належать виготовленню, зростає можливість використання більш </a:t>
            </a:r>
            <a:r>
              <a:rPr lang="uk-UA" dirty="0" err="1">
                <a:solidFill>
                  <a:schemeClr val="bg1"/>
                </a:solidFill>
              </a:rPr>
              <a:t>дороговартісного</a:t>
            </a:r>
            <a:r>
              <a:rPr lang="uk-UA" dirty="0">
                <a:solidFill>
                  <a:schemeClr val="bg1"/>
                </a:solidFill>
              </a:rPr>
              <a:t>, але й більш продуктивного обладнання, інструмента та іншого технологічного оснащення, що сприяє скороченню трудомісткості виготовлення машини.</a:t>
            </a:r>
            <a:endParaRPr lang="ru-RU" dirty="0">
              <a:solidFill>
                <a:schemeClr val="bg1"/>
              </a:solidFill>
            </a:endParaRPr>
          </a:p>
        </p:txBody>
      </p:sp>
    </p:spTree>
    <p:extLst>
      <p:ext uri="{BB962C8B-B14F-4D97-AF65-F5344CB8AC3E}">
        <p14:creationId xmlns:p14="http://schemas.microsoft.com/office/powerpoint/2010/main" val="1986766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93204"/>
            <a:ext cx="8435280" cy="1569660"/>
          </a:xfrm>
          <a:prstGeom prst="rect">
            <a:avLst/>
          </a:prstGeom>
        </p:spPr>
        <p:txBody>
          <a:bodyPr wrap="square">
            <a:spAutoFit/>
          </a:bodyPr>
          <a:lstStyle/>
          <a:p>
            <a:pPr algn="just"/>
            <a:r>
              <a:rPr lang="uk-UA" sz="2400">
                <a:solidFill>
                  <a:schemeClr val="bg1"/>
                </a:solidFill>
                <a:latin typeface="Calibri" panose="020F0502020204030204" pitchFamily="34" charset="0"/>
                <a:ea typeface="MS Mincho"/>
                <a:cs typeface="Times New Roman" panose="02020603050405020304" pitchFamily="18" charset="0"/>
              </a:rPr>
              <a:t>Економічність механічної обробки залежить не тільки від потрібної точності, застосовуваних методів обробки і верстатів. </a:t>
            </a:r>
            <a:r>
              <a:rPr lang="uk-UA" sz="2400" dirty="0">
                <a:solidFill>
                  <a:schemeClr val="bg1"/>
                </a:solidFill>
                <a:latin typeface="Calibri" panose="020F0502020204030204" pitchFamily="34" charset="0"/>
                <a:ea typeface="MS Mincho"/>
                <a:cs typeface="Times New Roman" panose="02020603050405020304" pitchFamily="18" charset="0"/>
              </a:rPr>
              <a:t>Вона змінюється також в залежності від застосування режимів різання</a:t>
            </a:r>
            <a:endParaRPr lang="ru-RU" sz="2400">
              <a:solidFill>
                <a:schemeClr val="bg1"/>
              </a:solidFill>
            </a:endParaRPr>
          </a:p>
        </p:txBody>
      </p:sp>
      <p:pic>
        <p:nvPicPr>
          <p:cNvPr id="5" name="Рисунок 4"/>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483768" y="1607545"/>
            <a:ext cx="4421857" cy="2877294"/>
          </a:xfrm>
          <a:prstGeom prst="rect">
            <a:avLst/>
          </a:prstGeom>
        </p:spPr>
      </p:pic>
      <p:sp>
        <p:nvSpPr>
          <p:cNvPr id="7" name="Прямоугольник 6"/>
          <p:cNvSpPr/>
          <p:nvPr/>
        </p:nvSpPr>
        <p:spPr>
          <a:xfrm>
            <a:off x="1763688" y="4513684"/>
            <a:ext cx="6552727" cy="830997"/>
          </a:xfrm>
          <a:prstGeom prst="rect">
            <a:avLst/>
          </a:prstGeom>
        </p:spPr>
        <p:txBody>
          <a:bodyPr wrap="square">
            <a:spAutoFit/>
          </a:bodyPr>
          <a:lstStyle/>
          <a:p>
            <a:pPr algn="ctr"/>
            <a:r>
              <a:rPr lang="uk-UA" sz="2400">
                <a:solidFill>
                  <a:schemeClr val="bg1"/>
                </a:solidFill>
                <a:latin typeface="Calibri" panose="020F0502020204030204" pitchFamily="34" charset="0"/>
                <a:ea typeface="MS Mincho"/>
                <a:cs typeface="Times New Roman" panose="02020603050405020304" pitchFamily="18" charset="0"/>
              </a:rPr>
              <a:t>Залежність трудомісткості та собівартості обробки від швидкості різання</a:t>
            </a:r>
            <a:endParaRPr lang="ru-RU" sz="2400">
              <a:solidFill>
                <a:schemeClr val="bg1"/>
              </a:solidFill>
            </a:endParaRPr>
          </a:p>
        </p:txBody>
      </p:sp>
    </p:spTree>
    <p:extLst>
      <p:ext uri="{BB962C8B-B14F-4D97-AF65-F5344CB8AC3E}">
        <p14:creationId xmlns:p14="http://schemas.microsoft.com/office/powerpoint/2010/main" val="30233649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4551892"/>
          </a:xfrm>
        </p:spPr>
        <p:txBody>
          <a:bodyPr>
            <a:normAutofit fontScale="70000" lnSpcReduction="20000"/>
          </a:bodyPr>
          <a:lstStyle/>
          <a:p>
            <a:pPr marL="0" indent="358775" algn="just">
              <a:buNone/>
            </a:pPr>
            <a:r>
              <a:rPr lang="uk-UA" dirty="0">
                <a:solidFill>
                  <a:schemeClr val="bg1"/>
                </a:solidFill>
              </a:rPr>
              <a:t>З викладеного виходить, що одним з основних заходів, що сприяють зниженню собівартості машини при відомій в них потребі, є будь-яке збільшення кількості машин, їх складальних одиниць і деталей, що належать виготовленню за незмінними кресленнями. </a:t>
            </a:r>
          </a:p>
          <a:p>
            <a:pPr marL="0" indent="358775" algn="just">
              <a:buNone/>
            </a:pPr>
            <a:endParaRPr lang="ru-RU" dirty="0">
              <a:solidFill>
                <a:schemeClr val="bg1"/>
              </a:solidFill>
            </a:endParaRPr>
          </a:p>
          <a:p>
            <a:pPr marL="0" indent="358775" algn="just">
              <a:buNone/>
            </a:pPr>
            <a:r>
              <a:rPr lang="uk-UA" dirty="0">
                <a:solidFill>
                  <a:schemeClr val="bg1"/>
                </a:solidFill>
              </a:rPr>
              <a:t>Заходами для цього служать:</a:t>
            </a:r>
            <a:endParaRPr lang="ru-RU" dirty="0">
              <a:solidFill>
                <a:schemeClr val="bg1"/>
              </a:solidFill>
            </a:endParaRPr>
          </a:p>
          <a:p>
            <a:pPr marL="0" indent="358775" algn="just">
              <a:buNone/>
            </a:pPr>
            <a:r>
              <a:rPr lang="uk-UA" dirty="0">
                <a:solidFill>
                  <a:schemeClr val="bg1"/>
                </a:solidFill>
              </a:rPr>
              <a:t>• розробка конструкції машини з максимальним врахуванням досягнень і перспектив розвитку науки і техніки та внаслідок цього створення машини з найменшим моральним зношуванням;</a:t>
            </a:r>
            <a:endParaRPr lang="ru-RU" dirty="0">
              <a:solidFill>
                <a:schemeClr val="bg1"/>
              </a:solidFill>
            </a:endParaRPr>
          </a:p>
          <a:p>
            <a:pPr marL="0" indent="358775" algn="just">
              <a:buNone/>
            </a:pPr>
            <a:r>
              <a:rPr lang="uk-UA" dirty="0">
                <a:solidFill>
                  <a:schemeClr val="bg1"/>
                </a:solidFill>
              </a:rPr>
              <a:t>• широка уніфікація машин на основі конструктивної спадковості, тобто використання в різних машинах одних і тих же складальних одиниць і деталей;</a:t>
            </a:r>
            <a:endParaRPr lang="ru-RU" dirty="0">
              <a:solidFill>
                <a:schemeClr val="bg1"/>
              </a:solidFill>
            </a:endParaRPr>
          </a:p>
          <a:p>
            <a:pPr marL="0" indent="358775" algn="just">
              <a:buNone/>
            </a:pPr>
            <a:r>
              <a:rPr lang="uk-UA" dirty="0">
                <a:solidFill>
                  <a:schemeClr val="bg1"/>
                </a:solidFill>
              </a:rPr>
              <a:t>• нормалізація та обмеження номенклатури застосовуваних в конструкції машини отворів, різей, діаметрів валів, шліців тощо.</a:t>
            </a:r>
            <a:endParaRPr lang="ru-RU" dirty="0">
              <a:solidFill>
                <a:schemeClr val="bg1"/>
              </a:solidFill>
            </a:endParaRPr>
          </a:p>
        </p:txBody>
      </p:sp>
    </p:spTree>
    <p:extLst>
      <p:ext uri="{BB962C8B-B14F-4D97-AF65-F5344CB8AC3E}">
        <p14:creationId xmlns:p14="http://schemas.microsoft.com/office/powerpoint/2010/main" val="6202320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540403"/>
          </a:xfrm>
        </p:spPr>
        <p:txBody>
          <a:bodyPr>
            <a:normAutofit fontScale="90000"/>
          </a:bodyPr>
          <a:lstStyle/>
          <a:p>
            <a:r>
              <a:rPr lang="uk-UA" sz="3200" b="1" dirty="0">
                <a:solidFill>
                  <a:schemeClr val="bg1"/>
                </a:solidFill>
              </a:rPr>
              <a:t>9.3.2. Скорочення витрат на матеріал</a:t>
            </a:r>
            <a:endParaRPr lang="ru-RU" sz="3200" dirty="0">
              <a:solidFill>
                <a:schemeClr val="bg1"/>
              </a:solidFill>
            </a:endParaRPr>
          </a:p>
        </p:txBody>
      </p:sp>
      <p:sp>
        <p:nvSpPr>
          <p:cNvPr id="3" name="Объект 2"/>
          <p:cNvSpPr>
            <a:spLocks noGrp="1"/>
          </p:cNvSpPr>
          <p:nvPr>
            <p:ph idx="1"/>
          </p:nvPr>
        </p:nvSpPr>
        <p:spPr>
          <a:xfrm>
            <a:off x="457200" y="913284"/>
            <a:ext cx="8229600" cy="4537330"/>
          </a:xfrm>
        </p:spPr>
        <p:txBody>
          <a:bodyPr>
            <a:normAutofit fontScale="70000" lnSpcReduction="20000"/>
          </a:bodyPr>
          <a:lstStyle/>
          <a:p>
            <a:pPr marL="0" indent="358775" algn="just">
              <a:buNone/>
            </a:pPr>
            <a:r>
              <a:rPr lang="uk-UA" dirty="0">
                <a:solidFill>
                  <a:schemeClr val="bg1"/>
                </a:solidFill>
              </a:rPr>
              <a:t>Основними шляхами скорочення витрат на матеріали, що витрачається на виготовлення машини, є: </a:t>
            </a:r>
            <a:endParaRPr lang="ru-RU" dirty="0">
              <a:solidFill>
                <a:schemeClr val="bg1"/>
              </a:solidFill>
            </a:endParaRPr>
          </a:p>
          <a:p>
            <a:pPr lvl="0" algn="just"/>
            <a:r>
              <a:rPr lang="uk-UA" dirty="0">
                <a:solidFill>
                  <a:schemeClr val="bg1"/>
                </a:solidFill>
              </a:rPr>
              <a:t>скорочення маси матеріалів, що витрачаються на виготовлення однієї машини; </a:t>
            </a:r>
            <a:endParaRPr lang="ru-RU" dirty="0">
              <a:solidFill>
                <a:schemeClr val="bg1"/>
              </a:solidFill>
            </a:endParaRPr>
          </a:p>
          <a:p>
            <a:pPr lvl="0" algn="just"/>
            <a:r>
              <a:rPr lang="uk-UA" dirty="0">
                <a:solidFill>
                  <a:schemeClr val="bg1"/>
                </a:solidFill>
              </a:rPr>
              <a:t>використання, за можливістю, більш дешевих матеріалів; </a:t>
            </a:r>
            <a:endParaRPr lang="ru-RU" dirty="0">
              <a:solidFill>
                <a:schemeClr val="bg1"/>
              </a:solidFill>
            </a:endParaRPr>
          </a:p>
          <a:p>
            <a:pPr lvl="0" algn="just"/>
            <a:r>
              <a:rPr lang="uk-UA" dirty="0">
                <a:solidFill>
                  <a:schemeClr val="bg1"/>
                </a:solidFill>
              </a:rPr>
              <a:t>одержання відходів матеріалів в найбільш цінному вигляді з метою подальшого використання їх для виготовлення інших деталей.</a:t>
            </a:r>
            <a:endParaRPr lang="ru-RU" dirty="0">
              <a:solidFill>
                <a:schemeClr val="bg1"/>
              </a:solidFill>
            </a:endParaRPr>
          </a:p>
          <a:p>
            <a:pPr marL="0" indent="358775" algn="just">
              <a:buNone/>
            </a:pPr>
            <a:r>
              <a:rPr lang="uk-UA" sz="1100" dirty="0">
                <a:solidFill>
                  <a:schemeClr val="bg1"/>
                </a:solidFill>
              </a:rPr>
              <a:t> </a:t>
            </a:r>
            <a:endParaRPr lang="ru-RU" sz="1100" dirty="0">
              <a:solidFill>
                <a:schemeClr val="bg1"/>
              </a:solidFill>
            </a:endParaRPr>
          </a:p>
          <a:p>
            <a:pPr marL="0" indent="358775" algn="just">
              <a:buNone/>
            </a:pPr>
            <a:r>
              <a:rPr lang="uk-UA" dirty="0">
                <a:solidFill>
                  <a:schemeClr val="bg1"/>
                </a:solidFill>
              </a:rPr>
              <a:t>          Скорочення маси матеріалів, що витрачаються на виготовлення однієї машини, залежать в першу чергу від того, наскільки раціонально розроблена конструкція машини. Недостатнє знання властивостей матеріалу, недостатньо стабільна якість матеріалів і наближені методи розрахунку призводять у кінцевому рахунку до значних величин запасу міцності, тобто до зайвих витрат матеріалів.</a:t>
            </a:r>
            <a:endParaRPr lang="ru-RU" dirty="0">
              <a:solidFill>
                <a:schemeClr val="bg1"/>
              </a:solidFill>
            </a:endParaRPr>
          </a:p>
        </p:txBody>
      </p:sp>
    </p:spTree>
    <p:extLst>
      <p:ext uri="{BB962C8B-B14F-4D97-AF65-F5344CB8AC3E}">
        <p14:creationId xmlns:p14="http://schemas.microsoft.com/office/powerpoint/2010/main" val="10438486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96544"/>
          </a:xfrm>
        </p:spPr>
        <p:txBody>
          <a:bodyPr>
            <a:normAutofit fontScale="70000" lnSpcReduction="20000"/>
          </a:bodyPr>
          <a:lstStyle/>
          <a:p>
            <a:pPr marL="0" indent="358775" algn="just">
              <a:buNone/>
            </a:pPr>
            <a:r>
              <a:rPr lang="uk-UA" dirty="0">
                <a:solidFill>
                  <a:schemeClr val="bg1"/>
                </a:solidFill>
              </a:rPr>
              <a:t>Скорочення різного роду відходів і втрат матеріалів є одним з основних технологічних і організаційних заходів, що сприяють скороченню витрат на матеріали. Значна кількість відходів і втрат має місце на машинобудівних підприємствах при одержанні заготовок деталей. До такого роду відходів і втрат відноситься угар матеріалів при плавленні, виплески, скрап, залишки у плавильних агрегатах, окалина при нагріванні, відходи у вигляді </a:t>
            </a:r>
            <a:r>
              <a:rPr lang="uk-UA" dirty="0" err="1">
                <a:solidFill>
                  <a:schemeClr val="bg1"/>
                </a:solidFill>
              </a:rPr>
              <a:t>заусениць</a:t>
            </a:r>
            <a:r>
              <a:rPr lang="uk-UA" dirty="0">
                <a:solidFill>
                  <a:schemeClr val="bg1"/>
                </a:solidFill>
              </a:rPr>
              <a:t>, обрізки, </a:t>
            </a:r>
            <a:r>
              <a:rPr lang="uk-UA" dirty="0" err="1">
                <a:solidFill>
                  <a:schemeClr val="bg1"/>
                </a:solidFill>
              </a:rPr>
              <a:t>облой</a:t>
            </a:r>
            <a:r>
              <a:rPr lang="uk-UA" dirty="0">
                <a:solidFill>
                  <a:schemeClr val="bg1"/>
                </a:solidFill>
              </a:rPr>
              <a:t>, брак заготовок тощо.</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При механічній обробці частина матеріалу перетворюється в стружку, обрізки при розкроюванні деталей з листового матеріалу, обрізки, що виникають через </a:t>
            </a:r>
            <a:r>
              <a:rPr lang="uk-UA" dirty="0" err="1">
                <a:solidFill>
                  <a:schemeClr val="bg1"/>
                </a:solidFill>
              </a:rPr>
              <a:t>некратність</a:t>
            </a:r>
            <a:r>
              <a:rPr lang="uk-UA" dirty="0">
                <a:solidFill>
                  <a:schemeClr val="bg1"/>
                </a:solidFill>
              </a:rPr>
              <a:t> довжини деталі довжині куска вихідного матеріалу при пруткових заготовках у вигляді кусків, необхідних для закріплення деталей при обробці на виготовлення пробних деталей при настроюванні технологічної системи</a:t>
            </a:r>
            <a:endParaRPr lang="ru-RU" dirty="0">
              <a:solidFill>
                <a:schemeClr val="bg1"/>
              </a:solidFill>
            </a:endParaRPr>
          </a:p>
        </p:txBody>
      </p:sp>
    </p:spTree>
    <p:extLst>
      <p:ext uri="{BB962C8B-B14F-4D97-AF65-F5344CB8AC3E}">
        <p14:creationId xmlns:p14="http://schemas.microsoft.com/office/powerpoint/2010/main" val="18588647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4767916"/>
          </a:xfrm>
        </p:spPr>
        <p:txBody>
          <a:bodyPr>
            <a:normAutofit fontScale="85000" lnSpcReduction="20000"/>
          </a:bodyPr>
          <a:lstStyle/>
          <a:p>
            <a:pPr marL="0" indent="358775" algn="just">
              <a:buNone/>
            </a:pPr>
            <a:r>
              <a:rPr lang="uk-UA" dirty="0">
                <a:solidFill>
                  <a:schemeClr val="bg1"/>
                </a:solidFill>
              </a:rPr>
              <a:t>Скорочення втрат і відходів економить не тільки матеріали, дозволяючи збільшити випуск виробів, але й непродуктивні витрати обох видів праці як на даній, так і на всіх попередніх стадіях виробництва.</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Для висновку про раціональність використання матеріалів звичайно служить коефіцієнт використання матеріалу </a:t>
            </a:r>
            <a:r>
              <a:rPr lang="uk-UA" b="1" dirty="0" err="1">
                <a:solidFill>
                  <a:schemeClr val="bg1"/>
                </a:solidFill>
              </a:rPr>
              <a:t>К</a:t>
            </a:r>
            <a:r>
              <a:rPr lang="uk-UA" b="1" baseline="-25000" dirty="0" err="1">
                <a:solidFill>
                  <a:schemeClr val="bg1"/>
                </a:solidFill>
              </a:rPr>
              <a:t>вм</a:t>
            </a:r>
            <a:r>
              <a:rPr lang="uk-UA" dirty="0">
                <a:solidFill>
                  <a:schemeClr val="bg1"/>
                </a:solidFill>
              </a:rPr>
              <a:t>, який представляє собою відношення маси матеріалу готового виробу </a:t>
            </a:r>
            <a:r>
              <a:rPr lang="uk-UA" b="1" dirty="0" err="1">
                <a:solidFill>
                  <a:schemeClr val="bg1"/>
                </a:solidFill>
              </a:rPr>
              <a:t>G</a:t>
            </a:r>
            <a:r>
              <a:rPr lang="uk-UA" b="1" baseline="-25000" dirty="0" err="1">
                <a:solidFill>
                  <a:schemeClr val="bg1"/>
                </a:solidFill>
              </a:rPr>
              <a:t>д</a:t>
            </a:r>
            <a:r>
              <a:rPr lang="uk-UA" b="1" dirty="0">
                <a:solidFill>
                  <a:schemeClr val="bg1"/>
                </a:solidFill>
              </a:rPr>
              <a:t> </a:t>
            </a:r>
            <a:r>
              <a:rPr lang="uk-UA" dirty="0">
                <a:solidFill>
                  <a:schemeClr val="bg1"/>
                </a:solidFill>
              </a:rPr>
              <a:t>до маси матеріалу </a:t>
            </a:r>
            <a:r>
              <a:rPr lang="uk-UA" b="1" dirty="0" err="1">
                <a:solidFill>
                  <a:schemeClr val="bg1"/>
                </a:solidFill>
              </a:rPr>
              <a:t>G</a:t>
            </a:r>
            <a:r>
              <a:rPr lang="uk-UA" b="1" baseline="-25000" dirty="0" err="1">
                <a:solidFill>
                  <a:schemeClr val="bg1"/>
                </a:solidFill>
              </a:rPr>
              <a:t>p</a:t>
            </a:r>
            <a:r>
              <a:rPr lang="uk-UA" dirty="0">
                <a:solidFill>
                  <a:schemeClr val="bg1"/>
                </a:solidFill>
              </a:rPr>
              <a:t>, витраченого на його виготовлення:</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                                              </a:t>
            </a:r>
            <a:r>
              <a:rPr lang="uk-UA" b="1" dirty="0" err="1">
                <a:solidFill>
                  <a:schemeClr val="bg1"/>
                </a:solidFill>
              </a:rPr>
              <a:t>К</a:t>
            </a:r>
            <a:r>
              <a:rPr lang="uk-UA" b="1" baseline="-25000" dirty="0" err="1">
                <a:solidFill>
                  <a:schemeClr val="bg1"/>
                </a:solidFill>
              </a:rPr>
              <a:t>вм</a:t>
            </a:r>
            <a:r>
              <a:rPr lang="uk-UA" b="1" baseline="-25000" dirty="0">
                <a:solidFill>
                  <a:schemeClr val="bg1"/>
                </a:solidFill>
              </a:rPr>
              <a:t> </a:t>
            </a:r>
            <a:r>
              <a:rPr lang="uk-UA" b="1" dirty="0">
                <a:solidFill>
                  <a:schemeClr val="bg1"/>
                </a:solidFill>
              </a:rPr>
              <a:t>= </a:t>
            </a:r>
            <a:r>
              <a:rPr lang="uk-UA" b="1" dirty="0" err="1">
                <a:solidFill>
                  <a:schemeClr val="bg1"/>
                </a:solidFill>
              </a:rPr>
              <a:t>G</a:t>
            </a:r>
            <a:r>
              <a:rPr lang="uk-UA" b="1" baseline="-25000" dirty="0" err="1">
                <a:solidFill>
                  <a:schemeClr val="bg1"/>
                </a:solidFill>
              </a:rPr>
              <a:t>д</a:t>
            </a:r>
            <a:r>
              <a:rPr lang="uk-UA" b="1" dirty="0">
                <a:solidFill>
                  <a:schemeClr val="bg1"/>
                </a:solidFill>
              </a:rPr>
              <a:t>/</a:t>
            </a:r>
            <a:r>
              <a:rPr lang="uk-UA" b="1" dirty="0" err="1">
                <a:solidFill>
                  <a:schemeClr val="bg1"/>
                </a:solidFill>
              </a:rPr>
              <a:t>G</a:t>
            </a:r>
            <a:r>
              <a:rPr lang="uk-UA" b="1" baseline="-25000" dirty="0" err="1">
                <a:solidFill>
                  <a:schemeClr val="bg1"/>
                </a:solidFill>
              </a:rPr>
              <a:t>p</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40161732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70000" lnSpcReduction="20000"/>
          </a:bodyPr>
          <a:lstStyle/>
          <a:p>
            <a:pPr marL="0" indent="358775" algn="just">
              <a:buNone/>
            </a:pPr>
            <a:r>
              <a:rPr lang="uk-UA" dirty="0">
                <a:solidFill>
                  <a:schemeClr val="bg1"/>
                </a:solidFill>
              </a:rPr>
              <a:t>Втрати матеріалів скорочуються зі зменшенням числа стадій, які проходять продукти природи до його перетворення в готовий придатний виріб. В машинобудуванні ця тенденція зводиться до безпосереднього одержання придатного виробу з напівфабрикату чи до скорочення до мінімуму кількості операцій, які повинен пройти напівфабрикат до його перетворення в готовий виріб.</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Ретельне виявлення службового призначення кожної деталі в машині і чітке формулювання всіх умов, в яких повинна працювати та чи інша деталь, дають можливість використовувати для її виготовлення більш дешеві матеріали без зниження якості машини. Прикладом може бути заміна сталевих шпинделів, в ряді верстатів, литими чавунними, заміна ряду сталевих деталей (наприклад, важелів, вилок тощо) деталями з кувального чи модифікованого чавуну тощо.</a:t>
            </a:r>
            <a:endParaRPr lang="ru-RU" dirty="0">
              <a:solidFill>
                <a:schemeClr val="bg1"/>
              </a:solidFill>
            </a:endParaRPr>
          </a:p>
        </p:txBody>
      </p:sp>
    </p:spTree>
    <p:extLst>
      <p:ext uri="{BB962C8B-B14F-4D97-AF65-F5344CB8AC3E}">
        <p14:creationId xmlns:p14="http://schemas.microsoft.com/office/powerpoint/2010/main" val="36901578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4551892"/>
          </a:xfrm>
        </p:spPr>
        <p:txBody>
          <a:bodyPr>
            <a:normAutofit fontScale="70000" lnSpcReduction="20000"/>
          </a:bodyPr>
          <a:lstStyle/>
          <a:p>
            <a:pPr marL="0" indent="358775" algn="just">
              <a:buNone/>
            </a:pPr>
            <a:r>
              <a:rPr lang="uk-UA" dirty="0">
                <a:solidFill>
                  <a:schemeClr val="bg1"/>
                </a:solidFill>
              </a:rPr>
              <a:t>В багатьох випадках економія металу отримується при переведенні ряду деталей на виготовлення з різного роду замінників-деревопластики, пластмаси тощо.</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Відходи, що отримуються при обробці деталей з різних матеріалів, можуть мати різну вартість, яка залежить від тієї чи іншої можливості їх подальшого використання. Дійсно, якщо при обробці відходи, наприклад, металу, перетворюються в стружку, обрізки, </a:t>
            </a:r>
            <a:r>
              <a:rPr lang="uk-UA" dirty="0" err="1">
                <a:solidFill>
                  <a:schemeClr val="bg1"/>
                </a:solidFill>
              </a:rPr>
              <a:t>заусениці</a:t>
            </a:r>
            <a:r>
              <a:rPr lang="uk-UA" dirty="0">
                <a:solidFill>
                  <a:schemeClr val="bg1"/>
                </a:solidFill>
              </a:rPr>
              <a:t> і тому подібне, то вартість відходів стає значно нижчою у порівнянні з початковою вартістю матеріалу.</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 Якщо відходи можуть бути використані для одержання повноцінних заготовок для виготовлення інших деталей, вартість їх звичайно не відрізняється від початкової вартості матеріалу чи близька до неї. </a:t>
            </a:r>
            <a:endParaRPr lang="ru-RU" dirty="0">
              <a:solidFill>
                <a:schemeClr val="bg1"/>
              </a:solidFill>
            </a:endParaRPr>
          </a:p>
        </p:txBody>
      </p:sp>
    </p:spTree>
    <p:extLst>
      <p:ext uri="{BB962C8B-B14F-4D97-AF65-F5344CB8AC3E}">
        <p14:creationId xmlns:p14="http://schemas.microsoft.com/office/powerpoint/2010/main" val="41072255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540403"/>
          </a:xfrm>
        </p:spPr>
        <p:txBody>
          <a:bodyPr>
            <a:normAutofit fontScale="90000"/>
          </a:bodyPr>
          <a:lstStyle/>
          <a:p>
            <a:r>
              <a:rPr lang="uk-UA" sz="3200" b="1" dirty="0">
                <a:solidFill>
                  <a:schemeClr val="bg1"/>
                </a:solidFill>
              </a:rPr>
              <a:t>9.3.3. Скорочення витрат на заробітну плату</a:t>
            </a:r>
            <a:endParaRPr lang="ru-RU" sz="3200" dirty="0">
              <a:solidFill>
                <a:schemeClr val="bg1"/>
              </a:solidFill>
            </a:endParaRPr>
          </a:p>
        </p:txBody>
      </p:sp>
      <p:sp>
        <p:nvSpPr>
          <p:cNvPr id="3" name="Объект 2"/>
          <p:cNvSpPr>
            <a:spLocks noGrp="1"/>
          </p:cNvSpPr>
          <p:nvPr>
            <p:ph idx="1"/>
          </p:nvPr>
        </p:nvSpPr>
        <p:spPr>
          <a:xfrm>
            <a:off x="457200" y="1333500"/>
            <a:ext cx="8229600" cy="3972272"/>
          </a:xfrm>
        </p:spPr>
        <p:txBody>
          <a:bodyPr>
            <a:normAutofit fontScale="62500" lnSpcReduction="20000"/>
          </a:bodyPr>
          <a:lstStyle/>
          <a:p>
            <a:pPr marL="0" indent="358775" algn="just">
              <a:buNone/>
            </a:pPr>
            <a:r>
              <a:rPr lang="uk-UA" b="1" dirty="0">
                <a:solidFill>
                  <a:schemeClr val="bg1"/>
                </a:solidFill>
              </a:rPr>
              <a:t>Скорочення</a:t>
            </a:r>
            <a:r>
              <a:rPr lang="uk-UA" dirty="0">
                <a:solidFill>
                  <a:schemeClr val="bg1"/>
                </a:solidFill>
              </a:rPr>
              <a:t> витрат на заробітну плату, що припадає на одиницю продукції, може бути здійснене шляхом:</a:t>
            </a:r>
            <a:endParaRPr lang="ru-RU" dirty="0">
              <a:solidFill>
                <a:schemeClr val="bg1"/>
              </a:solidFill>
            </a:endParaRPr>
          </a:p>
          <a:p>
            <a:pPr marL="0" indent="358775" algn="just">
              <a:buNone/>
            </a:pPr>
            <a:r>
              <a:rPr lang="uk-UA" dirty="0">
                <a:solidFill>
                  <a:schemeClr val="bg1"/>
                </a:solidFill>
              </a:rPr>
              <a:t>1) скорочення часу, що витрачається на виконання операції;</a:t>
            </a:r>
            <a:endParaRPr lang="ru-RU" dirty="0">
              <a:solidFill>
                <a:schemeClr val="bg1"/>
              </a:solidFill>
            </a:endParaRPr>
          </a:p>
          <a:p>
            <a:pPr marL="0" indent="358775" algn="just">
              <a:buNone/>
            </a:pPr>
            <a:r>
              <a:rPr lang="uk-UA" dirty="0">
                <a:solidFill>
                  <a:schemeClr val="bg1"/>
                </a:solidFill>
              </a:rPr>
              <a:t>2) збільшення кількості одиниць обладнання, що обслуговується робітником чи </a:t>
            </a:r>
            <a:r>
              <a:rPr lang="uk-UA" dirty="0" err="1">
                <a:solidFill>
                  <a:schemeClr val="bg1"/>
                </a:solidFill>
              </a:rPr>
              <a:t>наладником</a:t>
            </a:r>
            <a:r>
              <a:rPr lang="uk-UA" dirty="0">
                <a:solidFill>
                  <a:schemeClr val="bg1"/>
                </a:solidFill>
              </a:rPr>
              <a:t>;</a:t>
            </a:r>
            <a:endParaRPr lang="ru-RU" dirty="0">
              <a:solidFill>
                <a:schemeClr val="bg1"/>
              </a:solidFill>
            </a:endParaRPr>
          </a:p>
          <a:p>
            <a:pPr marL="0" indent="358775" algn="just">
              <a:buNone/>
            </a:pPr>
            <a:r>
              <a:rPr lang="uk-UA" dirty="0">
                <a:solidFill>
                  <a:schemeClr val="bg1"/>
                </a:solidFill>
              </a:rPr>
              <a:t>3) зниження кваліфікації роботи шляхом її спрощення;</a:t>
            </a:r>
            <a:endParaRPr lang="ru-RU" dirty="0">
              <a:solidFill>
                <a:schemeClr val="bg1"/>
              </a:solidFill>
            </a:endParaRPr>
          </a:p>
          <a:p>
            <a:pPr marL="0" indent="358775" algn="just">
              <a:buNone/>
            </a:pPr>
            <a:r>
              <a:rPr lang="uk-UA" dirty="0">
                <a:solidFill>
                  <a:schemeClr val="bg1"/>
                </a:solidFill>
              </a:rPr>
              <a:t>4) зменшення кількості операцій, необхідних, за всіх інших рівних умов, для виготовлення виробу.</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b="1" dirty="0">
                <a:solidFill>
                  <a:schemeClr val="bg1"/>
                </a:solidFill>
              </a:rPr>
              <a:t>Зменшення</a:t>
            </a:r>
            <a:r>
              <a:rPr lang="uk-UA" dirty="0">
                <a:solidFill>
                  <a:schemeClr val="bg1"/>
                </a:solidFill>
              </a:rPr>
              <a:t> факторів 1, 2 і 4 здійснюється шляхом скорочення часу, що витрачається на виконання операцій, тобто їх трудомісткості чи, іншими словами, за рахунок збільшення продуктивності праці робітника і </a:t>
            </a:r>
            <a:r>
              <a:rPr lang="uk-UA" dirty="0" err="1">
                <a:solidFill>
                  <a:schemeClr val="bg1"/>
                </a:solidFill>
              </a:rPr>
              <a:t>наладника</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29485009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70000" lnSpcReduction="20000"/>
          </a:bodyPr>
          <a:lstStyle/>
          <a:p>
            <a:pPr marL="0" indent="358775" algn="just">
              <a:buNone/>
            </a:pPr>
            <a:r>
              <a:rPr lang="uk-UA" b="1" dirty="0"/>
              <a:t> </a:t>
            </a:r>
            <a:r>
              <a:rPr lang="uk-UA" b="1" dirty="0">
                <a:solidFill>
                  <a:schemeClr val="bg1"/>
                </a:solidFill>
              </a:rPr>
              <a:t>Підвищення продуктивності праці</a:t>
            </a:r>
            <a:r>
              <a:rPr lang="uk-UA" dirty="0">
                <a:solidFill>
                  <a:schemeClr val="bg1"/>
                </a:solidFill>
              </a:rPr>
              <a:t> може бути досягнуто різними шляхами:</a:t>
            </a:r>
            <a:endParaRPr lang="ru-RU" dirty="0">
              <a:solidFill>
                <a:schemeClr val="bg1"/>
              </a:solidFill>
            </a:endParaRPr>
          </a:p>
          <a:p>
            <a:pPr marL="0" indent="358775" algn="just">
              <a:buNone/>
            </a:pPr>
            <a:r>
              <a:rPr lang="uk-UA" dirty="0">
                <a:solidFill>
                  <a:schemeClr val="bg1"/>
                </a:solidFill>
              </a:rPr>
              <a:t>1) скороченням чи виключенням </a:t>
            </a:r>
            <a:r>
              <a:rPr lang="uk-UA" dirty="0" err="1">
                <a:solidFill>
                  <a:schemeClr val="bg1"/>
                </a:solidFill>
              </a:rPr>
              <a:t>підготовчо</a:t>
            </a:r>
            <a:r>
              <a:rPr lang="uk-UA" dirty="0">
                <a:solidFill>
                  <a:schemeClr val="bg1"/>
                </a:solidFill>
              </a:rPr>
              <a:t>-заключного часу;</a:t>
            </a:r>
            <a:endParaRPr lang="ru-RU" dirty="0">
              <a:solidFill>
                <a:schemeClr val="bg1"/>
              </a:solidFill>
            </a:endParaRPr>
          </a:p>
          <a:p>
            <a:pPr marL="0" indent="358775" algn="just">
              <a:buNone/>
            </a:pPr>
            <a:r>
              <a:rPr lang="uk-UA" dirty="0">
                <a:solidFill>
                  <a:schemeClr val="bg1"/>
                </a:solidFill>
              </a:rPr>
              <a:t>2) скороченням штучного часу за рахунок зменшення основного і допоміжного часу;</a:t>
            </a:r>
            <a:endParaRPr lang="ru-RU" dirty="0">
              <a:solidFill>
                <a:schemeClr val="bg1"/>
              </a:solidFill>
            </a:endParaRPr>
          </a:p>
          <a:p>
            <a:pPr marL="0" indent="358775" algn="just">
              <a:buNone/>
            </a:pPr>
            <a:r>
              <a:rPr lang="uk-UA" dirty="0">
                <a:solidFill>
                  <a:schemeClr val="bg1"/>
                </a:solidFill>
              </a:rPr>
              <a:t>3) зменшення кількості операцій та переходів;</a:t>
            </a:r>
            <a:endParaRPr lang="ru-RU" dirty="0">
              <a:solidFill>
                <a:schemeClr val="bg1"/>
              </a:solidFill>
            </a:endParaRPr>
          </a:p>
          <a:p>
            <a:pPr marL="0" indent="358775" algn="just">
              <a:buNone/>
            </a:pPr>
            <a:r>
              <a:rPr lang="uk-UA" dirty="0">
                <a:solidFill>
                  <a:schemeClr val="bg1"/>
                </a:solidFill>
              </a:rPr>
              <a:t>4) суміщення операцій та переходів;</a:t>
            </a:r>
            <a:endParaRPr lang="ru-RU" dirty="0">
              <a:solidFill>
                <a:schemeClr val="bg1"/>
              </a:solidFill>
            </a:endParaRPr>
          </a:p>
          <a:p>
            <a:pPr marL="0" indent="358775" algn="just">
              <a:buNone/>
            </a:pPr>
            <a:r>
              <a:rPr lang="uk-UA" dirty="0">
                <a:solidFill>
                  <a:schemeClr val="bg1"/>
                </a:solidFill>
              </a:rPr>
              <a:t>5) суміщення обробки різних деталей.</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Потужним засобом підвищення продуктивності праці та скорочення питомої ваги заробітної плати у собівартості продукції </a:t>
            </a:r>
            <a:r>
              <a:rPr lang="uk-UA" b="1" dirty="0">
                <a:solidFill>
                  <a:schemeClr val="bg1"/>
                </a:solidFill>
              </a:rPr>
              <a:t>є</a:t>
            </a:r>
            <a:r>
              <a:rPr lang="uk-UA" dirty="0">
                <a:solidFill>
                  <a:schemeClr val="bg1"/>
                </a:solidFill>
              </a:rPr>
              <a:t> автоматизація виробництва, типізація технологічних процесів, підвищення рівня технологічності конструкцій виробів, багатоверстатне обслуговування, суміщення професій, покращення умов праці, техніки безпеки, </a:t>
            </a:r>
            <a:r>
              <a:rPr lang="uk-UA" dirty="0" err="1">
                <a:solidFill>
                  <a:schemeClr val="bg1"/>
                </a:solidFill>
              </a:rPr>
              <a:t>промсанітарії</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11588826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fontScale="90000"/>
          </a:bodyPr>
          <a:lstStyle/>
          <a:p>
            <a:r>
              <a:rPr lang="uk-UA" b="1" dirty="0">
                <a:solidFill>
                  <a:schemeClr val="bg1"/>
                </a:solidFill>
              </a:rPr>
              <a:t>9.3.4. Скорочення накладних витрат</a:t>
            </a:r>
            <a:endParaRPr lang="ru-RU" dirty="0">
              <a:solidFill>
                <a:schemeClr val="bg1"/>
              </a:solidFill>
            </a:endParaRPr>
          </a:p>
        </p:txBody>
      </p:sp>
      <p:sp>
        <p:nvSpPr>
          <p:cNvPr id="3" name="Объект 2"/>
          <p:cNvSpPr>
            <a:spLocks noGrp="1"/>
          </p:cNvSpPr>
          <p:nvPr>
            <p:ph idx="1"/>
          </p:nvPr>
        </p:nvSpPr>
        <p:spPr>
          <a:xfrm>
            <a:off x="457200" y="1633364"/>
            <a:ext cx="8229600" cy="3471772"/>
          </a:xfrm>
        </p:spPr>
        <p:txBody>
          <a:bodyPr>
            <a:normAutofit fontScale="77500" lnSpcReduction="20000"/>
          </a:bodyPr>
          <a:lstStyle/>
          <a:p>
            <a:pPr marL="0" indent="358775" algn="just">
              <a:buNone/>
            </a:pPr>
            <a:r>
              <a:rPr lang="uk-UA" b="1" dirty="0">
                <a:solidFill>
                  <a:schemeClr val="bg1"/>
                </a:solidFill>
              </a:rPr>
              <a:t>Зниження собівартості</a:t>
            </a:r>
            <a:r>
              <a:rPr lang="uk-UA" dirty="0">
                <a:solidFill>
                  <a:schemeClr val="bg1"/>
                </a:solidFill>
              </a:rPr>
              <a:t> залежить не тільки від розглянутих вище факторів, але й від скорочення накладних витрат, основними шляхами скорочення яких є: </a:t>
            </a:r>
            <a:endParaRPr lang="ru-RU" dirty="0">
              <a:solidFill>
                <a:schemeClr val="bg1"/>
              </a:solidFill>
            </a:endParaRPr>
          </a:p>
          <a:p>
            <a:pPr marL="0" indent="358775" algn="just">
              <a:buNone/>
            </a:pPr>
            <a:r>
              <a:rPr lang="uk-UA" dirty="0">
                <a:solidFill>
                  <a:schemeClr val="bg1"/>
                </a:solidFill>
              </a:rPr>
              <a:t>• зменшення витрат на амортизацію та утримання обладнання, технологічного оснащення та інструмента; </a:t>
            </a:r>
            <a:endParaRPr lang="ru-RU" dirty="0">
              <a:solidFill>
                <a:schemeClr val="bg1"/>
              </a:solidFill>
            </a:endParaRPr>
          </a:p>
          <a:p>
            <a:pPr marL="0" indent="358775" algn="just">
              <a:buNone/>
            </a:pPr>
            <a:r>
              <a:rPr lang="uk-UA" dirty="0">
                <a:solidFill>
                  <a:schemeClr val="bg1"/>
                </a:solidFill>
              </a:rPr>
              <a:t>• зменшення інших статей накладних витрат (спрощення управлінського апарату підприємства, скорочення циклу виробництва для прискорення оборотності обігових коштів, скорочення браку, втрат). </a:t>
            </a:r>
            <a:endParaRPr lang="ru-RU" dirty="0">
              <a:solidFill>
                <a:schemeClr val="bg1"/>
              </a:solidFill>
            </a:endParaRPr>
          </a:p>
        </p:txBody>
      </p:sp>
    </p:spTree>
    <p:extLst>
      <p:ext uri="{BB962C8B-B14F-4D97-AF65-F5344CB8AC3E}">
        <p14:creationId xmlns:p14="http://schemas.microsoft.com/office/powerpoint/2010/main" val="41040262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70000" lnSpcReduction="20000"/>
          </a:bodyPr>
          <a:lstStyle/>
          <a:p>
            <a:pPr marL="0" indent="358775" algn="just">
              <a:buNone/>
            </a:pPr>
            <a:r>
              <a:rPr lang="uk-UA" dirty="0">
                <a:solidFill>
                  <a:schemeClr val="bg1"/>
                </a:solidFill>
              </a:rPr>
              <a:t>Зменшення витрат на амортизацію здійснюється шляхом вибору найбільш дешевих видів обладнання, технічного оснащення, інструмента, раціонального планування обладнання, цехів та інших служб підприємства з метою скорочення витрат на будівництво нових споруд. </a:t>
            </a:r>
            <a:r>
              <a:rPr lang="ru-RU" dirty="0" err="1">
                <a:solidFill>
                  <a:schemeClr val="bg1"/>
                </a:solidFill>
              </a:rPr>
              <a:t>Цій</a:t>
            </a:r>
            <a:r>
              <a:rPr lang="ru-RU" dirty="0">
                <a:solidFill>
                  <a:schemeClr val="bg1"/>
                </a:solidFill>
              </a:rPr>
              <a:t> же </a:t>
            </a:r>
            <a:r>
              <a:rPr lang="ru-RU" dirty="0" err="1">
                <a:solidFill>
                  <a:schemeClr val="bg1"/>
                </a:solidFill>
              </a:rPr>
              <a:t>меті</a:t>
            </a:r>
            <a:r>
              <a:rPr lang="ru-RU" dirty="0">
                <a:solidFill>
                  <a:schemeClr val="bg1"/>
                </a:solidFill>
              </a:rPr>
              <a:t> служить </a:t>
            </a:r>
            <a:r>
              <a:rPr lang="ru-RU" dirty="0" err="1">
                <a:solidFill>
                  <a:schemeClr val="bg1"/>
                </a:solidFill>
              </a:rPr>
              <a:t>підвищення</a:t>
            </a:r>
            <a:r>
              <a:rPr lang="ru-RU" dirty="0">
                <a:solidFill>
                  <a:schemeClr val="bg1"/>
                </a:solidFill>
              </a:rPr>
              <a:t> </a:t>
            </a:r>
            <a:r>
              <a:rPr lang="ru-RU" dirty="0" err="1">
                <a:solidFill>
                  <a:schemeClr val="bg1"/>
                </a:solidFill>
              </a:rPr>
              <a:t>продуктивності</a:t>
            </a:r>
            <a:r>
              <a:rPr lang="ru-RU" dirty="0">
                <a:solidFill>
                  <a:schemeClr val="bg1"/>
                </a:solidFill>
              </a:rPr>
              <a:t> </a:t>
            </a:r>
            <a:r>
              <a:rPr lang="ru-RU" dirty="0" err="1">
                <a:solidFill>
                  <a:schemeClr val="bg1"/>
                </a:solidFill>
              </a:rPr>
              <a:t>праці</a:t>
            </a:r>
            <a:r>
              <a:rPr lang="ru-RU" dirty="0">
                <a:solidFill>
                  <a:schemeClr val="bg1"/>
                </a:solidFill>
              </a:rPr>
              <a:t> за </a:t>
            </a:r>
            <a:r>
              <a:rPr lang="ru-RU" dirty="0" err="1">
                <a:solidFill>
                  <a:schemeClr val="bg1"/>
                </a:solidFill>
              </a:rPr>
              <a:t>рахунок</a:t>
            </a:r>
            <a:r>
              <a:rPr lang="ru-RU" dirty="0">
                <a:solidFill>
                  <a:schemeClr val="bg1"/>
                </a:solidFill>
              </a:rPr>
              <a:t> </a:t>
            </a:r>
            <a:r>
              <a:rPr lang="ru-RU" dirty="0" err="1">
                <a:solidFill>
                  <a:schemeClr val="bg1"/>
                </a:solidFill>
              </a:rPr>
              <a:t>скорочення</a:t>
            </a:r>
            <a:r>
              <a:rPr lang="ru-RU" dirty="0">
                <a:solidFill>
                  <a:schemeClr val="bg1"/>
                </a:solidFill>
              </a:rPr>
              <a:t> часу </a:t>
            </a:r>
            <a:r>
              <a:rPr lang="ru-RU" dirty="0" err="1">
                <a:solidFill>
                  <a:schemeClr val="bg1"/>
                </a:solidFill>
              </a:rPr>
              <a:t>виконання</a:t>
            </a:r>
            <a:r>
              <a:rPr lang="ru-RU" dirty="0">
                <a:solidFill>
                  <a:schemeClr val="bg1"/>
                </a:solidFill>
              </a:rPr>
              <a:t> </a:t>
            </a:r>
            <a:r>
              <a:rPr lang="ru-RU" dirty="0" err="1">
                <a:solidFill>
                  <a:schemeClr val="bg1"/>
                </a:solidFill>
              </a:rPr>
              <a:t>технологічних</a:t>
            </a:r>
            <a:r>
              <a:rPr lang="ru-RU" dirty="0">
                <a:solidFill>
                  <a:schemeClr val="bg1"/>
                </a:solidFill>
              </a:rPr>
              <a:t> </a:t>
            </a:r>
            <a:r>
              <a:rPr lang="ru-RU" dirty="0" err="1">
                <a:solidFill>
                  <a:schemeClr val="bg1"/>
                </a:solidFill>
              </a:rPr>
              <a:t>процесів</a:t>
            </a:r>
            <a:r>
              <a:rPr lang="ru-RU" dirty="0">
                <a:solidFill>
                  <a:schemeClr val="bg1"/>
                </a:solidFill>
              </a:rPr>
              <a:t>. </a:t>
            </a:r>
          </a:p>
          <a:p>
            <a:pPr marL="0" indent="358775" algn="just">
              <a:buNone/>
            </a:pPr>
            <a:r>
              <a:rPr lang="ru-RU" dirty="0">
                <a:solidFill>
                  <a:schemeClr val="bg1"/>
                </a:solidFill>
              </a:rPr>
              <a:t> </a:t>
            </a:r>
          </a:p>
          <a:p>
            <a:pPr marL="0" indent="358775" algn="just">
              <a:buNone/>
            </a:pPr>
            <a:r>
              <a:rPr lang="ru-RU" dirty="0" err="1">
                <a:solidFill>
                  <a:schemeClr val="bg1"/>
                </a:solidFill>
              </a:rPr>
              <a:t>Зменшення</a:t>
            </a:r>
            <a:r>
              <a:rPr lang="ru-RU" dirty="0">
                <a:solidFill>
                  <a:schemeClr val="bg1"/>
                </a:solidFill>
              </a:rPr>
              <a:t> </a:t>
            </a:r>
            <a:r>
              <a:rPr lang="ru-RU" dirty="0" err="1">
                <a:solidFill>
                  <a:schemeClr val="bg1"/>
                </a:solidFill>
              </a:rPr>
              <a:t>витрат</a:t>
            </a:r>
            <a:r>
              <a:rPr lang="ru-RU" dirty="0">
                <a:solidFill>
                  <a:schemeClr val="bg1"/>
                </a:solidFill>
              </a:rPr>
              <a:t> на </a:t>
            </a:r>
            <a:r>
              <a:rPr lang="ru-RU" dirty="0" err="1">
                <a:solidFill>
                  <a:schemeClr val="bg1"/>
                </a:solidFill>
              </a:rPr>
              <a:t>утримання</a:t>
            </a:r>
            <a:r>
              <a:rPr lang="ru-RU" dirty="0">
                <a:solidFill>
                  <a:schemeClr val="bg1"/>
                </a:solidFill>
              </a:rPr>
              <a:t> </a:t>
            </a:r>
            <a:r>
              <a:rPr lang="ru-RU" dirty="0" err="1">
                <a:solidFill>
                  <a:schemeClr val="bg1"/>
                </a:solidFill>
              </a:rPr>
              <a:t>здійснюється</a:t>
            </a:r>
            <a:r>
              <a:rPr lang="ru-RU" dirty="0">
                <a:solidFill>
                  <a:schemeClr val="bg1"/>
                </a:solidFill>
              </a:rPr>
              <a:t> </a:t>
            </a:r>
            <a:r>
              <a:rPr lang="ru-RU" dirty="0" err="1">
                <a:solidFill>
                  <a:schemeClr val="bg1"/>
                </a:solidFill>
              </a:rPr>
              <a:t>підвищенням</a:t>
            </a:r>
            <a:r>
              <a:rPr lang="ru-RU" dirty="0">
                <a:solidFill>
                  <a:schemeClr val="bg1"/>
                </a:solidFill>
              </a:rPr>
              <a:t> </a:t>
            </a:r>
            <a:r>
              <a:rPr lang="ru-RU" dirty="0" err="1">
                <a:solidFill>
                  <a:schemeClr val="bg1"/>
                </a:solidFill>
              </a:rPr>
              <a:t>коефіцієнта</a:t>
            </a:r>
            <a:r>
              <a:rPr lang="ru-RU" dirty="0">
                <a:solidFill>
                  <a:schemeClr val="bg1"/>
                </a:solidFill>
              </a:rPr>
              <a:t> </a:t>
            </a:r>
            <a:r>
              <a:rPr lang="ru-RU" dirty="0" err="1">
                <a:solidFill>
                  <a:schemeClr val="bg1"/>
                </a:solidFill>
              </a:rPr>
              <a:t>корисної</a:t>
            </a:r>
            <a:r>
              <a:rPr lang="ru-RU" dirty="0">
                <a:solidFill>
                  <a:schemeClr val="bg1"/>
                </a:solidFill>
              </a:rPr>
              <a:t> </a:t>
            </a:r>
            <a:r>
              <a:rPr lang="ru-RU" dirty="0" err="1">
                <a:solidFill>
                  <a:schemeClr val="bg1"/>
                </a:solidFill>
              </a:rPr>
              <a:t>дії</a:t>
            </a:r>
            <a:r>
              <a:rPr lang="ru-RU" dirty="0">
                <a:solidFill>
                  <a:schemeClr val="bg1"/>
                </a:solidFill>
              </a:rPr>
              <a:t> </a:t>
            </a:r>
            <a:r>
              <a:rPr lang="ru-RU" dirty="0" err="1">
                <a:solidFill>
                  <a:schemeClr val="bg1"/>
                </a:solidFill>
              </a:rPr>
              <a:t>обладнання</a:t>
            </a:r>
            <a:r>
              <a:rPr lang="ru-RU" dirty="0">
                <a:solidFill>
                  <a:schemeClr val="bg1"/>
                </a:solidFill>
              </a:rPr>
              <a:t> та </a:t>
            </a:r>
            <a:r>
              <a:rPr lang="ru-RU" dirty="0" err="1">
                <a:solidFill>
                  <a:schemeClr val="bg1"/>
                </a:solidFill>
              </a:rPr>
              <a:t>технологічного</a:t>
            </a:r>
            <a:r>
              <a:rPr lang="ru-RU" dirty="0">
                <a:solidFill>
                  <a:schemeClr val="bg1"/>
                </a:solidFill>
              </a:rPr>
              <a:t> </a:t>
            </a:r>
            <a:r>
              <a:rPr lang="ru-RU" dirty="0" err="1">
                <a:solidFill>
                  <a:schemeClr val="bg1"/>
                </a:solidFill>
              </a:rPr>
              <a:t>оснащення</a:t>
            </a:r>
            <a:r>
              <a:rPr lang="ru-RU" dirty="0">
                <a:solidFill>
                  <a:schemeClr val="bg1"/>
                </a:solidFill>
              </a:rPr>
              <a:t>, </a:t>
            </a:r>
            <a:r>
              <a:rPr lang="ru-RU" dirty="0" err="1">
                <a:solidFill>
                  <a:schemeClr val="bg1"/>
                </a:solidFill>
              </a:rPr>
              <a:t>підбором</a:t>
            </a:r>
            <a:r>
              <a:rPr lang="ru-RU" dirty="0">
                <a:solidFill>
                  <a:schemeClr val="bg1"/>
                </a:solidFill>
              </a:rPr>
              <a:t> до </a:t>
            </a:r>
            <a:r>
              <a:rPr lang="ru-RU" dirty="0" err="1">
                <a:solidFill>
                  <a:schemeClr val="bg1"/>
                </a:solidFill>
              </a:rPr>
              <a:t>обладнання</a:t>
            </a:r>
            <a:r>
              <a:rPr lang="ru-RU" dirty="0">
                <a:solidFill>
                  <a:schemeClr val="bg1"/>
                </a:solidFill>
              </a:rPr>
              <a:t> </a:t>
            </a:r>
            <a:r>
              <a:rPr lang="ru-RU" dirty="0" err="1">
                <a:solidFill>
                  <a:schemeClr val="bg1"/>
                </a:solidFill>
              </a:rPr>
              <a:t>електродвигунів</a:t>
            </a:r>
            <a:r>
              <a:rPr lang="ru-RU" dirty="0">
                <a:solidFill>
                  <a:schemeClr val="bg1"/>
                </a:solidFill>
              </a:rPr>
              <a:t> </a:t>
            </a:r>
            <a:r>
              <a:rPr lang="ru-RU" dirty="0" err="1">
                <a:solidFill>
                  <a:schemeClr val="bg1"/>
                </a:solidFill>
              </a:rPr>
              <a:t>потрібної</a:t>
            </a:r>
            <a:r>
              <a:rPr lang="ru-RU" dirty="0">
                <a:solidFill>
                  <a:schemeClr val="bg1"/>
                </a:solidFill>
              </a:rPr>
              <a:t> </a:t>
            </a:r>
            <a:r>
              <a:rPr lang="ru-RU" dirty="0" err="1">
                <a:solidFill>
                  <a:schemeClr val="bg1"/>
                </a:solidFill>
              </a:rPr>
              <a:t>потужності</a:t>
            </a:r>
            <a:r>
              <a:rPr lang="ru-RU" dirty="0">
                <a:solidFill>
                  <a:schemeClr val="bg1"/>
                </a:solidFill>
              </a:rPr>
              <a:t> для </a:t>
            </a:r>
            <a:r>
              <a:rPr lang="ru-RU" dirty="0" err="1">
                <a:solidFill>
                  <a:schemeClr val="bg1"/>
                </a:solidFill>
              </a:rPr>
              <a:t>скорочення</a:t>
            </a:r>
            <a:r>
              <a:rPr lang="ru-RU" dirty="0">
                <a:solidFill>
                  <a:schemeClr val="bg1"/>
                </a:solidFill>
              </a:rPr>
              <a:t> </a:t>
            </a:r>
            <a:r>
              <a:rPr lang="ru-RU" dirty="0" err="1">
                <a:solidFill>
                  <a:schemeClr val="bg1"/>
                </a:solidFill>
              </a:rPr>
              <a:t>витрат</a:t>
            </a:r>
            <a:r>
              <a:rPr lang="ru-RU" dirty="0">
                <a:solidFill>
                  <a:schemeClr val="bg1"/>
                </a:solidFill>
              </a:rPr>
              <a:t> на </a:t>
            </a:r>
            <a:r>
              <a:rPr lang="ru-RU" dirty="0" err="1">
                <a:solidFill>
                  <a:schemeClr val="bg1"/>
                </a:solidFill>
              </a:rPr>
              <a:t>електроенергію</a:t>
            </a:r>
            <a:r>
              <a:rPr lang="ru-RU" dirty="0">
                <a:solidFill>
                  <a:schemeClr val="bg1"/>
                </a:solidFill>
              </a:rPr>
              <a:t>, </a:t>
            </a:r>
            <a:r>
              <a:rPr lang="ru-RU" dirty="0" err="1">
                <a:solidFill>
                  <a:schemeClr val="bg1"/>
                </a:solidFill>
              </a:rPr>
              <a:t>підвищення</a:t>
            </a:r>
            <a:r>
              <a:rPr lang="ru-RU" dirty="0">
                <a:solidFill>
                  <a:schemeClr val="bg1"/>
                </a:solidFill>
              </a:rPr>
              <a:t> </a:t>
            </a:r>
            <a:r>
              <a:rPr lang="ru-RU" dirty="0" err="1">
                <a:solidFill>
                  <a:schemeClr val="bg1"/>
                </a:solidFill>
              </a:rPr>
              <a:t>якості</a:t>
            </a:r>
            <a:r>
              <a:rPr lang="ru-RU" dirty="0">
                <a:solidFill>
                  <a:schemeClr val="bg1"/>
                </a:solidFill>
              </a:rPr>
              <a:t> </a:t>
            </a:r>
            <a:r>
              <a:rPr lang="ru-RU" dirty="0" err="1">
                <a:solidFill>
                  <a:schemeClr val="bg1"/>
                </a:solidFill>
              </a:rPr>
              <a:t>обслуговування</a:t>
            </a:r>
            <a:r>
              <a:rPr lang="ru-RU" dirty="0">
                <a:solidFill>
                  <a:schemeClr val="bg1"/>
                </a:solidFill>
              </a:rPr>
              <a:t> </a:t>
            </a:r>
            <a:r>
              <a:rPr lang="ru-RU" dirty="0" err="1">
                <a:solidFill>
                  <a:schemeClr val="bg1"/>
                </a:solidFill>
              </a:rPr>
              <a:t>обладнання</a:t>
            </a:r>
            <a:r>
              <a:rPr lang="ru-RU" dirty="0">
                <a:solidFill>
                  <a:schemeClr val="bg1"/>
                </a:solidFill>
              </a:rPr>
              <a:t> та </a:t>
            </a:r>
            <a:r>
              <a:rPr lang="ru-RU" dirty="0" err="1">
                <a:solidFill>
                  <a:schemeClr val="bg1"/>
                </a:solidFill>
              </a:rPr>
              <a:t>технологічного</a:t>
            </a:r>
            <a:r>
              <a:rPr lang="ru-RU" dirty="0">
                <a:solidFill>
                  <a:schemeClr val="bg1"/>
                </a:solidFill>
              </a:rPr>
              <a:t> </a:t>
            </a:r>
            <a:r>
              <a:rPr lang="ru-RU" dirty="0" err="1">
                <a:solidFill>
                  <a:schemeClr val="bg1"/>
                </a:solidFill>
              </a:rPr>
              <a:t>оснащення</a:t>
            </a:r>
            <a:r>
              <a:rPr lang="ru-RU" dirty="0">
                <a:solidFill>
                  <a:schemeClr val="bg1"/>
                </a:solidFill>
              </a:rPr>
              <a:t> шляхом </a:t>
            </a:r>
            <a:r>
              <a:rPr lang="ru-RU" dirty="0" err="1">
                <a:solidFill>
                  <a:schemeClr val="bg1"/>
                </a:solidFill>
              </a:rPr>
              <a:t>їх</a:t>
            </a:r>
            <a:r>
              <a:rPr lang="ru-RU" dirty="0">
                <a:solidFill>
                  <a:schemeClr val="bg1"/>
                </a:solidFill>
              </a:rPr>
              <a:t> </a:t>
            </a:r>
            <a:r>
              <a:rPr lang="ru-RU" dirty="0" err="1">
                <a:solidFill>
                  <a:schemeClr val="bg1"/>
                </a:solidFill>
              </a:rPr>
              <a:t>періодичного</a:t>
            </a:r>
            <a:r>
              <a:rPr lang="ru-RU" dirty="0">
                <a:solidFill>
                  <a:schemeClr val="bg1"/>
                </a:solidFill>
              </a:rPr>
              <a:t> </a:t>
            </a:r>
            <a:r>
              <a:rPr lang="ru-RU" dirty="0" err="1">
                <a:solidFill>
                  <a:schemeClr val="bg1"/>
                </a:solidFill>
              </a:rPr>
              <a:t>змащування</a:t>
            </a:r>
            <a:r>
              <a:rPr lang="ru-RU" dirty="0">
                <a:solidFill>
                  <a:schemeClr val="bg1"/>
                </a:solidFill>
              </a:rPr>
              <a:t>, </a:t>
            </a:r>
            <a:r>
              <a:rPr lang="ru-RU" dirty="0" err="1">
                <a:solidFill>
                  <a:schemeClr val="bg1"/>
                </a:solidFill>
              </a:rPr>
              <a:t>очищення</a:t>
            </a:r>
            <a:r>
              <a:rPr lang="ru-RU" dirty="0">
                <a:solidFill>
                  <a:schemeClr val="bg1"/>
                </a:solidFill>
              </a:rPr>
              <a:t>, </a:t>
            </a:r>
            <a:r>
              <a:rPr lang="ru-RU" dirty="0" err="1">
                <a:solidFill>
                  <a:schemeClr val="bg1"/>
                </a:solidFill>
              </a:rPr>
              <a:t>регулювання</a:t>
            </a:r>
            <a:r>
              <a:rPr lang="ru-RU" dirty="0">
                <a:solidFill>
                  <a:schemeClr val="bg1"/>
                </a:solidFill>
              </a:rPr>
              <a:t>, </a:t>
            </a:r>
            <a:r>
              <a:rPr lang="ru-RU" dirty="0" err="1">
                <a:solidFill>
                  <a:schemeClr val="bg1"/>
                </a:solidFill>
              </a:rPr>
              <a:t>профілактичного</a:t>
            </a:r>
            <a:r>
              <a:rPr lang="ru-RU" dirty="0">
                <a:solidFill>
                  <a:schemeClr val="bg1"/>
                </a:solidFill>
              </a:rPr>
              <a:t> ремонту. </a:t>
            </a:r>
          </a:p>
        </p:txBody>
      </p:sp>
    </p:spTree>
    <p:extLst>
      <p:ext uri="{BB962C8B-B14F-4D97-AF65-F5344CB8AC3E}">
        <p14:creationId xmlns:p14="http://schemas.microsoft.com/office/powerpoint/2010/main" val="1995466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62500" lnSpcReduction="20000"/>
          </a:bodyPr>
          <a:lstStyle/>
          <a:p>
            <a:pPr marL="0" indent="358775" algn="just">
              <a:buNone/>
            </a:pPr>
            <a:r>
              <a:rPr lang="uk-UA" dirty="0">
                <a:solidFill>
                  <a:schemeClr val="bg1"/>
                </a:solidFill>
              </a:rPr>
              <a:t>Вибір швидкості різання за найбільшою продуктивністю чи за найменшими затратами здійснюється для кожного конкретного випадку із врахуванням обставин, що склалися (ступеня терміновості завдання, ступеня завантаженості даного верстата, можливості інструментального цеху поповнювати підвищене витрачання інструмента тощо). В будь-якому випадку швидкість різання не повинна виходити за межі оптимальних швидкостей за продуктивністю та собівартістю.</a:t>
            </a:r>
          </a:p>
          <a:p>
            <a:pPr marL="0" indent="358775" algn="just">
              <a:buNone/>
            </a:pPr>
            <a:endParaRPr lang="ru-RU">
              <a:solidFill>
                <a:schemeClr val="bg1"/>
              </a:solidFill>
            </a:endParaRPr>
          </a:p>
          <a:p>
            <a:pPr marL="0" indent="358775" algn="just">
              <a:buNone/>
            </a:pPr>
            <a:r>
              <a:rPr lang="uk-UA">
                <a:solidFill>
                  <a:schemeClr val="bg1"/>
                </a:solidFill>
              </a:rPr>
              <a:t>Співставлення ефективності технологічних варіантів за критеріями продуктивності та собівартості може призвести в окремих випадках до різних висновків. </a:t>
            </a:r>
            <a:r>
              <a:rPr lang="uk-UA" dirty="0">
                <a:solidFill>
                  <a:schemeClr val="bg1"/>
                </a:solidFill>
              </a:rPr>
              <a:t>Так, наприклад, при співставленні розточування отвору діаметром 30×40 мм за </a:t>
            </a:r>
            <a:r>
              <a:rPr lang="uk-UA" b="1" dirty="0">
                <a:solidFill>
                  <a:schemeClr val="bg1"/>
                </a:solidFill>
              </a:rPr>
              <a:t>7-м</a:t>
            </a:r>
            <a:r>
              <a:rPr lang="uk-UA" dirty="0">
                <a:solidFill>
                  <a:schemeClr val="bg1"/>
                </a:solidFill>
              </a:rPr>
              <a:t> квалітетом з шорсткістю </a:t>
            </a:r>
            <a:r>
              <a:rPr lang="uk-UA" b="1" dirty="0" err="1">
                <a:solidFill>
                  <a:schemeClr val="bg1"/>
                </a:solidFill>
              </a:rPr>
              <a:t>Rz</a:t>
            </a:r>
            <a:r>
              <a:rPr lang="uk-UA" dirty="0">
                <a:solidFill>
                  <a:schemeClr val="bg1"/>
                </a:solidFill>
              </a:rPr>
              <a:t> = 6,3 </a:t>
            </a:r>
            <a:r>
              <a:rPr lang="uk-UA" dirty="0" err="1">
                <a:solidFill>
                  <a:schemeClr val="bg1"/>
                </a:solidFill>
              </a:rPr>
              <a:t>мкм</a:t>
            </a:r>
            <a:r>
              <a:rPr lang="uk-UA" dirty="0">
                <a:solidFill>
                  <a:schemeClr val="bg1"/>
                </a:solidFill>
              </a:rPr>
              <a:t> в стальних заготовках швидкорізальним різцем </a:t>
            </a:r>
            <a:r>
              <a:rPr lang="uk-UA" b="1" dirty="0">
                <a:solidFill>
                  <a:schemeClr val="bg1"/>
                </a:solidFill>
              </a:rPr>
              <a:t>Р6М5</a:t>
            </a:r>
            <a:r>
              <a:rPr lang="uk-UA" dirty="0">
                <a:solidFill>
                  <a:schemeClr val="bg1"/>
                </a:solidFill>
              </a:rPr>
              <a:t> на токарному верстаті </a:t>
            </a:r>
            <a:r>
              <a:rPr lang="uk-UA" b="1" dirty="0">
                <a:solidFill>
                  <a:schemeClr val="bg1"/>
                </a:solidFill>
              </a:rPr>
              <a:t>І6К20</a:t>
            </a:r>
            <a:r>
              <a:rPr lang="uk-UA" dirty="0">
                <a:solidFill>
                  <a:schemeClr val="bg1"/>
                </a:solidFill>
              </a:rPr>
              <a:t> і протягування в серійному виробництві показує,  що трудомісткість (штучно-калькуляційний час, хв.) розточування у </a:t>
            </a:r>
            <a:r>
              <a:rPr lang="uk-UA" b="1" dirty="0">
                <a:solidFill>
                  <a:schemeClr val="bg1"/>
                </a:solidFill>
              </a:rPr>
              <a:t>3…3,5</a:t>
            </a:r>
            <a:r>
              <a:rPr lang="uk-UA" dirty="0">
                <a:solidFill>
                  <a:schemeClr val="bg1"/>
                </a:solidFill>
              </a:rPr>
              <a:t> рази вища в  разу використання розточування при рівних значеннях собівартості технологічних операцій.</a:t>
            </a:r>
            <a:endParaRPr lang="ru-RU" dirty="0">
              <a:solidFill>
                <a:schemeClr val="bg1"/>
              </a:solidFill>
            </a:endParaRPr>
          </a:p>
        </p:txBody>
      </p:sp>
    </p:spTree>
    <p:extLst>
      <p:ext uri="{BB962C8B-B14F-4D97-AF65-F5344CB8AC3E}">
        <p14:creationId xmlns:p14="http://schemas.microsoft.com/office/powerpoint/2010/main" val="30625579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13284"/>
            <a:ext cx="8229600" cy="3975828"/>
          </a:xfrm>
        </p:spPr>
        <p:txBody>
          <a:bodyPr>
            <a:normAutofit fontScale="70000" lnSpcReduction="20000"/>
          </a:bodyPr>
          <a:lstStyle/>
          <a:p>
            <a:pPr marL="0" indent="358775" algn="just">
              <a:buNone/>
            </a:pPr>
            <a:r>
              <a:rPr lang="ru-RU" dirty="0">
                <a:solidFill>
                  <a:schemeClr val="bg1"/>
                </a:solidFill>
              </a:rPr>
              <a:t>Примусова </a:t>
            </a:r>
            <a:r>
              <a:rPr lang="ru-RU" dirty="0" err="1">
                <a:solidFill>
                  <a:schemeClr val="bg1"/>
                </a:solidFill>
              </a:rPr>
              <a:t>зміна</a:t>
            </a:r>
            <a:r>
              <a:rPr lang="ru-RU" dirty="0">
                <a:solidFill>
                  <a:schemeClr val="bg1"/>
                </a:solidFill>
              </a:rPr>
              <a:t> </a:t>
            </a:r>
            <a:r>
              <a:rPr lang="ru-RU" dirty="0" err="1">
                <a:solidFill>
                  <a:schemeClr val="bg1"/>
                </a:solidFill>
              </a:rPr>
              <a:t>різального</a:t>
            </a:r>
            <a:r>
              <a:rPr lang="ru-RU" dirty="0">
                <a:solidFill>
                  <a:schemeClr val="bg1"/>
                </a:solidFill>
              </a:rPr>
              <a:t> </a:t>
            </a:r>
            <a:r>
              <a:rPr lang="ru-RU" dirty="0" err="1">
                <a:solidFill>
                  <a:schemeClr val="bg1"/>
                </a:solidFill>
              </a:rPr>
              <a:t>інструмента</a:t>
            </a:r>
            <a:r>
              <a:rPr lang="ru-RU" dirty="0">
                <a:solidFill>
                  <a:schemeClr val="bg1"/>
                </a:solidFill>
              </a:rPr>
              <a:t>, </a:t>
            </a:r>
            <a:r>
              <a:rPr lang="ru-RU" dirty="0" err="1">
                <a:solidFill>
                  <a:schemeClr val="bg1"/>
                </a:solidFill>
              </a:rPr>
              <a:t>його</a:t>
            </a:r>
            <a:r>
              <a:rPr lang="ru-RU" dirty="0">
                <a:solidFill>
                  <a:schemeClr val="bg1"/>
                </a:solidFill>
              </a:rPr>
              <a:t> </a:t>
            </a:r>
            <a:r>
              <a:rPr lang="ru-RU" dirty="0" err="1">
                <a:solidFill>
                  <a:schemeClr val="bg1"/>
                </a:solidFill>
              </a:rPr>
              <a:t>централізоване</a:t>
            </a:r>
            <a:r>
              <a:rPr lang="ru-RU" dirty="0">
                <a:solidFill>
                  <a:schemeClr val="bg1"/>
                </a:solidFill>
              </a:rPr>
              <a:t> </a:t>
            </a:r>
            <a:r>
              <a:rPr lang="ru-RU" dirty="0" err="1">
                <a:solidFill>
                  <a:schemeClr val="bg1"/>
                </a:solidFill>
              </a:rPr>
              <a:t>заточування</a:t>
            </a:r>
            <a:r>
              <a:rPr lang="ru-RU" dirty="0">
                <a:solidFill>
                  <a:schemeClr val="bg1"/>
                </a:solidFill>
              </a:rPr>
              <a:t> та </a:t>
            </a:r>
            <a:r>
              <a:rPr lang="ru-RU" dirty="0" err="1">
                <a:solidFill>
                  <a:schemeClr val="bg1"/>
                </a:solidFill>
              </a:rPr>
              <a:t>переточування</a:t>
            </a:r>
            <a:r>
              <a:rPr lang="ru-RU" dirty="0">
                <a:solidFill>
                  <a:schemeClr val="bg1"/>
                </a:solidFill>
              </a:rPr>
              <a:t>, робота на </a:t>
            </a:r>
            <a:r>
              <a:rPr lang="ru-RU" dirty="0" err="1">
                <a:solidFill>
                  <a:schemeClr val="bg1"/>
                </a:solidFill>
              </a:rPr>
              <a:t>потрібних</a:t>
            </a:r>
            <a:r>
              <a:rPr lang="ru-RU" dirty="0">
                <a:solidFill>
                  <a:schemeClr val="bg1"/>
                </a:solidFill>
              </a:rPr>
              <a:t> режимах з </a:t>
            </a:r>
            <a:r>
              <a:rPr lang="ru-RU" dirty="0" err="1">
                <a:solidFill>
                  <a:schemeClr val="bg1"/>
                </a:solidFill>
              </a:rPr>
              <a:t>використанням</a:t>
            </a:r>
            <a:r>
              <a:rPr lang="ru-RU" dirty="0">
                <a:solidFill>
                  <a:schemeClr val="bg1"/>
                </a:solidFill>
              </a:rPr>
              <a:t> </a:t>
            </a:r>
            <a:r>
              <a:rPr lang="ru-RU" dirty="0" err="1">
                <a:solidFill>
                  <a:schemeClr val="bg1"/>
                </a:solidFill>
              </a:rPr>
              <a:t>мастильноохолоджуючої</a:t>
            </a:r>
            <a:r>
              <a:rPr lang="ru-RU" dirty="0">
                <a:solidFill>
                  <a:schemeClr val="bg1"/>
                </a:solidFill>
              </a:rPr>
              <a:t> </a:t>
            </a:r>
            <a:r>
              <a:rPr lang="ru-RU" dirty="0" err="1">
                <a:solidFill>
                  <a:schemeClr val="bg1"/>
                </a:solidFill>
              </a:rPr>
              <a:t>рідини</a:t>
            </a:r>
            <a:r>
              <a:rPr lang="ru-RU" dirty="0">
                <a:solidFill>
                  <a:schemeClr val="bg1"/>
                </a:solidFill>
              </a:rPr>
              <a:t>, </a:t>
            </a:r>
            <a:r>
              <a:rPr lang="ru-RU" dirty="0" err="1">
                <a:solidFill>
                  <a:schemeClr val="bg1"/>
                </a:solidFill>
              </a:rPr>
              <a:t>відновлення</a:t>
            </a:r>
            <a:r>
              <a:rPr lang="ru-RU" dirty="0">
                <a:solidFill>
                  <a:schemeClr val="bg1"/>
                </a:solidFill>
              </a:rPr>
              <a:t> та </a:t>
            </a:r>
            <a:r>
              <a:rPr lang="ru-RU" dirty="0" err="1">
                <a:solidFill>
                  <a:schemeClr val="bg1"/>
                </a:solidFill>
              </a:rPr>
              <a:t>використання</a:t>
            </a:r>
            <a:r>
              <a:rPr lang="ru-RU" dirty="0">
                <a:solidFill>
                  <a:schemeClr val="bg1"/>
                </a:solidFill>
              </a:rPr>
              <a:t> </a:t>
            </a:r>
            <a:r>
              <a:rPr lang="ru-RU" dirty="0" err="1">
                <a:solidFill>
                  <a:schemeClr val="bg1"/>
                </a:solidFill>
              </a:rPr>
              <a:t>зношеного</a:t>
            </a:r>
            <a:r>
              <a:rPr lang="ru-RU" dirty="0">
                <a:solidFill>
                  <a:schemeClr val="bg1"/>
                </a:solidFill>
              </a:rPr>
              <a:t> </a:t>
            </a:r>
            <a:r>
              <a:rPr lang="ru-RU" dirty="0" err="1">
                <a:solidFill>
                  <a:schemeClr val="bg1"/>
                </a:solidFill>
              </a:rPr>
              <a:t>інструменту</a:t>
            </a:r>
            <a:r>
              <a:rPr lang="ru-RU" dirty="0">
                <a:solidFill>
                  <a:schemeClr val="bg1"/>
                </a:solidFill>
              </a:rPr>
              <a:t>, </a:t>
            </a:r>
            <a:r>
              <a:rPr lang="ru-RU" dirty="0" err="1">
                <a:solidFill>
                  <a:schemeClr val="bg1"/>
                </a:solidFill>
              </a:rPr>
              <a:t>дбайливе</a:t>
            </a:r>
            <a:r>
              <a:rPr lang="ru-RU" dirty="0">
                <a:solidFill>
                  <a:schemeClr val="bg1"/>
                </a:solidFill>
              </a:rPr>
              <a:t> </a:t>
            </a:r>
            <a:r>
              <a:rPr lang="ru-RU" dirty="0" err="1">
                <a:solidFill>
                  <a:schemeClr val="bg1"/>
                </a:solidFill>
              </a:rPr>
              <a:t>його</a:t>
            </a:r>
            <a:r>
              <a:rPr lang="ru-RU" dirty="0">
                <a:solidFill>
                  <a:schemeClr val="bg1"/>
                </a:solidFill>
              </a:rPr>
              <a:t> </a:t>
            </a:r>
            <a:r>
              <a:rPr lang="ru-RU" dirty="0" err="1">
                <a:solidFill>
                  <a:schemeClr val="bg1"/>
                </a:solidFill>
              </a:rPr>
              <a:t>зберігання</a:t>
            </a:r>
            <a:r>
              <a:rPr lang="ru-RU" dirty="0">
                <a:solidFill>
                  <a:schemeClr val="bg1"/>
                </a:solidFill>
              </a:rPr>
              <a:t> є заходами </a:t>
            </a:r>
            <a:r>
              <a:rPr lang="ru-RU" dirty="0" err="1">
                <a:solidFill>
                  <a:schemeClr val="bg1"/>
                </a:solidFill>
              </a:rPr>
              <a:t>зменшення</a:t>
            </a:r>
            <a:r>
              <a:rPr lang="ru-RU" dirty="0">
                <a:solidFill>
                  <a:schemeClr val="bg1"/>
                </a:solidFill>
              </a:rPr>
              <a:t> </a:t>
            </a:r>
            <a:r>
              <a:rPr lang="ru-RU" dirty="0" err="1">
                <a:solidFill>
                  <a:schemeClr val="bg1"/>
                </a:solidFill>
              </a:rPr>
              <a:t>витрат</a:t>
            </a:r>
            <a:r>
              <a:rPr lang="ru-RU" dirty="0">
                <a:solidFill>
                  <a:schemeClr val="bg1"/>
                </a:solidFill>
              </a:rPr>
              <a:t> на </a:t>
            </a:r>
            <a:r>
              <a:rPr lang="ru-RU" dirty="0" err="1">
                <a:solidFill>
                  <a:schemeClr val="bg1"/>
                </a:solidFill>
              </a:rPr>
              <a:t>утримання</a:t>
            </a:r>
            <a:r>
              <a:rPr lang="ru-RU" dirty="0">
                <a:solidFill>
                  <a:schemeClr val="bg1"/>
                </a:solidFill>
              </a:rPr>
              <a:t> </a:t>
            </a:r>
            <a:r>
              <a:rPr lang="ru-RU" dirty="0" err="1">
                <a:solidFill>
                  <a:schemeClr val="bg1"/>
                </a:solidFill>
              </a:rPr>
              <a:t>різального</a:t>
            </a:r>
            <a:r>
              <a:rPr lang="ru-RU" dirty="0">
                <a:solidFill>
                  <a:schemeClr val="bg1"/>
                </a:solidFill>
              </a:rPr>
              <a:t> </a:t>
            </a:r>
            <a:r>
              <a:rPr lang="ru-RU" dirty="0" err="1">
                <a:solidFill>
                  <a:schemeClr val="bg1"/>
                </a:solidFill>
              </a:rPr>
              <a:t>інструмента</a:t>
            </a:r>
            <a:r>
              <a:rPr lang="ru-RU" dirty="0">
                <a:solidFill>
                  <a:schemeClr val="bg1"/>
                </a:solidFill>
              </a:rPr>
              <a:t>.</a:t>
            </a:r>
          </a:p>
          <a:p>
            <a:pPr marL="0" indent="358775" algn="just">
              <a:buNone/>
            </a:pPr>
            <a:r>
              <a:rPr lang="ru-RU" dirty="0">
                <a:solidFill>
                  <a:schemeClr val="bg1"/>
                </a:solidFill>
              </a:rPr>
              <a:t> </a:t>
            </a:r>
          </a:p>
          <a:p>
            <a:pPr marL="0" indent="358775" algn="just">
              <a:buNone/>
            </a:pPr>
            <a:r>
              <a:rPr lang="ru-RU" dirty="0">
                <a:solidFill>
                  <a:schemeClr val="bg1"/>
                </a:solidFill>
              </a:rPr>
              <a:t> </a:t>
            </a:r>
            <a:r>
              <a:rPr lang="ru-RU" dirty="0" err="1">
                <a:solidFill>
                  <a:schemeClr val="bg1"/>
                </a:solidFill>
              </a:rPr>
              <a:t>Правильний</a:t>
            </a:r>
            <a:r>
              <a:rPr lang="ru-RU" dirty="0">
                <a:solidFill>
                  <a:schemeClr val="bg1"/>
                </a:solidFill>
              </a:rPr>
              <a:t> </a:t>
            </a:r>
            <a:r>
              <a:rPr lang="ru-RU" dirty="0" err="1">
                <a:solidFill>
                  <a:schemeClr val="bg1"/>
                </a:solidFill>
              </a:rPr>
              <a:t>вибір</a:t>
            </a:r>
            <a:r>
              <a:rPr lang="ru-RU" dirty="0">
                <a:solidFill>
                  <a:schemeClr val="bg1"/>
                </a:solidFill>
              </a:rPr>
              <a:t> </a:t>
            </a:r>
            <a:r>
              <a:rPr lang="ru-RU" dirty="0" err="1">
                <a:solidFill>
                  <a:schemeClr val="bg1"/>
                </a:solidFill>
              </a:rPr>
              <a:t>методів</a:t>
            </a:r>
            <a:r>
              <a:rPr lang="ru-RU" dirty="0">
                <a:solidFill>
                  <a:schemeClr val="bg1"/>
                </a:solidFill>
              </a:rPr>
              <a:t> і </a:t>
            </a:r>
            <a:r>
              <a:rPr lang="ru-RU" dirty="0" err="1">
                <a:solidFill>
                  <a:schemeClr val="bg1"/>
                </a:solidFill>
              </a:rPr>
              <a:t>засобів</a:t>
            </a:r>
            <a:r>
              <a:rPr lang="ru-RU" dirty="0">
                <a:solidFill>
                  <a:schemeClr val="bg1"/>
                </a:solidFill>
              </a:rPr>
              <a:t> контролю </a:t>
            </a:r>
            <a:r>
              <a:rPr lang="ru-RU" dirty="0" err="1">
                <a:solidFill>
                  <a:schemeClr val="bg1"/>
                </a:solidFill>
              </a:rPr>
              <a:t>скорочує</a:t>
            </a:r>
            <a:r>
              <a:rPr lang="ru-RU" dirty="0">
                <a:solidFill>
                  <a:schemeClr val="bg1"/>
                </a:solidFill>
              </a:rPr>
              <a:t> </a:t>
            </a:r>
            <a:r>
              <a:rPr lang="ru-RU" dirty="0" err="1">
                <a:solidFill>
                  <a:schemeClr val="bg1"/>
                </a:solidFill>
              </a:rPr>
              <a:t>витрати</a:t>
            </a:r>
            <a:r>
              <a:rPr lang="ru-RU" dirty="0">
                <a:solidFill>
                  <a:schemeClr val="bg1"/>
                </a:solidFill>
              </a:rPr>
              <a:t> на </a:t>
            </a:r>
            <a:r>
              <a:rPr lang="ru-RU" dirty="0" err="1">
                <a:solidFill>
                  <a:schemeClr val="bg1"/>
                </a:solidFill>
              </a:rPr>
              <a:t>амортизацію</a:t>
            </a:r>
            <a:r>
              <a:rPr lang="ru-RU" dirty="0">
                <a:solidFill>
                  <a:schemeClr val="bg1"/>
                </a:solidFill>
              </a:rPr>
              <a:t>. </a:t>
            </a:r>
            <a:r>
              <a:rPr lang="ru-RU" dirty="0" err="1">
                <a:solidFill>
                  <a:schemeClr val="bg1"/>
                </a:solidFill>
              </a:rPr>
              <a:t>Дотримання</a:t>
            </a:r>
            <a:r>
              <a:rPr lang="ru-RU" dirty="0">
                <a:solidFill>
                  <a:schemeClr val="bg1"/>
                </a:solidFill>
              </a:rPr>
              <a:t> умов </a:t>
            </a:r>
            <a:r>
              <a:rPr lang="ru-RU" dirty="0" err="1">
                <a:solidFill>
                  <a:schemeClr val="bg1"/>
                </a:solidFill>
              </a:rPr>
              <a:t>правильної</a:t>
            </a:r>
            <a:r>
              <a:rPr lang="ru-RU" dirty="0">
                <a:solidFill>
                  <a:schemeClr val="bg1"/>
                </a:solidFill>
              </a:rPr>
              <a:t> </a:t>
            </a:r>
            <a:r>
              <a:rPr lang="ru-RU" dirty="0" err="1">
                <a:solidFill>
                  <a:schemeClr val="bg1"/>
                </a:solidFill>
              </a:rPr>
              <a:t>експлуатації</a:t>
            </a:r>
            <a:r>
              <a:rPr lang="ru-RU" dirty="0">
                <a:solidFill>
                  <a:schemeClr val="bg1"/>
                </a:solidFill>
              </a:rPr>
              <a:t> </a:t>
            </a:r>
            <a:r>
              <a:rPr lang="ru-RU" dirty="0" err="1">
                <a:solidFill>
                  <a:schemeClr val="bg1"/>
                </a:solidFill>
              </a:rPr>
              <a:t>зменшує</a:t>
            </a:r>
            <a:r>
              <a:rPr lang="ru-RU" dirty="0">
                <a:solidFill>
                  <a:schemeClr val="bg1"/>
                </a:solidFill>
              </a:rPr>
              <a:t> </a:t>
            </a:r>
            <a:r>
              <a:rPr lang="ru-RU" dirty="0" err="1">
                <a:solidFill>
                  <a:schemeClr val="bg1"/>
                </a:solidFill>
              </a:rPr>
              <a:t>витрати</a:t>
            </a:r>
            <a:r>
              <a:rPr lang="ru-RU" dirty="0">
                <a:solidFill>
                  <a:schemeClr val="bg1"/>
                </a:solidFill>
              </a:rPr>
              <a:t> на </a:t>
            </a:r>
            <a:r>
              <a:rPr lang="ru-RU" dirty="0" err="1">
                <a:solidFill>
                  <a:schemeClr val="bg1"/>
                </a:solidFill>
              </a:rPr>
              <a:t>утримання</a:t>
            </a:r>
            <a:r>
              <a:rPr lang="ru-RU" dirty="0">
                <a:solidFill>
                  <a:schemeClr val="bg1"/>
                </a:solidFill>
              </a:rPr>
              <a:t> </a:t>
            </a:r>
            <a:r>
              <a:rPr lang="ru-RU" dirty="0" err="1">
                <a:solidFill>
                  <a:schemeClr val="bg1"/>
                </a:solidFill>
              </a:rPr>
              <a:t>вимірювального</a:t>
            </a:r>
            <a:r>
              <a:rPr lang="ru-RU" dirty="0">
                <a:solidFill>
                  <a:schemeClr val="bg1"/>
                </a:solidFill>
              </a:rPr>
              <a:t> </a:t>
            </a:r>
            <a:r>
              <a:rPr lang="ru-RU" dirty="0" err="1">
                <a:solidFill>
                  <a:schemeClr val="bg1"/>
                </a:solidFill>
              </a:rPr>
              <a:t>інструменту</a:t>
            </a:r>
            <a:r>
              <a:rPr lang="ru-RU" dirty="0">
                <a:solidFill>
                  <a:schemeClr val="bg1"/>
                </a:solidFill>
              </a:rPr>
              <a:t>.</a:t>
            </a:r>
          </a:p>
          <a:p>
            <a:pPr marL="0" indent="358775" algn="just">
              <a:buNone/>
            </a:pPr>
            <a:r>
              <a:rPr lang="ru-RU" dirty="0">
                <a:solidFill>
                  <a:schemeClr val="bg1"/>
                </a:solidFill>
              </a:rPr>
              <a:t> </a:t>
            </a:r>
          </a:p>
          <a:p>
            <a:pPr marL="0" indent="358775" algn="just">
              <a:buNone/>
            </a:pPr>
            <a:r>
              <a:rPr lang="ru-RU" dirty="0" err="1">
                <a:solidFill>
                  <a:schemeClr val="bg1"/>
                </a:solidFill>
              </a:rPr>
              <a:t>Вище</a:t>
            </a:r>
            <a:r>
              <a:rPr lang="ru-RU" dirty="0">
                <a:solidFill>
                  <a:schemeClr val="bg1"/>
                </a:solidFill>
              </a:rPr>
              <a:t> </a:t>
            </a:r>
            <a:r>
              <a:rPr lang="ru-RU" dirty="0" err="1">
                <a:solidFill>
                  <a:schemeClr val="bg1"/>
                </a:solidFill>
              </a:rPr>
              <a:t>вказані</a:t>
            </a:r>
            <a:r>
              <a:rPr lang="ru-RU" dirty="0">
                <a:solidFill>
                  <a:schemeClr val="bg1"/>
                </a:solidFill>
              </a:rPr>
              <a:t> </a:t>
            </a:r>
            <a:r>
              <a:rPr lang="ru-RU" dirty="0" err="1">
                <a:solidFill>
                  <a:schemeClr val="bg1"/>
                </a:solidFill>
              </a:rPr>
              <a:t>тільки</a:t>
            </a:r>
            <a:r>
              <a:rPr lang="ru-RU" dirty="0">
                <a:solidFill>
                  <a:schemeClr val="bg1"/>
                </a:solidFill>
              </a:rPr>
              <a:t> </a:t>
            </a:r>
            <a:r>
              <a:rPr lang="ru-RU" dirty="0" err="1">
                <a:solidFill>
                  <a:schemeClr val="bg1"/>
                </a:solidFill>
              </a:rPr>
              <a:t>основні</a:t>
            </a:r>
            <a:r>
              <a:rPr lang="ru-RU" dirty="0">
                <a:solidFill>
                  <a:schemeClr val="bg1"/>
                </a:solidFill>
              </a:rPr>
              <a:t> заходи, </a:t>
            </a:r>
            <a:r>
              <a:rPr lang="ru-RU" dirty="0" err="1">
                <a:solidFill>
                  <a:schemeClr val="bg1"/>
                </a:solidFill>
              </a:rPr>
              <a:t>що</a:t>
            </a:r>
            <a:r>
              <a:rPr lang="ru-RU" dirty="0">
                <a:solidFill>
                  <a:schemeClr val="bg1"/>
                </a:solidFill>
              </a:rPr>
              <a:t> </a:t>
            </a:r>
            <a:r>
              <a:rPr lang="ru-RU" dirty="0" err="1">
                <a:solidFill>
                  <a:schemeClr val="bg1"/>
                </a:solidFill>
              </a:rPr>
              <a:t>дозволяють</a:t>
            </a:r>
            <a:r>
              <a:rPr lang="ru-RU" dirty="0">
                <a:solidFill>
                  <a:schemeClr val="bg1"/>
                </a:solidFill>
              </a:rPr>
              <a:t> </a:t>
            </a:r>
            <a:r>
              <a:rPr lang="ru-RU" dirty="0" err="1">
                <a:solidFill>
                  <a:schemeClr val="bg1"/>
                </a:solidFill>
              </a:rPr>
              <a:t>знизити</a:t>
            </a:r>
            <a:r>
              <a:rPr lang="ru-RU" dirty="0">
                <a:solidFill>
                  <a:schemeClr val="bg1"/>
                </a:solidFill>
              </a:rPr>
              <a:t> </a:t>
            </a:r>
            <a:r>
              <a:rPr lang="ru-RU" dirty="0" err="1">
                <a:solidFill>
                  <a:schemeClr val="bg1"/>
                </a:solidFill>
              </a:rPr>
              <a:t>накладні</a:t>
            </a:r>
            <a:r>
              <a:rPr lang="ru-RU" dirty="0">
                <a:solidFill>
                  <a:schemeClr val="bg1"/>
                </a:solidFill>
              </a:rPr>
              <a:t> </a:t>
            </a:r>
            <a:r>
              <a:rPr lang="ru-RU" dirty="0" err="1">
                <a:solidFill>
                  <a:schemeClr val="bg1"/>
                </a:solidFill>
              </a:rPr>
              <a:t>витрати</a:t>
            </a:r>
            <a:r>
              <a:rPr lang="ru-RU" dirty="0">
                <a:solidFill>
                  <a:schemeClr val="bg1"/>
                </a:solidFill>
              </a:rPr>
              <a:t>, </a:t>
            </a:r>
            <a:r>
              <a:rPr lang="ru-RU" dirty="0" err="1">
                <a:solidFill>
                  <a:schemeClr val="bg1"/>
                </a:solidFill>
              </a:rPr>
              <a:t>оскільки</a:t>
            </a:r>
            <a:r>
              <a:rPr lang="ru-RU" dirty="0">
                <a:solidFill>
                  <a:schemeClr val="bg1"/>
                </a:solidFill>
              </a:rPr>
              <a:t> </a:t>
            </a:r>
            <a:r>
              <a:rPr lang="ru-RU" dirty="0" err="1">
                <a:solidFill>
                  <a:schemeClr val="bg1"/>
                </a:solidFill>
              </a:rPr>
              <a:t>ці</a:t>
            </a:r>
            <a:r>
              <a:rPr lang="ru-RU" dirty="0">
                <a:solidFill>
                  <a:schemeClr val="bg1"/>
                </a:solidFill>
              </a:rPr>
              <a:t> </a:t>
            </a:r>
            <a:r>
              <a:rPr lang="ru-RU" dirty="0" err="1">
                <a:solidFill>
                  <a:schemeClr val="bg1"/>
                </a:solidFill>
              </a:rPr>
              <a:t>питання</a:t>
            </a:r>
            <a:r>
              <a:rPr lang="ru-RU" dirty="0">
                <a:solidFill>
                  <a:schemeClr val="bg1"/>
                </a:solidFill>
              </a:rPr>
              <a:t> </a:t>
            </a:r>
            <a:r>
              <a:rPr lang="ru-RU" dirty="0" err="1">
                <a:solidFill>
                  <a:schemeClr val="bg1"/>
                </a:solidFill>
              </a:rPr>
              <a:t>більш</a:t>
            </a:r>
            <a:r>
              <a:rPr lang="ru-RU" dirty="0">
                <a:solidFill>
                  <a:schemeClr val="bg1"/>
                </a:solidFill>
              </a:rPr>
              <a:t> детально </a:t>
            </a:r>
            <a:r>
              <a:rPr lang="ru-RU" dirty="0" err="1">
                <a:solidFill>
                  <a:schemeClr val="bg1"/>
                </a:solidFill>
              </a:rPr>
              <a:t>розглядаються</a:t>
            </a:r>
            <a:r>
              <a:rPr lang="ru-RU" dirty="0">
                <a:solidFill>
                  <a:schemeClr val="bg1"/>
                </a:solidFill>
              </a:rPr>
              <a:t> в курсах </a:t>
            </a:r>
            <a:r>
              <a:rPr lang="ru-RU" dirty="0" err="1">
                <a:solidFill>
                  <a:schemeClr val="bg1"/>
                </a:solidFill>
              </a:rPr>
              <a:t>організації</a:t>
            </a:r>
            <a:r>
              <a:rPr lang="ru-RU" dirty="0">
                <a:solidFill>
                  <a:schemeClr val="bg1"/>
                </a:solidFill>
              </a:rPr>
              <a:t> та </a:t>
            </a:r>
            <a:r>
              <a:rPr lang="ru-RU" dirty="0" err="1">
                <a:solidFill>
                  <a:schemeClr val="bg1"/>
                </a:solidFill>
              </a:rPr>
              <a:t>економіки</a:t>
            </a:r>
            <a:r>
              <a:rPr lang="ru-RU" dirty="0">
                <a:solidFill>
                  <a:schemeClr val="bg1"/>
                </a:solidFill>
              </a:rPr>
              <a:t> </a:t>
            </a:r>
            <a:r>
              <a:rPr lang="ru-RU" dirty="0" err="1">
                <a:solidFill>
                  <a:schemeClr val="bg1"/>
                </a:solidFill>
              </a:rPr>
              <a:t>виробництва</a:t>
            </a:r>
            <a:r>
              <a:rPr lang="ru-RU" dirty="0">
                <a:solidFill>
                  <a:schemeClr val="bg1"/>
                </a:solidFill>
              </a:rPr>
              <a:t>.</a:t>
            </a:r>
          </a:p>
        </p:txBody>
      </p:sp>
    </p:spTree>
    <p:extLst>
      <p:ext uri="{BB962C8B-B14F-4D97-AF65-F5344CB8AC3E}">
        <p14:creationId xmlns:p14="http://schemas.microsoft.com/office/powerpoint/2010/main" val="8667573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4"/>
            <a:ext cx="8229600" cy="1332491"/>
          </a:xfrm>
        </p:spPr>
        <p:txBody>
          <a:bodyPr>
            <a:noAutofit/>
          </a:bodyPr>
          <a:lstStyle/>
          <a:p>
            <a:r>
              <a:rPr lang="uk-UA" sz="3200" b="1" dirty="0">
                <a:solidFill>
                  <a:schemeClr val="bg1"/>
                </a:solidFill>
              </a:rPr>
              <a:t>9.4. Визначення економічної ефективності технологічного процесу</a:t>
            </a:r>
            <a:br>
              <a:rPr lang="ru-RU" sz="3200" dirty="0">
                <a:solidFill>
                  <a:schemeClr val="bg1"/>
                </a:solidFill>
              </a:rPr>
            </a:br>
            <a:r>
              <a:rPr lang="uk-UA" sz="3200" b="1" dirty="0">
                <a:solidFill>
                  <a:schemeClr val="bg1"/>
                </a:solidFill>
              </a:rPr>
              <a:t>9.4.1. Бухгалтерський метод</a:t>
            </a:r>
            <a:endParaRPr lang="ru-RU" sz="3200" dirty="0">
              <a:solidFill>
                <a:schemeClr val="bg1"/>
              </a:solidFill>
            </a:endParaRPr>
          </a:p>
        </p:txBody>
      </p:sp>
      <p:sp>
        <p:nvSpPr>
          <p:cNvPr id="3" name="Объект 2"/>
          <p:cNvSpPr>
            <a:spLocks noGrp="1"/>
          </p:cNvSpPr>
          <p:nvPr>
            <p:ph idx="1"/>
          </p:nvPr>
        </p:nvSpPr>
        <p:spPr>
          <a:xfrm>
            <a:off x="457200" y="1777380"/>
            <a:ext cx="8229600" cy="3327756"/>
          </a:xfrm>
        </p:spPr>
        <p:txBody>
          <a:bodyPr>
            <a:noAutofit/>
          </a:bodyPr>
          <a:lstStyle/>
          <a:p>
            <a:pPr marL="0" indent="0">
              <a:buNone/>
            </a:pPr>
            <a:r>
              <a:rPr lang="uk-UA" sz="2000" dirty="0">
                <a:solidFill>
                  <a:schemeClr val="bg1"/>
                </a:solidFill>
              </a:rPr>
              <a:t>Широко застосовується метод визначення собівартості обробки партії заготовок за формулою:</a:t>
            </a:r>
            <a:endParaRPr lang="ru-RU" sz="2000" dirty="0">
              <a:solidFill>
                <a:schemeClr val="bg1"/>
              </a:solidFill>
            </a:endParaRPr>
          </a:p>
          <a:p>
            <a:pPr marL="0" indent="0">
              <a:buNone/>
            </a:pPr>
            <a:r>
              <a:rPr lang="uk-UA" sz="2000" dirty="0">
                <a:solidFill>
                  <a:schemeClr val="bg1"/>
                </a:solidFill>
              </a:rPr>
              <a:t> </a:t>
            </a:r>
            <a:r>
              <a:rPr lang="uk-UA" sz="2000" b="1" dirty="0">
                <a:solidFill>
                  <a:schemeClr val="bg1"/>
                </a:solidFill>
              </a:rPr>
              <a:t>                                             С = </a:t>
            </a:r>
            <a:r>
              <a:rPr lang="uk-UA" sz="2000" b="1" dirty="0" err="1">
                <a:solidFill>
                  <a:schemeClr val="bg1"/>
                </a:solidFill>
              </a:rPr>
              <a:t>Аn</a:t>
            </a:r>
            <a:r>
              <a:rPr lang="uk-UA" sz="2000" b="1" dirty="0">
                <a:solidFill>
                  <a:schemeClr val="bg1"/>
                </a:solidFill>
              </a:rPr>
              <a:t> + В</a:t>
            </a:r>
            <a:r>
              <a:rPr lang="uk-UA" sz="2000" dirty="0">
                <a:solidFill>
                  <a:schemeClr val="bg1"/>
                </a:solidFill>
              </a:rPr>
              <a:t>, </a:t>
            </a:r>
            <a:endParaRPr lang="ru-RU" sz="2000" dirty="0">
              <a:solidFill>
                <a:schemeClr val="bg1"/>
              </a:solidFill>
            </a:endParaRPr>
          </a:p>
          <a:p>
            <a:pPr marL="0" indent="0">
              <a:buNone/>
            </a:pPr>
            <a:r>
              <a:rPr lang="uk-UA" sz="2000" dirty="0">
                <a:solidFill>
                  <a:schemeClr val="bg1"/>
                </a:solidFill>
              </a:rPr>
              <a:t> Де     </a:t>
            </a:r>
            <a:r>
              <a:rPr lang="uk-UA" sz="2000" b="1" dirty="0">
                <a:solidFill>
                  <a:schemeClr val="bg1"/>
                </a:solidFill>
              </a:rPr>
              <a:t>С</a:t>
            </a:r>
            <a:r>
              <a:rPr lang="uk-UA" sz="2000" dirty="0">
                <a:solidFill>
                  <a:schemeClr val="bg1"/>
                </a:solidFill>
              </a:rPr>
              <a:t>  – собівартість партії заготовок;</a:t>
            </a:r>
            <a:endParaRPr lang="ru-RU" sz="2000" dirty="0">
              <a:solidFill>
                <a:schemeClr val="bg1"/>
              </a:solidFill>
            </a:endParaRPr>
          </a:p>
          <a:p>
            <a:pPr marL="0" indent="0">
              <a:buNone/>
            </a:pPr>
            <a:r>
              <a:rPr lang="uk-UA" sz="2000" dirty="0">
                <a:solidFill>
                  <a:schemeClr val="bg1"/>
                </a:solidFill>
              </a:rPr>
              <a:t>          </a:t>
            </a:r>
            <a:r>
              <a:rPr lang="en-US" sz="2000" b="1" dirty="0">
                <a:solidFill>
                  <a:schemeClr val="bg1"/>
                </a:solidFill>
              </a:rPr>
              <a:t>n</a:t>
            </a:r>
            <a:r>
              <a:rPr lang="en-US" sz="2000" dirty="0">
                <a:solidFill>
                  <a:schemeClr val="bg1"/>
                </a:solidFill>
              </a:rPr>
              <a:t> </a:t>
            </a:r>
            <a:r>
              <a:rPr lang="uk-UA" sz="2000" dirty="0">
                <a:solidFill>
                  <a:schemeClr val="bg1"/>
                </a:solidFill>
              </a:rPr>
              <a:t> – кількість оброблених заготовок в партії, шт.;</a:t>
            </a:r>
            <a:endParaRPr lang="ru-RU" sz="2000" dirty="0">
              <a:solidFill>
                <a:schemeClr val="bg1"/>
              </a:solidFill>
            </a:endParaRPr>
          </a:p>
          <a:p>
            <a:pPr marL="0" indent="0">
              <a:buNone/>
            </a:pPr>
            <a:r>
              <a:rPr lang="ru-RU" sz="2000" b="1" dirty="0">
                <a:solidFill>
                  <a:schemeClr val="bg1"/>
                </a:solidFill>
              </a:rPr>
              <a:t>         </a:t>
            </a:r>
            <a:r>
              <a:rPr lang="uk-UA" sz="2000" b="1" dirty="0">
                <a:solidFill>
                  <a:schemeClr val="bg1"/>
                </a:solidFill>
              </a:rPr>
              <a:t>А</a:t>
            </a:r>
            <a:r>
              <a:rPr lang="uk-UA" sz="2000" dirty="0">
                <a:solidFill>
                  <a:schemeClr val="bg1"/>
                </a:solidFill>
              </a:rPr>
              <a:t> – поточні затрати, тобто затрати, які повторюються при виготовленні кожної окремої заготовки;</a:t>
            </a:r>
            <a:endParaRPr lang="ru-RU" sz="2000" dirty="0">
              <a:solidFill>
                <a:schemeClr val="bg1"/>
              </a:solidFill>
            </a:endParaRPr>
          </a:p>
          <a:p>
            <a:pPr marL="0" indent="0">
              <a:buNone/>
            </a:pPr>
            <a:r>
              <a:rPr lang="ru-RU" sz="2000" dirty="0">
                <a:solidFill>
                  <a:schemeClr val="bg1"/>
                </a:solidFill>
              </a:rPr>
              <a:t>           </a:t>
            </a:r>
            <a:r>
              <a:rPr lang="uk-UA" sz="2000" b="1" dirty="0">
                <a:solidFill>
                  <a:schemeClr val="bg1"/>
                </a:solidFill>
              </a:rPr>
              <a:t>В </a:t>
            </a:r>
            <a:r>
              <a:rPr lang="uk-UA" sz="2000" dirty="0">
                <a:solidFill>
                  <a:schemeClr val="bg1"/>
                </a:solidFill>
              </a:rPr>
              <a:t>– одноразові затрати, тобто затрати, які виникають один раз на всю кількість заготовок або періодично на певну їх партію.</a:t>
            </a:r>
            <a:endParaRPr lang="ru-RU" sz="2000" dirty="0">
              <a:solidFill>
                <a:schemeClr val="bg1"/>
              </a:solidFill>
            </a:endParaRPr>
          </a:p>
          <a:p>
            <a:pPr marL="0" indent="0">
              <a:buNone/>
            </a:pPr>
            <a:r>
              <a:rPr lang="ru-RU" sz="2000" dirty="0">
                <a:solidFill>
                  <a:schemeClr val="bg1"/>
                </a:solidFill>
              </a:rPr>
              <a:t> </a:t>
            </a:r>
          </a:p>
        </p:txBody>
      </p:sp>
    </p:spTree>
    <p:extLst>
      <p:ext uri="{BB962C8B-B14F-4D97-AF65-F5344CB8AC3E}">
        <p14:creationId xmlns:p14="http://schemas.microsoft.com/office/powerpoint/2010/main" val="1867330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62500" lnSpcReduction="20000"/>
          </a:bodyPr>
          <a:lstStyle/>
          <a:p>
            <a:pPr marL="0" indent="358775" algn="just">
              <a:buNone/>
            </a:pPr>
            <a:r>
              <a:rPr lang="ru-RU" dirty="0">
                <a:solidFill>
                  <a:schemeClr val="bg1"/>
                </a:solidFill>
              </a:rPr>
              <a:t> </a:t>
            </a:r>
            <a:r>
              <a:rPr lang="uk-UA" dirty="0">
                <a:solidFill>
                  <a:schemeClr val="bg1"/>
                </a:solidFill>
              </a:rPr>
              <a:t>Собівартість обробки однієї заготовки у цьому випадку визначається за формулою: </a:t>
            </a:r>
            <a:endParaRPr lang="ru-RU" dirty="0">
              <a:solidFill>
                <a:schemeClr val="bg1"/>
              </a:solidFill>
            </a:endParaRPr>
          </a:p>
          <a:p>
            <a:pPr marL="0" indent="358775" algn="just">
              <a:buNone/>
            </a:pPr>
            <a:r>
              <a:rPr lang="ru-RU" dirty="0">
                <a:solidFill>
                  <a:schemeClr val="bg1"/>
                </a:solidFill>
              </a:rPr>
              <a:t> </a:t>
            </a:r>
          </a:p>
          <a:p>
            <a:pPr marL="0" indent="358775" algn="just">
              <a:buNone/>
            </a:pPr>
            <a:r>
              <a:rPr lang="ru-RU" b="1" dirty="0">
                <a:solidFill>
                  <a:schemeClr val="bg1"/>
                </a:solidFill>
              </a:rPr>
              <a:t>                                   </a:t>
            </a:r>
            <a:r>
              <a:rPr lang="uk-UA" b="1" dirty="0" err="1">
                <a:solidFill>
                  <a:schemeClr val="bg1"/>
                </a:solidFill>
              </a:rPr>
              <a:t>С</a:t>
            </a:r>
            <a:r>
              <a:rPr lang="uk-UA" b="1" baseline="-25000" dirty="0" err="1">
                <a:solidFill>
                  <a:schemeClr val="bg1"/>
                </a:solidFill>
              </a:rPr>
              <a:t>заг</a:t>
            </a:r>
            <a:r>
              <a:rPr lang="uk-UA" b="1" dirty="0">
                <a:solidFill>
                  <a:schemeClr val="bg1"/>
                </a:solidFill>
              </a:rPr>
              <a:t> = А + В/n</a:t>
            </a:r>
            <a:r>
              <a:rPr lang="uk-UA" dirty="0">
                <a:solidFill>
                  <a:schemeClr val="bg1"/>
                </a:solidFill>
              </a:rPr>
              <a:t>. </a:t>
            </a:r>
            <a:endParaRPr lang="ru-RU" dirty="0">
              <a:solidFill>
                <a:schemeClr val="bg1"/>
              </a:solidFill>
            </a:endParaRPr>
          </a:p>
          <a:p>
            <a:pPr marL="0" indent="358775" algn="just">
              <a:buNone/>
            </a:pPr>
            <a:r>
              <a:rPr lang="ru-RU" dirty="0">
                <a:solidFill>
                  <a:schemeClr val="bg1"/>
                </a:solidFill>
              </a:rPr>
              <a:t> </a:t>
            </a:r>
          </a:p>
          <a:p>
            <a:pPr marL="0" indent="358775" algn="just">
              <a:buNone/>
            </a:pPr>
            <a:r>
              <a:rPr lang="uk-UA" dirty="0">
                <a:solidFill>
                  <a:schemeClr val="bg1"/>
                </a:solidFill>
              </a:rPr>
              <a:t>За формулою </a:t>
            </a:r>
            <a:r>
              <a:rPr lang="ru-RU" dirty="0" err="1">
                <a:solidFill>
                  <a:schemeClr val="bg1"/>
                </a:solidFill>
              </a:rPr>
              <a:t>зі</a:t>
            </a:r>
            <a:r>
              <a:rPr lang="ru-RU" dirty="0">
                <a:solidFill>
                  <a:schemeClr val="bg1"/>
                </a:solidFill>
              </a:rPr>
              <a:t> </a:t>
            </a:r>
            <a:r>
              <a:rPr lang="ru-RU" dirty="0" err="1">
                <a:solidFill>
                  <a:schemeClr val="bg1"/>
                </a:solidFill>
              </a:rPr>
              <a:t>збільшенням</a:t>
            </a:r>
            <a:r>
              <a:rPr lang="ru-RU" dirty="0">
                <a:solidFill>
                  <a:schemeClr val="bg1"/>
                </a:solidFill>
              </a:rPr>
              <a:t> </a:t>
            </a:r>
            <a:r>
              <a:rPr lang="uk-UA" dirty="0">
                <a:solidFill>
                  <a:schemeClr val="bg1"/>
                </a:solidFill>
              </a:rPr>
              <a:t>кількості заготовок собівартість їх обробки знижується за гіперболічною залежністю (навіть при збереженні незмінним технологічного процесу і пов’язаним з ним одноразових і поточних затрат). </a:t>
            </a:r>
          </a:p>
          <a:p>
            <a:pPr marL="0" indent="358775" algn="just">
              <a:buNone/>
            </a:pPr>
            <a:endParaRPr lang="uk-UA" dirty="0">
              <a:solidFill>
                <a:schemeClr val="bg1"/>
              </a:solidFill>
            </a:endParaRPr>
          </a:p>
          <a:p>
            <a:pPr marL="0" indent="358775" algn="just">
              <a:buNone/>
            </a:pPr>
            <a:r>
              <a:rPr lang="uk-UA" dirty="0">
                <a:solidFill>
                  <a:schemeClr val="bg1"/>
                </a:solidFill>
              </a:rPr>
              <a:t>Проте, це зниження собівартості відбувається тільки у певних межах збільшення кількості оброблюваних заготовок. В міру збільшення партії заготовок до деякого значення </a:t>
            </a:r>
            <a:r>
              <a:rPr lang="uk-UA" b="1" dirty="0">
                <a:solidFill>
                  <a:schemeClr val="bg1"/>
                </a:solidFill>
              </a:rPr>
              <a:t>n1</a:t>
            </a:r>
            <a:r>
              <a:rPr lang="uk-UA" dirty="0">
                <a:solidFill>
                  <a:schemeClr val="bg1"/>
                </a:solidFill>
              </a:rPr>
              <a:t> ця кількість вже не може бути виготовленою при даному варіанті технологічного процесу і в заданий термін, тому буде потрібним введення додаткової одиниці обладнання з відповідним збільшенням одноразових витрат </a:t>
            </a:r>
            <a:r>
              <a:rPr lang="uk-UA" b="1" dirty="0">
                <a:solidFill>
                  <a:schemeClr val="bg1"/>
                </a:solidFill>
              </a:rPr>
              <a:t>В</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22428933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4551892"/>
          </a:xfrm>
        </p:spPr>
        <p:txBody>
          <a:bodyPr>
            <a:normAutofit fontScale="70000" lnSpcReduction="20000"/>
          </a:bodyPr>
          <a:lstStyle/>
          <a:p>
            <a:pPr marL="0" indent="358775" algn="just">
              <a:buNone/>
            </a:pPr>
            <a:r>
              <a:rPr lang="uk-UA" dirty="0">
                <a:solidFill>
                  <a:schemeClr val="bg1"/>
                </a:solidFill>
              </a:rPr>
              <a:t>При різних варіантах технологічних процесів з різною продуктивністю обробки кількість заготовок, що потребують збільшення числа одиниць обладнання, неоднакова, що є додатковим аргументом необхідності розрахунків економічної ефективності технологічних процесів, що проектуються. </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При співставленні економічності технологічних варіантів вказаним методом за кращий приймається той варіант, який дає при даній кількості заготовок найменшу собівартість.</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До складу </a:t>
            </a:r>
            <a:r>
              <a:rPr lang="uk-UA" b="1" dirty="0">
                <a:solidFill>
                  <a:schemeClr val="bg1"/>
                </a:solidFill>
              </a:rPr>
              <a:t>одноразових затрат</a:t>
            </a:r>
            <a:r>
              <a:rPr lang="uk-UA" dirty="0">
                <a:solidFill>
                  <a:schemeClr val="bg1"/>
                </a:solidFill>
              </a:rPr>
              <a:t> </a:t>
            </a:r>
            <a:r>
              <a:rPr lang="uk-UA" b="1" dirty="0">
                <a:solidFill>
                  <a:schemeClr val="bg1"/>
                </a:solidFill>
              </a:rPr>
              <a:t>В</a:t>
            </a:r>
            <a:r>
              <a:rPr lang="uk-UA" dirty="0">
                <a:solidFill>
                  <a:schemeClr val="bg1"/>
                </a:solidFill>
              </a:rPr>
              <a:t>, що входять в формули, включаються затрати на придбання спеціальних верстатів, пристроїв та інструментів, а також на налагодження верстатів.</a:t>
            </a:r>
            <a:endParaRPr lang="ru-RU" dirty="0">
              <a:solidFill>
                <a:schemeClr val="bg1"/>
              </a:solidFill>
            </a:endParaRPr>
          </a:p>
        </p:txBody>
      </p:sp>
    </p:spTree>
    <p:extLst>
      <p:ext uri="{BB962C8B-B14F-4D97-AF65-F5344CB8AC3E}">
        <p14:creationId xmlns:p14="http://schemas.microsoft.com/office/powerpoint/2010/main" val="29741907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5040560"/>
          </a:xfrm>
        </p:spPr>
        <p:txBody>
          <a:bodyPr>
            <a:normAutofit fontScale="55000" lnSpcReduction="20000"/>
          </a:bodyPr>
          <a:lstStyle/>
          <a:p>
            <a:pPr marL="0" indent="358775" algn="just">
              <a:buNone/>
            </a:pPr>
            <a:r>
              <a:rPr lang="uk-UA" dirty="0">
                <a:solidFill>
                  <a:schemeClr val="bg1"/>
                </a:solidFill>
              </a:rPr>
              <a:t>Поточні затрати </a:t>
            </a:r>
            <a:r>
              <a:rPr lang="uk-UA" b="1" dirty="0">
                <a:solidFill>
                  <a:schemeClr val="bg1"/>
                </a:solidFill>
              </a:rPr>
              <a:t>А</a:t>
            </a:r>
            <a:r>
              <a:rPr lang="uk-UA" dirty="0">
                <a:solidFill>
                  <a:schemeClr val="bg1"/>
                </a:solidFill>
              </a:rPr>
              <a:t> включають:</a:t>
            </a:r>
            <a:endParaRPr lang="ru-RU" dirty="0">
              <a:solidFill>
                <a:schemeClr val="bg1"/>
              </a:solidFill>
            </a:endParaRPr>
          </a:p>
          <a:p>
            <a:pPr marL="0" indent="358775" algn="just">
              <a:buNone/>
            </a:pPr>
            <a:r>
              <a:rPr lang="uk-UA" dirty="0">
                <a:solidFill>
                  <a:schemeClr val="bg1"/>
                </a:solidFill>
              </a:rPr>
              <a:t>• вартість вихідної заготовки </a:t>
            </a:r>
            <a:r>
              <a:rPr lang="uk-UA" b="1" dirty="0" err="1">
                <a:solidFill>
                  <a:schemeClr val="bg1"/>
                </a:solidFill>
              </a:rPr>
              <a:t>С</a:t>
            </a:r>
            <a:r>
              <a:rPr lang="uk-UA" b="1" baseline="-25000" dirty="0" err="1">
                <a:solidFill>
                  <a:schemeClr val="bg1"/>
                </a:solidFill>
              </a:rPr>
              <a:t>заг</a:t>
            </a:r>
            <a:r>
              <a:rPr lang="uk-UA" dirty="0">
                <a:solidFill>
                  <a:schemeClr val="bg1"/>
                </a:solidFill>
              </a:rPr>
              <a:t>;</a:t>
            </a:r>
            <a:endParaRPr lang="ru-RU" dirty="0">
              <a:solidFill>
                <a:schemeClr val="bg1"/>
              </a:solidFill>
            </a:endParaRPr>
          </a:p>
          <a:p>
            <a:pPr marL="0" indent="358775" algn="just">
              <a:buNone/>
            </a:pPr>
            <a:r>
              <a:rPr lang="uk-UA" dirty="0">
                <a:solidFill>
                  <a:schemeClr val="bg1"/>
                </a:solidFill>
              </a:rPr>
              <a:t>• затрати на заробітну плату основних робітників </a:t>
            </a:r>
            <a:r>
              <a:rPr lang="uk-UA" b="1" dirty="0" err="1">
                <a:solidFill>
                  <a:schemeClr val="bg1"/>
                </a:solidFill>
              </a:rPr>
              <a:t>С</a:t>
            </a:r>
            <a:r>
              <a:rPr lang="uk-UA" b="1" baseline="-25000" dirty="0" err="1">
                <a:solidFill>
                  <a:schemeClr val="bg1"/>
                </a:solidFill>
              </a:rPr>
              <a:t>з</a:t>
            </a:r>
            <a:r>
              <a:rPr lang="uk-UA" dirty="0">
                <a:solidFill>
                  <a:schemeClr val="bg1"/>
                </a:solidFill>
              </a:rPr>
              <a:t> і всі цехові витрати, пов’язані з амортизацією та ремонтом обладнання, утримання споруд;</a:t>
            </a:r>
            <a:endParaRPr lang="ru-RU" dirty="0">
              <a:solidFill>
                <a:schemeClr val="bg1"/>
              </a:solidFill>
            </a:endParaRPr>
          </a:p>
          <a:p>
            <a:pPr marL="0" indent="358775" algn="just">
              <a:buNone/>
            </a:pPr>
            <a:r>
              <a:rPr lang="uk-UA" dirty="0">
                <a:solidFill>
                  <a:schemeClr val="bg1"/>
                </a:solidFill>
              </a:rPr>
              <a:t>• затрати на силову електроенергію;</a:t>
            </a:r>
            <a:endParaRPr lang="ru-RU" dirty="0">
              <a:solidFill>
                <a:schemeClr val="bg1"/>
              </a:solidFill>
            </a:endParaRPr>
          </a:p>
          <a:p>
            <a:pPr marL="0" indent="358775" algn="just">
              <a:buNone/>
            </a:pPr>
            <a:r>
              <a:rPr lang="uk-UA" dirty="0">
                <a:solidFill>
                  <a:schemeClr val="bg1"/>
                </a:solidFill>
              </a:rPr>
              <a:t>• затрати на нормальний різальний, вимірювальний та допоміжний інструмент і універсальні пристрої;</a:t>
            </a:r>
            <a:endParaRPr lang="ru-RU" dirty="0">
              <a:solidFill>
                <a:schemeClr val="bg1"/>
              </a:solidFill>
            </a:endParaRPr>
          </a:p>
          <a:p>
            <a:pPr marL="0" indent="358775" algn="just">
              <a:buNone/>
            </a:pPr>
            <a:r>
              <a:rPr lang="uk-UA" dirty="0">
                <a:solidFill>
                  <a:schemeClr val="bg1"/>
                </a:solidFill>
              </a:rPr>
              <a:t>• затрати на заробітну плату інженерно-технічних робітників, керівного та обслуговуючого персоналу, а також на заробітну плату допоміжних робітників цеху (інструментальна група, ремонтні робітники і </a:t>
            </a:r>
            <a:r>
              <a:rPr lang="uk-UA" dirty="0" err="1">
                <a:solidFill>
                  <a:schemeClr val="bg1"/>
                </a:solidFill>
              </a:rPr>
              <a:t>т.п</a:t>
            </a:r>
            <a:r>
              <a:rPr lang="uk-UA" dirty="0">
                <a:solidFill>
                  <a:schemeClr val="bg1"/>
                </a:solidFill>
              </a:rPr>
              <a:t>.).</a:t>
            </a:r>
          </a:p>
          <a:p>
            <a:pPr marL="0" indent="358775" algn="just">
              <a:buNone/>
            </a:pPr>
            <a:endParaRPr lang="uk-UA" b="1" dirty="0">
              <a:solidFill>
                <a:schemeClr val="bg1"/>
              </a:solidFill>
            </a:endParaRPr>
          </a:p>
          <a:p>
            <a:pPr marL="0" indent="358775" algn="just">
              <a:buNone/>
            </a:pPr>
            <a:r>
              <a:rPr lang="uk-UA" b="1" dirty="0">
                <a:solidFill>
                  <a:schemeClr val="bg1"/>
                </a:solidFill>
              </a:rPr>
              <a:t>Цехові витрати</a:t>
            </a:r>
            <a:r>
              <a:rPr lang="uk-UA" dirty="0">
                <a:solidFill>
                  <a:schemeClr val="bg1"/>
                </a:solidFill>
              </a:rPr>
              <a:t> прийнято при калькулюванні собівартості визначати у відсотках від заробітної плати основних робітників цеху.</a:t>
            </a:r>
            <a:endParaRPr lang="ru-RU" dirty="0">
              <a:solidFill>
                <a:schemeClr val="bg1"/>
              </a:solidFill>
            </a:endParaRPr>
          </a:p>
          <a:p>
            <a:pPr marL="0" indent="358775" algn="just">
              <a:buNone/>
            </a:pPr>
            <a:r>
              <a:rPr lang="uk-UA" dirty="0">
                <a:solidFill>
                  <a:schemeClr val="bg1"/>
                </a:solidFill>
              </a:rPr>
              <a:t>Таким чином, поточні затрати можна знайти за формулою:</a:t>
            </a:r>
            <a:endParaRPr lang="ru-RU" dirty="0">
              <a:solidFill>
                <a:schemeClr val="bg1"/>
              </a:solidFill>
            </a:endParaRPr>
          </a:p>
          <a:p>
            <a:pPr marL="0" indent="358775" algn="ctr">
              <a:spcBef>
                <a:spcPts val="600"/>
              </a:spcBef>
              <a:spcAft>
                <a:spcPts val="600"/>
              </a:spcAft>
              <a:buNone/>
            </a:pPr>
            <a:r>
              <a:rPr lang="uk-UA" dirty="0">
                <a:solidFill>
                  <a:schemeClr val="bg1"/>
                </a:solidFill>
              </a:rPr>
              <a:t>  </a:t>
            </a:r>
            <a:r>
              <a:rPr lang="uk-UA" b="1" dirty="0">
                <a:solidFill>
                  <a:schemeClr val="bg1"/>
                </a:solidFill>
              </a:rPr>
              <a:t>А = </a:t>
            </a:r>
            <a:r>
              <a:rPr lang="uk-UA" b="1" dirty="0" err="1">
                <a:solidFill>
                  <a:schemeClr val="bg1"/>
                </a:solidFill>
              </a:rPr>
              <a:t>С</a:t>
            </a:r>
            <a:r>
              <a:rPr lang="uk-UA" b="1" baseline="-25000" dirty="0" err="1">
                <a:solidFill>
                  <a:schemeClr val="bg1"/>
                </a:solidFill>
              </a:rPr>
              <a:t>заг</a:t>
            </a:r>
            <a:r>
              <a:rPr lang="uk-UA" b="1" dirty="0">
                <a:solidFill>
                  <a:schemeClr val="bg1"/>
                </a:solidFill>
              </a:rPr>
              <a:t> + </a:t>
            </a:r>
            <a:r>
              <a:rPr lang="uk-UA" b="1" dirty="0" err="1">
                <a:solidFill>
                  <a:schemeClr val="bg1"/>
                </a:solidFill>
              </a:rPr>
              <a:t>С</a:t>
            </a:r>
            <a:r>
              <a:rPr lang="uk-UA" b="1" baseline="-25000" dirty="0" err="1">
                <a:solidFill>
                  <a:schemeClr val="bg1"/>
                </a:solidFill>
              </a:rPr>
              <a:t>з</a:t>
            </a:r>
            <a:r>
              <a:rPr lang="uk-UA" b="1" dirty="0">
                <a:solidFill>
                  <a:schemeClr val="bg1"/>
                </a:solidFill>
              </a:rPr>
              <a:t>(1 + Р/100), </a:t>
            </a:r>
            <a:endParaRPr lang="ru-RU" dirty="0">
              <a:solidFill>
                <a:schemeClr val="bg1"/>
              </a:solidFill>
            </a:endParaRPr>
          </a:p>
          <a:p>
            <a:pPr marL="0" indent="358775" algn="just">
              <a:buNone/>
            </a:pPr>
            <a:r>
              <a:rPr lang="uk-UA" dirty="0">
                <a:solidFill>
                  <a:schemeClr val="bg1"/>
                </a:solidFill>
              </a:rPr>
              <a:t>де  </a:t>
            </a:r>
            <a:r>
              <a:rPr lang="uk-UA" b="1" dirty="0" err="1">
                <a:solidFill>
                  <a:schemeClr val="bg1"/>
                </a:solidFill>
              </a:rPr>
              <a:t>С</a:t>
            </a:r>
            <a:r>
              <a:rPr lang="uk-UA" b="1" baseline="-25000" dirty="0" err="1">
                <a:solidFill>
                  <a:schemeClr val="bg1"/>
                </a:solidFill>
              </a:rPr>
              <a:t>заг</a:t>
            </a:r>
            <a:r>
              <a:rPr lang="uk-UA" dirty="0">
                <a:solidFill>
                  <a:schemeClr val="bg1"/>
                </a:solidFill>
              </a:rPr>
              <a:t> – вартість вихідної заготовки, включаючи вартість матеріалу та її виготовлення і віднімаючи вартість відходів (стружки), що реалізуються;</a:t>
            </a:r>
            <a:endParaRPr lang="ru-RU" dirty="0">
              <a:solidFill>
                <a:schemeClr val="bg1"/>
              </a:solidFill>
            </a:endParaRPr>
          </a:p>
          <a:p>
            <a:pPr marL="0" indent="358775" algn="just">
              <a:buNone/>
            </a:pPr>
            <a:r>
              <a:rPr lang="uk-UA" dirty="0">
                <a:solidFill>
                  <a:schemeClr val="bg1"/>
                </a:solidFill>
              </a:rPr>
              <a:t>        </a:t>
            </a:r>
            <a:r>
              <a:rPr lang="uk-UA" b="1" dirty="0">
                <a:solidFill>
                  <a:schemeClr val="bg1"/>
                </a:solidFill>
              </a:rPr>
              <a:t>Р</a:t>
            </a:r>
            <a:r>
              <a:rPr lang="uk-UA" dirty="0">
                <a:solidFill>
                  <a:schemeClr val="bg1"/>
                </a:solidFill>
              </a:rPr>
              <a:t> – сума всіх цехових витрат, виражена у відсотках від заробітної плати основних робітників (відсоток накладних витрат).</a:t>
            </a:r>
            <a:endParaRPr lang="ru-RU" dirty="0">
              <a:solidFill>
                <a:schemeClr val="bg1"/>
              </a:solidFill>
            </a:endParaRPr>
          </a:p>
        </p:txBody>
      </p:sp>
    </p:spTree>
    <p:extLst>
      <p:ext uri="{BB962C8B-B14F-4D97-AF65-F5344CB8AC3E}">
        <p14:creationId xmlns:p14="http://schemas.microsoft.com/office/powerpoint/2010/main" val="1386019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5252"/>
            <a:ext cx="8229600" cy="4536504"/>
          </a:xfrm>
        </p:spPr>
        <p:txBody>
          <a:bodyPr>
            <a:noAutofit/>
          </a:bodyPr>
          <a:lstStyle/>
          <a:p>
            <a:pPr marL="0" indent="358775" algn="just">
              <a:buNone/>
            </a:pPr>
            <a:r>
              <a:rPr lang="uk-UA" sz="2000" dirty="0">
                <a:solidFill>
                  <a:schemeClr val="bg1"/>
                </a:solidFill>
              </a:rPr>
              <a:t> Відсоток накладних витрат визначається при бухгалтерській калькуляції собівартості продукції цеху за звітними даними роботи цеху і коливається в залежності від умов виробництва (серійність, оснащеність цеху, його розміри, ступінь автоматизації, організаційна структура тощо) від 150 до 800 %.</a:t>
            </a:r>
          </a:p>
          <a:p>
            <a:pPr marL="0" indent="358775" algn="just">
              <a:buNone/>
            </a:pPr>
            <a:endParaRPr lang="uk-UA" sz="2000" dirty="0">
              <a:solidFill>
                <a:schemeClr val="bg1"/>
              </a:solidFill>
            </a:endParaRPr>
          </a:p>
          <a:p>
            <a:pPr marL="0" indent="358775" algn="just">
              <a:buNone/>
            </a:pPr>
            <a:r>
              <a:rPr lang="uk-UA" sz="2000" dirty="0">
                <a:solidFill>
                  <a:schemeClr val="bg1"/>
                </a:solidFill>
              </a:rPr>
              <a:t>Для співставлення економічності технологічних варіантів бухгалтерський метод не придатний. Він може бути використаний тільки в окремих випадках, тобто при  приблизному визначенні собівартості порівняно однорідної продукції цеху, що виготовляється на обладнанні та оснащенні, однакових за ступенем складності та розмірами.</a:t>
            </a:r>
            <a:endParaRPr lang="ru-RU" sz="2000" dirty="0">
              <a:solidFill>
                <a:schemeClr val="bg1"/>
              </a:solidFill>
            </a:endParaRPr>
          </a:p>
        </p:txBody>
      </p:sp>
    </p:spTree>
    <p:extLst>
      <p:ext uri="{BB962C8B-B14F-4D97-AF65-F5344CB8AC3E}">
        <p14:creationId xmlns:p14="http://schemas.microsoft.com/office/powerpoint/2010/main" val="36250296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b="1" dirty="0">
                <a:solidFill>
                  <a:schemeClr val="bg1"/>
                </a:solidFill>
              </a:rPr>
              <a:t>9.4.2. Елементний метод</a:t>
            </a:r>
            <a:endParaRPr lang="ru-RU" sz="3200" dirty="0">
              <a:solidFill>
                <a:schemeClr val="bg1"/>
              </a:solidFill>
            </a:endParaRPr>
          </a:p>
        </p:txBody>
      </p:sp>
      <p:sp>
        <p:nvSpPr>
          <p:cNvPr id="3" name="Объект 2"/>
          <p:cNvSpPr>
            <a:spLocks noGrp="1"/>
          </p:cNvSpPr>
          <p:nvPr>
            <p:ph idx="1"/>
          </p:nvPr>
        </p:nvSpPr>
        <p:spPr/>
        <p:txBody>
          <a:bodyPr>
            <a:normAutofit fontScale="85000" lnSpcReduction="20000"/>
          </a:bodyPr>
          <a:lstStyle/>
          <a:p>
            <a:pPr marL="0" indent="358775" algn="just">
              <a:buNone/>
            </a:pPr>
            <a:r>
              <a:rPr lang="uk-UA" dirty="0">
                <a:solidFill>
                  <a:schemeClr val="bg1"/>
                </a:solidFill>
              </a:rPr>
              <a:t>Найбільш точним методом розрахунку собівартості варіантів технологічних процесів при їх співставленні є </a:t>
            </a:r>
            <a:r>
              <a:rPr lang="uk-UA" b="1" dirty="0">
                <a:solidFill>
                  <a:schemeClr val="bg1"/>
                </a:solidFill>
              </a:rPr>
              <a:t>елементний метод</a:t>
            </a:r>
            <a:r>
              <a:rPr lang="uk-UA" dirty="0">
                <a:solidFill>
                  <a:schemeClr val="bg1"/>
                </a:solidFill>
              </a:rPr>
              <a:t> чи </a:t>
            </a:r>
            <a:r>
              <a:rPr lang="uk-UA" b="1" dirty="0">
                <a:solidFill>
                  <a:schemeClr val="bg1"/>
                </a:solidFill>
              </a:rPr>
              <a:t>метод прямого розрахунку</a:t>
            </a:r>
            <a:r>
              <a:rPr lang="uk-UA" dirty="0">
                <a:solidFill>
                  <a:schemeClr val="bg1"/>
                </a:solidFill>
              </a:rPr>
              <a:t> всіх складових собівартості. В окремих випадках при розрахунку можна не враховувати затрат, які у всіх </a:t>
            </a:r>
            <a:r>
              <a:rPr lang="uk-UA" dirty="0" err="1">
                <a:solidFill>
                  <a:schemeClr val="bg1"/>
                </a:solidFill>
              </a:rPr>
              <a:t>співставлюваних</a:t>
            </a:r>
            <a:r>
              <a:rPr lang="uk-UA" dirty="0">
                <a:solidFill>
                  <a:schemeClr val="bg1"/>
                </a:solidFill>
              </a:rPr>
              <a:t> варіантах залишаються постійними, і визначати собівартість тільки за затратами, що залежать від </a:t>
            </a:r>
            <a:r>
              <a:rPr lang="uk-UA" dirty="0" err="1">
                <a:solidFill>
                  <a:schemeClr val="bg1"/>
                </a:solidFill>
              </a:rPr>
              <a:t>співставлюваних</a:t>
            </a:r>
            <a:r>
              <a:rPr lang="uk-UA" dirty="0">
                <a:solidFill>
                  <a:schemeClr val="bg1"/>
                </a:solidFill>
              </a:rPr>
              <a:t> технологічних процесів. Така неповна собівартість, що включає затрати, обумовлені варіантом технологічного процесу, називається технологічною собівартістю </a:t>
            </a:r>
            <a:r>
              <a:rPr lang="uk-UA" b="1" dirty="0">
                <a:solidFill>
                  <a:schemeClr val="bg1"/>
                </a:solidFill>
              </a:rPr>
              <a:t>С</a:t>
            </a:r>
            <a:r>
              <a:rPr lang="uk-UA" b="1" baseline="-25000" dirty="0">
                <a:solidFill>
                  <a:schemeClr val="bg1"/>
                </a:solidFill>
              </a:rPr>
              <a:t>Т</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31868942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5112568"/>
          </a:xfrm>
        </p:spPr>
        <p:txBody>
          <a:bodyPr>
            <a:normAutofit fontScale="62500" lnSpcReduction="20000"/>
          </a:bodyPr>
          <a:lstStyle/>
          <a:p>
            <a:pPr marL="0" indent="0">
              <a:buNone/>
            </a:pPr>
            <a:r>
              <a:rPr lang="uk-UA" dirty="0">
                <a:solidFill>
                  <a:schemeClr val="bg1"/>
                </a:solidFill>
              </a:rPr>
              <a:t>У загальному випадку повна технологічна собівартість відповідає цеховій і складається з таких елементів:</a:t>
            </a:r>
            <a:endParaRPr lang="ru-RU" dirty="0">
              <a:solidFill>
                <a:schemeClr val="bg1"/>
              </a:solidFill>
            </a:endParaRPr>
          </a:p>
          <a:p>
            <a:pPr marL="0" indent="0">
              <a:buNone/>
            </a:pPr>
            <a:r>
              <a:rPr lang="uk-UA" dirty="0">
                <a:solidFill>
                  <a:schemeClr val="bg1"/>
                </a:solidFill>
              </a:rPr>
              <a:t> </a:t>
            </a:r>
            <a:endParaRPr lang="ru-RU" dirty="0">
              <a:solidFill>
                <a:schemeClr val="bg1"/>
              </a:solidFill>
            </a:endParaRPr>
          </a:p>
          <a:p>
            <a:pPr marL="0" indent="0" algn="ctr">
              <a:buNone/>
            </a:pPr>
            <a:r>
              <a:rPr lang="uk-UA" b="1" dirty="0" err="1">
                <a:solidFill>
                  <a:schemeClr val="bg1"/>
                </a:solidFill>
              </a:rPr>
              <a:t>C</a:t>
            </a:r>
            <a:r>
              <a:rPr lang="uk-UA" b="1" baseline="-25000" dirty="0" err="1">
                <a:solidFill>
                  <a:schemeClr val="bg1"/>
                </a:solidFill>
              </a:rPr>
              <a:t>т</a:t>
            </a:r>
            <a:r>
              <a:rPr lang="uk-UA" b="1" dirty="0">
                <a:solidFill>
                  <a:schemeClr val="bg1"/>
                </a:solidFill>
              </a:rPr>
              <a:t> = </a:t>
            </a:r>
            <a:r>
              <a:rPr lang="uk-UA" b="1" dirty="0" err="1">
                <a:solidFill>
                  <a:schemeClr val="bg1"/>
                </a:solidFill>
              </a:rPr>
              <a:t>С</a:t>
            </a:r>
            <a:r>
              <a:rPr lang="uk-UA" b="1" baseline="-25000" dirty="0" err="1">
                <a:solidFill>
                  <a:schemeClr val="bg1"/>
                </a:solidFill>
              </a:rPr>
              <a:t>з</a:t>
            </a:r>
            <a:r>
              <a:rPr lang="uk-UA" b="1" dirty="0">
                <a:solidFill>
                  <a:schemeClr val="bg1"/>
                </a:solidFill>
              </a:rPr>
              <a:t> + </a:t>
            </a:r>
            <a:r>
              <a:rPr lang="uk-UA" b="1" dirty="0" err="1">
                <a:solidFill>
                  <a:schemeClr val="bg1"/>
                </a:solidFill>
              </a:rPr>
              <a:t>С</a:t>
            </a:r>
            <a:r>
              <a:rPr lang="uk-UA" b="1" baseline="-25000" dirty="0" err="1">
                <a:solidFill>
                  <a:schemeClr val="bg1"/>
                </a:solidFill>
              </a:rPr>
              <a:t>з.н</a:t>
            </a:r>
            <a:r>
              <a:rPr lang="uk-UA" b="1" baseline="-25000" dirty="0">
                <a:solidFill>
                  <a:schemeClr val="bg1"/>
                </a:solidFill>
              </a:rPr>
              <a:t>. </a:t>
            </a:r>
            <a:r>
              <a:rPr lang="uk-UA" b="1" dirty="0">
                <a:solidFill>
                  <a:schemeClr val="bg1"/>
                </a:solidFill>
              </a:rPr>
              <a:t>+ С</a:t>
            </a:r>
            <a:r>
              <a:rPr lang="uk-UA" b="1" baseline="-25000" dirty="0">
                <a:solidFill>
                  <a:schemeClr val="bg1"/>
                </a:solidFill>
              </a:rPr>
              <a:t>е </a:t>
            </a:r>
            <a:r>
              <a:rPr lang="uk-UA" b="1" dirty="0">
                <a:solidFill>
                  <a:schemeClr val="bg1"/>
                </a:solidFill>
              </a:rPr>
              <a:t>+ </a:t>
            </a:r>
            <a:r>
              <a:rPr lang="uk-UA" b="1" dirty="0" err="1">
                <a:solidFill>
                  <a:schemeClr val="bg1"/>
                </a:solidFill>
              </a:rPr>
              <a:t>С</a:t>
            </a:r>
            <a:r>
              <a:rPr lang="uk-UA" b="1" baseline="-25000" dirty="0" err="1">
                <a:solidFill>
                  <a:schemeClr val="bg1"/>
                </a:solidFill>
              </a:rPr>
              <a:t>дм</a:t>
            </a:r>
            <a:r>
              <a:rPr lang="uk-UA" b="1" dirty="0">
                <a:solidFill>
                  <a:schemeClr val="bg1"/>
                </a:solidFill>
              </a:rPr>
              <a:t> + </a:t>
            </a:r>
            <a:r>
              <a:rPr lang="uk-UA" b="1" dirty="0" err="1">
                <a:solidFill>
                  <a:schemeClr val="bg1"/>
                </a:solidFill>
              </a:rPr>
              <a:t>С</a:t>
            </a:r>
            <a:r>
              <a:rPr lang="uk-UA" b="1" baseline="-25000" dirty="0" err="1">
                <a:solidFill>
                  <a:schemeClr val="bg1"/>
                </a:solidFill>
              </a:rPr>
              <a:t>різ</a:t>
            </a:r>
            <a:r>
              <a:rPr lang="uk-UA" b="1" dirty="0">
                <a:solidFill>
                  <a:schemeClr val="bg1"/>
                </a:solidFill>
              </a:rPr>
              <a:t> + </a:t>
            </a:r>
            <a:r>
              <a:rPr lang="uk-UA" b="1" dirty="0" err="1">
                <a:solidFill>
                  <a:schemeClr val="bg1"/>
                </a:solidFill>
              </a:rPr>
              <a:t>С</a:t>
            </a:r>
            <a:r>
              <a:rPr lang="uk-UA" b="1" baseline="-25000" dirty="0" err="1">
                <a:solidFill>
                  <a:schemeClr val="bg1"/>
                </a:solidFill>
              </a:rPr>
              <a:t>в</a:t>
            </a:r>
            <a:r>
              <a:rPr lang="uk-UA" b="1" dirty="0">
                <a:solidFill>
                  <a:schemeClr val="bg1"/>
                </a:solidFill>
              </a:rPr>
              <a:t> + </a:t>
            </a:r>
            <a:r>
              <a:rPr lang="uk-UA" b="1" dirty="0" err="1">
                <a:solidFill>
                  <a:schemeClr val="bg1"/>
                </a:solidFill>
              </a:rPr>
              <a:t>С</a:t>
            </a:r>
            <a:r>
              <a:rPr lang="uk-UA" b="1" baseline="-25000" dirty="0" err="1">
                <a:solidFill>
                  <a:schemeClr val="bg1"/>
                </a:solidFill>
              </a:rPr>
              <a:t>а</a:t>
            </a:r>
            <a:r>
              <a:rPr lang="uk-UA" b="1" dirty="0">
                <a:solidFill>
                  <a:schemeClr val="bg1"/>
                </a:solidFill>
              </a:rPr>
              <a:t> + С</a:t>
            </a:r>
            <a:r>
              <a:rPr lang="uk-UA" b="1" baseline="-25000" dirty="0">
                <a:solidFill>
                  <a:schemeClr val="bg1"/>
                </a:solidFill>
              </a:rPr>
              <a:t>р</a:t>
            </a:r>
            <a:r>
              <a:rPr lang="uk-UA" b="1" dirty="0">
                <a:solidFill>
                  <a:schemeClr val="bg1"/>
                </a:solidFill>
              </a:rPr>
              <a:t> + </a:t>
            </a:r>
            <a:r>
              <a:rPr lang="uk-UA" b="1" dirty="0" err="1">
                <a:solidFill>
                  <a:schemeClr val="bg1"/>
                </a:solidFill>
              </a:rPr>
              <a:t>С</a:t>
            </a:r>
            <a:r>
              <a:rPr lang="uk-UA" b="1" baseline="-25000" dirty="0" err="1">
                <a:solidFill>
                  <a:schemeClr val="bg1"/>
                </a:solidFill>
              </a:rPr>
              <a:t>п</a:t>
            </a:r>
            <a:r>
              <a:rPr lang="uk-UA" b="1" dirty="0">
                <a:solidFill>
                  <a:schemeClr val="bg1"/>
                </a:solidFill>
              </a:rPr>
              <a:t> + </a:t>
            </a:r>
            <a:br>
              <a:rPr lang="uk-UA" b="1" dirty="0">
                <a:solidFill>
                  <a:schemeClr val="bg1"/>
                </a:solidFill>
              </a:rPr>
            </a:br>
            <a:r>
              <a:rPr lang="uk-UA" b="1" dirty="0">
                <a:solidFill>
                  <a:schemeClr val="bg1"/>
                </a:solidFill>
              </a:rPr>
              <a:t>+ </a:t>
            </a:r>
            <a:r>
              <a:rPr lang="uk-UA" b="1" dirty="0" err="1">
                <a:solidFill>
                  <a:schemeClr val="bg1"/>
                </a:solidFill>
              </a:rPr>
              <a:t>С</a:t>
            </a:r>
            <a:r>
              <a:rPr lang="uk-UA" b="1" baseline="-25000" dirty="0" err="1">
                <a:solidFill>
                  <a:schemeClr val="bg1"/>
                </a:solidFill>
              </a:rPr>
              <a:t>пл</a:t>
            </a:r>
            <a:r>
              <a:rPr lang="uk-UA" b="1" dirty="0">
                <a:solidFill>
                  <a:schemeClr val="bg1"/>
                </a:solidFill>
              </a:rPr>
              <a:t> + </a:t>
            </a:r>
            <a:r>
              <a:rPr lang="uk-UA" b="1" dirty="0" err="1">
                <a:solidFill>
                  <a:schemeClr val="bg1"/>
                </a:solidFill>
              </a:rPr>
              <a:t>С</a:t>
            </a:r>
            <a:r>
              <a:rPr lang="uk-UA" b="1" baseline="-25000" dirty="0" err="1">
                <a:solidFill>
                  <a:schemeClr val="bg1"/>
                </a:solidFill>
              </a:rPr>
              <a:t>цв</a:t>
            </a:r>
            <a:r>
              <a:rPr lang="uk-UA" b="1" dirty="0">
                <a:solidFill>
                  <a:schemeClr val="bg1"/>
                </a:solidFill>
              </a:rPr>
              <a:t>  + </a:t>
            </a:r>
            <a:r>
              <a:rPr lang="uk-UA" b="1" dirty="0" err="1">
                <a:solidFill>
                  <a:schemeClr val="bg1"/>
                </a:solidFill>
              </a:rPr>
              <a:t>С</a:t>
            </a:r>
            <a:r>
              <a:rPr lang="uk-UA" b="1" baseline="-25000" dirty="0" err="1">
                <a:solidFill>
                  <a:schemeClr val="bg1"/>
                </a:solidFill>
              </a:rPr>
              <a:t>в.заг</a:t>
            </a:r>
            <a:r>
              <a:rPr lang="uk-UA" b="1" dirty="0">
                <a:solidFill>
                  <a:schemeClr val="bg1"/>
                </a:solidFill>
              </a:rPr>
              <a:t>.,</a:t>
            </a:r>
            <a:endParaRPr lang="ru-RU" dirty="0">
              <a:solidFill>
                <a:schemeClr val="bg1"/>
              </a:solidFill>
            </a:endParaRPr>
          </a:p>
          <a:p>
            <a:pPr marL="0" indent="0" algn="ctr">
              <a:buNone/>
            </a:pPr>
            <a:r>
              <a:rPr lang="uk-UA" b="1" dirty="0">
                <a:solidFill>
                  <a:schemeClr val="bg1"/>
                </a:solidFill>
              </a:rPr>
              <a:t> </a:t>
            </a:r>
            <a:endParaRPr lang="ru-RU" dirty="0">
              <a:solidFill>
                <a:schemeClr val="bg1"/>
              </a:solidFill>
            </a:endParaRPr>
          </a:p>
          <a:p>
            <a:pPr marL="0" indent="0">
              <a:buNone/>
            </a:pPr>
            <a:r>
              <a:rPr lang="uk-UA" dirty="0">
                <a:solidFill>
                  <a:schemeClr val="bg1"/>
                </a:solidFill>
              </a:rPr>
              <a:t>де      </a:t>
            </a:r>
            <a:r>
              <a:rPr lang="uk-UA" b="1" dirty="0" err="1">
                <a:solidFill>
                  <a:schemeClr val="bg1"/>
                </a:solidFill>
              </a:rPr>
              <a:t>С</a:t>
            </a:r>
            <a:r>
              <a:rPr lang="uk-UA" b="1" baseline="-25000" dirty="0" err="1">
                <a:solidFill>
                  <a:schemeClr val="bg1"/>
                </a:solidFill>
              </a:rPr>
              <a:t>з</a:t>
            </a:r>
            <a:r>
              <a:rPr lang="uk-UA" baseline="-25000" dirty="0">
                <a:solidFill>
                  <a:schemeClr val="bg1"/>
                </a:solidFill>
              </a:rPr>
              <a:t>         </a:t>
            </a:r>
            <a:r>
              <a:rPr lang="uk-UA" dirty="0">
                <a:solidFill>
                  <a:schemeClr val="bg1"/>
                </a:solidFill>
              </a:rPr>
              <a:t>–    заробітна плата робітників з нарахуваннями;</a:t>
            </a:r>
            <a:endParaRPr lang="ru-RU" dirty="0">
              <a:solidFill>
                <a:schemeClr val="bg1"/>
              </a:solidFill>
            </a:endParaRPr>
          </a:p>
          <a:p>
            <a:pPr marL="0" indent="0">
              <a:buNone/>
            </a:pPr>
            <a:r>
              <a:rPr lang="uk-UA" b="1" dirty="0">
                <a:solidFill>
                  <a:schemeClr val="bg1"/>
                </a:solidFill>
              </a:rPr>
              <a:t>         </a:t>
            </a:r>
            <a:r>
              <a:rPr lang="uk-UA" b="1" dirty="0" err="1">
                <a:solidFill>
                  <a:schemeClr val="bg1"/>
                </a:solidFill>
              </a:rPr>
              <a:t>С</a:t>
            </a:r>
            <a:r>
              <a:rPr lang="uk-UA" b="1" baseline="-25000" dirty="0" err="1">
                <a:solidFill>
                  <a:schemeClr val="bg1"/>
                </a:solidFill>
              </a:rPr>
              <a:t>з.н</a:t>
            </a:r>
            <a:r>
              <a:rPr lang="uk-UA" baseline="-25000" dirty="0">
                <a:solidFill>
                  <a:schemeClr val="bg1"/>
                </a:solidFill>
              </a:rPr>
              <a:t>.     </a:t>
            </a:r>
            <a:r>
              <a:rPr lang="uk-UA" dirty="0">
                <a:solidFill>
                  <a:schemeClr val="bg1"/>
                </a:solidFill>
              </a:rPr>
              <a:t>–    заробітна плата </a:t>
            </a:r>
            <a:r>
              <a:rPr lang="uk-UA" dirty="0" err="1">
                <a:solidFill>
                  <a:schemeClr val="bg1"/>
                </a:solidFill>
              </a:rPr>
              <a:t>наладників</a:t>
            </a:r>
            <a:r>
              <a:rPr lang="uk-UA" dirty="0">
                <a:solidFill>
                  <a:schemeClr val="bg1"/>
                </a:solidFill>
              </a:rPr>
              <a:t> з нарахуваннями;</a:t>
            </a:r>
            <a:endParaRPr lang="ru-RU" dirty="0">
              <a:solidFill>
                <a:schemeClr val="bg1"/>
              </a:solidFill>
            </a:endParaRPr>
          </a:p>
          <a:p>
            <a:pPr marL="0" indent="0">
              <a:buNone/>
            </a:pPr>
            <a:r>
              <a:rPr lang="uk-UA" b="1" dirty="0">
                <a:solidFill>
                  <a:schemeClr val="bg1"/>
                </a:solidFill>
              </a:rPr>
              <a:t>         С</a:t>
            </a:r>
            <a:r>
              <a:rPr lang="uk-UA" b="1" baseline="-25000" dirty="0">
                <a:solidFill>
                  <a:schemeClr val="bg1"/>
                </a:solidFill>
              </a:rPr>
              <a:t>е        </a:t>
            </a:r>
            <a:r>
              <a:rPr lang="uk-UA" dirty="0">
                <a:solidFill>
                  <a:schemeClr val="bg1"/>
                </a:solidFill>
              </a:rPr>
              <a:t> –   затрати на силову електроенергію;</a:t>
            </a:r>
            <a:endParaRPr lang="ru-RU" dirty="0">
              <a:solidFill>
                <a:schemeClr val="bg1"/>
              </a:solidFill>
            </a:endParaRPr>
          </a:p>
          <a:p>
            <a:pPr marL="0" indent="0">
              <a:buNone/>
            </a:pPr>
            <a:r>
              <a:rPr lang="uk-UA" b="1" dirty="0">
                <a:solidFill>
                  <a:schemeClr val="bg1"/>
                </a:solidFill>
              </a:rPr>
              <a:t>         </a:t>
            </a:r>
            <a:r>
              <a:rPr lang="uk-UA" b="1" dirty="0" err="1">
                <a:solidFill>
                  <a:schemeClr val="bg1"/>
                </a:solidFill>
              </a:rPr>
              <a:t>С</a:t>
            </a:r>
            <a:r>
              <a:rPr lang="uk-UA" b="1" baseline="-25000" dirty="0" err="1">
                <a:solidFill>
                  <a:schemeClr val="bg1"/>
                </a:solidFill>
              </a:rPr>
              <a:t>дм</a:t>
            </a:r>
            <a:r>
              <a:rPr lang="uk-UA" baseline="-25000" dirty="0">
                <a:solidFill>
                  <a:schemeClr val="bg1"/>
                </a:solidFill>
              </a:rPr>
              <a:t>  </a:t>
            </a:r>
            <a:r>
              <a:rPr lang="uk-UA" dirty="0">
                <a:solidFill>
                  <a:schemeClr val="bg1"/>
                </a:solidFill>
              </a:rPr>
              <a:t>– затрати на допоміжні матеріали (для обтирання, змащування);</a:t>
            </a:r>
          </a:p>
          <a:p>
            <a:pPr marL="0" indent="0">
              <a:buNone/>
            </a:pPr>
            <a:r>
              <a:rPr lang="uk-UA" b="1" dirty="0">
                <a:solidFill>
                  <a:schemeClr val="bg1"/>
                </a:solidFill>
              </a:rPr>
              <a:t> </a:t>
            </a:r>
            <a:r>
              <a:rPr lang="uk-UA" b="1" dirty="0" err="1">
                <a:solidFill>
                  <a:schemeClr val="bg1"/>
                </a:solidFill>
              </a:rPr>
              <a:t>С</a:t>
            </a:r>
            <a:r>
              <a:rPr lang="uk-UA" b="1" baseline="-25000" dirty="0" err="1">
                <a:solidFill>
                  <a:schemeClr val="bg1"/>
                </a:solidFill>
              </a:rPr>
              <a:t>різ</a:t>
            </a:r>
            <a:r>
              <a:rPr lang="uk-UA" b="1" baseline="-25000" dirty="0">
                <a:solidFill>
                  <a:schemeClr val="bg1"/>
                </a:solidFill>
              </a:rPr>
              <a:t> </a:t>
            </a:r>
            <a:r>
              <a:rPr lang="uk-UA" dirty="0">
                <a:solidFill>
                  <a:schemeClr val="bg1"/>
                </a:solidFill>
              </a:rPr>
              <a:t>  – затрати на універсальний і спеціальний різальний інструмент;</a:t>
            </a:r>
            <a:endParaRPr lang="ru-RU" dirty="0">
              <a:solidFill>
                <a:schemeClr val="bg1"/>
              </a:solidFill>
            </a:endParaRPr>
          </a:p>
          <a:p>
            <a:pPr marL="0" indent="0">
              <a:buNone/>
            </a:pPr>
            <a:r>
              <a:rPr lang="uk-UA" dirty="0">
                <a:solidFill>
                  <a:schemeClr val="bg1"/>
                </a:solidFill>
              </a:rPr>
              <a:t>          </a:t>
            </a:r>
            <a:r>
              <a:rPr lang="uk-UA" b="1" dirty="0" err="1">
                <a:solidFill>
                  <a:schemeClr val="bg1"/>
                </a:solidFill>
              </a:rPr>
              <a:t>С</a:t>
            </a:r>
            <a:r>
              <a:rPr lang="uk-UA" b="1" baseline="-25000" dirty="0" err="1">
                <a:solidFill>
                  <a:schemeClr val="bg1"/>
                </a:solidFill>
              </a:rPr>
              <a:t>в</a:t>
            </a:r>
            <a:r>
              <a:rPr lang="uk-UA" dirty="0">
                <a:solidFill>
                  <a:schemeClr val="bg1"/>
                </a:solidFill>
              </a:rPr>
              <a:t>   – затрати на амортизацію, заточування та ремонт вимірювального інструмента;</a:t>
            </a:r>
            <a:endParaRPr lang="ru-RU" dirty="0">
              <a:solidFill>
                <a:schemeClr val="bg1"/>
              </a:solidFill>
            </a:endParaRPr>
          </a:p>
          <a:p>
            <a:pPr marL="0" indent="0">
              <a:buNone/>
            </a:pPr>
            <a:r>
              <a:rPr lang="uk-UA" dirty="0">
                <a:solidFill>
                  <a:schemeClr val="bg1"/>
                </a:solidFill>
              </a:rPr>
              <a:t>          </a:t>
            </a:r>
            <a:r>
              <a:rPr lang="uk-UA" b="1" dirty="0" err="1">
                <a:solidFill>
                  <a:schemeClr val="bg1"/>
                </a:solidFill>
              </a:rPr>
              <a:t>С</a:t>
            </a:r>
            <a:r>
              <a:rPr lang="uk-UA" b="1" baseline="-25000" dirty="0" err="1">
                <a:solidFill>
                  <a:schemeClr val="bg1"/>
                </a:solidFill>
              </a:rPr>
              <a:t>а</a:t>
            </a:r>
            <a:r>
              <a:rPr lang="uk-UA" b="1" baseline="-25000" dirty="0">
                <a:solidFill>
                  <a:schemeClr val="bg1"/>
                </a:solidFill>
              </a:rPr>
              <a:t>  </a:t>
            </a:r>
            <a:r>
              <a:rPr lang="uk-UA" baseline="-25000" dirty="0">
                <a:solidFill>
                  <a:schemeClr val="bg1"/>
                </a:solidFill>
              </a:rPr>
              <a:t>           </a:t>
            </a:r>
            <a:r>
              <a:rPr lang="uk-UA" dirty="0">
                <a:solidFill>
                  <a:schemeClr val="bg1"/>
                </a:solidFill>
              </a:rPr>
              <a:t>–    затрати на амортизацію обладнання;</a:t>
            </a:r>
            <a:endParaRPr lang="ru-RU" dirty="0">
              <a:solidFill>
                <a:schemeClr val="bg1"/>
              </a:solidFill>
            </a:endParaRPr>
          </a:p>
          <a:p>
            <a:pPr marL="0" indent="0">
              <a:buNone/>
            </a:pPr>
            <a:r>
              <a:rPr lang="uk-UA" b="1" dirty="0">
                <a:solidFill>
                  <a:schemeClr val="bg1"/>
                </a:solidFill>
              </a:rPr>
              <a:t>         С</a:t>
            </a:r>
            <a:r>
              <a:rPr lang="uk-UA" b="1" baseline="-25000" dirty="0">
                <a:solidFill>
                  <a:schemeClr val="bg1"/>
                </a:solidFill>
              </a:rPr>
              <a:t>р        </a:t>
            </a:r>
            <a:r>
              <a:rPr lang="uk-UA" b="1" dirty="0">
                <a:solidFill>
                  <a:schemeClr val="bg1"/>
                </a:solidFill>
              </a:rPr>
              <a:t>  </a:t>
            </a:r>
            <a:r>
              <a:rPr lang="uk-UA" dirty="0">
                <a:solidFill>
                  <a:schemeClr val="bg1"/>
                </a:solidFill>
              </a:rPr>
              <a:t>–    затрати на ремонт і модернізацію обладнання;</a:t>
            </a:r>
            <a:endParaRPr lang="ru-RU" dirty="0">
              <a:solidFill>
                <a:schemeClr val="bg1"/>
              </a:solidFill>
            </a:endParaRPr>
          </a:p>
          <a:p>
            <a:pPr marL="0" indent="0">
              <a:buNone/>
            </a:pPr>
            <a:r>
              <a:rPr lang="uk-UA" b="1" dirty="0">
                <a:solidFill>
                  <a:schemeClr val="bg1"/>
                </a:solidFill>
              </a:rPr>
              <a:t>         </a:t>
            </a:r>
            <a:r>
              <a:rPr lang="uk-UA" b="1" dirty="0" err="1">
                <a:solidFill>
                  <a:schemeClr val="bg1"/>
                </a:solidFill>
              </a:rPr>
              <a:t>С</a:t>
            </a:r>
            <a:r>
              <a:rPr lang="uk-UA" b="1" baseline="-25000" dirty="0" err="1">
                <a:solidFill>
                  <a:schemeClr val="bg1"/>
                </a:solidFill>
              </a:rPr>
              <a:t>п</a:t>
            </a:r>
            <a:r>
              <a:rPr lang="uk-UA" baseline="-25000" dirty="0">
                <a:solidFill>
                  <a:schemeClr val="bg1"/>
                </a:solidFill>
              </a:rPr>
              <a:t> </a:t>
            </a:r>
            <a:r>
              <a:rPr lang="uk-UA" dirty="0">
                <a:solidFill>
                  <a:schemeClr val="bg1"/>
                </a:solidFill>
              </a:rPr>
              <a:t>   –  затрати на ремонт і автоматизацію універсальних і спеціальних пристроїв;</a:t>
            </a:r>
            <a:endParaRPr lang="ru-RU" dirty="0">
              <a:solidFill>
                <a:schemeClr val="bg1"/>
              </a:solidFill>
            </a:endParaRPr>
          </a:p>
        </p:txBody>
      </p:sp>
    </p:spTree>
    <p:extLst>
      <p:ext uri="{BB962C8B-B14F-4D97-AF65-F5344CB8AC3E}">
        <p14:creationId xmlns:p14="http://schemas.microsoft.com/office/powerpoint/2010/main" val="16111987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5252"/>
            <a:ext cx="8229600" cy="4536504"/>
          </a:xfrm>
        </p:spPr>
        <p:txBody>
          <a:bodyPr>
            <a:normAutofit fontScale="62500" lnSpcReduction="20000"/>
          </a:bodyPr>
          <a:lstStyle/>
          <a:p>
            <a:pPr marL="0" indent="358775" algn="just">
              <a:buNone/>
            </a:pPr>
            <a:r>
              <a:rPr lang="uk-UA" b="1" dirty="0" err="1">
                <a:solidFill>
                  <a:schemeClr val="bg1"/>
                </a:solidFill>
              </a:rPr>
              <a:t>С</a:t>
            </a:r>
            <a:r>
              <a:rPr lang="uk-UA" b="1" baseline="-25000" dirty="0" err="1">
                <a:solidFill>
                  <a:schemeClr val="bg1"/>
                </a:solidFill>
              </a:rPr>
              <a:t>пл</a:t>
            </a:r>
            <a:r>
              <a:rPr lang="uk-UA" dirty="0">
                <a:solidFill>
                  <a:schemeClr val="bg1"/>
                </a:solidFill>
              </a:rPr>
              <a:t>     – затрати на амортизацію, ремонт, опалення, освітлення та прибирання приміщення;</a:t>
            </a:r>
            <a:endParaRPr lang="ru-RU" dirty="0">
              <a:solidFill>
                <a:schemeClr val="bg1"/>
              </a:solidFill>
            </a:endParaRPr>
          </a:p>
          <a:p>
            <a:pPr marL="0" indent="358775" algn="just">
              <a:buNone/>
            </a:pPr>
            <a:r>
              <a:rPr lang="uk-UA" b="1" dirty="0" err="1">
                <a:solidFill>
                  <a:schemeClr val="bg1"/>
                </a:solidFill>
              </a:rPr>
              <a:t>С</a:t>
            </a:r>
            <a:r>
              <a:rPr lang="uk-UA" b="1" baseline="-25000" dirty="0" err="1">
                <a:solidFill>
                  <a:schemeClr val="bg1"/>
                </a:solidFill>
              </a:rPr>
              <a:t>цв</a:t>
            </a:r>
            <a:r>
              <a:rPr lang="uk-UA" dirty="0">
                <a:solidFill>
                  <a:schemeClr val="bg1"/>
                </a:solidFill>
              </a:rPr>
              <a:t>   – затрати на загальні цехові витрати (заробітна плата допоміжних робітників, інженерно-технічного персоналу і службовців цеху з відповідними нарахуваннями; витрати по ремонту і амортизації загального допоміжного обладнання та інвентарю цеху; витрати по охороні праці тощо);</a:t>
            </a:r>
            <a:endParaRPr lang="ru-RU" dirty="0">
              <a:solidFill>
                <a:schemeClr val="bg1"/>
              </a:solidFill>
            </a:endParaRPr>
          </a:p>
          <a:p>
            <a:pPr marL="0" indent="358775" algn="just">
              <a:buNone/>
            </a:pPr>
            <a:r>
              <a:rPr lang="uk-UA" b="1" dirty="0" err="1">
                <a:solidFill>
                  <a:schemeClr val="bg1"/>
                </a:solidFill>
              </a:rPr>
              <a:t>С</a:t>
            </a:r>
            <a:r>
              <a:rPr lang="uk-UA" b="1" baseline="-25000" dirty="0" err="1">
                <a:solidFill>
                  <a:schemeClr val="bg1"/>
                </a:solidFill>
              </a:rPr>
              <a:t>в.заг</a:t>
            </a:r>
            <a:r>
              <a:rPr lang="uk-UA" baseline="-25000" dirty="0">
                <a:solidFill>
                  <a:schemeClr val="bg1"/>
                </a:solidFill>
              </a:rPr>
              <a:t> </a:t>
            </a:r>
            <a:r>
              <a:rPr lang="uk-UA" dirty="0">
                <a:solidFill>
                  <a:schemeClr val="bg1"/>
                </a:solidFill>
              </a:rPr>
              <a:t>– вартість вихідної заготовки, включаючи вартість її виготовлення і матеріалу, вартість відходів, що реалізуються, (стружку).</a:t>
            </a:r>
          </a:p>
          <a:p>
            <a:pPr marL="0" indent="358775" algn="just">
              <a:buNone/>
            </a:pPr>
            <a:endParaRPr lang="uk-UA" dirty="0">
              <a:solidFill>
                <a:schemeClr val="bg1"/>
              </a:solidFill>
            </a:endParaRPr>
          </a:p>
          <a:p>
            <a:pPr marL="0" indent="358775" algn="just">
              <a:buNone/>
            </a:pPr>
            <a:r>
              <a:rPr lang="uk-UA" dirty="0">
                <a:solidFill>
                  <a:schemeClr val="bg1"/>
                </a:solidFill>
              </a:rPr>
              <a:t>Елементний метод розрахунку собівартості є основним методом співставлення економічності технологічних процесів у всіх відповідальних випадках, особливо в умовах масового і </a:t>
            </a:r>
            <a:r>
              <a:rPr lang="uk-UA" dirty="0" err="1">
                <a:solidFill>
                  <a:schemeClr val="bg1"/>
                </a:solidFill>
              </a:rPr>
              <a:t>великосерійного</a:t>
            </a:r>
            <a:r>
              <a:rPr lang="uk-UA" dirty="0">
                <a:solidFill>
                  <a:schemeClr val="bg1"/>
                </a:solidFill>
              </a:rPr>
              <a:t> виробництв. У менш відповідальних випадках, а також при розрахунках собівартості для серійного і дрібносерійного виробництв цей метод застосовується із врахуванням збільшених нормативів затрат.</a:t>
            </a:r>
            <a:endParaRPr lang="ru-RU" dirty="0">
              <a:solidFill>
                <a:schemeClr val="bg1"/>
              </a:solidFill>
            </a:endParaRPr>
          </a:p>
        </p:txBody>
      </p:sp>
    </p:spTree>
    <p:extLst>
      <p:ext uri="{BB962C8B-B14F-4D97-AF65-F5344CB8AC3E}">
        <p14:creationId xmlns:p14="http://schemas.microsoft.com/office/powerpoint/2010/main" val="16111987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chemeClr val="bg1"/>
                </a:solidFill>
              </a:rPr>
              <a:t>9.4.3. Оцінка економічної ефективності варіанта за приведеними затратами</a:t>
            </a:r>
            <a:endParaRPr lang="ru-RU" sz="3200" dirty="0">
              <a:solidFill>
                <a:schemeClr val="bg1"/>
              </a:solidFill>
            </a:endParaRPr>
          </a:p>
        </p:txBody>
      </p:sp>
      <p:sp>
        <p:nvSpPr>
          <p:cNvPr id="3" name="Объект 2"/>
          <p:cNvSpPr>
            <a:spLocks noGrp="1"/>
          </p:cNvSpPr>
          <p:nvPr>
            <p:ph idx="1"/>
          </p:nvPr>
        </p:nvSpPr>
        <p:spPr/>
        <p:txBody>
          <a:bodyPr>
            <a:normAutofit fontScale="70000" lnSpcReduction="20000"/>
          </a:bodyPr>
          <a:lstStyle/>
          <a:p>
            <a:pPr marL="0" indent="358775" algn="just">
              <a:buNone/>
            </a:pPr>
            <a:r>
              <a:rPr lang="uk-UA" dirty="0">
                <a:solidFill>
                  <a:schemeClr val="bg1"/>
                </a:solidFill>
              </a:rPr>
              <a:t>Оцінка економічної ефективності варіантів за технологічною собівартістю та продуктивністю обробки у більшості випадків буває достатньо об’єктивною, особливо, коли затрати на технологічне оснащення і спеціальне обладнання цих варіантів розрізняються несуттєво.</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Коли один із </a:t>
            </a:r>
            <a:r>
              <a:rPr lang="uk-UA" dirty="0" err="1">
                <a:solidFill>
                  <a:schemeClr val="bg1"/>
                </a:solidFill>
              </a:rPr>
              <a:t>співставлюваних</a:t>
            </a:r>
            <a:r>
              <a:rPr lang="uk-UA" dirty="0">
                <a:solidFill>
                  <a:schemeClr val="bg1"/>
                </a:solidFill>
              </a:rPr>
              <a:t> варіантів передбачає придбання</a:t>
            </a:r>
            <a:r>
              <a:rPr lang="ru-RU" dirty="0">
                <a:solidFill>
                  <a:schemeClr val="bg1"/>
                </a:solidFill>
              </a:rPr>
              <a:t> </a:t>
            </a:r>
            <a:r>
              <a:rPr lang="uk-UA" dirty="0" err="1">
                <a:solidFill>
                  <a:schemeClr val="bg1"/>
                </a:solidFill>
              </a:rPr>
              <a:t>дороговартісного</a:t>
            </a:r>
            <a:r>
              <a:rPr lang="uk-UA" dirty="0">
                <a:solidFill>
                  <a:schemeClr val="bg1"/>
                </a:solidFill>
              </a:rPr>
              <a:t> спеціального обладнання або спеціального оснащення, порівняння економічності варіантів тільки за технологічною собівартістю та трудомісткістю обробки може виявитись недостатньою. </a:t>
            </a:r>
            <a:endParaRPr lang="ru-RU" dirty="0">
              <a:solidFill>
                <a:schemeClr val="bg1"/>
              </a:solidFill>
            </a:endParaRPr>
          </a:p>
        </p:txBody>
      </p:sp>
    </p:spTree>
    <p:extLst>
      <p:ext uri="{BB962C8B-B14F-4D97-AF65-F5344CB8AC3E}">
        <p14:creationId xmlns:p14="http://schemas.microsoft.com/office/powerpoint/2010/main" val="3676534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896544"/>
          </a:xfrm>
        </p:spPr>
        <p:txBody>
          <a:bodyPr>
            <a:normAutofit fontScale="70000" lnSpcReduction="20000"/>
          </a:bodyPr>
          <a:lstStyle/>
          <a:p>
            <a:pPr marL="0" indent="358775" algn="just">
              <a:buNone/>
            </a:pPr>
            <a:r>
              <a:rPr lang="uk-UA" dirty="0">
                <a:solidFill>
                  <a:schemeClr val="bg1"/>
                </a:solidFill>
              </a:rPr>
              <a:t>Наведений приклад показує, що при співставленні ефективності технологічних процесів не потрібно обмежуватись визначенням тільки собівартості обробки, а іноді необхідно підрахувати як собівартість, так і трудомісткість обробки.</a:t>
            </a:r>
            <a:endParaRPr lang="ru-RU">
              <a:solidFill>
                <a:schemeClr val="bg1"/>
              </a:solidFill>
            </a:endParaRPr>
          </a:p>
          <a:p>
            <a:pPr marL="0" indent="358775" algn="just">
              <a:buNone/>
            </a:pPr>
            <a:r>
              <a:rPr lang="uk-UA">
                <a:solidFill>
                  <a:schemeClr val="bg1"/>
                </a:solidFill>
              </a:rPr>
              <a:t>У відповідальних випадках визначення економічної ефективності технологічних процесів необхідно вести розрахунок за двома її основними критеріями: </a:t>
            </a:r>
            <a:r>
              <a:rPr lang="uk-UA" b="1">
                <a:solidFill>
                  <a:schemeClr val="bg1"/>
                </a:solidFill>
              </a:rPr>
              <a:t>продуктивністю</a:t>
            </a:r>
            <a:r>
              <a:rPr lang="uk-UA">
                <a:solidFill>
                  <a:schemeClr val="bg1"/>
                </a:solidFill>
              </a:rPr>
              <a:t> (чи трудомісткістю), що виражає штучно-калькуляційний час, і </a:t>
            </a:r>
            <a:r>
              <a:rPr lang="uk-UA" b="1">
                <a:solidFill>
                  <a:schemeClr val="bg1"/>
                </a:solidFill>
              </a:rPr>
              <a:t>собівартістю</a:t>
            </a:r>
            <a:r>
              <a:rPr lang="uk-UA">
                <a:solidFill>
                  <a:schemeClr val="bg1"/>
                </a:solidFill>
              </a:rPr>
              <a:t>, представленою у вигляді технологічної собівартості.</a:t>
            </a:r>
            <a:endParaRPr lang="ru-RU">
              <a:solidFill>
                <a:schemeClr val="bg1"/>
              </a:solidFill>
            </a:endParaRPr>
          </a:p>
          <a:p>
            <a:pPr marL="0" indent="358775" algn="just">
              <a:buNone/>
            </a:pPr>
            <a:r>
              <a:rPr lang="uk-UA">
                <a:solidFill>
                  <a:schemeClr val="bg1"/>
                </a:solidFill>
              </a:rPr>
              <a:t>Коли у варіантів технологічних процесів, що співставляються, затрати на різальний інструмент розрізняються несуттєво, можна обмежитись співставленням ефективності процесів тільки за одним із вказаних критеріїв економічності. </a:t>
            </a:r>
            <a:r>
              <a:rPr lang="uk-UA" dirty="0">
                <a:solidFill>
                  <a:schemeClr val="bg1"/>
                </a:solidFill>
              </a:rPr>
              <a:t>Якщо один з варіантів, що </a:t>
            </a:r>
            <a:r>
              <a:rPr lang="uk-UA" dirty="0" err="1">
                <a:solidFill>
                  <a:schemeClr val="bg1"/>
                </a:solidFill>
              </a:rPr>
              <a:t>співставляються</a:t>
            </a:r>
            <a:r>
              <a:rPr lang="uk-UA" dirty="0">
                <a:solidFill>
                  <a:schemeClr val="bg1"/>
                </a:solidFill>
              </a:rPr>
              <a:t>, пов’язані із застосуванням </a:t>
            </a:r>
            <a:r>
              <a:rPr lang="uk-UA" dirty="0" err="1">
                <a:solidFill>
                  <a:schemeClr val="bg1"/>
                </a:solidFill>
              </a:rPr>
              <a:t>дороговартісного</a:t>
            </a:r>
            <a:r>
              <a:rPr lang="uk-UA" dirty="0">
                <a:solidFill>
                  <a:schemeClr val="bg1"/>
                </a:solidFill>
              </a:rPr>
              <a:t> обладнання або спеціального технологічного оснащення, аналіз економічності потрібно доповнити розрахунком приведених затрат.</a:t>
            </a:r>
            <a:endParaRPr lang="ru-RU" dirty="0">
              <a:solidFill>
                <a:schemeClr val="bg1"/>
              </a:solidFill>
            </a:endParaRPr>
          </a:p>
        </p:txBody>
      </p:sp>
    </p:spTree>
    <p:extLst>
      <p:ext uri="{BB962C8B-B14F-4D97-AF65-F5344CB8AC3E}">
        <p14:creationId xmlns:p14="http://schemas.microsoft.com/office/powerpoint/2010/main" val="10287042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968552"/>
          </a:xfrm>
        </p:spPr>
        <p:txBody>
          <a:bodyPr>
            <a:normAutofit fontScale="55000" lnSpcReduction="20000"/>
          </a:bodyPr>
          <a:lstStyle/>
          <a:p>
            <a:pPr marL="0" indent="358775" algn="just">
              <a:buNone/>
            </a:pPr>
            <a:r>
              <a:rPr lang="uk-UA" dirty="0">
                <a:solidFill>
                  <a:schemeClr val="bg1"/>
                </a:solidFill>
              </a:rPr>
              <a:t>Високопродуктивне оснащення і спеціальне обладнання у більшості випадків забезпечують менші затрати на обробку заготовки, тому порівняння за собівартістю та трудомісткістю може виявитись на користь варіанта з більшими капітальними </a:t>
            </a:r>
            <a:r>
              <a:rPr lang="uk-UA" dirty="0" err="1">
                <a:solidFill>
                  <a:schemeClr val="bg1"/>
                </a:solidFill>
              </a:rPr>
              <a:t>вкладеннями</a:t>
            </a:r>
            <a:r>
              <a:rPr lang="uk-UA" dirty="0">
                <a:solidFill>
                  <a:schemeClr val="bg1"/>
                </a:solidFill>
              </a:rPr>
              <a:t>. Тоді доцільність додаткових затрат на оснащення технологічного процесу можна визначити за допомогою коефіцієнта економічної ефективності капітальних вкладень:</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b="1" dirty="0">
                <a:solidFill>
                  <a:schemeClr val="bg1"/>
                </a:solidFill>
              </a:rPr>
              <a:t>                                 Е = (С</a:t>
            </a:r>
            <a:r>
              <a:rPr lang="uk-UA" b="1" baseline="-25000" dirty="0">
                <a:solidFill>
                  <a:schemeClr val="bg1"/>
                </a:solidFill>
              </a:rPr>
              <a:t>1</a:t>
            </a:r>
            <a:r>
              <a:rPr lang="uk-UA" b="1" dirty="0">
                <a:solidFill>
                  <a:schemeClr val="bg1"/>
                </a:solidFill>
              </a:rPr>
              <a:t> – С</a:t>
            </a:r>
            <a:r>
              <a:rPr lang="uk-UA" b="1" baseline="-25000" dirty="0">
                <a:solidFill>
                  <a:schemeClr val="bg1"/>
                </a:solidFill>
              </a:rPr>
              <a:t>2</a:t>
            </a:r>
            <a:r>
              <a:rPr lang="uk-UA" b="1" dirty="0">
                <a:solidFill>
                  <a:schemeClr val="bg1"/>
                </a:solidFill>
              </a:rPr>
              <a:t>)/(К</a:t>
            </a:r>
            <a:r>
              <a:rPr lang="uk-UA" b="1" baseline="-25000" dirty="0">
                <a:solidFill>
                  <a:schemeClr val="bg1"/>
                </a:solidFill>
              </a:rPr>
              <a:t>2 </a:t>
            </a:r>
            <a:r>
              <a:rPr lang="uk-UA" b="1" dirty="0">
                <a:solidFill>
                  <a:schemeClr val="bg1"/>
                </a:solidFill>
              </a:rPr>
              <a:t>– К</a:t>
            </a:r>
            <a:r>
              <a:rPr lang="uk-UA" b="1" baseline="-25000" dirty="0">
                <a:solidFill>
                  <a:schemeClr val="bg1"/>
                </a:solidFill>
              </a:rPr>
              <a:t>1</a:t>
            </a:r>
            <a:r>
              <a:rPr lang="uk-UA" b="1" dirty="0">
                <a:solidFill>
                  <a:schemeClr val="bg1"/>
                </a:solidFill>
              </a:rPr>
              <a:t>),</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де </a:t>
            </a:r>
            <a:r>
              <a:rPr lang="uk-UA" b="1" dirty="0">
                <a:solidFill>
                  <a:schemeClr val="bg1"/>
                </a:solidFill>
              </a:rPr>
              <a:t>С</a:t>
            </a:r>
            <a:r>
              <a:rPr lang="uk-UA" b="1" baseline="-25000" dirty="0">
                <a:solidFill>
                  <a:schemeClr val="bg1"/>
                </a:solidFill>
              </a:rPr>
              <a:t>1</a:t>
            </a:r>
            <a:r>
              <a:rPr lang="uk-UA" dirty="0">
                <a:solidFill>
                  <a:schemeClr val="bg1"/>
                </a:solidFill>
              </a:rPr>
              <a:t>  і   </a:t>
            </a:r>
            <a:r>
              <a:rPr lang="uk-UA" b="1" dirty="0">
                <a:solidFill>
                  <a:schemeClr val="bg1"/>
                </a:solidFill>
              </a:rPr>
              <a:t>С</a:t>
            </a:r>
            <a:r>
              <a:rPr lang="uk-UA" b="1" baseline="-25000" dirty="0">
                <a:solidFill>
                  <a:schemeClr val="bg1"/>
                </a:solidFill>
              </a:rPr>
              <a:t>2</a:t>
            </a:r>
            <a:r>
              <a:rPr lang="uk-UA" dirty="0">
                <a:solidFill>
                  <a:schemeClr val="bg1"/>
                </a:solidFill>
              </a:rPr>
              <a:t> – собівартість річного випуску заготовок за першим і другим варіантами, грн./рік;</a:t>
            </a:r>
            <a:endParaRPr lang="ru-RU" dirty="0">
              <a:solidFill>
                <a:schemeClr val="bg1"/>
              </a:solidFill>
            </a:endParaRPr>
          </a:p>
          <a:p>
            <a:pPr marL="0" indent="358775" algn="just">
              <a:buNone/>
            </a:pPr>
            <a:r>
              <a:rPr lang="uk-UA" b="1" dirty="0">
                <a:solidFill>
                  <a:schemeClr val="bg1"/>
                </a:solidFill>
              </a:rPr>
              <a:t>      К</a:t>
            </a:r>
            <a:r>
              <a:rPr lang="uk-UA" b="1" baseline="-25000" dirty="0">
                <a:solidFill>
                  <a:schemeClr val="bg1"/>
                </a:solidFill>
              </a:rPr>
              <a:t>1 </a:t>
            </a:r>
            <a:r>
              <a:rPr lang="uk-UA" dirty="0">
                <a:solidFill>
                  <a:schemeClr val="bg1"/>
                </a:solidFill>
              </a:rPr>
              <a:t>і</a:t>
            </a:r>
            <a:r>
              <a:rPr lang="uk-UA" b="1" dirty="0">
                <a:solidFill>
                  <a:schemeClr val="bg1"/>
                </a:solidFill>
              </a:rPr>
              <a:t> К</a:t>
            </a:r>
            <a:r>
              <a:rPr lang="uk-UA" b="1" baseline="-25000" dirty="0">
                <a:solidFill>
                  <a:schemeClr val="bg1"/>
                </a:solidFill>
              </a:rPr>
              <a:t>2</a:t>
            </a:r>
            <a:r>
              <a:rPr lang="uk-UA" dirty="0">
                <a:solidFill>
                  <a:schemeClr val="bg1"/>
                </a:solidFill>
              </a:rPr>
              <a:t> – капітальні витрати, пов’язані зі здійсненням першого і другого варіантів технологічного процесу, грн.</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Коефіцієнт економічної ефективності капітальних вкладень </a:t>
            </a:r>
            <a:r>
              <a:rPr lang="uk-UA" b="1" dirty="0">
                <a:solidFill>
                  <a:schemeClr val="bg1"/>
                </a:solidFill>
              </a:rPr>
              <a:t>Е </a:t>
            </a:r>
            <a:r>
              <a:rPr lang="uk-UA" dirty="0">
                <a:solidFill>
                  <a:schemeClr val="bg1"/>
                </a:solidFill>
              </a:rPr>
              <a:t>виражає річну економію на собівартості заготовок, пов’язану із застосуванням нового обладнання і оснащення, на </a:t>
            </a:r>
            <a:r>
              <a:rPr lang="uk-UA" b="1" dirty="0">
                <a:solidFill>
                  <a:schemeClr val="bg1"/>
                </a:solidFill>
              </a:rPr>
              <a:t>1</a:t>
            </a:r>
            <a:r>
              <a:rPr lang="uk-UA" dirty="0">
                <a:solidFill>
                  <a:schemeClr val="bg1"/>
                </a:solidFill>
              </a:rPr>
              <a:t> грн. капітальних вкладень.</a:t>
            </a:r>
          </a:p>
          <a:p>
            <a:pPr marL="0" indent="358775" algn="just">
              <a:buNone/>
            </a:pPr>
            <a:r>
              <a:rPr lang="uk-UA" dirty="0">
                <a:solidFill>
                  <a:schemeClr val="bg1"/>
                </a:solidFill>
              </a:rPr>
              <a:t>Економічна доцільність додаткових капітальних вкладень може бути визначена шляхом порівняння розрахункового </a:t>
            </a:r>
            <a:r>
              <a:rPr lang="uk-UA" b="1" dirty="0">
                <a:solidFill>
                  <a:schemeClr val="bg1"/>
                </a:solidFill>
              </a:rPr>
              <a:t>Е</a:t>
            </a:r>
            <a:r>
              <a:rPr lang="uk-UA" dirty="0">
                <a:solidFill>
                  <a:schemeClr val="bg1"/>
                </a:solidFill>
              </a:rPr>
              <a:t> і нормативного </a:t>
            </a:r>
            <a:r>
              <a:rPr lang="uk-UA" b="1" dirty="0" err="1">
                <a:solidFill>
                  <a:schemeClr val="bg1"/>
                </a:solidFill>
              </a:rPr>
              <a:t>Е</a:t>
            </a:r>
            <a:r>
              <a:rPr lang="uk-UA" b="1" baseline="-25000" dirty="0" err="1">
                <a:solidFill>
                  <a:schemeClr val="bg1"/>
                </a:solidFill>
              </a:rPr>
              <a:t>н</a:t>
            </a:r>
            <a:r>
              <a:rPr lang="uk-UA" dirty="0">
                <a:solidFill>
                  <a:schemeClr val="bg1"/>
                </a:solidFill>
              </a:rPr>
              <a:t> коефіцієнтів економічної ефективності</a:t>
            </a:r>
            <a:r>
              <a:rPr lang="uk-UA" dirty="0"/>
              <a:t>.</a:t>
            </a:r>
            <a:endParaRPr lang="ru-RU" dirty="0">
              <a:solidFill>
                <a:schemeClr val="bg1"/>
              </a:solidFill>
            </a:endParaRPr>
          </a:p>
        </p:txBody>
      </p:sp>
    </p:spTree>
    <p:extLst>
      <p:ext uri="{BB962C8B-B14F-4D97-AF65-F5344CB8AC3E}">
        <p14:creationId xmlns:p14="http://schemas.microsoft.com/office/powerpoint/2010/main" val="7046260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358775" algn="just">
              <a:buNone/>
            </a:pPr>
            <a:r>
              <a:rPr lang="uk-UA" dirty="0">
                <a:solidFill>
                  <a:schemeClr val="bg1"/>
                </a:solidFill>
              </a:rPr>
              <a:t>Тема «Продуктивність та економічність механічної обробки заготовок деталей» більш глибоко розкрита в підручнику «Технологія машинобудування» під авторством під авторством Мельничука П.П., Боровика А.І., </a:t>
            </a:r>
            <a:r>
              <a:rPr lang="uk-UA" dirty="0" err="1">
                <a:solidFill>
                  <a:schemeClr val="bg1"/>
                </a:solidFill>
              </a:rPr>
              <a:t>Лінчевського</a:t>
            </a:r>
            <a:r>
              <a:rPr lang="uk-UA" dirty="0">
                <a:solidFill>
                  <a:schemeClr val="bg1"/>
                </a:solidFill>
              </a:rPr>
              <a:t> П.А., </a:t>
            </a:r>
            <a:r>
              <a:rPr lang="uk-UA" dirty="0" err="1">
                <a:solidFill>
                  <a:schemeClr val="bg1"/>
                </a:solidFill>
              </a:rPr>
              <a:t>Петракова</a:t>
            </a:r>
            <a:r>
              <a:rPr lang="uk-UA" dirty="0">
                <a:solidFill>
                  <a:schemeClr val="bg1"/>
                </a:solidFill>
              </a:rPr>
              <a:t> Ю.В. </a:t>
            </a:r>
            <a:br>
              <a:rPr lang="uk-UA" dirty="0">
                <a:solidFill>
                  <a:schemeClr val="bg1"/>
                </a:solidFill>
              </a:rPr>
            </a:br>
            <a:r>
              <a:rPr lang="uk-UA" dirty="0">
                <a:solidFill>
                  <a:schemeClr val="bg1"/>
                </a:solidFill>
              </a:rPr>
              <a:t>(</a:t>
            </a:r>
            <a:r>
              <a:rPr lang="uk-UA" dirty="0" err="1">
                <a:solidFill>
                  <a:schemeClr val="bg1"/>
                </a:solidFill>
              </a:rPr>
              <a:t>стор</a:t>
            </a:r>
            <a:r>
              <a:rPr lang="uk-UA" dirty="0">
                <a:solidFill>
                  <a:schemeClr val="bg1"/>
                </a:solidFill>
              </a:rPr>
              <a:t>. 299…324).</a:t>
            </a:r>
            <a:endParaRPr lang="ru-RU" dirty="0">
              <a:solidFill>
                <a:schemeClr val="bg1"/>
              </a:solidFill>
            </a:endParaRPr>
          </a:p>
        </p:txBody>
      </p:sp>
    </p:spTree>
    <p:extLst>
      <p:ext uri="{BB962C8B-B14F-4D97-AF65-F5344CB8AC3E}">
        <p14:creationId xmlns:p14="http://schemas.microsoft.com/office/powerpoint/2010/main" val="1658869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1273324"/>
            <a:ext cx="8229600" cy="4176464"/>
          </a:xfrm>
        </p:spPr>
        <p:txBody>
          <a:bodyPr>
            <a:noAutofit/>
          </a:bodyPr>
          <a:lstStyle/>
          <a:p>
            <a:pPr marL="0" indent="0" algn="just">
              <a:spcBef>
                <a:spcPts val="0"/>
              </a:spcBef>
              <a:buNone/>
            </a:pPr>
            <a:r>
              <a:rPr lang="uk-UA" sz="2000" dirty="0">
                <a:solidFill>
                  <a:schemeClr val="bg1"/>
                </a:solidFill>
              </a:rPr>
              <a:t>1. Як трудомісткість та собівартість обробки заготовки залежить від точності розмірів деталі та шорсткості її поверхонь?</a:t>
            </a:r>
            <a:endParaRPr lang="ru-RU" sz="2000" dirty="0">
              <a:solidFill>
                <a:schemeClr val="bg1"/>
              </a:solidFill>
            </a:endParaRPr>
          </a:p>
          <a:p>
            <a:pPr marL="0" indent="0" algn="just">
              <a:spcBef>
                <a:spcPts val="0"/>
              </a:spcBef>
              <a:buNone/>
            </a:pPr>
            <a:r>
              <a:rPr lang="uk-UA" sz="2000" dirty="0">
                <a:solidFill>
                  <a:schemeClr val="bg1"/>
                </a:solidFill>
              </a:rPr>
              <a:t>2. Як впливає точність обробки деталі на сумарні витрати часу та її окремі складові (встановлення різця на розмір, вимірювання тощо)?</a:t>
            </a:r>
            <a:endParaRPr lang="ru-RU" sz="2000" dirty="0">
              <a:solidFill>
                <a:schemeClr val="bg1"/>
              </a:solidFill>
            </a:endParaRPr>
          </a:p>
          <a:p>
            <a:pPr marL="0" indent="0" algn="just">
              <a:spcBef>
                <a:spcPts val="0"/>
              </a:spcBef>
              <a:buNone/>
            </a:pPr>
            <a:r>
              <a:rPr lang="uk-UA" sz="2000" dirty="0">
                <a:solidFill>
                  <a:schemeClr val="bg1"/>
                </a:solidFill>
              </a:rPr>
              <a:t>3. Як змінюється трудомісткість обробки заготовки при застосуванні різних методів обробки?</a:t>
            </a:r>
            <a:endParaRPr lang="ru-RU" sz="2000" dirty="0">
              <a:solidFill>
                <a:schemeClr val="bg1"/>
              </a:solidFill>
            </a:endParaRPr>
          </a:p>
          <a:p>
            <a:pPr marL="0" indent="0" algn="just">
              <a:spcBef>
                <a:spcPts val="0"/>
              </a:spcBef>
              <a:buNone/>
            </a:pPr>
            <a:r>
              <a:rPr lang="uk-UA" sz="2000" dirty="0">
                <a:solidFill>
                  <a:schemeClr val="bg1"/>
                </a:solidFill>
              </a:rPr>
              <a:t>4. Як залежить трудомісткість собівартості обробки заготовки від швидкості різання?</a:t>
            </a:r>
            <a:endParaRPr lang="ru-RU" sz="2000" dirty="0">
              <a:solidFill>
                <a:schemeClr val="bg1"/>
              </a:solidFill>
            </a:endParaRPr>
          </a:p>
          <a:p>
            <a:pPr marL="0" indent="0" algn="just">
              <a:spcBef>
                <a:spcPts val="0"/>
              </a:spcBef>
              <a:buNone/>
            </a:pPr>
            <a:r>
              <a:rPr lang="uk-UA" sz="2000" dirty="0">
                <a:solidFill>
                  <a:schemeClr val="bg1"/>
                </a:solidFill>
              </a:rPr>
              <a:t>5. Як залежать складові витрат собівартості від виду застосованого для обробки заготовок обладнання?</a:t>
            </a:r>
            <a:endParaRPr lang="ru-RU" sz="2000" dirty="0">
              <a:solidFill>
                <a:schemeClr val="bg1"/>
              </a:solidFill>
            </a:endParaRPr>
          </a:p>
          <a:p>
            <a:pPr marL="0" indent="0" algn="just">
              <a:spcBef>
                <a:spcPts val="0"/>
              </a:spcBef>
              <a:buNone/>
            </a:pPr>
            <a:r>
              <a:rPr lang="uk-UA" sz="2000" dirty="0">
                <a:solidFill>
                  <a:schemeClr val="bg1"/>
                </a:solidFill>
              </a:rPr>
              <a:t>6. Як змінюється собівартість виготовлення деталей при різних розмірах партії деталей?</a:t>
            </a:r>
            <a:endParaRPr lang="ru-RU" sz="2000" dirty="0">
              <a:solidFill>
                <a:schemeClr val="bg1"/>
              </a:solidFill>
            </a:endParaRPr>
          </a:p>
          <a:p>
            <a:pPr marL="0" indent="0" algn="just">
              <a:spcBef>
                <a:spcPts val="0"/>
              </a:spcBef>
              <a:buNone/>
            </a:pPr>
            <a:r>
              <a:rPr lang="uk-UA" sz="2000" dirty="0">
                <a:solidFill>
                  <a:schemeClr val="bg1"/>
                </a:solidFill>
              </a:rPr>
              <a:t>7. Що розуміють під технічним нормуванням праці?</a:t>
            </a:r>
            <a:endParaRPr lang="ru-RU" sz="2000" dirty="0">
              <a:solidFill>
                <a:schemeClr val="bg1"/>
              </a:solidFill>
            </a:endParaRPr>
          </a:p>
        </p:txBody>
      </p:sp>
    </p:spTree>
    <p:extLst>
      <p:ext uri="{BB962C8B-B14F-4D97-AF65-F5344CB8AC3E}">
        <p14:creationId xmlns:p14="http://schemas.microsoft.com/office/powerpoint/2010/main" val="33469080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1129308"/>
            <a:ext cx="8229600" cy="4320480"/>
          </a:xfrm>
        </p:spPr>
        <p:txBody>
          <a:bodyPr>
            <a:noAutofit/>
          </a:bodyPr>
          <a:lstStyle/>
          <a:p>
            <a:pPr marL="0" indent="0" algn="just">
              <a:spcBef>
                <a:spcPts val="0"/>
              </a:spcBef>
              <a:buNone/>
            </a:pPr>
            <a:r>
              <a:rPr lang="uk-UA" sz="2000" dirty="0">
                <a:solidFill>
                  <a:schemeClr val="bg1"/>
                </a:solidFill>
              </a:rPr>
              <a:t>8. Дайте визначення “технічно </a:t>
            </a:r>
            <a:r>
              <a:rPr lang="uk-UA" sz="2000" dirty="0" err="1">
                <a:solidFill>
                  <a:schemeClr val="bg1"/>
                </a:solidFill>
              </a:rPr>
              <a:t>обгрунтовані</a:t>
            </a:r>
            <a:r>
              <a:rPr lang="uk-UA" sz="2000" dirty="0">
                <a:solidFill>
                  <a:schemeClr val="bg1"/>
                </a:solidFill>
              </a:rPr>
              <a:t> норми часу”.</a:t>
            </a:r>
            <a:endParaRPr lang="ru-RU" sz="2000" dirty="0">
              <a:solidFill>
                <a:schemeClr val="bg1"/>
              </a:solidFill>
            </a:endParaRPr>
          </a:p>
          <a:p>
            <a:pPr marL="0" indent="0" algn="just">
              <a:spcBef>
                <a:spcPts val="0"/>
              </a:spcBef>
              <a:buNone/>
            </a:pPr>
            <a:r>
              <a:rPr lang="uk-UA" sz="2000" dirty="0">
                <a:solidFill>
                  <a:schemeClr val="bg1"/>
                </a:solidFill>
              </a:rPr>
              <a:t>9. Які задачі вирішуються при нормуванні технологічних процесів?</a:t>
            </a:r>
            <a:endParaRPr lang="ru-RU" sz="2000" dirty="0">
              <a:solidFill>
                <a:schemeClr val="bg1"/>
              </a:solidFill>
            </a:endParaRPr>
          </a:p>
          <a:p>
            <a:pPr marL="0" indent="0" algn="just">
              <a:spcBef>
                <a:spcPts val="0"/>
              </a:spcBef>
              <a:buNone/>
            </a:pPr>
            <a:r>
              <a:rPr lang="uk-UA" sz="2000" dirty="0">
                <a:solidFill>
                  <a:schemeClr val="bg1"/>
                </a:solidFill>
              </a:rPr>
              <a:t>10.Охарактеризуйте </a:t>
            </a:r>
            <a:r>
              <a:rPr lang="uk-UA" sz="2000" dirty="0" err="1">
                <a:solidFill>
                  <a:schemeClr val="bg1"/>
                </a:solidFill>
              </a:rPr>
              <a:t>досвідно</a:t>
            </a:r>
            <a:r>
              <a:rPr lang="uk-UA" sz="2000" dirty="0">
                <a:solidFill>
                  <a:schemeClr val="bg1"/>
                </a:solidFill>
              </a:rPr>
              <a:t>-статистичний метод нормування, його переваги та недоліки.</a:t>
            </a:r>
            <a:endParaRPr lang="ru-RU" sz="2000" dirty="0">
              <a:solidFill>
                <a:schemeClr val="bg1"/>
              </a:solidFill>
            </a:endParaRPr>
          </a:p>
          <a:p>
            <a:pPr marL="0" indent="0" algn="just">
              <a:spcBef>
                <a:spcPts val="0"/>
              </a:spcBef>
              <a:buNone/>
            </a:pPr>
            <a:r>
              <a:rPr lang="uk-UA" sz="2000" dirty="0">
                <a:solidFill>
                  <a:schemeClr val="bg1"/>
                </a:solidFill>
              </a:rPr>
              <a:t>11. Охарактеризуйте технічні норми, їх переваги та недоліки.</a:t>
            </a:r>
            <a:endParaRPr lang="ru-RU" sz="2000" dirty="0">
              <a:solidFill>
                <a:schemeClr val="bg1"/>
              </a:solidFill>
            </a:endParaRPr>
          </a:p>
          <a:p>
            <a:pPr marL="0" indent="0" algn="just">
              <a:spcBef>
                <a:spcPts val="0"/>
              </a:spcBef>
              <a:buNone/>
            </a:pPr>
            <a:r>
              <a:rPr lang="uk-UA" sz="2000" dirty="0">
                <a:solidFill>
                  <a:schemeClr val="bg1"/>
                </a:solidFill>
              </a:rPr>
              <a:t>12. Складіть класифікацію затрат робочого часу.</a:t>
            </a:r>
            <a:endParaRPr lang="ru-RU" sz="2000" dirty="0">
              <a:solidFill>
                <a:schemeClr val="bg1"/>
              </a:solidFill>
            </a:endParaRPr>
          </a:p>
          <a:p>
            <a:pPr marL="0" indent="0" algn="just">
              <a:spcBef>
                <a:spcPts val="0"/>
              </a:spcBef>
              <a:buNone/>
            </a:pPr>
            <a:r>
              <a:rPr lang="uk-UA" sz="2000" dirty="0">
                <a:solidFill>
                  <a:schemeClr val="bg1"/>
                </a:solidFill>
              </a:rPr>
              <a:t>13. Охарактеризуйте </a:t>
            </a:r>
            <a:r>
              <a:rPr lang="uk-UA" sz="2000" dirty="0" err="1">
                <a:solidFill>
                  <a:schemeClr val="bg1"/>
                </a:solidFill>
              </a:rPr>
              <a:t>підготовчо</a:t>
            </a:r>
            <a:r>
              <a:rPr lang="uk-UA" sz="2000" dirty="0">
                <a:solidFill>
                  <a:schemeClr val="bg1"/>
                </a:solidFill>
              </a:rPr>
              <a:t>-заключний час.</a:t>
            </a:r>
            <a:endParaRPr lang="ru-RU" sz="2000" dirty="0">
              <a:solidFill>
                <a:schemeClr val="bg1"/>
              </a:solidFill>
            </a:endParaRPr>
          </a:p>
          <a:p>
            <a:pPr marL="0" indent="0" algn="just">
              <a:spcBef>
                <a:spcPts val="0"/>
              </a:spcBef>
              <a:buNone/>
            </a:pPr>
            <a:r>
              <a:rPr lang="uk-UA" sz="2000" dirty="0">
                <a:solidFill>
                  <a:schemeClr val="bg1"/>
                </a:solidFill>
              </a:rPr>
              <a:t>14. Охарактеризуйте основний час. Як він визначається?</a:t>
            </a:r>
            <a:endParaRPr lang="ru-RU" sz="2000" dirty="0">
              <a:solidFill>
                <a:schemeClr val="bg1"/>
              </a:solidFill>
            </a:endParaRPr>
          </a:p>
          <a:p>
            <a:pPr marL="0" indent="0" algn="just">
              <a:spcBef>
                <a:spcPts val="0"/>
              </a:spcBef>
              <a:buNone/>
            </a:pPr>
            <a:r>
              <a:rPr lang="uk-UA" sz="2000" dirty="0">
                <a:solidFill>
                  <a:schemeClr val="bg1"/>
                </a:solidFill>
              </a:rPr>
              <a:t>15. Охарактеризуйте допоміжний час. Як він визначається?</a:t>
            </a:r>
          </a:p>
          <a:p>
            <a:pPr marL="0" indent="0" algn="just">
              <a:spcBef>
                <a:spcPts val="0"/>
              </a:spcBef>
              <a:buNone/>
            </a:pPr>
            <a:r>
              <a:rPr lang="uk-UA" sz="2000" dirty="0">
                <a:solidFill>
                  <a:schemeClr val="bg1"/>
                </a:solidFill>
              </a:rPr>
              <a:t>16. Охарактеризуйте час на обслуговування робочого місця. Як він визначається?</a:t>
            </a:r>
            <a:endParaRPr lang="ru-RU" sz="2000" dirty="0">
              <a:solidFill>
                <a:schemeClr val="bg1"/>
              </a:solidFill>
            </a:endParaRPr>
          </a:p>
          <a:p>
            <a:pPr marL="0" indent="0" algn="just">
              <a:spcBef>
                <a:spcPts val="0"/>
              </a:spcBef>
              <a:buNone/>
            </a:pPr>
            <a:r>
              <a:rPr lang="uk-UA" sz="2000" dirty="0">
                <a:solidFill>
                  <a:schemeClr val="bg1"/>
                </a:solidFill>
              </a:rPr>
              <a:t>17. Складіть формулу штучного часу.</a:t>
            </a:r>
            <a:endParaRPr lang="ru-RU" sz="2000" dirty="0">
              <a:solidFill>
                <a:schemeClr val="bg1"/>
              </a:solidFill>
            </a:endParaRPr>
          </a:p>
          <a:p>
            <a:pPr marL="0" indent="0" algn="just">
              <a:spcBef>
                <a:spcPts val="0"/>
              </a:spcBef>
              <a:buNone/>
            </a:pPr>
            <a:r>
              <a:rPr lang="uk-UA" sz="2000" dirty="0">
                <a:solidFill>
                  <a:schemeClr val="bg1"/>
                </a:solidFill>
              </a:rPr>
              <a:t>18. Складіть формулу штучно-калькуляційного часу.</a:t>
            </a:r>
            <a:endParaRPr lang="ru-RU" sz="2000" dirty="0">
              <a:solidFill>
                <a:schemeClr val="bg1"/>
              </a:solidFill>
            </a:endParaRPr>
          </a:p>
        </p:txBody>
      </p:sp>
    </p:spTree>
    <p:extLst>
      <p:ext uri="{BB962C8B-B14F-4D97-AF65-F5344CB8AC3E}">
        <p14:creationId xmlns:p14="http://schemas.microsoft.com/office/powerpoint/2010/main" val="33469080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1201316"/>
            <a:ext cx="8229600" cy="3960440"/>
          </a:xfrm>
        </p:spPr>
        <p:txBody>
          <a:bodyPr>
            <a:noAutofit/>
          </a:bodyPr>
          <a:lstStyle/>
          <a:p>
            <a:pPr marL="0" indent="0" algn="just">
              <a:buNone/>
            </a:pPr>
            <a:r>
              <a:rPr lang="ru-RU" sz="2000" dirty="0">
                <a:solidFill>
                  <a:schemeClr val="bg1"/>
                </a:solidFill>
              </a:rPr>
              <a:t>19. Охарактеризуйте </a:t>
            </a:r>
            <a:r>
              <a:rPr lang="ru-RU" sz="2000" dirty="0" err="1">
                <a:solidFill>
                  <a:schemeClr val="bg1"/>
                </a:solidFill>
              </a:rPr>
              <a:t>особливості</a:t>
            </a:r>
            <a:r>
              <a:rPr lang="ru-RU" sz="2000" dirty="0">
                <a:solidFill>
                  <a:schemeClr val="bg1"/>
                </a:solidFill>
              </a:rPr>
              <a:t> </a:t>
            </a:r>
            <a:r>
              <a:rPr lang="ru-RU" sz="2000" dirty="0" err="1">
                <a:solidFill>
                  <a:schemeClr val="bg1"/>
                </a:solidFill>
              </a:rPr>
              <a:t>нормування</a:t>
            </a:r>
            <a:r>
              <a:rPr lang="ru-RU" sz="2000" dirty="0">
                <a:solidFill>
                  <a:schemeClr val="bg1"/>
                </a:solidFill>
              </a:rPr>
              <a:t> </a:t>
            </a:r>
            <a:r>
              <a:rPr lang="ru-RU" sz="2000" dirty="0" err="1">
                <a:solidFill>
                  <a:schemeClr val="bg1"/>
                </a:solidFill>
              </a:rPr>
              <a:t>багатоінструментної</a:t>
            </a:r>
            <a:r>
              <a:rPr lang="ru-RU" sz="2000" dirty="0">
                <a:solidFill>
                  <a:schemeClr val="bg1"/>
                </a:solidFill>
              </a:rPr>
              <a:t> </a:t>
            </a:r>
            <a:r>
              <a:rPr lang="ru-RU" sz="2000" dirty="0" err="1">
                <a:solidFill>
                  <a:schemeClr val="bg1"/>
                </a:solidFill>
              </a:rPr>
              <a:t>обробки</a:t>
            </a:r>
            <a:r>
              <a:rPr lang="ru-RU" sz="2000" dirty="0">
                <a:solidFill>
                  <a:schemeClr val="bg1"/>
                </a:solidFill>
              </a:rPr>
              <a:t>.</a:t>
            </a:r>
          </a:p>
          <a:p>
            <a:pPr marL="0" indent="0" algn="just">
              <a:buNone/>
            </a:pPr>
            <a:r>
              <a:rPr lang="ru-RU" sz="2000" dirty="0">
                <a:solidFill>
                  <a:schemeClr val="bg1"/>
                </a:solidFill>
              </a:rPr>
              <a:t>20. </a:t>
            </a:r>
            <a:r>
              <a:rPr lang="ru-RU" sz="2000" dirty="0" err="1">
                <a:solidFill>
                  <a:schemeClr val="bg1"/>
                </a:solidFill>
              </a:rPr>
              <a:t>Які</a:t>
            </a:r>
            <a:r>
              <a:rPr lang="ru-RU" sz="2000" dirty="0">
                <a:solidFill>
                  <a:schemeClr val="bg1"/>
                </a:solidFill>
              </a:rPr>
              <a:t> </a:t>
            </a:r>
            <a:r>
              <a:rPr lang="ru-RU" sz="2000" dirty="0" err="1">
                <a:solidFill>
                  <a:schemeClr val="bg1"/>
                </a:solidFill>
              </a:rPr>
              <a:t>особливості</a:t>
            </a:r>
            <a:r>
              <a:rPr lang="ru-RU" sz="2000" dirty="0">
                <a:solidFill>
                  <a:schemeClr val="bg1"/>
                </a:solidFill>
              </a:rPr>
              <a:t> </a:t>
            </a:r>
            <a:r>
              <a:rPr lang="ru-RU" sz="2000" dirty="0" err="1">
                <a:solidFill>
                  <a:schemeClr val="bg1"/>
                </a:solidFill>
              </a:rPr>
              <a:t>призначення</a:t>
            </a:r>
            <a:r>
              <a:rPr lang="ru-RU" sz="2000" dirty="0">
                <a:solidFill>
                  <a:schemeClr val="bg1"/>
                </a:solidFill>
              </a:rPr>
              <a:t> </a:t>
            </a:r>
            <a:r>
              <a:rPr lang="ru-RU" sz="2000" dirty="0" err="1">
                <a:solidFill>
                  <a:schemeClr val="bg1"/>
                </a:solidFill>
              </a:rPr>
              <a:t>режимів</a:t>
            </a:r>
            <a:r>
              <a:rPr lang="ru-RU" sz="2000" dirty="0">
                <a:solidFill>
                  <a:schemeClr val="bg1"/>
                </a:solidFill>
              </a:rPr>
              <a:t> </a:t>
            </a:r>
            <a:r>
              <a:rPr lang="ru-RU" sz="2000" dirty="0" err="1">
                <a:solidFill>
                  <a:schemeClr val="bg1"/>
                </a:solidFill>
              </a:rPr>
              <a:t>різання</a:t>
            </a:r>
            <a:r>
              <a:rPr lang="ru-RU" sz="2000" dirty="0">
                <a:solidFill>
                  <a:schemeClr val="bg1"/>
                </a:solidFill>
              </a:rPr>
              <a:t> при </a:t>
            </a:r>
            <a:r>
              <a:rPr lang="ru-RU" sz="2000" dirty="0" err="1">
                <a:solidFill>
                  <a:schemeClr val="bg1"/>
                </a:solidFill>
              </a:rPr>
              <a:t>багатоінструментній</a:t>
            </a:r>
            <a:r>
              <a:rPr lang="ru-RU" sz="2000" dirty="0">
                <a:solidFill>
                  <a:schemeClr val="bg1"/>
                </a:solidFill>
              </a:rPr>
              <a:t> </a:t>
            </a:r>
            <a:r>
              <a:rPr lang="ru-RU" sz="2000" dirty="0" err="1">
                <a:solidFill>
                  <a:schemeClr val="bg1"/>
                </a:solidFill>
              </a:rPr>
              <a:t>обробці</a:t>
            </a:r>
            <a:r>
              <a:rPr lang="ru-RU" sz="2000" dirty="0">
                <a:solidFill>
                  <a:schemeClr val="bg1"/>
                </a:solidFill>
              </a:rPr>
              <a:t>?</a:t>
            </a:r>
          </a:p>
          <a:p>
            <a:pPr marL="0" indent="0" algn="just">
              <a:buNone/>
            </a:pPr>
            <a:r>
              <a:rPr lang="uk-UA" sz="2000" dirty="0">
                <a:solidFill>
                  <a:schemeClr val="bg1"/>
                </a:solidFill>
              </a:rPr>
              <a:t>21. Перерахуйте основні технологічні методи підвищення продуктивності та зниження собівартості виробів.</a:t>
            </a:r>
            <a:endParaRPr lang="ru-RU" sz="2000" dirty="0">
              <a:solidFill>
                <a:schemeClr val="bg1"/>
              </a:solidFill>
            </a:endParaRPr>
          </a:p>
          <a:p>
            <a:pPr marL="0" indent="0" algn="just">
              <a:buNone/>
            </a:pPr>
            <a:r>
              <a:rPr lang="uk-UA" sz="2000" dirty="0">
                <a:solidFill>
                  <a:schemeClr val="bg1"/>
                </a:solidFill>
              </a:rPr>
              <a:t>22. Як впливає кількість виробів на продуктивність та собівартість обробки?</a:t>
            </a:r>
            <a:endParaRPr lang="ru-RU" sz="2000" dirty="0">
              <a:solidFill>
                <a:schemeClr val="bg1"/>
              </a:solidFill>
            </a:endParaRPr>
          </a:p>
          <a:p>
            <a:pPr marL="0" indent="0" algn="just">
              <a:buNone/>
            </a:pPr>
            <a:r>
              <a:rPr lang="uk-UA" sz="2000" dirty="0">
                <a:solidFill>
                  <a:schemeClr val="bg1"/>
                </a:solidFill>
              </a:rPr>
              <a:t>23. Охарактеризуйте основні шляхи скорочення витрат матеріалів.</a:t>
            </a:r>
          </a:p>
          <a:p>
            <a:pPr marL="0" indent="0" algn="just">
              <a:buNone/>
            </a:pPr>
            <a:r>
              <a:rPr lang="uk-UA" sz="2000" dirty="0">
                <a:solidFill>
                  <a:schemeClr val="bg1"/>
                </a:solidFill>
              </a:rPr>
              <a:t>24. Охарактеризуйте основні шляхи скорочення витрат на заробітну плату. </a:t>
            </a:r>
            <a:endParaRPr lang="ru-RU" sz="2000" dirty="0">
              <a:solidFill>
                <a:schemeClr val="bg1"/>
              </a:solidFill>
            </a:endParaRPr>
          </a:p>
        </p:txBody>
      </p:sp>
    </p:spTree>
    <p:extLst>
      <p:ext uri="{BB962C8B-B14F-4D97-AF65-F5344CB8AC3E}">
        <p14:creationId xmlns:p14="http://schemas.microsoft.com/office/powerpoint/2010/main" val="33469080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841276"/>
            <a:ext cx="8229600" cy="4608512"/>
          </a:xfrm>
        </p:spPr>
        <p:txBody>
          <a:bodyPr>
            <a:noAutofit/>
          </a:bodyPr>
          <a:lstStyle/>
          <a:p>
            <a:pPr marL="0" indent="0" algn="just">
              <a:buNone/>
            </a:pPr>
            <a:r>
              <a:rPr lang="uk-UA" sz="2000" dirty="0">
                <a:solidFill>
                  <a:schemeClr val="bg1"/>
                </a:solidFill>
              </a:rPr>
              <a:t>Частина 1. Теоретичні основи технології виготовлення деталей та складання машин</a:t>
            </a:r>
            <a:endParaRPr lang="ru-RU" sz="2000" dirty="0">
              <a:solidFill>
                <a:schemeClr val="bg1"/>
              </a:solidFill>
            </a:endParaRPr>
          </a:p>
          <a:p>
            <a:pPr marL="0" indent="0" algn="just">
              <a:buNone/>
            </a:pPr>
            <a:r>
              <a:rPr lang="uk-UA" sz="2000" dirty="0">
                <a:solidFill>
                  <a:schemeClr val="bg1"/>
                </a:solidFill>
              </a:rPr>
              <a:t>25. Охарактеризуйте основні шляхи скорочення накладних витрат.</a:t>
            </a:r>
            <a:endParaRPr lang="ru-RU" sz="2000" dirty="0">
              <a:solidFill>
                <a:schemeClr val="bg1"/>
              </a:solidFill>
            </a:endParaRPr>
          </a:p>
          <a:p>
            <a:pPr marL="0" indent="0" algn="just">
              <a:buNone/>
            </a:pPr>
            <a:r>
              <a:rPr lang="uk-UA" sz="2000" dirty="0">
                <a:solidFill>
                  <a:schemeClr val="bg1"/>
                </a:solidFill>
              </a:rPr>
              <a:t>26. Які існують методи визначення ефективності технологічного процесу? Переваги, та недоліки.</a:t>
            </a:r>
            <a:endParaRPr lang="ru-RU" sz="2000" dirty="0">
              <a:solidFill>
                <a:schemeClr val="bg1"/>
              </a:solidFill>
            </a:endParaRPr>
          </a:p>
          <a:p>
            <a:pPr marL="0" indent="0" algn="just">
              <a:buNone/>
            </a:pPr>
            <a:r>
              <a:rPr lang="uk-UA" sz="2000" dirty="0">
                <a:solidFill>
                  <a:schemeClr val="bg1"/>
                </a:solidFill>
              </a:rPr>
              <a:t>27. Охарактеризуйте бухгалтерський метод визначення ефективності технологічного процесу.</a:t>
            </a:r>
            <a:endParaRPr lang="ru-RU" sz="2000" dirty="0">
              <a:solidFill>
                <a:schemeClr val="bg1"/>
              </a:solidFill>
            </a:endParaRPr>
          </a:p>
          <a:p>
            <a:pPr marL="0" indent="0" algn="just">
              <a:buNone/>
            </a:pPr>
            <a:r>
              <a:rPr lang="uk-UA" sz="2000" dirty="0">
                <a:solidFill>
                  <a:schemeClr val="bg1"/>
                </a:solidFill>
              </a:rPr>
              <a:t>28. Охарактеризуйте елементний метод визначення ефективності технологічного процесу.</a:t>
            </a:r>
            <a:endParaRPr lang="ru-RU" sz="2000" dirty="0">
              <a:solidFill>
                <a:schemeClr val="bg1"/>
              </a:solidFill>
            </a:endParaRPr>
          </a:p>
          <a:p>
            <a:pPr marL="0" indent="0" algn="just">
              <a:buNone/>
            </a:pPr>
            <a:r>
              <a:rPr lang="uk-UA" sz="2000" dirty="0">
                <a:solidFill>
                  <a:schemeClr val="bg1"/>
                </a:solidFill>
              </a:rPr>
              <a:t>29. Розкрийте суть розрахунку технологічної собівартості за вартістю </a:t>
            </a:r>
            <a:r>
              <a:rPr lang="uk-UA" sz="2000" dirty="0" err="1">
                <a:solidFill>
                  <a:schemeClr val="bg1"/>
                </a:solidFill>
              </a:rPr>
              <a:t>верстато</a:t>
            </a:r>
            <a:r>
              <a:rPr lang="uk-UA" sz="2000" dirty="0">
                <a:solidFill>
                  <a:schemeClr val="bg1"/>
                </a:solidFill>
              </a:rPr>
              <a:t>-години роботи верстата.</a:t>
            </a:r>
            <a:endParaRPr lang="ru-RU" sz="2000" dirty="0">
              <a:solidFill>
                <a:schemeClr val="bg1"/>
              </a:solidFill>
            </a:endParaRPr>
          </a:p>
          <a:p>
            <a:pPr marL="0" indent="0" algn="just">
              <a:buNone/>
            </a:pPr>
            <a:r>
              <a:rPr lang="uk-UA" sz="2000" dirty="0">
                <a:solidFill>
                  <a:schemeClr val="bg1"/>
                </a:solidFill>
              </a:rPr>
              <a:t>30. Охарактеризуйте метод оцінки економічної ефективності варіанта технологічного процесу за приведеними затратами.</a:t>
            </a:r>
            <a:endParaRPr lang="ru-RU" sz="2000" dirty="0">
              <a:solidFill>
                <a:schemeClr val="bg1"/>
              </a:solidFill>
            </a:endParaRPr>
          </a:p>
        </p:txBody>
      </p:sp>
    </p:spTree>
    <p:extLst>
      <p:ext uri="{BB962C8B-B14F-4D97-AF65-F5344CB8AC3E}">
        <p14:creationId xmlns:p14="http://schemas.microsoft.com/office/powerpoint/2010/main" val="334690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70000" lnSpcReduction="20000"/>
          </a:bodyPr>
          <a:lstStyle/>
          <a:p>
            <a:pPr marL="0" indent="358775" algn="just">
              <a:buNone/>
            </a:pPr>
            <a:r>
              <a:rPr lang="uk-UA" dirty="0">
                <a:solidFill>
                  <a:schemeClr val="bg1"/>
                </a:solidFill>
              </a:rPr>
              <a:t>Економічна ефективність технологічних процесів суттєво залежить від масштабів річного випуску виробів і розмірів партії заготовок, що запускаються у виробництво. Відомо, що придбання високопродуктивних, але </a:t>
            </a:r>
            <a:r>
              <a:rPr lang="uk-UA" dirty="0" err="1">
                <a:solidFill>
                  <a:schemeClr val="bg1"/>
                </a:solidFill>
              </a:rPr>
              <a:t>дороговартісних</a:t>
            </a:r>
            <a:r>
              <a:rPr lang="uk-UA" dirty="0">
                <a:solidFill>
                  <a:schemeClr val="bg1"/>
                </a:solidFill>
              </a:rPr>
              <a:t> багатошпиндельних автоматів </a:t>
            </a:r>
            <a:r>
              <a:rPr lang="uk-UA" dirty="0" err="1">
                <a:solidFill>
                  <a:schemeClr val="bg1"/>
                </a:solidFill>
              </a:rPr>
              <a:t>окуплюється</a:t>
            </a:r>
            <a:r>
              <a:rPr lang="uk-UA" dirty="0">
                <a:solidFill>
                  <a:schemeClr val="bg1"/>
                </a:solidFill>
              </a:rPr>
              <a:t> тільки при достатньо великій кількості виробів, що випускаються. З іншого боку, структура і загальна сума затрат по експлуатації верстатів різного типу суттєво відрізняються.</a:t>
            </a:r>
            <a:endParaRPr lang="ru-RU">
              <a:solidFill>
                <a:schemeClr val="bg1"/>
              </a:solidFill>
            </a:endParaRPr>
          </a:p>
          <a:p>
            <a:pPr marL="0" indent="358775" algn="just">
              <a:buNone/>
            </a:pPr>
            <a:r>
              <a:rPr lang="uk-UA">
                <a:solidFill>
                  <a:schemeClr val="bg1"/>
                </a:solidFill>
              </a:rPr>
              <a:t>Істотний вплив видів і режимів обробки, застосовуваних верстатів і технологічного оснащення на економічність виготовлення деталей, а також залежність економічності технологічних процесів від розмірів партій оброблюваних заготовок роблять актуальною проблему оцінки економічної ефективності технологічних процесів. </a:t>
            </a:r>
            <a:r>
              <a:rPr lang="uk-UA" dirty="0">
                <a:solidFill>
                  <a:schemeClr val="bg1"/>
                </a:solidFill>
              </a:rPr>
              <a:t>Правильне і своєчасне визначення економічної ефективності створення та застосування нової техніки і технології виробництва суттєво визначають напрямок і темпи технічного прогресу машинобудування.</a:t>
            </a:r>
            <a:endParaRPr lang="ru-RU" dirty="0">
              <a:solidFill>
                <a:schemeClr val="bg1"/>
              </a:solidFill>
            </a:endParaRPr>
          </a:p>
        </p:txBody>
      </p:sp>
    </p:spTree>
    <p:extLst>
      <p:ext uri="{BB962C8B-B14F-4D97-AF65-F5344CB8AC3E}">
        <p14:creationId xmlns:p14="http://schemas.microsoft.com/office/powerpoint/2010/main" val="1827446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1483" y="481236"/>
            <a:ext cx="8229600" cy="540404"/>
          </a:xfrm>
        </p:spPr>
        <p:txBody>
          <a:bodyPr>
            <a:noAutofit/>
          </a:bodyPr>
          <a:lstStyle/>
          <a:p>
            <a:r>
              <a:rPr lang="uk-UA" sz="3200" b="1" dirty="0">
                <a:solidFill>
                  <a:schemeClr val="bg1"/>
                </a:solidFill>
              </a:rPr>
              <a:t>9.2. Основи технічного нормування</a:t>
            </a:r>
            <a:endParaRPr lang="ru-RU" sz="2800" dirty="0">
              <a:solidFill>
                <a:schemeClr val="bg1"/>
              </a:solidFill>
            </a:endParaRPr>
          </a:p>
        </p:txBody>
      </p:sp>
      <p:sp>
        <p:nvSpPr>
          <p:cNvPr id="5" name="Объект 4"/>
          <p:cNvSpPr>
            <a:spLocks noGrp="1"/>
          </p:cNvSpPr>
          <p:nvPr>
            <p:ph idx="1"/>
          </p:nvPr>
        </p:nvSpPr>
        <p:spPr>
          <a:xfrm>
            <a:off x="461483" y="1633364"/>
            <a:ext cx="8229600" cy="3312368"/>
          </a:xfrm>
        </p:spPr>
        <p:txBody>
          <a:bodyPr>
            <a:normAutofit fontScale="70000" lnSpcReduction="20000"/>
          </a:bodyPr>
          <a:lstStyle/>
          <a:p>
            <a:pPr marL="0" indent="358775" algn="just">
              <a:buNone/>
            </a:pPr>
            <a:r>
              <a:rPr lang="uk-UA">
                <a:solidFill>
                  <a:schemeClr val="bg1"/>
                </a:solidFill>
              </a:rPr>
              <a:t>Технічне нормування у широкому розумінні цього поняття представляє собою встановлення технічно обґрунтованих норм витрат виробничих ресурсів. </a:t>
            </a:r>
            <a:r>
              <a:rPr lang="uk-UA" dirty="0">
                <a:solidFill>
                  <a:schemeClr val="bg1"/>
                </a:solidFill>
              </a:rPr>
              <a:t>При цьому під виробничими ресурсами розуміються енергія, сировина, матеріали, інструмент, робочий час.</a:t>
            </a:r>
            <a:endParaRPr lang="ru-RU">
              <a:solidFill>
                <a:schemeClr val="bg1"/>
              </a:solidFill>
            </a:endParaRPr>
          </a:p>
          <a:p>
            <a:pPr marL="0" indent="358775" algn="just">
              <a:buNone/>
            </a:pPr>
            <a:r>
              <a:rPr lang="uk-UA">
                <a:solidFill>
                  <a:schemeClr val="bg1"/>
                </a:solidFill>
              </a:rPr>
              <a:t>В сучасних умовах механоскладального виробництва економія виробничих ресурсів (за рядом причин економічного, демографічного і соціального характеру) набуває надто важливого значення. </a:t>
            </a:r>
            <a:r>
              <a:rPr lang="uk-UA" dirty="0">
                <a:solidFill>
                  <a:schemeClr val="bg1"/>
                </a:solidFill>
              </a:rPr>
              <a:t>Особливо важливою задачею, що розв’язується при проектуванні технологічних процесів, є задача технічного нормування робочого часу, тобто нормування праці.</a:t>
            </a:r>
            <a:endParaRPr lang="ru-RU">
              <a:solidFill>
                <a:schemeClr val="bg1"/>
              </a:solidFill>
            </a:endParaRPr>
          </a:p>
        </p:txBody>
      </p:sp>
    </p:spTree>
    <p:extLst>
      <p:ext uri="{BB962C8B-B14F-4D97-AF65-F5344CB8AC3E}">
        <p14:creationId xmlns:p14="http://schemas.microsoft.com/office/powerpoint/2010/main" val="3081664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4296" y="983551"/>
            <a:ext cx="8229600" cy="4513684"/>
          </a:xfrm>
        </p:spPr>
        <p:txBody>
          <a:bodyPr>
            <a:noAutofit/>
          </a:bodyPr>
          <a:lstStyle/>
          <a:p>
            <a:pPr marL="0" indent="358775" algn="just">
              <a:buNone/>
            </a:pPr>
            <a:r>
              <a:rPr lang="uk-UA" sz="2000" dirty="0">
                <a:solidFill>
                  <a:schemeClr val="bg1"/>
                </a:solidFill>
              </a:rPr>
              <a:t>Основна задача нормування – це визначення міри праці і відповідної винагороди. Нормування праці здійснюється </a:t>
            </a:r>
            <a:r>
              <a:rPr lang="uk-UA" sz="2000" b="1" dirty="0">
                <a:solidFill>
                  <a:schemeClr val="bg1"/>
                </a:solidFill>
              </a:rPr>
              <a:t>методами технічного </a:t>
            </a:r>
            <a:r>
              <a:rPr lang="uk-UA" sz="2000" dirty="0">
                <a:solidFill>
                  <a:schemeClr val="bg1"/>
                </a:solidFill>
              </a:rPr>
              <a:t>і </a:t>
            </a:r>
            <a:r>
              <a:rPr lang="uk-UA" sz="2000" b="1" dirty="0" err="1">
                <a:solidFill>
                  <a:schemeClr val="bg1"/>
                </a:solidFill>
              </a:rPr>
              <a:t>досвідно</a:t>
            </a:r>
            <a:r>
              <a:rPr lang="uk-UA" sz="2000" b="1" dirty="0">
                <a:solidFill>
                  <a:schemeClr val="bg1"/>
                </a:solidFill>
              </a:rPr>
              <a:t>-статистичного нормування</a:t>
            </a:r>
            <a:r>
              <a:rPr lang="uk-UA" sz="2000" dirty="0">
                <a:solidFill>
                  <a:schemeClr val="bg1"/>
                </a:solidFill>
              </a:rPr>
              <a:t>.</a:t>
            </a:r>
            <a:endParaRPr lang="ru-RU" sz="2000">
              <a:solidFill>
                <a:schemeClr val="bg1"/>
              </a:solidFill>
            </a:endParaRPr>
          </a:p>
          <a:p>
            <a:pPr marL="0" indent="358775" algn="just">
              <a:buNone/>
            </a:pPr>
            <a:r>
              <a:rPr lang="uk-UA" sz="2000" b="1" u="sng">
                <a:solidFill>
                  <a:schemeClr val="bg1"/>
                </a:solidFill>
              </a:rPr>
              <a:t>Технічне нормування праці</a:t>
            </a:r>
            <a:r>
              <a:rPr lang="uk-UA" sz="2000" u="sng">
                <a:solidFill>
                  <a:schemeClr val="bg1"/>
                </a:solidFill>
              </a:rPr>
              <a:t> </a:t>
            </a:r>
            <a:r>
              <a:rPr lang="uk-UA" sz="2000">
                <a:solidFill>
                  <a:schemeClr val="bg1"/>
                </a:solidFill>
              </a:rPr>
              <a:t>– це сукупність методів і прийомів з виявлення резервів робочого часу і встановлення необхідної міри праці. </a:t>
            </a:r>
            <a:r>
              <a:rPr lang="uk-UA" sz="2000" dirty="0">
                <a:solidFill>
                  <a:schemeClr val="bg1"/>
                </a:solidFill>
              </a:rPr>
              <a:t>Задачами технічного нормування є виявлення резервів робочого часу і поліпшення організації праці на підприємстві, встановлення правильної міри праці (тобто визначення норми часу) і в кінцевому результаті – підвищення продуктивності праці та збільшення обсягів виробництва.</a:t>
            </a:r>
            <a:endParaRPr lang="ru-RU" sz="2000">
              <a:solidFill>
                <a:schemeClr val="bg1"/>
              </a:solidFill>
            </a:endParaRPr>
          </a:p>
          <a:p>
            <a:pPr marL="0" indent="358775" algn="just">
              <a:buNone/>
            </a:pPr>
            <a:r>
              <a:rPr lang="uk-UA" sz="2000">
                <a:solidFill>
                  <a:schemeClr val="bg1"/>
                </a:solidFill>
              </a:rPr>
              <a:t>При технічному нормуванні праці (тобто при аналітичному методі визначення норми часу) технологічна операція розкладається на елементи: машинні, машинно-ручні і ручні, на переходи, ходи, прийоми і рухи. </a:t>
            </a:r>
            <a:r>
              <a:rPr lang="uk-UA" sz="2000" dirty="0">
                <a:solidFill>
                  <a:schemeClr val="bg1"/>
                </a:solidFill>
              </a:rPr>
              <a:t>При цьому кожен елемент піддається аналізу як окремо, так і в поєднанні з суміжними елементами.</a:t>
            </a:r>
            <a:endParaRPr lang="ru-RU" sz="2000" dirty="0">
              <a:solidFill>
                <a:schemeClr val="bg1"/>
              </a:solidFill>
            </a:endParaRPr>
          </a:p>
        </p:txBody>
      </p:sp>
      <p:sp>
        <p:nvSpPr>
          <p:cNvPr id="4" name="Прямоугольник 3"/>
          <p:cNvSpPr/>
          <p:nvPr/>
        </p:nvSpPr>
        <p:spPr>
          <a:xfrm>
            <a:off x="454296" y="337220"/>
            <a:ext cx="8546892" cy="646331"/>
          </a:xfrm>
          <a:prstGeom prst="rect">
            <a:avLst/>
          </a:prstGeom>
        </p:spPr>
        <p:txBody>
          <a:bodyPr wrap="none">
            <a:spAutoFit/>
          </a:bodyPr>
          <a:lstStyle/>
          <a:p>
            <a:r>
              <a:rPr lang="uk-UA" sz="3600" b="1">
                <a:solidFill>
                  <a:schemeClr val="bg1"/>
                </a:solidFill>
                <a:latin typeface="Calibri" panose="020F0502020204030204" pitchFamily="34" charset="0"/>
                <a:ea typeface="MS Mincho"/>
                <a:cs typeface="Times New Roman" panose="02020603050405020304" pitchFamily="18" charset="0"/>
              </a:rPr>
              <a:t>9.2.1. </a:t>
            </a:r>
            <a:r>
              <a:rPr lang="uk-UA" sz="3600" b="1" dirty="0">
                <a:solidFill>
                  <a:schemeClr val="bg1"/>
                </a:solidFill>
                <a:latin typeface="Calibri" panose="020F0502020204030204" pitchFamily="34" charset="0"/>
                <a:ea typeface="MS Mincho"/>
                <a:cs typeface="Times New Roman" panose="02020603050405020304" pitchFamily="18" charset="0"/>
              </a:rPr>
              <a:t>Задачі та методи нормування праці</a:t>
            </a:r>
            <a:endParaRPr lang="ru-RU" sz="3600">
              <a:solidFill>
                <a:schemeClr val="bg1"/>
              </a:solidFill>
            </a:endParaRPr>
          </a:p>
        </p:txBody>
      </p:sp>
    </p:spTree>
    <p:extLst>
      <p:ext uri="{BB962C8B-B14F-4D97-AF65-F5344CB8AC3E}">
        <p14:creationId xmlns:p14="http://schemas.microsoft.com/office/powerpoint/2010/main" val="3050744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TotalTime>
  <Words>7168</Words>
  <Application>Microsoft Office PowerPoint</Application>
  <PresentationFormat>Экран (16:10)</PresentationFormat>
  <Paragraphs>332</Paragraphs>
  <Slides>65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65</vt:i4>
      </vt:variant>
    </vt:vector>
  </HeadingPairs>
  <TitlesOfParts>
    <vt:vector size="70" baseType="lpstr">
      <vt:lpstr>Arial</vt:lpstr>
      <vt:lpstr>Calibri</vt:lpstr>
      <vt:lpstr>Cambria Math</vt:lpstr>
      <vt:lpstr>Wingdings</vt:lpstr>
      <vt:lpstr>Тема Office</vt:lpstr>
      <vt:lpstr>Лекція 7</vt:lpstr>
      <vt:lpstr>9.1. Продуктивність та собівартість обробки</vt:lpstr>
      <vt:lpstr>Презентация PowerPoint</vt:lpstr>
      <vt:lpstr>Презентация PowerPoint</vt:lpstr>
      <vt:lpstr>Презентация PowerPoint</vt:lpstr>
      <vt:lpstr>Презентация PowerPoint</vt:lpstr>
      <vt:lpstr>Презентация PowerPoint</vt:lpstr>
      <vt:lpstr>9.2. Основи технічного нормування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9.2.2. Класифікація затрат робочого часу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9.2.3. Структура норми часу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9.2.5. Вплив багатоінструментної обробки на режим різання</vt:lpstr>
      <vt:lpstr>Презентация PowerPoint</vt:lpstr>
      <vt:lpstr>Презентация PowerPoint</vt:lpstr>
      <vt:lpstr>Презентация PowerPoint</vt:lpstr>
      <vt:lpstr>Презентация PowerPoint</vt:lpstr>
      <vt:lpstr>9.3. Технологічні методи підвищення продуктивності та зниження собівартості виробів</vt:lpstr>
      <vt:lpstr>Презентация PowerPoint</vt:lpstr>
      <vt:lpstr>9.3.2. Скорочення витрат на матеріал</vt:lpstr>
      <vt:lpstr>Презентация PowerPoint</vt:lpstr>
      <vt:lpstr>Презентация PowerPoint</vt:lpstr>
      <vt:lpstr>Презентация PowerPoint</vt:lpstr>
      <vt:lpstr>Презентация PowerPoint</vt:lpstr>
      <vt:lpstr>9.3.3. Скорочення витрат на заробітну плату</vt:lpstr>
      <vt:lpstr>Презентация PowerPoint</vt:lpstr>
      <vt:lpstr>9.3.4. Скорочення накладних витрат</vt:lpstr>
      <vt:lpstr>Презентация PowerPoint</vt:lpstr>
      <vt:lpstr>Презентация PowerPoint</vt:lpstr>
      <vt:lpstr>9.4. Визначення економічної ефективності технологічного процесу 9.4.1. Бухгалтерський метод</vt:lpstr>
      <vt:lpstr>Презентация PowerPoint</vt:lpstr>
      <vt:lpstr>Презентация PowerPoint</vt:lpstr>
      <vt:lpstr>Презентация PowerPoint</vt:lpstr>
      <vt:lpstr>Презентация PowerPoint</vt:lpstr>
      <vt:lpstr>9.4.2. Елементний метод</vt:lpstr>
      <vt:lpstr>Презентация PowerPoint</vt:lpstr>
      <vt:lpstr>Презентация PowerPoint</vt:lpstr>
      <vt:lpstr>9.4.3. Оцінка економічної ефективності варіанта за приведеними затратами</vt:lpstr>
      <vt:lpstr>Презентация PowerPoint</vt:lpstr>
      <vt:lpstr>Презентация PowerPoint</vt:lpstr>
      <vt:lpstr>ЗАПИТАННЯ ДЛЯ САМОКОНТРОЛЮ</vt:lpstr>
      <vt:lpstr>ЗАПИТАННЯ ДЛЯ САМОКОНТРОЛЮ</vt:lpstr>
      <vt:lpstr>ЗАПИТАННЯ ДЛЯ САМОКОНТРОЛЮ</vt:lpstr>
      <vt:lpstr>ЗАПИТАННЯ ДЛЯ САМОКОНТРОЛЮ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Глембоцька Лариса Євгеніївна</dc:creator>
  <cp:lastModifiedBy>kovalenkoyana50@gmail.com</cp:lastModifiedBy>
  <cp:revision>45</cp:revision>
  <dcterms:created xsi:type="dcterms:W3CDTF">2020-03-11T11:07:26Z</dcterms:created>
  <dcterms:modified xsi:type="dcterms:W3CDTF">2026-02-20T10:48:55Z</dcterms:modified>
</cp:coreProperties>
</file>