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305" r:id="rId10"/>
    <p:sldId id="306" r:id="rId11"/>
    <p:sldId id="307" r:id="rId12"/>
    <p:sldId id="308" r:id="rId13"/>
    <p:sldId id="284" r:id="rId14"/>
    <p:sldId id="285" r:id="rId15"/>
    <p:sldId id="287" r:id="rId16"/>
    <p:sldId id="289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25" r:id="rId35"/>
    <p:sldId id="326" r:id="rId36"/>
    <p:sldId id="327" r:id="rId37"/>
    <p:sldId id="328" r:id="rId38"/>
    <p:sldId id="321" r:id="rId39"/>
    <p:sldId id="322" r:id="rId40"/>
    <p:sldId id="323" r:id="rId41"/>
    <p:sldId id="324" r:id="rId42"/>
    <p:sldId id="300" r:id="rId43"/>
    <p:sldId id="302" r:id="rId44"/>
    <p:sldId id="303" r:id="rId45"/>
    <p:sldId id="304" r:id="rId46"/>
    <p:sldId id="290" r:id="rId47"/>
    <p:sldId id="291" r:id="rId48"/>
    <p:sldId id="329" r:id="rId49"/>
    <p:sldId id="275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9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29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2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1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90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0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21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21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7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0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325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9E58-60E9-4BD5-9D41-48ABF1CEEE1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2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427" y="2570918"/>
            <a:ext cx="9144000" cy="2387600"/>
          </a:xfrm>
        </p:spPr>
        <p:txBody>
          <a:bodyPr/>
          <a:lstStyle/>
          <a:p>
            <a:r>
              <a:rPr lang="uk-UA" b="1" dirty="0" smtClean="0"/>
              <a:t>Лекція </a:t>
            </a:r>
            <a:r>
              <a:rPr lang="en-US" b="1" dirty="0" smtClean="0"/>
              <a:t>3</a:t>
            </a:r>
            <a:endParaRPr lang="uk-U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6" y="506994"/>
            <a:ext cx="7846336" cy="19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6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37" y="162963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Мережа з'явиться у списку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Через </a:t>
            </a:r>
            <a:r>
              <a:rPr lang="uk-UA" sz="2000" dirty="0"/>
              <a:t>командний рядок терміналу</a:t>
            </a:r>
            <a:r>
              <a:rPr lang="uk-UA" sz="2000" dirty="0" smtClean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7" y="933308"/>
            <a:ext cx="3993870" cy="1787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7" y="3445643"/>
            <a:ext cx="7976104" cy="4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Створення пулу адрес для роботи DHCP.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розкрилося, вибираємо </a:t>
            </a:r>
            <a:r>
              <a:rPr lang="uk-UA" sz="2000" i="1" dirty="0"/>
              <a:t>Pool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3.В </a:t>
            </a:r>
            <a:r>
              <a:rPr lang="uk-UA" sz="2000" dirty="0"/>
              <a:t>вікні </a:t>
            </a:r>
            <a:r>
              <a:rPr lang="uk-UA" sz="2000" i="1" dirty="0"/>
              <a:t>IP Pool</a:t>
            </a:r>
            <a:r>
              <a:rPr lang="uk-UA" sz="2000" dirty="0"/>
              <a:t>, що відкриється, натискаємо синій </a:t>
            </a:r>
            <a:r>
              <a:rPr lang="uk-UA" sz="2000" dirty="0" smtClean="0"/>
              <a:t>плюс. </a:t>
            </a:r>
            <a:r>
              <a:rPr lang="uk-UA" sz="2000" dirty="0"/>
              <a:t>У вікні </a:t>
            </a:r>
            <a:r>
              <a:rPr lang="uk-UA" sz="2000" i="1" dirty="0"/>
              <a:t>NEW IP Pool</a:t>
            </a:r>
            <a:r>
              <a:rPr lang="uk-UA" sz="2000" dirty="0"/>
              <a:t> вводимо параметри: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4.Name</a:t>
            </a:r>
            <a:r>
              <a:rPr lang="uk-UA" sz="2000" dirty="0"/>
              <a:t>: </a:t>
            </a:r>
            <a:r>
              <a:rPr lang="uk-UA" sz="2000" i="1" dirty="0"/>
              <a:t>POOL1</a:t>
            </a:r>
            <a:r>
              <a:rPr lang="uk-UA" sz="2000" dirty="0"/>
              <a:t>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5.Addresses</a:t>
            </a:r>
            <a:r>
              <a:rPr lang="uk-UA" sz="2000" dirty="0"/>
              <a:t>: 192.168.100.10-192.168.100.254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</a:t>
            </a:r>
            <a:r>
              <a:rPr lang="uk-UA" sz="2000" dirty="0"/>
              <a:t>. Натискаємо </a:t>
            </a:r>
            <a:r>
              <a:rPr lang="uk-UA" sz="2000" dirty="0" smtClean="0"/>
              <a:t>"</a:t>
            </a:r>
            <a:r>
              <a:rPr lang="uk-UA" sz="2000" dirty="0"/>
              <a:t>ОК". Інші налаштування не змінюємо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09" y="3046772"/>
            <a:ext cx="4969068" cy="3091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1" y="6269383"/>
            <a:ext cx="7889709" cy="4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0" y="244445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Створення сервера DHCP.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розкрилося, вибираємо </a:t>
            </a:r>
            <a:r>
              <a:rPr lang="uk-UA" sz="2000" i="1" dirty="0"/>
              <a:t>DHCP Server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3.На </a:t>
            </a:r>
            <a:r>
              <a:rPr lang="uk-UA" sz="2000" dirty="0"/>
              <a:t>вкладці DHCP </a:t>
            </a:r>
            <a:r>
              <a:rPr lang="uk-UA" sz="2000" dirty="0" smtClean="0"/>
              <a:t>натискаємо </a:t>
            </a:r>
            <a:r>
              <a:rPr lang="uk-UA" sz="2000" dirty="0"/>
              <a:t>синій </a:t>
            </a:r>
            <a:r>
              <a:rPr lang="uk-UA" sz="2000" dirty="0" smtClean="0"/>
              <a:t>плюс. </a:t>
            </a:r>
            <a:r>
              <a:rPr lang="uk-UA" sz="2000" dirty="0"/>
              <a:t>У вікні </a:t>
            </a:r>
            <a:r>
              <a:rPr lang="uk-UA" sz="2000" i="1" dirty="0"/>
              <a:t>DHCP Server </a:t>
            </a:r>
            <a:r>
              <a:rPr lang="uk-UA" sz="2000" dirty="0"/>
              <a:t>вводимо параметри: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4.Name</a:t>
            </a:r>
            <a:r>
              <a:rPr lang="uk-UA" sz="2000" dirty="0"/>
              <a:t>: </a:t>
            </a:r>
            <a:r>
              <a:rPr lang="uk-UA" sz="2000" i="1" dirty="0"/>
              <a:t>dhcp1</a:t>
            </a:r>
            <a:r>
              <a:rPr lang="uk-UA" sz="2000" dirty="0"/>
              <a:t>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5.Interface</a:t>
            </a:r>
            <a:r>
              <a:rPr lang="uk-UA" sz="2000" dirty="0"/>
              <a:t>: </a:t>
            </a:r>
            <a:r>
              <a:rPr lang="uk-UA" sz="2000" i="1" dirty="0"/>
              <a:t>bridge1</a:t>
            </a:r>
            <a:r>
              <a:rPr lang="uk-UA" sz="2000" dirty="0"/>
              <a:t>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6.Address </a:t>
            </a:r>
            <a:r>
              <a:rPr lang="uk-UA" sz="2000" dirty="0"/>
              <a:t>Pool: </a:t>
            </a:r>
            <a:r>
              <a:rPr lang="uk-UA" sz="2000" i="1" dirty="0"/>
              <a:t>POOL1 </a:t>
            </a:r>
            <a:endParaRPr lang="uk-UA" sz="2000" i="1" dirty="0" smtClean="0"/>
          </a:p>
          <a:p>
            <a:pPr marL="0" indent="0">
              <a:buNone/>
            </a:pPr>
            <a:r>
              <a:rPr lang="uk-UA" sz="2000" dirty="0" smtClean="0"/>
              <a:t>7</a:t>
            </a:r>
            <a:r>
              <a:rPr lang="uk-UA" sz="2000" dirty="0"/>
              <a:t>. Натискаємо кнопку "ОК".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Інші </a:t>
            </a:r>
            <a:r>
              <a:rPr lang="uk-UA" sz="2000" dirty="0"/>
              <a:t>налаштування не змінюємо.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77" y="2223064"/>
            <a:ext cx="6862252" cy="44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Створений сервер DHCP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8" y="623840"/>
            <a:ext cx="382905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1" y="2963784"/>
            <a:ext cx="9605417" cy="5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7.Отримання зовнішньої IP-адреси.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b="1" dirty="0" smtClean="0"/>
              <a:t>DHCP </a:t>
            </a:r>
            <a:r>
              <a:rPr lang="uk-UA" sz="2000" b="1" dirty="0"/>
              <a:t>клієнт.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розкрилося, вибираємо </a:t>
            </a:r>
            <a:r>
              <a:rPr lang="uk-UA" sz="2000" i="1" dirty="0"/>
              <a:t>DHCP Client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</a:t>
            </a:r>
            <a:r>
              <a:rPr lang="uk-UA" sz="2000" dirty="0"/>
              <a:t>. Переходимо на вкладку </a:t>
            </a:r>
            <a:r>
              <a:rPr lang="uk-UA" sz="2000" i="1" dirty="0"/>
              <a:t>DHCP Client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Натискаємо синій хрест (плюс). У вікні New DHCP Client вводимо параметри: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5.Interface</a:t>
            </a:r>
            <a:r>
              <a:rPr lang="uk-UA" sz="2000" dirty="0"/>
              <a:t>: </a:t>
            </a:r>
            <a:r>
              <a:rPr lang="uk-UA" sz="2000" i="1" dirty="0"/>
              <a:t>ether1</a:t>
            </a:r>
            <a:r>
              <a:rPr lang="uk-UA" sz="2000" dirty="0"/>
              <a:t>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</a:t>
            </a:r>
            <a:r>
              <a:rPr lang="uk-UA" sz="2000" dirty="0"/>
              <a:t>. Натискаємо кнопку "ОК".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Інші </a:t>
            </a:r>
            <a:r>
              <a:rPr lang="uk-UA" sz="2000" dirty="0"/>
              <a:t>налаштування не змінюємо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Можна </a:t>
            </a:r>
            <a:r>
              <a:rPr lang="uk-UA" sz="2000" dirty="0"/>
              <a:t>додати опис, натиснувши </a:t>
            </a:r>
            <a:r>
              <a:rPr lang="uk-UA" sz="2000" i="1" dirty="0"/>
              <a:t>Comment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34" y="2524576"/>
            <a:ext cx="5493233" cy="3168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62" y="5802320"/>
            <a:ext cx="8614488" cy="5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6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Якщо </a:t>
            </a:r>
            <a:r>
              <a:rPr lang="uk-UA" sz="2000" b="1" dirty="0" smtClean="0"/>
              <a:t>зовнішня ІР-адреса статична</a:t>
            </a:r>
          </a:p>
          <a:p>
            <a:pPr marL="0" indent="0">
              <a:buNone/>
            </a:pPr>
            <a:r>
              <a:rPr lang="uk-UA" sz="2000" dirty="0"/>
              <a:t>IP-адресу, маску, шлюз та DNS </a:t>
            </a:r>
            <a:r>
              <a:rPr lang="uk-UA" sz="2000" dirty="0" smtClean="0"/>
              <a:t>отримуємо від провайдера.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розкрилося, вибираємо </a:t>
            </a:r>
            <a:r>
              <a:rPr lang="uk-UA" sz="2000" i="1" dirty="0"/>
              <a:t>Addresses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</a:t>
            </a:r>
            <a:r>
              <a:rPr lang="uk-UA" sz="2000" dirty="0"/>
              <a:t>. У вікні Address List натискаємо синій хрест (плюс). У вікні </a:t>
            </a:r>
            <a:r>
              <a:rPr lang="uk-UA" sz="2000" i="1" dirty="0"/>
              <a:t>New Address</a:t>
            </a:r>
            <a:r>
              <a:rPr lang="uk-UA" sz="2000" dirty="0"/>
              <a:t>, що відкрилося, вводимо параметри: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4.Address</a:t>
            </a:r>
            <a:r>
              <a:rPr lang="uk-UA" sz="2000" dirty="0"/>
              <a:t>: </a:t>
            </a:r>
            <a:r>
              <a:rPr lang="uk-UA" sz="2000" i="1" dirty="0"/>
              <a:t>192.168.0.2/24</a:t>
            </a:r>
            <a:r>
              <a:rPr lang="uk-UA" sz="2000" dirty="0"/>
              <a:t> (зовнішня IP-адреса та маска від провайдера)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5.Network</a:t>
            </a:r>
            <a:r>
              <a:rPr lang="uk-UA" sz="2000" dirty="0"/>
              <a:t>: </a:t>
            </a:r>
            <a:r>
              <a:rPr lang="uk-UA" sz="2000" i="1" dirty="0"/>
              <a:t>192.168.0.0</a:t>
            </a:r>
            <a:r>
              <a:rPr lang="uk-UA" sz="2000" dirty="0"/>
              <a:t> (мережа провайдера)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6.Interface</a:t>
            </a:r>
            <a:r>
              <a:rPr lang="uk-UA" sz="2000" dirty="0"/>
              <a:t>: </a:t>
            </a:r>
            <a:r>
              <a:rPr lang="uk-UA" sz="2000" i="1" dirty="0"/>
              <a:t>ether1</a:t>
            </a:r>
            <a:r>
              <a:rPr lang="uk-UA" sz="2000" dirty="0"/>
              <a:t> (порт зовнішнього інтерфейсу)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7</a:t>
            </a:r>
            <a:r>
              <a:rPr lang="uk-UA" sz="2000" dirty="0"/>
              <a:t>. Натискаємо кнопку "ОК".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6" y="2892550"/>
            <a:ext cx="5446658" cy="3178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038" y="5701268"/>
            <a:ext cx="3676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Через командний рядок терміналу: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38" y="6229609"/>
            <a:ext cx="8572467" cy="5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1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Додамо шлюз (Gateway). Він зазначається у списку статичних маршрутів.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5" y="688770"/>
            <a:ext cx="7830910" cy="43742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6225" y="5227729"/>
            <a:ext cx="3676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Через командний рядок терміналу: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8" y="5625431"/>
            <a:ext cx="6308858" cy="4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172016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При наявності  </a:t>
            </a:r>
            <a:r>
              <a:rPr lang="en-US" sz="2000" b="1" dirty="0" err="1" smtClean="0"/>
              <a:t>PPPoE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/>
              <a:t>IP-адресу, маску, шлюз та DNS має надати провайдер.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У </a:t>
            </a:r>
            <a:r>
              <a:rPr lang="uk-UA" sz="2000" dirty="0"/>
              <a:t>деяких випадках можливе автоматичне отримання цих параметрів.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Interfaces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вікні Interface List, що відкрилося, на вкладці Interface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натискаємо </a:t>
            </a:r>
            <a:r>
              <a:rPr lang="uk-UA" sz="2000" dirty="0"/>
              <a:t>на маленький трикутник в кнопці синього хреста.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3.В </a:t>
            </a:r>
            <a:r>
              <a:rPr lang="uk-UA" sz="2000" dirty="0"/>
              <a:t>меню, що випадає, вибираємо пункт </a:t>
            </a:r>
            <a:r>
              <a:rPr lang="uk-UA" sz="2000" i="1" dirty="0"/>
              <a:t>PPPoE Client</a:t>
            </a:r>
            <a:r>
              <a:rPr lang="uk-UA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20" y="751438"/>
            <a:ext cx="4508080" cy="61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2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4.У вікні переходимо на вкладку General.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5.Вводим</a:t>
            </a:r>
            <a:r>
              <a:rPr lang="uk-UA" sz="2000" dirty="0"/>
              <a:t>о</a:t>
            </a:r>
            <a:r>
              <a:rPr lang="uk-UA" sz="2000" dirty="0" smtClean="0"/>
              <a:t> </a:t>
            </a:r>
            <a:r>
              <a:rPr lang="uk-UA" sz="2000" dirty="0"/>
              <a:t>Name: </a:t>
            </a:r>
            <a:r>
              <a:rPr lang="en-US" sz="2000" dirty="0" err="1" smtClean="0"/>
              <a:t>PolyTech</a:t>
            </a:r>
            <a:r>
              <a:rPr lang="uk-UA" sz="2000" dirty="0" smtClean="0"/>
              <a:t> </a:t>
            </a:r>
            <a:r>
              <a:rPr lang="uk-UA" sz="2000" dirty="0"/>
              <a:t>(будь-яке зрозуміле ім'я).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6.Вказуємо </a:t>
            </a:r>
            <a:r>
              <a:rPr lang="uk-UA" sz="2000" dirty="0"/>
              <a:t>Interface: ether1 (інтерфейс зовнішньої мережі).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86" y="1942074"/>
            <a:ext cx="43434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7. Переходимо на вкладку Dial Out.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8.Вводимо </a:t>
            </a:r>
            <a:r>
              <a:rPr lang="uk-UA" sz="2000" dirty="0"/>
              <a:t>користувача User: </a:t>
            </a:r>
            <a:r>
              <a:rPr lang="en-US" sz="2000" dirty="0" smtClean="0"/>
              <a:t>user123@ztu.edu.ua</a:t>
            </a:r>
            <a:r>
              <a:rPr lang="uk-UA" sz="2000" dirty="0" smtClean="0"/>
              <a:t> </a:t>
            </a:r>
          </a:p>
          <a:p>
            <a:pPr marL="0" indent="0">
              <a:buNone/>
            </a:pPr>
            <a:r>
              <a:rPr lang="uk-UA" sz="2000" dirty="0" smtClean="0"/>
              <a:t>9.Вводимо пароль Password: 11111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10.Визначаємо </a:t>
            </a:r>
            <a:r>
              <a:rPr lang="uk-UA" sz="2000" dirty="0"/>
              <a:t>галочкою Use Peer DNS.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11</a:t>
            </a:r>
            <a:r>
              <a:rPr lang="uk-UA" sz="2000" dirty="0"/>
              <a:t>. Відзначаємо галочкою Add Default Route. 12. Натискаємо кнопку ОК.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70" y="2284461"/>
            <a:ext cx="43434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4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Базове налаштування роутера </a:t>
            </a:r>
            <a:r>
              <a:rPr lang="en-US" sz="2000" b="1" dirty="0" err="1" smtClean="0"/>
              <a:t>Mikrotik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uk-UA" sz="2000" b="1" dirty="0"/>
              <a:t>1.Підключення через WinBox.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</a:t>
            </a:r>
            <a:r>
              <a:rPr lang="uk-UA" sz="2000" dirty="0" smtClean="0"/>
              <a:t>.</a:t>
            </a:r>
            <a:r>
              <a:rPr lang="en-US" sz="2000" dirty="0" smtClean="0"/>
              <a:t> </a:t>
            </a:r>
            <a:r>
              <a:rPr lang="uk-UA" sz="2000" dirty="0" smtClean="0"/>
              <a:t>Запуск </a:t>
            </a:r>
            <a:r>
              <a:rPr lang="uk-UA" sz="2000" i="1" dirty="0"/>
              <a:t>Winbox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</a:t>
            </a:r>
            <a:r>
              <a:rPr lang="uk-UA" sz="2000" dirty="0"/>
              <a:t>. Натискаємо на вкладку </a:t>
            </a:r>
            <a:r>
              <a:rPr lang="uk-UA" sz="2000" i="1" dirty="0"/>
              <a:t>Neighbors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</a:t>
            </a:r>
            <a:r>
              <a:rPr lang="en-US" sz="2000" dirty="0"/>
              <a:t>.</a:t>
            </a:r>
            <a:r>
              <a:rPr lang="uk-UA" sz="2000" dirty="0" smtClean="0"/>
              <a:t> Обираємо MAC-адресу </a:t>
            </a:r>
            <a:r>
              <a:rPr lang="uk-UA" sz="2000" dirty="0"/>
              <a:t>потрібного роутера.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 smtClean="0"/>
              <a:t>. Вводимо логін і пароль (за замовчуванням </a:t>
            </a:r>
            <a:r>
              <a:rPr lang="uk-UA" sz="2000" i="1" dirty="0" smtClean="0"/>
              <a:t>admin</a:t>
            </a:r>
            <a:r>
              <a:rPr lang="uk-UA" sz="2000" dirty="0"/>
              <a:t>, </a:t>
            </a:r>
            <a:r>
              <a:rPr lang="uk-UA" sz="2000" dirty="0" smtClean="0"/>
              <a:t>пароль відсутній).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</a:t>
            </a:r>
            <a:r>
              <a:rPr lang="uk-UA" sz="2000" dirty="0"/>
              <a:t>. Натискаємо кнопку "</a:t>
            </a:r>
            <a:r>
              <a:rPr lang="uk-UA" sz="2000" i="1" dirty="0"/>
              <a:t>Connect</a:t>
            </a:r>
            <a:r>
              <a:rPr lang="uk-UA" sz="2000" dirty="0"/>
              <a:t>".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15322"/>
            <a:ext cx="5029200" cy="42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3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З'явиться новий інтерфейс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b="1" dirty="0" smtClean="0"/>
          </a:p>
          <a:p>
            <a:pPr marL="0" indent="0">
              <a:buNone/>
            </a:pPr>
            <a:r>
              <a:rPr lang="en-US" sz="2000" b="1" dirty="0" smtClean="0"/>
              <a:t>/</a:t>
            </a:r>
            <a:r>
              <a:rPr lang="en-US" sz="2000" b="1" dirty="0"/>
              <a:t>interface </a:t>
            </a:r>
            <a:r>
              <a:rPr lang="en-US" sz="2000" b="1" dirty="0" err="1"/>
              <a:t>pppoe</a:t>
            </a:r>
            <a:r>
              <a:rPr lang="en-US" sz="2000" b="1" dirty="0"/>
              <a:t>-client add name=</a:t>
            </a:r>
            <a:r>
              <a:rPr lang="en-US" sz="2000" b="1" dirty="0" err="1"/>
              <a:t>ByFly</a:t>
            </a:r>
            <a:r>
              <a:rPr lang="en-US" sz="2000" b="1" dirty="0"/>
              <a:t> interface=ether1 </a:t>
            </a:r>
            <a:r>
              <a:rPr lang="en-US" sz="2000" b="1" dirty="0" smtClean="0"/>
              <a:t>user=user123@ztu.edu.ua </a:t>
            </a:r>
            <a:r>
              <a:rPr lang="en-US" sz="2000" b="1" dirty="0"/>
              <a:t>password=11111 use-peer-</a:t>
            </a:r>
            <a:r>
              <a:rPr lang="en-US" sz="2000" b="1" dirty="0" err="1"/>
              <a:t>dns</a:t>
            </a:r>
            <a:r>
              <a:rPr lang="en-US" sz="2000" b="1" dirty="0"/>
              <a:t>=yes add-default-route=yes disabled=no</a:t>
            </a:r>
          </a:p>
          <a:p>
            <a:pPr marL="0" indent="0">
              <a:buNone/>
            </a:pPr>
            <a:endParaRPr lang="uk-UA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1" y="665431"/>
            <a:ext cx="6105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4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6" y="208230"/>
            <a:ext cx="120199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8.DNS.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b="1" dirty="0" smtClean="0"/>
              <a:t>Статичний </a:t>
            </a:r>
            <a:r>
              <a:rPr lang="uk-UA" sz="2000" b="1" dirty="0"/>
              <a:t>DNS.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 smtClean="0"/>
              <a:t>IP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розкрилося, вибираємо </a:t>
            </a:r>
            <a:r>
              <a:rPr lang="uk-UA" sz="2000" i="1" dirty="0"/>
              <a:t>DNS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3.У </a:t>
            </a:r>
            <a:r>
              <a:rPr lang="uk-UA" sz="2000" dirty="0"/>
              <a:t>вікні DNS Settings вказуємо Servers: </a:t>
            </a:r>
            <a:r>
              <a:rPr lang="uk-UA" sz="2000" i="1" dirty="0"/>
              <a:t>192.168.0.1</a:t>
            </a:r>
            <a:r>
              <a:rPr lang="uk-UA" sz="2000" dirty="0"/>
              <a:t> (можна вказати DNS вище роутера провайдера, або </a:t>
            </a:r>
            <a:r>
              <a:rPr lang="uk-UA" sz="2000" dirty="0" smtClean="0"/>
              <a:t>8.8.8.8 </a:t>
            </a:r>
            <a:r>
              <a:rPr lang="uk-UA" sz="2000" dirty="0"/>
              <a:t>або </a:t>
            </a:r>
            <a:r>
              <a:rPr lang="uk-UA" sz="2000" dirty="0" smtClean="0"/>
              <a:t>1.1.1.1)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Відзначаємо галочкою </a:t>
            </a:r>
            <a:r>
              <a:rPr lang="uk-UA" sz="2000" i="1" dirty="0"/>
              <a:t>Allow Remote Requests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</a:t>
            </a:r>
            <a:r>
              <a:rPr lang="uk-UA" sz="2000" dirty="0"/>
              <a:t>. Натискаємо кнопку ОК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4" y="2580284"/>
            <a:ext cx="652462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6" y="6100338"/>
            <a:ext cx="8887547" cy="5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Автоматичне отримання DNS.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При </a:t>
            </a:r>
            <a:r>
              <a:rPr lang="uk-UA" sz="2000" dirty="0"/>
              <a:t>отриманні зовнішньої IP-адреси DHCP, DNS налаштується автоматично. Перевірити це можна у меню IP &gt;&gt; DNS.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1757362"/>
            <a:ext cx="65246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9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9. Створення правила NAT для доступу до Інтернету.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розкрилося, вибираємо </a:t>
            </a:r>
            <a:r>
              <a:rPr lang="uk-UA" sz="2000" i="1" dirty="0"/>
              <a:t>Firewall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3.В </a:t>
            </a:r>
            <a:r>
              <a:rPr lang="uk-UA" sz="2000" dirty="0"/>
              <a:t>вікні </a:t>
            </a:r>
            <a:r>
              <a:rPr lang="uk-UA" sz="2000" i="1" dirty="0"/>
              <a:t>Firewall</a:t>
            </a:r>
            <a:r>
              <a:rPr lang="uk-UA" sz="2000" dirty="0"/>
              <a:t>, що відкрилося, переходимо на вкладку </a:t>
            </a:r>
            <a:r>
              <a:rPr lang="uk-UA" sz="2000" i="1" dirty="0"/>
              <a:t>NAT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Додаємо правило натиснувши синій </a:t>
            </a:r>
            <a:r>
              <a:rPr lang="uk-UA" sz="2000" dirty="0" smtClean="0"/>
              <a:t>плюс. </a:t>
            </a:r>
            <a:r>
              <a:rPr lang="uk-UA" sz="2000" dirty="0"/>
              <a:t>У вікні </a:t>
            </a:r>
            <a:r>
              <a:rPr lang="uk-UA" sz="2000" i="1" dirty="0"/>
              <a:t>NAT Rule</a:t>
            </a:r>
            <a:r>
              <a:rPr lang="uk-UA" sz="2000" dirty="0"/>
              <a:t>, що відкрилося, вводимо параметри: На вкладці General: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5.Chain</a:t>
            </a:r>
            <a:r>
              <a:rPr lang="uk-UA" sz="2000" dirty="0"/>
              <a:t>: srcnat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6.Out.Interface</a:t>
            </a:r>
            <a:r>
              <a:rPr lang="uk-UA" sz="2000" dirty="0"/>
              <a:t>: ether1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7</a:t>
            </a:r>
            <a:r>
              <a:rPr lang="uk-UA" sz="2000" dirty="0"/>
              <a:t>. Натискаємо кнопку "Apply".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8</a:t>
            </a:r>
            <a:r>
              <a:rPr lang="uk-UA" sz="2000" dirty="0"/>
              <a:t>. Переходимо на вкладку 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64" y="2868204"/>
            <a:ext cx="66579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97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На вкладці Action: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9.Action</a:t>
            </a:r>
            <a:r>
              <a:rPr lang="uk-UA" sz="2000" dirty="0"/>
              <a:t>: masquerade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10</a:t>
            </a:r>
            <a:r>
              <a:rPr lang="uk-UA" sz="2000" dirty="0"/>
              <a:t>. Натискаємо кнопку "ОК".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Інші </a:t>
            </a:r>
            <a:r>
              <a:rPr lang="uk-UA" sz="2000" dirty="0"/>
              <a:t>налаштування не змінюємо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ru-RU" sz="2000" dirty="0"/>
              <a:t>В списке правил NAT появится новое правило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uk-UA" sz="2000" dirty="0"/>
              <a:t>Через командний рядок терміналу</a:t>
            </a:r>
            <a:r>
              <a:rPr lang="uk-UA" sz="2000" dirty="0" smtClean="0"/>
              <a:t>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Після створення цього правила має запрацювати Інтернет.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89" y="208230"/>
            <a:ext cx="4433249" cy="2107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1" y="2960224"/>
            <a:ext cx="561022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0" y="5101780"/>
            <a:ext cx="8415013" cy="4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0" y="190122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10.Для роутерів з wi-fi активація точки доступу. </a:t>
            </a:r>
            <a:endParaRPr lang="uk-UA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76250"/>
            <a:ext cx="6419850" cy="6381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836" y="616316"/>
            <a:ext cx="56303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1.У бічному меню вибираємо пункт </a:t>
            </a:r>
            <a:r>
              <a:rPr lang="uk-UA" i="1" dirty="0"/>
              <a:t>Wireless</a:t>
            </a:r>
            <a:r>
              <a:rPr lang="uk-UA" dirty="0"/>
              <a:t>. </a:t>
            </a:r>
          </a:p>
          <a:p>
            <a:endParaRPr lang="uk-UA" dirty="0" smtClean="0"/>
          </a:p>
          <a:p>
            <a:r>
              <a:rPr lang="uk-UA" dirty="0" smtClean="0"/>
              <a:t>2.В </a:t>
            </a:r>
            <a:r>
              <a:rPr lang="uk-UA" dirty="0"/>
              <a:t>вікні </a:t>
            </a:r>
            <a:r>
              <a:rPr lang="uk-UA" i="1" dirty="0"/>
              <a:t>Wireless Tables </a:t>
            </a:r>
            <a:r>
              <a:rPr lang="uk-UA" dirty="0"/>
              <a:t>на вкладці </a:t>
            </a:r>
            <a:r>
              <a:rPr lang="uk-UA" i="1" dirty="0"/>
              <a:t>Interfaces</a:t>
            </a:r>
            <a:r>
              <a:rPr lang="uk-UA" dirty="0"/>
              <a:t> присутній рядок неактивного профілю </a:t>
            </a:r>
            <a:r>
              <a:rPr lang="uk-UA" i="1" dirty="0"/>
              <a:t>wlan1</a:t>
            </a:r>
            <a:r>
              <a:rPr lang="uk-UA" dirty="0"/>
              <a:t>. Натискаємо на неї мишкою один раз. </a:t>
            </a:r>
          </a:p>
          <a:p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Натискаємо синю галочку на панелі вище для активації профілю. </a:t>
            </a:r>
          </a:p>
          <a:p>
            <a:endParaRPr lang="uk-UA" dirty="0" smtClean="0"/>
          </a:p>
          <a:p>
            <a:r>
              <a:rPr lang="uk-UA" dirty="0" smtClean="0"/>
              <a:t>4.Натискаємо </a:t>
            </a:r>
            <a:r>
              <a:rPr lang="uk-UA" dirty="0"/>
              <a:t>двічі на рядок профілю </a:t>
            </a:r>
            <a:r>
              <a:rPr lang="uk-UA" dirty="0" smtClean="0"/>
              <a:t>wlan1 </a:t>
            </a:r>
            <a:r>
              <a:rPr lang="uk-UA" dirty="0"/>
              <a:t>у вікні </a:t>
            </a:r>
            <a:r>
              <a:rPr lang="uk-UA" i="1" dirty="0"/>
              <a:t>Interface wlan1</a:t>
            </a:r>
            <a:r>
              <a:rPr lang="uk-UA" dirty="0"/>
              <a:t>, що відкрилося, переходимо на вкладку </a:t>
            </a:r>
            <a:r>
              <a:rPr lang="uk-UA" i="1" dirty="0"/>
              <a:t>Wireless</a:t>
            </a:r>
            <a:r>
              <a:rPr lang="uk-UA" dirty="0"/>
              <a:t>. </a:t>
            </a:r>
          </a:p>
          <a:p>
            <a:endParaRPr lang="uk-UA" dirty="0" smtClean="0"/>
          </a:p>
          <a:p>
            <a:r>
              <a:rPr lang="uk-UA" dirty="0" smtClean="0"/>
              <a:t>5.Вказуємо </a:t>
            </a:r>
            <a:r>
              <a:rPr lang="uk-UA" dirty="0"/>
              <a:t>режим Mode: </a:t>
            </a:r>
            <a:r>
              <a:rPr lang="uk-UA" i="1" dirty="0"/>
              <a:t>ap bridge </a:t>
            </a:r>
          </a:p>
          <a:p>
            <a:endParaRPr lang="uk-UA" dirty="0" smtClean="0"/>
          </a:p>
          <a:p>
            <a:r>
              <a:rPr lang="uk-UA" dirty="0" smtClean="0"/>
              <a:t>6.SSID</a:t>
            </a:r>
            <a:r>
              <a:rPr lang="uk-UA" dirty="0"/>
              <a:t>: </a:t>
            </a:r>
            <a:r>
              <a:rPr lang="uk-UA" dirty="0" smtClean="0"/>
              <a:t>будь-яке </a:t>
            </a:r>
            <a:r>
              <a:rPr lang="uk-UA" dirty="0"/>
              <a:t>зручне ім'я латиницею для назви точки </a:t>
            </a:r>
            <a:r>
              <a:rPr lang="uk-UA" dirty="0" smtClean="0"/>
              <a:t>wi-fi</a:t>
            </a:r>
            <a:endParaRPr lang="uk-UA" dirty="0"/>
          </a:p>
          <a:p>
            <a:endParaRPr lang="uk-UA" dirty="0" smtClean="0"/>
          </a:p>
          <a:p>
            <a:r>
              <a:rPr lang="uk-UA" dirty="0" smtClean="0"/>
              <a:t>7</a:t>
            </a:r>
            <a:r>
              <a:rPr lang="uk-UA" dirty="0"/>
              <a:t>. Натискаємо кнопку "ОК" для збереження налаштувань.</a:t>
            </a:r>
          </a:p>
        </p:txBody>
      </p:sp>
    </p:spTree>
    <p:extLst>
      <p:ext uri="{BB962C8B-B14F-4D97-AF65-F5344CB8AC3E}">
        <p14:creationId xmlns:p14="http://schemas.microsoft.com/office/powerpoint/2010/main" val="3597059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3" y="144856"/>
            <a:ext cx="6373640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8. У вікні </a:t>
            </a:r>
            <a:r>
              <a:rPr lang="uk-UA" sz="2000" i="1" dirty="0"/>
              <a:t>Wireless Tables</a:t>
            </a:r>
            <a:r>
              <a:rPr lang="uk-UA" sz="2000" dirty="0"/>
              <a:t> переходимо на вкладку </a:t>
            </a:r>
            <a:r>
              <a:rPr lang="uk-UA" sz="2000" i="1" dirty="0"/>
              <a:t>Security Profiles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9.Двічі </a:t>
            </a:r>
            <a:r>
              <a:rPr lang="uk-UA" sz="2000" dirty="0"/>
              <a:t>клацаємо на профіль з назвою default. У вікні </a:t>
            </a:r>
            <a:r>
              <a:rPr lang="uk-UA" sz="2000" i="1" dirty="0"/>
              <a:t>Security Profile</a:t>
            </a:r>
            <a:r>
              <a:rPr lang="uk-UA" sz="2000" dirty="0"/>
              <a:t>, що відкрилося, виконуємо налаштування: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10.Mode</a:t>
            </a:r>
            <a:r>
              <a:rPr lang="uk-UA" sz="2000" dirty="0"/>
              <a:t>: </a:t>
            </a:r>
            <a:r>
              <a:rPr lang="uk-UA" sz="2000" i="1" dirty="0"/>
              <a:t>dynamic keys</a:t>
            </a:r>
            <a:r>
              <a:rPr lang="uk-UA" sz="2000" dirty="0"/>
              <a:t>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i="1" dirty="0" smtClean="0"/>
              <a:t>11.Authentication </a:t>
            </a:r>
            <a:r>
              <a:rPr lang="uk-UA" sz="2000" i="1" dirty="0"/>
              <a:t>Types</a:t>
            </a:r>
            <a:r>
              <a:rPr lang="uk-UA" sz="2000" dirty="0"/>
              <a:t>: відзначаємо WPA PSK та WPA2 PSK;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12.Вказуємо </a:t>
            </a:r>
            <a:r>
              <a:rPr lang="uk-UA" sz="2000" dirty="0"/>
              <a:t>паролі для: WPA Pre-Shared Key: Password12345 (латинські цифри та літери) WPA2 PrShared Key: Password12345 (латинські цифри та літери)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13</a:t>
            </a:r>
            <a:r>
              <a:rPr lang="uk-UA" sz="2000" dirty="0"/>
              <a:t>. Натискаємо кнопку «ОК», щоб зберегти налаштування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40" y="208230"/>
            <a:ext cx="5133840" cy="4722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486" y="5087768"/>
            <a:ext cx="1202851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/interface wireless set [ find default-name=wlan1 ] mode=</a:t>
            </a:r>
            <a:r>
              <a:rPr lang="en-US" dirty="0" err="1"/>
              <a:t>ap</a:t>
            </a:r>
            <a:r>
              <a:rPr lang="en-US" dirty="0"/>
              <a:t>-bridge band=2ghz-b/g/n channel-width=20/40mhz-Ce distance=indoors frequency=auto </a:t>
            </a:r>
            <a:r>
              <a:rPr lang="en-US" dirty="0" err="1"/>
              <a:t>ssid</a:t>
            </a:r>
            <a:r>
              <a:rPr lang="en-US" dirty="0"/>
              <a:t>="</a:t>
            </a:r>
            <a:r>
              <a:rPr lang="en-US" dirty="0" err="1"/>
              <a:t>Wi-fi</a:t>
            </a:r>
            <a:r>
              <a:rPr lang="en-US" dirty="0"/>
              <a:t> PC360" wireless-protocol=802.11 </a:t>
            </a:r>
            <a:r>
              <a:rPr lang="en-US" dirty="0" smtClean="0"/>
              <a:t>disabled=no</a:t>
            </a:r>
            <a:endParaRPr lang="uk-UA" dirty="0" smtClean="0"/>
          </a:p>
          <a:p>
            <a:endParaRPr lang="en-US" dirty="0"/>
          </a:p>
          <a:p>
            <a:r>
              <a:rPr lang="en-US" dirty="0"/>
              <a:t>/interface wireless security-profiles set [ find default=yes ] authentication-types=wpa-psk,wpa2-psk </a:t>
            </a:r>
            <a:r>
              <a:rPr lang="en-US" dirty="0" err="1"/>
              <a:t>eap</a:t>
            </a:r>
            <a:r>
              <a:rPr lang="en-US" dirty="0"/>
              <a:t>-methods="" mode=dynamic-keys supplicant-identity=</a:t>
            </a:r>
            <a:r>
              <a:rPr lang="en-US" dirty="0" err="1"/>
              <a:t>MikroTik</a:t>
            </a:r>
            <a:r>
              <a:rPr lang="en-US" dirty="0"/>
              <a:t> </a:t>
            </a:r>
            <a:r>
              <a:rPr lang="en-US" dirty="0" err="1"/>
              <a:t>wpa</a:t>
            </a:r>
            <a:r>
              <a:rPr lang="en-US" dirty="0"/>
              <a:t>-pre-shared-key=Password12345 wpa2-pre-shared-key= Password12345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43" y="6537171"/>
            <a:ext cx="219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Точка </a:t>
            </a:r>
            <a:r>
              <a:rPr lang="en-US" dirty="0" err="1"/>
              <a:t>wi-fi</a:t>
            </a:r>
            <a:r>
              <a:rPr lang="en-US" dirty="0"/>
              <a:t> </a:t>
            </a:r>
            <a:r>
              <a:rPr lang="ru-RU" dirty="0" smtClean="0"/>
              <a:t>запрацює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830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2" y="162963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11. Правила фільтрації у Firewall.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Правила </a:t>
            </a:r>
            <a:r>
              <a:rPr lang="uk-UA" sz="2000" dirty="0"/>
              <a:t>необхідні для контролю трафіку між зовнішньою та внутрішньою мережами, а також для обмеження небажаного доступу до роутера. Усі правила з різним змістом, але з однаковим принципом додавання.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Для </a:t>
            </a:r>
            <a:r>
              <a:rPr lang="uk-UA" sz="2000" dirty="0"/>
              <a:t>додавання будь-якого правила у графічному інтерфейсі необхідно виконати послідовність дій.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1.У </a:t>
            </a:r>
            <a:r>
              <a:rPr lang="uk-UA" sz="2000" dirty="0"/>
              <a:t>бічному меню вибираємо пункт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2.У </a:t>
            </a:r>
            <a:r>
              <a:rPr lang="uk-UA" sz="2000" dirty="0"/>
              <a:t>випадаючому меню вибираємо </a:t>
            </a:r>
            <a:r>
              <a:rPr lang="uk-UA" sz="2000" i="1" dirty="0"/>
              <a:t>Firewall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3.У </a:t>
            </a:r>
            <a:r>
              <a:rPr lang="uk-UA" sz="2000" dirty="0"/>
              <a:t>вікні переходимо на вкладку </a:t>
            </a:r>
            <a:r>
              <a:rPr lang="uk-UA" sz="2000" i="1" dirty="0"/>
              <a:t>Filter Rules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Натискаємо синій </a:t>
            </a:r>
            <a:r>
              <a:rPr lang="uk-UA" sz="2000" dirty="0" smtClean="0"/>
              <a:t>плюс.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5.У </a:t>
            </a:r>
            <a:r>
              <a:rPr lang="uk-UA" sz="2000" dirty="0"/>
              <a:t>вікні вводимо налаштування,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для </a:t>
            </a:r>
            <a:r>
              <a:rPr lang="uk-UA" sz="2000" dirty="0"/>
              <a:t>кожного правила та призначення різні.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72" y="2761307"/>
            <a:ext cx="7043127" cy="4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8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6. Переходимо на вкладку </a:t>
            </a:r>
            <a:r>
              <a:rPr lang="uk-UA" sz="2000" i="1" dirty="0"/>
              <a:t>"Action". </a:t>
            </a:r>
            <a:endParaRPr lang="uk-UA" sz="2000" i="1" dirty="0" smtClean="0"/>
          </a:p>
          <a:p>
            <a:pPr marL="0" indent="0">
              <a:buNone/>
            </a:pPr>
            <a:r>
              <a:rPr lang="uk-UA" sz="2000" dirty="0" smtClean="0"/>
              <a:t>7.Вказуємо </a:t>
            </a:r>
            <a:r>
              <a:rPr lang="uk-UA" sz="2000" dirty="0"/>
              <a:t>вид дії у полі «Action» (різне для різних правил).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8</a:t>
            </a:r>
            <a:r>
              <a:rPr lang="uk-UA" sz="2000" dirty="0"/>
              <a:t>. Натискаємо кнопку "ОК" для збереження правила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Додати до правила опис або коментар можна натиснувши кнопку «Comment».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6" y="1740952"/>
            <a:ext cx="48577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Часто в правилах потрібно вказувати статус з'єднання для пакетів, що перевіряються. Зробити це можна у нижній частині вкладки General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Для видалення правила потрібно вибрати правило та натиснути мінус на вкладці Filter Rules.</a:t>
            </a: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68" y="792131"/>
            <a:ext cx="5377760" cy="3247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08" y="4623130"/>
            <a:ext cx="4834931" cy="17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6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5" y="208230"/>
            <a:ext cx="11733290" cy="66497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2.Скидання конфігурації</a:t>
            </a:r>
            <a:r>
              <a:rPr lang="uk-UA" sz="2000" b="1" dirty="0"/>
              <a:t>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1.Натискаємо </a:t>
            </a:r>
            <a:r>
              <a:rPr lang="uk-UA" sz="2000" i="1" dirty="0"/>
              <a:t>System</a:t>
            </a:r>
            <a:r>
              <a:rPr lang="uk-UA" sz="2000" dirty="0"/>
              <a:t> у бічному меню.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2.З </a:t>
            </a:r>
            <a:r>
              <a:rPr lang="uk-UA" sz="2000" dirty="0"/>
              <a:t>випадаючого меню </a:t>
            </a:r>
            <a:r>
              <a:rPr lang="uk-UA" sz="2000" dirty="0" smtClean="0"/>
              <a:t>обираємо </a:t>
            </a:r>
            <a:r>
              <a:rPr lang="uk-UA" sz="2000" dirty="0"/>
              <a:t>пункт </a:t>
            </a:r>
            <a:r>
              <a:rPr lang="uk-UA" sz="2000" i="1" dirty="0"/>
              <a:t>Reset Configuration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3.В </a:t>
            </a:r>
            <a:r>
              <a:rPr lang="uk-UA" sz="2000" dirty="0"/>
              <a:t>вікні відзначаємо галочкою </a:t>
            </a:r>
            <a:r>
              <a:rPr lang="uk-UA" sz="2000" i="1" dirty="0"/>
              <a:t>No </a:t>
            </a:r>
            <a:r>
              <a:rPr lang="uk-UA" sz="2000" i="1" dirty="0" smtClean="0"/>
              <a:t>Dеfault </a:t>
            </a:r>
            <a:r>
              <a:rPr lang="uk-UA" sz="2000" i="1" dirty="0"/>
              <a:t>Configuration </a:t>
            </a:r>
            <a:r>
              <a:rPr lang="uk-UA" sz="2000" dirty="0"/>
              <a:t>(для скидання дефолтної конфігурації).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Натискаємо кнопку </a:t>
            </a:r>
            <a:r>
              <a:rPr lang="uk-UA" sz="2000" i="1" dirty="0"/>
              <a:t>Reset Configuration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uk-UA" sz="2000" dirty="0" smtClean="0"/>
              <a:t>Через </a:t>
            </a:r>
            <a:r>
              <a:rPr lang="uk-UA" sz="2000" dirty="0"/>
              <a:t>командний рядок терміналу</a:t>
            </a:r>
            <a:r>
              <a:rPr lang="uk-UA" sz="2000" dirty="0" smtClean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i="1" dirty="0"/>
              <a:t>!!!Видаляючи базові налаштування, видаляться параметри безпеки. Якщо роутер буде працювати шлюзом в інтернеті необхідно </a:t>
            </a:r>
            <a:r>
              <a:rPr lang="uk-UA" sz="2000" i="1" dirty="0" smtClean="0"/>
              <a:t>заново налаштувати </a:t>
            </a:r>
            <a:r>
              <a:rPr lang="uk-UA" sz="2000" i="1" dirty="0"/>
              <a:t>інтерфейси доступу, облікові записи, фільтри firewall та інші налаштування безпеки. </a:t>
            </a:r>
            <a:endParaRPr lang="uk-UA" sz="2000" i="1" dirty="0" smtClean="0"/>
          </a:p>
          <a:p>
            <a:pPr marL="0" indent="0">
              <a:buNone/>
            </a:pPr>
            <a:r>
              <a:rPr lang="uk-UA" sz="2000" dirty="0" smtClean="0"/>
              <a:t>Далі здійснюється перепідключення.</a:t>
            </a: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13" y="2149727"/>
            <a:ext cx="6150226" cy="2275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4" y="4931970"/>
            <a:ext cx="7995644" cy="4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36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Нижче представлені правила, які MikroTik пропонує у дефолтному налаштуванні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З цих правил прибрано 3шт., правила №5,6 (ipsec) та 7 (fasttrack). Інші цілком підходять для базового налаштування роутера.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1" y="586401"/>
            <a:ext cx="63531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0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31" y="208229"/>
            <a:ext cx="11878146" cy="651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Усі правила представлені як текстових команд для компактності. Правила вхідного (input) до роутера трафіку. </a:t>
            </a: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1.Правило </a:t>
            </a:r>
            <a:r>
              <a:rPr lang="uk-UA" sz="2000" dirty="0"/>
              <a:t>дозволяє вхідні пакети від встановлених та пов'язаних (з раніше дозволеними) з'єднань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/>
              <a:t>/</a:t>
            </a:r>
            <a:r>
              <a:rPr lang="en-US" sz="2000" b="1" dirty="0" err="1"/>
              <a:t>ip</a:t>
            </a:r>
            <a:r>
              <a:rPr lang="en-US" sz="2000" b="1" dirty="0"/>
              <a:t> firewall filter add action=accept chain=input connection-state=</a:t>
            </a:r>
            <a:r>
              <a:rPr lang="en-US" sz="2000" b="1" dirty="0" err="1"/>
              <a:t>established,related</a:t>
            </a:r>
            <a:r>
              <a:rPr lang="en-US" sz="2000" b="1" dirty="0"/>
              <a:t> comment="RULE 1 accept </a:t>
            </a:r>
            <a:r>
              <a:rPr lang="en-US" sz="2000" b="1" dirty="0" err="1" smtClean="0"/>
              <a:t>established,related</a:t>
            </a:r>
            <a:r>
              <a:rPr lang="en-US" sz="2000" b="1" dirty="0" smtClean="0"/>
              <a:t>"</a:t>
            </a:r>
            <a:endParaRPr lang="uk-UA" sz="2000" b="1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2.Правило </a:t>
            </a:r>
            <a:r>
              <a:rPr lang="uk-UA" sz="2000" dirty="0"/>
              <a:t>відкидає неправильні пакети вхідного трафіку.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/</a:t>
            </a:r>
            <a:r>
              <a:rPr lang="en-US" sz="2000" b="1" dirty="0" err="1"/>
              <a:t>ip</a:t>
            </a:r>
            <a:r>
              <a:rPr lang="en-US" sz="2000" b="1" dirty="0"/>
              <a:t> firewall filter add action=drop chain=input connection-state=invalid comment=" RULE 2 drop invalid"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3.Правило </a:t>
            </a:r>
            <a:r>
              <a:rPr lang="ru-RU" sz="2000" dirty="0" smtClean="0"/>
              <a:t>дозволяє трафік ICMP протоколк. Використовується для Ping</a:t>
            </a:r>
            <a:r>
              <a:rPr lang="ru-RU" sz="2000" dirty="0"/>
              <a:t>, Traceroute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/>
              <a:t>/</a:t>
            </a:r>
            <a:r>
              <a:rPr lang="en-US" sz="2000" b="1" dirty="0" err="1"/>
              <a:t>ip</a:t>
            </a:r>
            <a:r>
              <a:rPr lang="en-US" sz="2000" b="1" dirty="0"/>
              <a:t> firewall filter add action=accept chain=input protocol=</a:t>
            </a:r>
            <a:r>
              <a:rPr lang="en-US" sz="2000" b="1" dirty="0" err="1"/>
              <a:t>icmp</a:t>
            </a:r>
            <a:r>
              <a:rPr lang="en-US" sz="2000" b="1" dirty="0"/>
              <a:t> comment=" RULE 3 accept </a:t>
            </a:r>
            <a:r>
              <a:rPr lang="en-US" sz="2000" b="1" dirty="0" smtClean="0"/>
              <a:t>ICMP«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/>
              <a:t>*для заборони пінгу із зовнішньої мережі в полі action потрібно вказати </a:t>
            </a:r>
            <a:r>
              <a:rPr lang="uk-UA" sz="2000" dirty="0" smtClean="0"/>
              <a:t>drop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4.Правило </a:t>
            </a:r>
            <a:r>
              <a:rPr lang="uk-UA" sz="2000" dirty="0"/>
              <a:t>відкидає весь трафік, який не від інтерфейсів локальної мережі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/>
              <a:t>/</a:t>
            </a:r>
            <a:r>
              <a:rPr lang="en-US" sz="2000" b="1" dirty="0" err="1"/>
              <a:t>ip</a:t>
            </a:r>
            <a:r>
              <a:rPr lang="en-US" sz="2000" b="1" dirty="0"/>
              <a:t> firewall filter add action=drop chain=input in-interface=!bridge1 comment=" RULE 4 drop all not coming from </a:t>
            </a:r>
            <a:r>
              <a:rPr lang="en-US" sz="2000" b="1" dirty="0" smtClean="0"/>
              <a:t>LAN«</a:t>
            </a:r>
            <a:endParaRPr lang="uk-UA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30979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Правила транзитного трафіку.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5.Правило дозволяє </a:t>
            </a:r>
            <a:r>
              <a:rPr lang="uk-UA" sz="2000" dirty="0" smtClean="0"/>
              <a:t>проходити трафіку </a:t>
            </a:r>
            <a:r>
              <a:rPr lang="uk-UA" sz="2000" dirty="0" smtClean="0"/>
              <a:t>для пакетів у з'єднаннях established, related, untracked</a:t>
            </a:r>
          </a:p>
          <a:p>
            <a:pPr marL="0" indent="0">
              <a:buNone/>
            </a:pPr>
            <a:r>
              <a:rPr lang="en-US" sz="2000" b="1" dirty="0"/>
              <a:t>/</a:t>
            </a:r>
            <a:r>
              <a:rPr lang="en-US" sz="2000" b="1" dirty="0" err="1"/>
              <a:t>ip</a:t>
            </a:r>
            <a:r>
              <a:rPr lang="en-US" sz="2000" b="1" dirty="0"/>
              <a:t> firewall filter add action=accept chain=forward connection-state=</a:t>
            </a:r>
            <a:r>
              <a:rPr lang="en-US" sz="2000" b="1" dirty="0" err="1"/>
              <a:t>established,related,untracked</a:t>
            </a:r>
            <a:r>
              <a:rPr lang="en-US" sz="2000" b="1" dirty="0"/>
              <a:t> comment=" RULE 5 accept </a:t>
            </a:r>
            <a:r>
              <a:rPr lang="en-US" sz="2000" b="1" dirty="0" err="1"/>
              <a:t>established,related</a:t>
            </a:r>
            <a:r>
              <a:rPr lang="en-US" sz="2000" b="1" dirty="0"/>
              <a:t>, </a:t>
            </a:r>
            <a:r>
              <a:rPr lang="en-US" sz="2000" b="1" dirty="0" smtClean="0"/>
              <a:t>untracked«</a:t>
            </a:r>
            <a:endParaRPr lang="uk-UA" sz="2000" b="1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6.Правило </a:t>
            </a:r>
            <a:r>
              <a:rPr lang="uk-UA" sz="2000" dirty="0"/>
              <a:t>відкидає невірні пакети трафіку, що проходить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b="1" dirty="0"/>
              <a:t>/ip firewall filter add action=drop chain=forward connection-state=invalid comment=" RULE 6 drop </a:t>
            </a:r>
            <a:r>
              <a:rPr lang="uk-UA" sz="2000" b="1" dirty="0" smtClean="0"/>
              <a:t>invalid«</a:t>
            </a: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ru-RU" sz="2000" dirty="0"/>
              <a:t>7.Правило </a:t>
            </a:r>
            <a:r>
              <a:rPr lang="ru-RU" sz="2000" dirty="0" smtClean="0"/>
              <a:t>відкидає прохідний трафік з зовнішньої мережі, що не </a:t>
            </a:r>
            <a:r>
              <a:rPr lang="ru-RU" sz="2000" dirty="0" smtClean="0"/>
              <a:t>відноситься </a:t>
            </a:r>
            <a:r>
              <a:rPr lang="ru-RU" sz="2000" dirty="0" smtClean="0"/>
              <a:t>до NAT.</a:t>
            </a:r>
          </a:p>
          <a:p>
            <a:pPr marL="0" indent="0">
              <a:buNone/>
            </a:pPr>
            <a:r>
              <a:rPr lang="en-US" sz="2000" b="1" dirty="0"/>
              <a:t>/</a:t>
            </a:r>
            <a:r>
              <a:rPr lang="en-US" sz="2000" b="1" dirty="0" err="1"/>
              <a:t>ip</a:t>
            </a:r>
            <a:r>
              <a:rPr lang="en-US" sz="2000" b="1" dirty="0"/>
              <a:t> firewall filter add action=drop chain=forward connection-</a:t>
            </a:r>
            <a:r>
              <a:rPr lang="en-US" sz="2000" b="1" dirty="0" err="1"/>
              <a:t>nat</a:t>
            </a:r>
            <a:r>
              <a:rPr lang="en-US" sz="2000" b="1" dirty="0"/>
              <a:t>-state=!</a:t>
            </a:r>
            <a:r>
              <a:rPr lang="en-US" sz="2000" b="1" dirty="0" err="1"/>
              <a:t>dstnat</a:t>
            </a:r>
            <a:r>
              <a:rPr lang="en-US" sz="2000" b="1" dirty="0"/>
              <a:t> connection-state=new in-interface=ether1 comment=" RULE 7 drop all from WAN not </a:t>
            </a:r>
            <a:r>
              <a:rPr lang="en-US" sz="2000" b="1" dirty="0" err="1" smtClean="0"/>
              <a:t>DSTNATed</a:t>
            </a:r>
            <a:r>
              <a:rPr lang="en-US" sz="2000" b="1" dirty="0" smtClean="0"/>
              <a:t>«</a:t>
            </a:r>
            <a:endParaRPr lang="uk-UA" sz="2000" b="1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У нижньому рядку потрібно розмістити правило, що забороняє все інше по входу роутера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/>
              <a:t>/</a:t>
            </a:r>
            <a:r>
              <a:rPr lang="en-US" sz="2000" b="1" dirty="0" err="1"/>
              <a:t>ip</a:t>
            </a:r>
            <a:r>
              <a:rPr lang="en-US" sz="2000" b="1" dirty="0"/>
              <a:t> firewall filter add action=drop chain=input in-interface=ether1 comment="FINAL RULE drop all input"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82026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Увага! Якщо у роутері використовується не лише базове налаштування, а наприклад VPN або якісь інші зовнішні підключення, їх необхідно вказати у правилах вище останнього. Інакше невказані підключення перестануть працювати.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При </a:t>
            </a:r>
            <a:r>
              <a:rPr lang="uk-UA" sz="2000" dirty="0"/>
              <a:t>віддаленому налаштуванні роутера потрібно спочатку натиснути кнопку Safe Mode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Якщо якесь правило відключить віддалений доступ, то при натиснутій кнопці Safe Mode через 9 хв. (TCP timeout) відбудеться скасування всіх наведених налаштувань і можна знову підключатися.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610784"/>
            <a:ext cx="74199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4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" y="208230"/>
            <a:ext cx="5384800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12. Створення нового облікового запису адміністратора.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пункт System.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2.У </a:t>
            </a:r>
            <a:r>
              <a:rPr lang="uk-UA" sz="2000" dirty="0"/>
              <a:t>випадаючому меню вибираємо Users.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3.У </a:t>
            </a:r>
            <a:r>
              <a:rPr lang="uk-UA" sz="2000" dirty="0"/>
              <a:t>вікні переходимо на вкладку Users і натискаємо синій хрест (плюс). У вікні вводимо: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4.Name</a:t>
            </a:r>
            <a:r>
              <a:rPr lang="uk-UA" sz="2000" dirty="0"/>
              <a:t>: </a:t>
            </a:r>
            <a:r>
              <a:rPr lang="en-US" sz="2000" dirty="0" err="1" smtClean="0"/>
              <a:t>MikrotikAdmin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5.Group</a:t>
            </a:r>
            <a:r>
              <a:rPr lang="uk-UA" sz="2000" dirty="0"/>
              <a:t>: full (все дозволено)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6.Password</a:t>
            </a:r>
            <a:r>
              <a:rPr lang="uk-UA" sz="2000" dirty="0"/>
              <a:t>: </a:t>
            </a:r>
            <a:r>
              <a:rPr lang="uk-UA" sz="2000" dirty="0" smtClean="0"/>
              <a:t>(</a:t>
            </a:r>
            <a:r>
              <a:rPr lang="uk-UA" sz="2000" dirty="0"/>
              <a:t>новий складний пароль)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Confirm </a:t>
            </a:r>
            <a:r>
              <a:rPr lang="uk-UA" sz="2000" dirty="0"/>
              <a:t>Password: </a:t>
            </a:r>
            <a:r>
              <a:rPr lang="uk-UA" sz="2000" dirty="0" smtClean="0"/>
              <a:t>(</a:t>
            </a:r>
            <a:r>
              <a:rPr lang="uk-UA" sz="2000" dirty="0"/>
              <a:t>підтверджуємо новий пароль) (пароль повинен бути з літерами та цифрами різного регістру та спец. символами)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7</a:t>
            </a:r>
            <a:r>
              <a:rPr lang="uk-UA" sz="2000" dirty="0"/>
              <a:t>. Натискаємо кнопку OK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530" y="0"/>
            <a:ext cx="6349470" cy="5423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087" y="5998660"/>
            <a:ext cx="65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/user add name=</a:t>
            </a:r>
            <a:r>
              <a:rPr lang="en-US" b="1" dirty="0" err="1" smtClean="0"/>
              <a:t>MikrotikAdmin</a:t>
            </a:r>
            <a:r>
              <a:rPr lang="en-US" b="1" dirty="0" smtClean="0"/>
              <a:t> password=qwerty1!@ group=full</a:t>
            </a:r>
            <a:r>
              <a:rPr lang="uk-UA" b="1" dirty="0" smtClean="0"/>
              <a:t>: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1183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7" y="0"/>
            <a:ext cx="11918467" cy="6500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13.Видалення облікового запису admin.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пункт System.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2.У </a:t>
            </a:r>
            <a:r>
              <a:rPr lang="uk-UA" sz="2000" dirty="0"/>
              <a:t>випадаючому меню вибираємо Users.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3.Визначаємо </a:t>
            </a:r>
            <a:r>
              <a:rPr lang="uk-UA" sz="2000" dirty="0"/>
              <a:t>потрібного користувача (в даному випадку admin).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Натискаємо червоний мінус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2" name="Rectangle 1"/>
          <p:cNvSpPr/>
          <p:nvPr/>
        </p:nvSpPr>
        <p:spPr>
          <a:xfrm>
            <a:off x="269005" y="2804068"/>
            <a:ext cx="218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/</a:t>
            </a:r>
            <a:r>
              <a:rPr lang="en-US" b="1" dirty="0" smtClean="0"/>
              <a:t>user remove admin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0688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51" y="115097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14. Інтерфейси доступу.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Інтерфейси </a:t>
            </a:r>
            <a:r>
              <a:rPr lang="uk-UA" sz="2000" dirty="0"/>
              <a:t>доступу в MikroTik необхідно заблокувати з метою безпеки.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1.У </a:t>
            </a:r>
            <a:r>
              <a:rPr lang="uk-UA" sz="2000" dirty="0"/>
              <a:t>бічному меню вибираємо пункт IP.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випадає, вибираємо Services.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3.В </a:t>
            </a:r>
            <a:r>
              <a:rPr lang="uk-UA" sz="2000" dirty="0"/>
              <a:t>вікні IP Service List, що відкрилося, вибираємо потрібний сервіс.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Натискаємо червоний хрестик на верхній панелі вікна. Виконуємо ці дії для всіх сервісів, що не використовуються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В </a:t>
            </a:r>
            <a:r>
              <a:rPr lang="uk-UA" sz="2000" dirty="0"/>
              <a:t>даному випадку залишено доступ через WinBox. Всі інші послуги заблоковані.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Через </a:t>
            </a:r>
            <a:r>
              <a:rPr lang="uk-UA" sz="2000" dirty="0"/>
              <a:t>командний рядок терміналу: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" y="3558646"/>
            <a:ext cx="8692093" cy="2325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42" y="3194051"/>
            <a:ext cx="5291383" cy="366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6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15.Налаштування дати та час. Вручну.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пункт System.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2.У </a:t>
            </a:r>
            <a:r>
              <a:rPr lang="uk-UA" sz="2000" dirty="0"/>
              <a:t>випадаючому меню вибираємо Clock.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</a:t>
            </a:r>
            <a:r>
              <a:rPr lang="uk-UA" sz="2000" dirty="0"/>
              <a:t>. Переходимо на вкладку Time.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4.Виставляємо </a:t>
            </a:r>
            <a:r>
              <a:rPr lang="uk-UA" sz="2000" dirty="0"/>
              <a:t>актуальний час.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5.Виставляємо </a:t>
            </a:r>
            <a:r>
              <a:rPr lang="uk-UA" sz="2000" dirty="0"/>
              <a:t>актуальну дату.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6.Виставляємо </a:t>
            </a:r>
            <a:r>
              <a:rPr lang="uk-UA" sz="2000" dirty="0"/>
              <a:t>тимчасову зону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7</a:t>
            </a:r>
            <a:r>
              <a:rPr lang="uk-UA" sz="2000" dirty="0"/>
              <a:t>. Натискаємо кнопку "ОК</a:t>
            </a:r>
            <a:r>
              <a:rPr lang="uk-UA" sz="2000" dirty="0" smtClean="0"/>
              <a:t>".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r>
              <a:rPr lang="en-US" sz="2000" b="1" dirty="0"/>
              <a:t>/system clock set time=12:05:00 date=</a:t>
            </a:r>
            <a:r>
              <a:rPr lang="en-US" sz="2000" b="1" dirty="0" err="1"/>
              <a:t>dec</a:t>
            </a:r>
            <a:r>
              <a:rPr lang="en-US" sz="2000" b="1" dirty="0"/>
              <a:t>/01/2020 </a:t>
            </a:r>
            <a:r>
              <a:rPr lang="en-US" sz="2000" b="1" dirty="0" smtClean="0"/>
              <a:t>time-zone-name=Europe/Kyiv </a:t>
            </a:r>
            <a:r>
              <a:rPr lang="en-US" sz="2000" b="1" dirty="0"/>
              <a:t>time-zone-</a:t>
            </a:r>
            <a:r>
              <a:rPr lang="en-US" sz="2000" b="1" dirty="0" err="1"/>
              <a:t>autodetect</a:t>
            </a:r>
            <a:r>
              <a:rPr lang="en-US" sz="2000" b="1" dirty="0"/>
              <a:t>=yes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smtClean="0"/>
              <a:t>м</a:t>
            </a:r>
            <a:r>
              <a:rPr lang="uk-UA" sz="2000" dirty="0" smtClean="0"/>
              <a:t>і</a:t>
            </a:r>
            <a:r>
              <a:rPr lang="en-US" sz="2000" dirty="0" err="1" smtClean="0"/>
              <a:t>сяц</a:t>
            </a:r>
            <a:r>
              <a:rPr lang="uk-UA" sz="2000" dirty="0" smtClean="0"/>
              <a:t>і</a:t>
            </a:r>
            <a:r>
              <a:rPr lang="en-US" sz="2000" dirty="0" smtClean="0"/>
              <a:t> </a:t>
            </a:r>
            <a:r>
              <a:rPr lang="en-US" sz="2000" dirty="0" err="1"/>
              <a:t>jan</a:t>
            </a:r>
            <a:r>
              <a:rPr lang="en-US" sz="2000" dirty="0"/>
              <a:t>, </a:t>
            </a:r>
            <a:r>
              <a:rPr lang="en-US" sz="2000" dirty="0" err="1"/>
              <a:t>feb</a:t>
            </a:r>
            <a:r>
              <a:rPr lang="en-US" sz="2000" dirty="0"/>
              <a:t>, mar, </a:t>
            </a:r>
            <a:r>
              <a:rPr lang="en-US" sz="2000" dirty="0" err="1"/>
              <a:t>apr</a:t>
            </a:r>
            <a:r>
              <a:rPr lang="en-US" sz="2000" dirty="0"/>
              <a:t>, may, </a:t>
            </a:r>
            <a:r>
              <a:rPr lang="en-US" sz="2000" dirty="0" err="1"/>
              <a:t>jun</a:t>
            </a:r>
            <a:r>
              <a:rPr lang="en-US" sz="2000" dirty="0"/>
              <a:t>, </a:t>
            </a:r>
            <a:r>
              <a:rPr lang="en-US" sz="2000" dirty="0" err="1"/>
              <a:t>jul</a:t>
            </a:r>
            <a:r>
              <a:rPr lang="en-US" sz="2000" dirty="0"/>
              <a:t>, </a:t>
            </a:r>
            <a:r>
              <a:rPr lang="en-US" sz="2000" dirty="0" err="1"/>
              <a:t>aug</a:t>
            </a:r>
            <a:r>
              <a:rPr lang="en-US" sz="2000" dirty="0"/>
              <a:t>, </a:t>
            </a:r>
            <a:r>
              <a:rPr lang="en-US" sz="2000" dirty="0" err="1"/>
              <a:t>sep</a:t>
            </a:r>
            <a:r>
              <a:rPr lang="en-US" sz="2000" dirty="0"/>
              <a:t>, </a:t>
            </a:r>
            <a:r>
              <a:rPr lang="en-US" sz="2000" dirty="0" err="1"/>
              <a:t>oct</a:t>
            </a:r>
            <a:r>
              <a:rPr lang="en-US" sz="2000" dirty="0"/>
              <a:t>, </a:t>
            </a:r>
            <a:r>
              <a:rPr lang="en-US" sz="2000" dirty="0" err="1"/>
              <a:t>nov</a:t>
            </a:r>
            <a:r>
              <a:rPr lang="en-US" sz="2000" dirty="0"/>
              <a:t>, </a:t>
            </a:r>
            <a:r>
              <a:rPr lang="en-US" sz="2000" dirty="0" err="1"/>
              <a:t>dec</a:t>
            </a:r>
            <a:r>
              <a:rPr lang="en-US" sz="2000" dirty="0"/>
              <a:t>)</a:t>
            </a: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68" y="887785"/>
            <a:ext cx="6024788" cy="24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6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16.Ідентіфикатор </a:t>
            </a:r>
            <a:r>
              <a:rPr lang="ru-RU" sz="2000" b="1" dirty="0"/>
              <a:t>роутера</a:t>
            </a:r>
            <a:r>
              <a:rPr lang="ru-RU" sz="2000" b="1" dirty="0" smtClean="0"/>
              <a:t>.</a:t>
            </a:r>
            <a:endParaRPr lang="uk-UA" sz="2000" b="1" dirty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1" y="606425"/>
            <a:ext cx="5124450" cy="462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350" y="5310604"/>
            <a:ext cx="11438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Ідентифікатор також відображається у WinBox при підключенні до роутера. Через командний рядок терміналу: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0" y="5754965"/>
            <a:ext cx="8886712" cy="5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2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17.Резервна копія конфігурації.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Після </a:t>
            </a:r>
            <a:r>
              <a:rPr lang="uk-UA" sz="2000" dirty="0"/>
              <a:t>виконання всіх налаштувань необхідно створити резервну копію конфігурації.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1.У </a:t>
            </a:r>
            <a:r>
              <a:rPr lang="uk-UA" sz="2000" dirty="0"/>
              <a:t>бічному меню вибираємо пункт Files.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2.У </a:t>
            </a:r>
            <a:r>
              <a:rPr lang="uk-UA" sz="2000" dirty="0"/>
              <a:t>вікні натискаємо кнопку Backup. У вікні вводимо: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3.Name</a:t>
            </a:r>
            <a:r>
              <a:rPr lang="uk-UA" sz="2000" dirty="0"/>
              <a:t>: Config_1 (будь-яке зрозуміле ім'я латинськими літерами)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4.Don't </a:t>
            </a:r>
            <a:r>
              <a:rPr lang="uk-UA" sz="2000" dirty="0"/>
              <a:t>Encrypt: відзначаємо галочкою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5</a:t>
            </a:r>
            <a:r>
              <a:rPr lang="uk-UA" sz="2000" dirty="0"/>
              <a:t>. Натискаємо кнопку Backup.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5" y="3328563"/>
            <a:ext cx="63436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3. Створення мосту (bridge).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Міст </a:t>
            </a:r>
            <a:r>
              <a:rPr lang="uk-UA" sz="2000" dirty="0"/>
              <a:t>необхідний </a:t>
            </a:r>
            <a:r>
              <a:rPr lang="uk-UA" sz="2000" dirty="0" smtClean="0"/>
              <a:t>для роботи комутатора </a:t>
            </a:r>
            <a:r>
              <a:rPr lang="uk-UA" sz="2000" dirty="0"/>
              <a:t>локальної мережі.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Bridge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вікні натискаємо синій </a:t>
            </a:r>
            <a:r>
              <a:rPr lang="uk-UA" sz="2000" dirty="0" smtClean="0"/>
              <a:t>плюс.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</a:t>
            </a:r>
            <a:r>
              <a:rPr lang="uk-UA" sz="2000" dirty="0"/>
              <a:t>. У вікні </a:t>
            </a:r>
            <a:r>
              <a:rPr lang="uk-UA" sz="2000" i="1" dirty="0"/>
              <a:t>New Interface </a:t>
            </a:r>
            <a:r>
              <a:rPr lang="uk-UA" sz="2000" dirty="0"/>
              <a:t>натискаємо ОК (у налаштуваннях мосту нічого не міняємо</a:t>
            </a:r>
            <a:r>
              <a:rPr lang="uk-UA" sz="2000" dirty="0" smtClean="0"/>
              <a:t>).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52" y="2169060"/>
            <a:ext cx="5726884" cy="3524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1" y="6161355"/>
            <a:ext cx="9130456" cy="6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5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Через командний рядок терміналу</a:t>
            </a:r>
            <a:r>
              <a:rPr lang="uk-UA" sz="2000" dirty="0" smtClean="0"/>
              <a:t>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Перетягуємо </a:t>
            </a:r>
            <a:r>
              <a:rPr lang="uk-UA" sz="2000" dirty="0"/>
              <a:t>резервну копію до папки на комп'ютер для збереження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Щоб відновити конфігурацію з резервної копії, потрібно вибрати резервну копію у списку та натиснути кнопку Restore.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Якимось </a:t>
            </a:r>
            <a:r>
              <a:rPr lang="uk-UA" sz="2000" dirty="0"/>
              <a:t>будь-яким зручним зсобом потрібно відзначати який </a:t>
            </a:r>
            <a:r>
              <a:rPr lang="uk-UA" sz="2000" dirty="0" smtClean="0"/>
              <a:t>логі</a:t>
            </a:r>
            <a:r>
              <a:rPr lang="ru-RU" sz="2000" dirty="0"/>
              <a:t>н</a:t>
            </a:r>
            <a:r>
              <a:rPr lang="uk-UA" sz="2000" dirty="0" smtClean="0"/>
              <a:t>-пароль </a:t>
            </a:r>
            <a:r>
              <a:rPr lang="uk-UA" sz="2000" dirty="0"/>
              <a:t>відноситься до певної резервної копії. </a:t>
            </a:r>
            <a:endParaRPr lang="uk-UA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1" y="797454"/>
            <a:ext cx="8263050" cy="460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1847119"/>
            <a:ext cx="63531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01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666649" cy="664977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/>
              <a:t>20.Списки команд для </a:t>
            </a:r>
            <a:r>
              <a:rPr lang="ru-RU" sz="2000" b="1" dirty="0" smtClean="0"/>
              <a:t>терміналу </a:t>
            </a:r>
            <a:r>
              <a:rPr lang="ru-RU" sz="2000" b="1" dirty="0" smtClean="0"/>
              <a:t>(</a:t>
            </a:r>
            <a:r>
              <a:rPr lang="en-US" sz="2000" b="1" dirty="0" err="1" smtClean="0"/>
              <a:t>wi-fi</a:t>
            </a:r>
            <a:r>
              <a:rPr lang="en-US" sz="2000" b="1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/>
              <a:t>*потрібно змінити логін-пароль, ідентифікатор, зовнішню IP-адресу по DHCP </a:t>
            </a:r>
            <a:r>
              <a:rPr lang="en-US" sz="2000" dirty="0" smtClean="0"/>
              <a:t>/</a:t>
            </a:r>
            <a:r>
              <a:rPr lang="en-US" sz="2000" dirty="0"/>
              <a:t>interface bridge add name=bridge1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/interface bridge port add bridge=bridge1 interface=ether2 </a:t>
            </a:r>
            <a:r>
              <a:rPr lang="en-US" sz="2000" dirty="0" err="1"/>
              <a:t>hw</a:t>
            </a:r>
            <a:r>
              <a:rPr lang="en-US" sz="20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/interface bridge port add bridge=bridge1 interface=ether3 </a:t>
            </a:r>
            <a:r>
              <a:rPr lang="en-US" sz="2000" dirty="0" err="1"/>
              <a:t>hw</a:t>
            </a:r>
            <a:r>
              <a:rPr lang="en-US" sz="20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/interface bridge port add bridge=bridge1 interface=ether4 </a:t>
            </a:r>
            <a:r>
              <a:rPr lang="en-US" sz="2000" dirty="0" err="1"/>
              <a:t>hw</a:t>
            </a:r>
            <a:r>
              <a:rPr lang="en-US" sz="20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/interface bridge port add bridge=bridge1 interface=ether5 </a:t>
            </a:r>
            <a:r>
              <a:rPr lang="en-US" sz="2000" dirty="0" err="1"/>
              <a:t>hw</a:t>
            </a:r>
            <a:r>
              <a:rPr lang="en-US" sz="20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address add interface=bridge1 address=192.168.100.1/24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</a:t>
            </a:r>
            <a:r>
              <a:rPr lang="en-US" sz="2000" dirty="0" err="1"/>
              <a:t>dhcp</a:t>
            </a:r>
            <a:r>
              <a:rPr lang="en-US" sz="2000" dirty="0"/>
              <a:t>-server network add address=192.168.100.0/24 gateway=192.168.100.1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pool add name=POOL1 ranges=192.168.100.10-192.168.100.254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</a:t>
            </a:r>
            <a:r>
              <a:rPr lang="en-US" sz="2000" dirty="0" err="1"/>
              <a:t>dhcp</a:t>
            </a:r>
            <a:r>
              <a:rPr lang="en-US" sz="2000" dirty="0"/>
              <a:t>-server add interface=bridge1 address-pool=POOL1 disabled=no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</a:t>
            </a:r>
            <a:r>
              <a:rPr lang="en-US" sz="2000" dirty="0" err="1"/>
              <a:t>dhcp</a:t>
            </a:r>
            <a:r>
              <a:rPr lang="en-US" sz="2000" dirty="0"/>
              <a:t>-client add interface=ether1 disabled=no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</a:t>
            </a:r>
            <a:r>
              <a:rPr lang="en-US" sz="2000" dirty="0" err="1"/>
              <a:t>nat</a:t>
            </a:r>
            <a:r>
              <a:rPr lang="en-US" sz="2000" dirty="0"/>
              <a:t> add action=masquerade chain=</a:t>
            </a:r>
            <a:r>
              <a:rPr lang="en-US" sz="2000" dirty="0" err="1"/>
              <a:t>srcnat</a:t>
            </a:r>
            <a:r>
              <a:rPr lang="en-US" sz="2000" dirty="0"/>
              <a:t> out-interface=ether1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action=accept chain=input connection-state=</a:t>
            </a:r>
            <a:r>
              <a:rPr lang="en-US" sz="2000" dirty="0" err="1"/>
              <a:t>established,related</a:t>
            </a:r>
            <a:r>
              <a:rPr lang="en-US" sz="2000" dirty="0"/>
              <a:t> comment="RULE 1 accept </a:t>
            </a:r>
            <a:r>
              <a:rPr lang="en-US" sz="2000" dirty="0" err="1"/>
              <a:t>established,related</a:t>
            </a:r>
            <a:r>
              <a:rPr lang="en-US" sz="2000" dirty="0"/>
              <a:t>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action=drop chain=input connection-state=invalid comment=" RULE 2 drop invalid"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action=accept chain=input protocol=</a:t>
            </a:r>
            <a:r>
              <a:rPr lang="en-US" sz="2000" dirty="0" err="1"/>
              <a:t>icmp</a:t>
            </a:r>
            <a:r>
              <a:rPr lang="en-US" sz="2000" dirty="0"/>
              <a:t> comment=" RULE 3 accept ICMP"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action=drop chain=input in-interface=!bridge1 comment=" RULE 4 drop all not coming from LAN"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action=accept chain=forward connection-state=</a:t>
            </a:r>
            <a:r>
              <a:rPr lang="en-US" sz="2000" dirty="0" err="1"/>
              <a:t>established,related,untracked</a:t>
            </a:r>
            <a:r>
              <a:rPr lang="en-US" sz="2000" dirty="0"/>
              <a:t> comment=" RULE 5 accept </a:t>
            </a:r>
            <a:r>
              <a:rPr lang="en-US" sz="2000" dirty="0" err="1"/>
              <a:t>established,related</a:t>
            </a:r>
            <a:r>
              <a:rPr lang="en-US" sz="2000" dirty="0"/>
              <a:t>, untracked"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action=drop chain=forward connection-state=invalid comment=" RULE 6 drop invalid"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action=drop chain=forward connection-</a:t>
            </a:r>
            <a:r>
              <a:rPr lang="en-US" sz="2000" dirty="0" err="1"/>
              <a:t>nat</a:t>
            </a:r>
            <a:r>
              <a:rPr lang="en-US" sz="2000" dirty="0"/>
              <a:t>-state=!</a:t>
            </a:r>
            <a:r>
              <a:rPr lang="en-US" sz="2000" dirty="0" err="1"/>
              <a:t>dstnat</a:t>
            </a:r>
            <a:r>
              <a:rPr lang="en-US" sz="2000" dirty="0"/>
              <a:t> connection-state=new in-interface=ether1 comment=" RULE 7 drop all from WAN not </a:t>
            </a:r>
            <a:r>
              <a:rPr lang="en-US" sz="2000" dirty="0" err="1"/>
              <a:t>DSTNATed</a:t>
            </a:r>
            <a:r>
              <a:rPr lang="en-US" sz="2000" dirty="0"/>
              <a:t>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firewall filter add action=drop chain=input in-interface=ether1 comment="FINAL RULE drop all input"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/user add name=</a:t>
            </a:r>
            <a:r>
              <a:rPr lang="en-US" sz="2000" dirty="0" err="1"/>
              <a:t>Kalsarikannit</a:t>
            </a:r>
            <a:r>
              <a:rPr lang="en-US" sz="2000" dirty="0"/>
              <a:t> password=Password12345 group=full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/user remove admin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service set telnet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service set ftp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service set www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service set </a:t>
            </a:r>
            <a:r>
              <a:rPr lang="en-US" sz="2000" dirty="0" err="1"/>
              <a:t>ssh</a:t>
            </a:r>
            <a:r>
              <a:rPr lang="en-US" sz="2000" dirty="0"/>
              <a:t>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service set </a:t>
            </a:r>
            <a:r>
              <a:rPr lang="en-US" sz="2000" dirty="0" err="1"/>
              <a:t>api</a:t>
            </a:r>
            <a:r>
              <a:rPr lang="en-US" sz="2000" dirty="0"/>
              <a:t>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</a:t>
            </a:r>
            <a:r>
              <a:rPr lang="en-US" sz="2000" dirty="0" err="1"/>
              <a:t>ip</a:t>
            </a:r>
            <a:r>
              <a:rPr lang="en-US" sz="2000" dirty="0"/>
              <a:t> service set </a:t>
            </a:r>
            <a:r>
              <a:rPr lang="en-US" sz="2000" dirty="0" err="1"/>
              <a:t>api-ssl</a:t>
            </a:r>
            <a:r>
              <a:rPr lang="en-US" sz="2000" dirty="0"/>
              <a:t>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/system </a:t>
            </a:r>
            <a:r>
              <a:rPr lang="en-US" sz="2000" dirty="0" err="1"/>
              <a:t>ntp</a:t>
            </a:r>
            <a:r>
              <a:rPr lang="en-US" sz="2000" dirty="0"/>
              <a:t> client set enabled=yes primary-</a:t>
            </a:r>
            <a:r>
              <a:rPr lang="en-US" sz="2000" dirty="0" err="1"/>
              <a:t>ntp</a:t>
            </a:r>
            <a:r>
              <a:rPr lang="en-US" sz="2000" dirty="0"/>
              <a:t>=88.147.254.230 secondary-</a:t>
            </a:r>
            <a:r>
              <a:rPr lang="en-US" sz="2000" dirty="0" err="1"/>
              <a:t>ntp</a:t>
            </a:r>
            <a:r>
              <a:rPr lang="en-US" sz="2000" dirty="0"/>
              <a:t>=88.147.254.232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/system identity set name="PC360 Router"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/system backup save name=config1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/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82424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18" y="0"/>
            <a:ext cx="11962982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/>
              <a:t>Список </a:t>
            </a:r>
            <a:r>
              <a:rPr lang="ru-RU" sz="2200" b="1" dirty="0"/>
              <a:t>команд – </a:t>
            </a:r>
            <a:r>
              <a:rPr lang="ru-RU" sz="2200" b="1" dirty="0" smtClean="0"/>
              <a:t>Базове налаштування з </a:t>
            </a:r>
            <a:r>
              <a:rPr lang="ru-RU" sz="2200" b="1" dirty="0"/>
              <a:t>wi-fi</a:t>
            </a:r>
            <a:r>
              <a:rPr lang="ru-RU" sz="2200" b="1" dirty="0" smtClean="0"/>
              <a:t>)</a:t>
            </a:r>
            <a:endParaRPr lang="ru-RU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/</a:t>
            </a:r>
            <a:r>
              <a:rPr lang="en-US" sz="2200" dirty="0"/>
              <a:t>interface bridge add name=bridge1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/interface bridge port add bridge=bridge1 interface=ether2 </a:t>
            </a:r>
            <a:r>
              <a:rPr lang="en-US" sz="2200" dirty="0" err="1"/>
              <a:t>hw</a:t>
            </a:r>
            <a:r>
              <a:rPr lang="en-US" sz="22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/interface bridge port add bridge=bridge1 interface=ether3 </a:t>
            </a:r>
            <a:r>
              <a:rPr lang="en-US" sz="2200" dirty="0" err="1"/>
              <a:t>hw</a:t>
            </a:r>
            <a:r>
              <a:rPr lang="en-US" sz="22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/interface bridge port add bridge=bridge1 interface=ether4 </a:t>
            </a:r>
            <a:r>
              <a:rPr lang="en-US" sz="2200" dirty="0" err="1"/>
              <a:t>hw</a:t>
            </a:r>
            <a:r>
              <a:rPr lang="en-US" sz="22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/interface bridge port add bridge=bridge1 interface=ether5 </a:t>
            </a:r>
            <a:r>
              <a:rPr lang="en-US" sz="2200" dirty="0" err="1"/>
              <a:t>hw</a:t>
            </a:r>
            <a:r>
              <a:rPr lang="en-US" sz="2200" dirty="0"/>
              <a:t>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/interface bridge port add bridge=bridge1 interface=wlan1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address add interface=bridge1 address=192.168.100.1/24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</a:t>
            </a:r>
            <a:r>
              <a:rPr lang="en-US" sz="2200" dirty="0" err="1"/>
              <a:t>dhcp</a:t>
            </a:r>
            <a:r>
              <a:rPr lang="en-US" sz="2200" dirty="0"/>
              <a:t>-server network add address=192.168.100.0/24 gateway=192.168.100.1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pool add name=POOL1 ranges=192.168.100.10-192.168.100.254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</a:t>
            </a:r>
            <a:r>
              <a:rPr lang="en-US" sz="2200" dirty="0" err="1"/>
              <a:t>dhcp</a:t>
            </a:r>
            <a:r>
              <a:rPr lang="en-US" sz="2200" dirty="0"/>
              <a:t>-server add interface=bridge1 address-pool=POOL1 disabled=no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</a:t>
            </a:r>
            <a:r>
              <a:rPr lang="en-US" sz="2200" dirty="0" err="1"/>
              <a:t>dhcp</a:t>
            </a:r>
            <a:r>
              <a:rPr lang="en-US" sz="2200" dirty="0"/>
              <a:t>-client add interface=ether1 disabled=no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/interface wireless set [ find default-name=wlan1 ] mode=</a:t>
            </a:r>
            <a:r>
              <a:rPr lang="en-US" sz="2200" dirty="0" err="1"/>
              <a:t>ap</a:t>
            </a:r>
            <a:r>
              <a:rPr lang="en-US" sz="2200" dirty="0"/>
              <a:t>-bridge band=2ghz-b/g/n channel-width=20/40mhz-Ce distance=indoors frequency=auto </a:t>
            </a:r>
            <a:r>
              <a:rPr lang="en-US" sz="2200" dirty="0" err="1"/>
              <a:t>ssid</a:t>
            </a:r>
            <a:r>
              <a:rPr lang="en-US" sz="2200" dirty="0"/>
              <a:t>="</a:t>
            </a:r>
            <a:r>
              <a:rPr lang="en-US" sz="2200" dirty="0" err="1"/>
              <a:t>Wi-fi</a:t>
            </a:r>
            <a:r>
              <a:rPr lang="en-US" sz="2200" dirty="0"/>
              <a:t> PC360" wireless-protocol=802.11 disabled=no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/interface wireless security-profiles set [ find default=yes ] authentication-types=wpa-psk,wpa2-psk </a:t>
            </a:r>
            <a:r>
              <a:rPr lang="en-US" sz="2200" dirty="0" err="1"/>
              <a:t>eap</a:t>
            </a:r>
            <a:r>
              <a:rPr lang="en-US" sz="2200" dirty="0"/>
              <a:t>-methods="" mode=dynamic-keys supplicant-identity=</a:t>
            </a:r>
            <a:r>
              <a:rPr lang="en-US" sz="2200" dirty="0" err="1"/>
              <a:t>MikroTik</a:t>
            </a:r>
            <a:r>
              <a:rPr lang="en-US" sz="2200" dirty="0"/>
              <a:t> </a:t>
            </a:r>
            <a:r>
              <a:rPr lang="en-US" sz="2200" dirty="0" err="1"/>
              <a:t>wpa</a:t>
            </a:r>
            <a:r>
              <a:rPr lang="en-US" sz="2200" dirty="0"/>
              <a:t>-pre-shared-key=Password12345 wpa2-pre-shared-key= Password12345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</a:t>
            </a:r>
            <a:r>
              <a:rPr lang="en-US" sz="2200" dirty="0" err="1"/>
              <a:t>nat</a:t>
            </a:r>
            <a:r>
              <a:rPr lang="en-US" sz="2200" dirty="0"/>
              <a:t> add action=masquerade chain=</a:t>
            </a:r>
            <a:r>
              <a:rPr lang="en-US" sz="2200" dirty="0" err="1"/>
              <a:t>srcnat</a:t>
            </a:r>
            <a:r>
              <a:rPr lang="en-US" sz="2200" dirty="0"/>
              <a:t> out-interface=ether1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action=accept chain=input connection-state=</a:t>
            </a:r>
            <a:r>
              <a:rPr lang="en-US" sz="2200" dirty="0" err="1"/>
              <a:t>established,related</a:t>
            </a:r>
            <a:r>
              <a:rPr lang="en-US" sz="2200" dirty="0"/>
              <a:t> comment="RULE 1 accept </a:t>
            </a:r>
            <a:r>
              <a:rPr lang="en-US" sz="2200" dirty="0" err="1"/>
              <a:t>established,related</a:t>
            </a:r>
            <a:r>
              <a:rPr lang="en-US" sz="2200" dirty="0"/>
              <a:t>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action=drop chain=input connection-state=invalid comment=" RULE 2 drop invalid"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action=accept chain=input protocol=</a:t>
            </a:r>
            <a:r>
              <a:rPr lang="en-US" sz="2200" dirty="0" err="1"/>
              <a:t>icmp</a:t>
            </a:r>
            <a:r>
              <a:rPr lang="en-US" sz="2200" dirty="0"/>
              <a:t> comment=" RULE 3 accept ICMP"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action=drop chain=input in-interface=!bridge1 comment=" RULE 4 drop all not coming from LAN"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action=accept chain=forward connection-state=</a:t>
            </a:r>
            <a:r>
              <a:rPr lang="en-US" sz="2200" dirty="0" err="1"/>
              <a:t>established,related,untracked</a:t>
            </a:r>
            <a:r>
              <a:rPr lang="en-US" sz="2200" dirty="0"/>
              <a:t> comment=" RULE 5 accept </a:t>
            </a:r>
            <a:r>
              <a:rPr lang="en-US" sz="2200" dirty="0" err="1"/>
              <a:t>established,related</a:t>
            </a:r>
            <a:r>
              <a:rPr lang="en-US" sz="2200" dirty="0"/>
              <a:t>, untracked"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action=drop chain=forward connection-state=invalid comment=" RULE 6 drop invalid"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action=drop chain=forward connection-</a:t>
            </a:r>
            <a:r>
              <a:rPr lang="en-US" sz="2200" dirty="0" err="1"/>
              <a:t>nat</a:t>
            </a:r>
            <a:r>
              <a:rPr lang="en-US" sz="2200" dirty="0"/>
              <a:t>-state=!</a:t>
            </a:r>
            <a:r>
              <a:rPr lang="en-US" sz="2200" dirty="0" err="1"/>
              <a:t>dstnat</a:t>
            </a:r>
            <a:r>
              <a:rPr lang="en-US" sz="2200" dirty="0"/>
              <a:t> connection-state=new in-interface=ether1 comment=" RULE 7 drop all from WAN not </a:t>
            </a:r>
            <a:r>
              <a:rPr lang="en-US" sz="2200" dirty="0" err="1"/>
              <a:t>DSTNATed</a:t>
            </a:r>
            <a:r>
              <a:rPr lang="en-US" sz="2200" dirty="0"/>
              <a:t>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firewall filter add action=drop chain=input in-interface=ether1 comment="FINAL RULE drop all input"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/user add name=</a:t>
            </a:r>
            <a:r>
              <a:rPr lang="en-US" sz="2200" dirty="0" err="1"/>
              <a:t>Kalsarikannit</a:t>
            </a:r>
            <a:r>
              <a:rPr lang="en-US" sz="2200" dirty="0"/>
              <a:t> password=Password12345 group=full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/user remove admin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service set telnet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service set ftp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service set www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service set </a:t>
            </a:r>
            <a:r>
              <a:rPr lang="en-US" sz="2200" dirty="0" err="1"/>
              <a:t>ssh</a:t>
            </a:r>
            <a:r>
              <a:rPr lang="en-US" sz="2200" dirty="0"/>
              <a:t>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service set </a:t>
            </a:r>
            <a:r>
              <a:rPr lang="en-US" sz="2200" dirty="0" err="1"/>
              <a:t>api</a:t>
            </a:r>
            <a:r>
              <a:rPr lang="en-US" sz="2200" dirty="0"/>
              <a:t>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  <a:r>
              <a:rPr lang="en-US" sz="2200" dirty="0" err="1"/>
              <a:t>ip</a:t>
            </a:r>
            <a:r>
              <a:rPr lang="en-US" sz="2200" dirty="0"/>
              <a:t> service set </a:t>
            </a:r>
            <a:r>
              <a:rPr lang="en-US" sz="2200" dirty="0" err="1"/>
              <a:t>api-ssl</a:t>
            </a:r>
            <a:r>
              <a:rPr lang="en-US" sz="2200" dirty="0"/>
              <a:t> disabled=yes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/system </a:t>
            </a:r>
            <a:r>
              <a:rPr lang="en-US" sz="2200" dirty="0" err="1"/>
              <a:t>ntp</a:t>
            </a:r>
            <a:r>
              <a:rPr lang="en-US" sz="2200" dirty="0"/>
              <a:t> client set enabled=yes primary-</a:t>
            </a:r>
            <a:r>
              <a:rPr lang="en-US" sz="2200" dirty="0" err="1"/>
              <a:t>ntp</a:t>
            </a:r>
            <a:r>
              <a:rPr lang="en-US" sz="2200" dirty="0"/>
              <a:t>=88.147.254.230 secondary-</a:t>
            </a:r>
            <a:r>
              <a:rPr lang="en-US" sz="2200" dirty="0" err="1"/>
              <a:t>ntp</a:t>
            </a:r>
            <a:r>
              <a:rPr lang="en-US" sz="2200" dirty="0"/>
              <a:t>=88.147.254.232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/system identity set name="PC360 </a:t>
            </a:r>
            <a:r>
              <a:rPr lang="en-US" sz="2200" dirty="0" err="1"/>
              <a:t>Wi-fi</a:t>
            </a:r>
            <a:r>
              <a:rPr lang="en-US" sz="2200" dirty="0"/>
              <a:t> Router"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/system backup save name=config1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/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48656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22.Налаштування через файл скрипта. 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800" dirty="0" smtClean="0"/>
              <a:t>1.Початкове </a:t>
            </a:r>
            <a:r>
              <a:rPr lang="uk-UA" sz="1800" dirty="0"/>
              <a:t>настроювання виконується через графічний інтерфейс або текстові команди в терміналі.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2.Налаштування </a:t>
            </a:r>
            <a:r>
              <a:rPr lang="uk-UA" sz="1800" dirty="0"/>
              <a:t>експортується до файлу скрипта.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3.Файл </a:t>
            </a:r>
            <a:r>
              <a:rPr lang="uk-UA" sz="1800" dirty="0"/>
              <a:t>скрипта застосовується при налаштуванні роутера.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Виконання</a:t>
            </a:r>
            <a:r>
              <a:rPr lang="uk-UA" sz="1800" dirty="0"/>
              <a:t>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1.Перший </a:t>
            </a:r>
            <a:r>
              <a:rPr lang="uk-UA" sz="1800" dirty="0"/>
              <a:t>пункт виконані вище – роутер налаштований.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2</a:t>
            </a:r>
            <a:r>
              <a:rPr lang="uk-UA" sz="1800" dirty="0"/>
              <a:t>. Експортуємо файл з налаштуваннями.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Відкриваємо </a:t>
            </a:r>
            <a:r>
              <a:rPr lang="uk-UA" sz="1800" dirty="0"/>
              <a:t>New Terminal та вводимо команду</a:t>
            </a:r>
            <a:r>
              <a:rPr lang="uk-UA" sz="1800" dirty="0" smtClean="0"/>
              <a:t>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(ім'я файлу config2 може бути будь-яким латинськими літерами, розширення .rsc)</a:t>
            </a: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0" y="3071430"/>
            <a:ext cx="3197191" cy="565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309" y="4172001"/>
            <a:ext cx="6610722" cy="26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2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3. Переходимо в меню System &gt;&gt; Reset Configuration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У </a:t>
            </a:r>
            <a:r>
              <a:rPr lang="uk-UA" sz="1800" dirty="0"/>
              <a:t>полі Run After Reset (Виконати після скидання) вказуємо експортований файл скрипта.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Натискаємо </a:t>
            </a:r>
            <a:r>
              <a:rPr lang="uk-UA" sz="1800" dirty="0"/>
              <a:t>кнопку "Reset Configuration</a:t>
            </a:r>
            <a:r>
              <a:rPr lang="uk-UA" sz="1800" dirty="0" smtClean="0"/>
              <a:t>".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Після скидання конфігурації та перезавантаження в налаштуваннях буде застосовано конфігурацію з файлу config2.rsc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Серед </a:t>
            </a:r>
            <a:r>
              <a:rPr lang="uk-UA" sz="1800" dirty="0"/>
              <a:t>помічених багів відбувається скидання користувача та пароль на стандартні admin-без пароля.</a:t>
            </a: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1" y="1208617"/>
            <a:ext cx="61531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79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Перегляд усіх введених налаштувань у терміналі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Логування. Про всі події, що відбуваються в роутері, можна дізнатися в логах. У бічному меню вибираємо Log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18" y="547974"/>
            <a:ext cx="2264715" cy="499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" y="1426255"/>
            <a:ext cx="6086475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62250"/>
            <a:ext cx="5943600" cy="4095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085" y="384738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Будь-який конкретно зазначений </a:t>
            </a:r>
            <a:r>
              <a:rPr lang="uk-UA" dirty="0" smtClean="0"/>
              <a:t>баг </a:t>
            </a:r>
            <a:r>
              <a:rPr lang="uk-UA" dirty="0"/>
              <a:t>можна відстежувати в терміналі. </a:t>
            </a:r>
          </a:p>
          <a:p>
            <a:r>
              <a:rPr lang="uk-UA" dirty="0"/>
              <a:t>Переходимо до меню System &gt;&gt; Logging </a:t>
            </a:r>
          </a:p>
          <a:p>
            <a:r>
              <a:rPr lang="uk-UA" dirty="0"/>
              <a:t>У вікні на вкладці Rules створюємо нове правило. </a:t>
            </a:r>
          </a:p>
          <a:p>
            <a:r>
              <a:rPr lang="uk-UA" dirty="0"/>
              <a:t>У темі правила вказуємо подію, яку хочемо спостерігати, наприклад system. </a:t>
            </a:r>
          </a:p>
          <a:p>
            <a:r>
              <a:rPr lang="uk-UA" dirty="0"/>
              <a:t>У полі Action вибираємо echo. </a:t>
            </a:r>
          </a:p>
          <a:p>
            <a:r>
              <a:rPr lang="uk-UA" dirty="0"/>
              <a:t>Натискаємо ОК.</a:t>
            </a:r>
          </a:p>
        </p:txBody>
      </p:sp>
    </p:spTree>
    <p:extLst>
      <p:ext uri="{BB962C8B-B14F-4D97-AF65-F5344CB8AC3E}">
        <p14:creationId xmlns:p14="http://schemas.microsoft.com/office/powerpoint/2010/main" val="2523229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Тепер усі події з тегом System відображаються у терміналі.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3" y="653521"/>
            <a:ext cx="54959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66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Навантаження на процесор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System &gt;&gt; Resources 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5" y="1128712"/>
            <a:ext cx="61626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Яка зі служб найбільше завантажує процесор, можна дізнатися в Tool &gt;&gt; Profile.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718079"/>
            <a:ext cx="61436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25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3123446"/>
            <a:ext cx="11579383" cy="1004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 smtClean="0"/>
              <a:t>Дякую за увагу!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348666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4. Додавання портів у міст</a:t>
            </a:r>
            <a:r>
              <a:rPr lang="uk-UA" sz="2000" b="1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Додаємо </a:t>
            </a:r>
            <a:r>
              <a:rPr lang="uk-UA" sz="2000" dirty="0"/>
              <a:t>в міст по черзі порти ether2-4.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1.У </a:t>
            </a:r>
            <a:r>
              <a:rPr lang="uk-UA" sz="2000" dirty="0"/>
              <a:t>вікні Bridge вибираємо вкладку Ports.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2.Натискаємо </a:t>
            </a:r>
            <a:r>
              <a:rPr lang="uk-UA" sz="2000" dirty="0"/>
              <a:t>синій хрест (плюс).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3.У </a:t>
            </a:r>
            <a:r>
              <a:rPr lang="uk-UA" sz="2000" dirty="0"/>
              <a:t>вікні </a:t>
            </a:r>
            <a:r>
              <a:rPr lang="uk-UA" sz="2000" i="1" dirty="0"/>
              <a:t>New Bridge Port </a:t>
            </a:r>
            <a:r>
              <a:rPr lang="uk-UA" sz="2000" dirty="0"/>
              <a:t>вказуємо інтерфейс Interface: </a:t>
            </a:r>
            <a:r>
              <a:rPr lang="uk-UA" sz="2000" i="1" dirty="0"/>
              <a:t>ether2</a:t>
            </a:r>
            <a:r>
              <a:rPr lang="uk-UA" sz="2000" dirty="0"/>
              <a:t> </a:t>
            </a:r>
            <a:endParaRPr lang="uk-UA" sz="2000" dirty="0" smtClean="0"/>
          </a:p>
          <a:p>
            <a:pPr>
              <a:buFontTx/>
              <a:buChar char="-"/>
            </a:pPr>
            <a:r>
              <a:rPr lang="uk-UA" sz="2000" dirty="0" smtClean="0"/>
              <a:t>Перевіряємо </a:t>
            </a:r>
            <a:r>
              <a:rPr lang="uk-UA" sz="2000" dirty="0"/>
              <a:t>рядок </a:t>
            </a:r>
            <a:r>
              <a:rPr lang="uk-UA" sz="2000" i="1" dirty="0"/>
              <a:t>Bridge: bridge1 </a:t>
            </a:r>
            <a:r>
              <a:rPr lang="uk-UA" sz="2000" dirty="0"/>
              <a:t>(створений раніше міст)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. Натискаємо кнопку "ОК". Інші налаштування не змінюємо. Виконуємо ці дії для </a:t>
            </a:r>
            <a:r>
              <a:rPr lang="uk-UA" sz="2000" dirty="0" smtClean="0"/>
              <a:t>всіх</a:t>
            </a:r>
            <a:r>
              <a:rPr lang="uk-UA" sz="2000" dirty="0" smtClean="0"/>
              <a:t> </a:t>
            </a:r>
            <a:r>
              <a:rPr lang="uk-UA" sz="2000" dirty="0"/>
              <a:t>портів (</a:t>
            </a:r>
            <a:r>
              <a:rPr lang="uk-UA" sz="2000" i="1" dirty="0"/>
              <a:t>ether2, ether3, </a:t>
            </a:r>
            <a:r>
              <a:rPr lang="uk-UA" sz="2000" i="1" dirty="0" smtClean="0"/>
              <a:t>ether4 і т.д.</a:t>
            </a:r>
            <a:r>
              <a:rPr lang="uk-UA" sz="2000" dirty="0" smtClean="0"/>
              <a:t>).</a:t>
            </a:r>
            <a:endParaRPr lang="uk-U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7" y="2998253"/>
            <a:ext cx="52482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У результаті </a:t>
            </a:r>
            <a:r>
              <a:rPr lang="uk-UA" sz="2000" dirty="0" smtClean="0"/>
              <a:t>отримаємо </a:t>
            </a:r>
            <a:r>
              <a:rPr lang="uk-UA" sz="2000" dirty="0"/>
              <a:t>порти </a:t>
            </a:r>
            <a:r>
              <a:rPr lang="uk-UA" sz="2000" dirty="0" smtClean="0"/>
              <a:t>об’єднані в міст, </a:t>
            </a:r>
            <a:r>
              <a:rPr lang="uk-UA" sz="2000" dirty="0"/>
              <a:t>як на </a:t>
            </a:r>
            <a:r>
              <a:rPr lang="uk-UA" sz="2000" dirty="0" smtClean="0"/>
              <a:t>рисунку </a:t>
            </a:r>
            <a:r>
              <a:rPr lang="uk-UA" sz="2000" dirty="0"/>
              <a:t>нижче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uk-UA" sz="2000" dirty="0" smtClean="0"/>
              <a:t>Відбудеться «дисконект». </a:t>
            </a:r>
            <a:r>
              <a:rPr lang="uk-UA" sz="2000" dirty="0"/>
              <a:t>Підключаємось </a:t>
            </a:r>
            <a:r>
              <a:rPr lang="uk-UA" sz="2000" dirty="0" smtClean="0"/>
              <a:t>до роутера </a:t>
            </a:r>
            <a:r>
              <a:rPr lang="uk-UA" sz="2000" dirty="0"/>
              <a:t>ще раз.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Через </a:t>
            </a:r>
            <a:r>
              <a:rPr lang="uk-UA" sz="2000" dirty="0"/>
              <a:t>командний рядок терміналу</a:t>
            </a:r>
            <a:r>
              <a:rPr lang="uk-UA" sz="2000" dirty="0" smtClean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uk-UA" sz="2000" dirty="0"/>
              <a:t>Для роутера з wi-fi можна додати інтерфейс wlan у bridge.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Через </a:t>
            </a:r>
            <a:r>
              <a:rPr lang="uk-UA" sz="2000" dirty="0"/>
              <a:t>командний рядок терміналу: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2" y="651095"/>
            <a:ext cx="54483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1" y="3716306"/>
            <a:ext cx="8019442" cy="1472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1" y="6259662"/>
            <a:ext cx="8019442" cy="4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5.Призначення IP-адреси для мосту локальної мережі.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1</a:t>
            </a:r>
            <a:r>
              <a:rPr lang="uk-UA" sz="2000" dirty="0" smtClean="0"/>
              <a:t>. 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</a:t>
            </a:r>
            <a:r>
              <a:rPr lang="uk-UA" sz="2000" dirty="0" smtClean="0"/>
              <a:t>. В </a:t>
            </a:r>
            <a:r>
              <a:rPr lang="uk-UA" sz="2000" dirty="0"/>
              <a:t>меню, що розкрилося, вибираємо Addresses.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</a:t>
            </a:r>
            <a:r>
              <a:rPr lang="uk-UA" sz="2000" dirty="0" smtClean="0"/>
              <a:t>. У </a:t>
            </a:r>
            <a:r>
              <a:rPr lang="uk-UA" sz="2000" dirty="0"/>
              <a:t>вікні </a:t>
            </a:r>
            <a:r>
              <a:rPr lang="uk-UA" sz="2000" i="1" dirty="0"/>
              <a:t>Adress List</a:t>
            </a:r>
            <a:r>
              <a:rPr lang="uk-UA" sz="2000" dirty="0"/>
              <a:t>, що відкрилося, натискаємо синій хрест (плюс). У вікні New Address, що відкрилося, вводимо параметри: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</a:t>
            </a:r>
            <a:r>
              <a:rPr lang="uk-UA" sz="2000" dirty="0" smtClean="0"/>
              <a:t>. Address</a:t>
            </a:r>
            <a:r>
              <a:rPr lang="uk-UA" sz="2000" dirty="0"/>
              <a:t>: 192.168.100.1/24 (/24 – це маска 255.255.255.0);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-</a:t>
            </a:r>
            <a:r>
              <a:rPr lang="uk-UA" sz="2000" i="1" dirty="0"/>
              <a:t>Network: </a:t>
            </a:r>
            <a:r>
              <a:rPr lang="uk-UA" sz="2000" dirty="0"/>
              <a:t>- Вводити не треба, з'явиться автоматично;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5.Interface</a:t>
            </a:r>
            <a:r>
              <a:rPr lang="uk-UA" sz="2000" dirty="0"/>
              <a:t>: </a:t>
            </a:r>
            <a:r>
              <a:rPr lang="uk-UA" sz="2000" i="1" dirty="0"/>
              <a:t>bridge1</a:t>
            </a:r>
            <a:r>
              <a:rPr lang="uk-UA" sz="2000" dirty="0"/>
              <a:t>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</a:t>
            </a:r>
            <a:r>
              <a:rPr lang="uk-UA" sz="2000" dirty="0"/>
              <a:t>. Натискаємо кнопку "</a:t>
            </a:r>
            <a:r>
              <a:rPr lang="uk-UA" sz="2000" i="1" dirty="0"/>
              <a:t>ОК</a:t>
            </a:r>
            <a:r>
              <a:rPr lang="uk-UA" sz="2000" dirty="0"/>
              <a:t>".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69" y="3037721"/>
            <a:ext cx="6085202" cy="37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5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У вікні Adress List можна побачити призначену адресу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uk-UA" sz="2000" dirty="0"/>
              <a:t>Через командний рядок терміналу: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9" y="716637"/>
            <a:ext cx="3556079" cy="148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0" y="2707639"/>
            <a:ext cx="8637007" cy="4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6.DHCP сервер.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Визначаємо </a:t>
            </a:r>
            <a:r>
              <a:rPr lang="uk-UA" sz="2000" dirty="0"/>
              <a:t>мережу для роботи DHCP.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1.В </a:t>
            </a:r>
            <a:r>
              <a:rPr lang="uk-UA" sz="2000" dirty="0"/>
              <a:t>бічному меню вибираємо </a:t>
            </a:r>
            <a:r>
              <a:rPr lang="uk-UA" sz="2000" i="1" dirty="0"/>
              <a:t>IP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2.В </a:t>
            </a:r>
            <a:r>
              <a:rPr lang="uk-UA" sz="2000" dirty="0"/>
              <a:t>меню, що розкрилося, вибираємо </a:t>
            </a:r>
            <a:r>
              <a:rPr lang="uk-UA" sz="2000" i="1" dirty="0"/>
              <a:t>DHCP Server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3</a:t>
            </a:r>
            <a:r>
              <a:rPr lang="uk-UA" sz="2000" dirty="0"/>
              <a:t>. Переходимо на вкладку </a:t>
            </a:r>
            <a:r>
              <a:rPr lang="uk-UA" sz="2000" i="1" dirty="0"/>
              <a:t>Networks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4.Натискає </a:t>
            </a:r>
            <a:r>
              <a:rPr lang="uk-UA" sz="2000" dirty="0"/>
              <a:t>синій хрест (плюс). У вікні </a:t>
            </a:r>
            <a:r>
              <a:rPr lang="uk-UA" sz="2000" i="1" dirty="0"/>
              <a:t>DHCP Network</a:t>
            </a:r>
            <a:r>
              <a:rPr lang="uk-UA" sz="2000" dirty="0"/>
              <a:t> вводимо параметри: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5.Address</a:t>
            </a:r>
            <a:r>
              <a:rPr lang="uk-UA" sz="2000" dirty="0"/>
              <a:t>: 192.168.100.0/24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6.Gateway</a:t>
            </a:r>
            <a:r>
              <a:rPr lang="uk-UA" sz="2000" dirty="0"/>
              <a:t>: 192.168.100.1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7</a:t>
            </a:r>
            <a:r>
              <a:rPr lang="uk-UA" sz="2000" dirty="0"/>
              <a:t>. Натискаємо кнопку "ОК". Інші налаштування не змінюємо.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26" y="3818063"/>
            <a:ext cx="6185062" cy="30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7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3197</Words>
  <Application>Microsoft Office PowerPoint</Application>
  <PresentationFormat>Widescreen</PresentationFormat>
  <Paragraphs>504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Лекція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Пользователь Windows</dc:creator>
  <cp:lastModifiedBy>Пользователь Windows</cp:lastModifiedBy>
  <cp:revision>68</cp:revision>
  <dcterms:created xsi:type="dcterms:W3CDTF">2022-02-12T14:17:58Z</dcterms:created>
  <dcterms:modified xsi:type="dcterms:W3CDTF">2022-04-19T08:25:33Z</dcterms:modified>
</cp:coreProperties>
</file>